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0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73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71" y="186155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71" y="42491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6"/>
            <a:ext cx="8951682" cy="128178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444" y="1924699"/>
            <a:ext cx="9978839" cy="471525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6425" y="2039815"/>
            <a:ext cx="479708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4522" y="2039815"/>
            <a:ext cx="486859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0491" y="1864042"/>
            <a:ext cx="47408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0491" y="2687955"/>
            <a:ext cx="47408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2658" y="1864042"/>
            <a:ext cx="48561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2658" y="2687955"/>
            <a:ext cx="48561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16393" y="1859623"/>
            <a:ext cx="5714243" cy="47381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3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6393" y="1859623"/>
            <a:ext cx="5713412" cy="4738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Half Frame 3"/>
          <p:cNvSpPr/>
          <p:nvPr userDrawn="1"/>
        </p:nvSpPr>
        <p:spPr>
          <a:xfrm rot="10800000">
            <a:off x="2409027" y="3800823"/>
            <a:ext cx="3175847" cy="2527368"/>
          </a:xfrm>
          <a:prstGeom prst="halfFrame">
            <a:avLst/>
          </a:prstGeom>
          <a:solidFill>
            <a:srgbClr val="FFD530"/>
          </a:solidFill>
          <a:ln>
            <a:solidFill>
              <a:srgbClr val="FFD5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>
            <a:off x="2248427" y="2117372"/>
            <a:ext cx="3175847" cy="2527368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9027" y="2266471"/>
            <a:ext cx="3015247" cy="3842283"/>
          </a:xfrm>
          <a:prstGeom prst="rect">
            <a:avLst/>
          </a:prstGeom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45474" y="3255349"/>
            <a:ext cx="4839286" cy="186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Franklin Gothic Book" panose="020B0503020102020204" pitchFamily="34" charset="0"/>
              </a:defRPr>
            </a:lvl1pPr>
            <a:lvl2pPr algn="l">
              <a:defRPr>
                <a:latin typeface="Franklin Gothic Book" panose="020B0503020102020204" pitchFamily="34" charset="0"/>
              </a:defRPr>
            </a:lvl2pPr>
            <a:lvl3pPr algn="l">
              <a:defRPr>
                <a:latin typeface="Franklin Gothic Book" panose="020B0503020102020204" pitchFamily="34" charset="0"/>
              </a:defRPr>
            </a:lvl3pPr>
            <a:lvl4pPr algn="l">
              <a:defRPr>
                <a:latin typeface="Franklin Gothic Book" panose="020B0503020102020204" pitchFamily="34" charset="0"/>
              </a:defRPr>
            </a:lvl4pPr>
            <a:lvl5pPr algn="l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2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9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41742"/>
          <a:stretch/>
        </p:blipFill>
        <p:spPr>
          <a:xfrm>
            <a:off x="2046480" y="41563"/>
            <a:ext cx="10073476" cy="1665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997612" cy="6858000"/>
          </a:xfrm>
          <a:prstGeom prst="rect">
            <a:avLst/>
          </a:prstGeom>
          <a:solidFill>
            <a:srgbClr val="FFD5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2" y="5244167"/>
            <a:ext cx="1512968" cy="161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6" y="180720"/>
            <a:ext cx="1188599" cy="121809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65497" y="1751617"/>
            <a:ext cx="21286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“Education,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KEY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to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Strength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and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Readiness”</a:t>
            </a:r>
            <a:endParaRPr lang="en-US" sz="20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7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87" r:id="rId7"/>
    <p:sldLayoutId id="2147483689" r:id="rId8"/>
    <p:sldLayoutId id="2147483688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27996" y="2553067"/>
            <a:ext cx="9144000" cy="23876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Alabama National Guard Education Assistance Program</a:t>
            </a:r>
            <a:br>
              <a:rPr lang="en-US" sz="54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</a:rPr>
              <a:t>(ANGEAP)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94671" y="5202238"/>
            <a:ext cx="9144000" cy="1655762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i="1" dirty="0" smtClean="0">
                <a:latin typeface="Franklin Gothic Medium" panose="020B0603020102020204" pitchFamily="34" charset="0"/>
              </a:rPr>
              <a:t>Alabama Army National Guard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i="1" dirty="0" smtClean="0"/>
              <a:t>Education Service Office</a:t>
            </a:r>
            <a:endParaRPr lang="en-US" i="1" dirty="0" smtClean="0">
              <a:latin typeface="Franklin Gothic Medium" panose="020B0603020102020204" pitchFamily="34" charset="0"/>
            </a:endParaRPr>
          </a:p>
          <a:p>
            <a:r>
              <a:rPr lang="en-US" i="1" dirty="0" smtClean="0"/>
              <a:t>CPT Jason Lawing</a:t>
            </a:r>
            <a:endParaRPr lang="en-US" i="1" dirty="0"/>
          </a:p>
          <a:p>
            <a:r>
              <a:rPr lang="en-US" dirty="0" smtClean="0">
                <a:latin typeface="Franklin Gothic Book" panose="020B0503020102020204" pitchFamily="34" charset="0"/>
              </a:rPr>
              <a:t>20 </a:t>
            </a:r>
            <a:r>
              <a:rPr lang="en-US" dirty="0">
                <a:latin typeface="Franklin Gothic Book" panose="020B0503020102020204" pitchFamily="34" charset="0"/>
              </a:rPr>
              <a:t>October </a:t>
            </a:r>
            <a:r>
              <a:rPr lang="en-US" dirty="0" smtClean="0">
                <a:latin typeface="Franklin Gothic Book" panose="020B0503020102020204" pitchFamily="34" charset="0"/>
              </a:rPr>
              <a:t>2021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us on Social Media!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r="37175"/>
          <a:stretch/>
        </p:blipFill>
        <p:spPr>
          <a:xfrm>
            <a:off x="2232025" y="1890713"/>
            <a:ext cx="3346450" cy="4738687"/>
          </a:xfrm>
        </p:spPr>
      </p:pic>
      <p:sp>
        <p:nvSpPr>
          <p:cNvPr id="6" name="Text Placeholder 6"/>
          <p:cNvSpPr>
            <a:spLocks noGrp="1"/>
          </p:cNvSpPr>
          <p:nvPr>
            <p:ph type="body" sz="half" idx="2"/>
          </p:nvPr>
        </p:nvSpPr>
        <p:spPr>
          <a:xfrm>
            <a:off x="6609438" y="2074548"/>
            <a:ext cx="5192835" cy="640080"/>
          </a:xfrm>
        </p:spPr>
        <p:txBody>
          <a:bodyPr anchor="ctr"/>
          <a:lstStyle/>
          <a:p>
            <a:r>
              <a:rPr lang="en-US" sz="2000" dirty="0">
                <a:latin typeface="Franklin Gothic Demi" panose="020B0703020102020204" pitchFamily="34" charset="0"/>
              </a:rPr>
              <a:t>https://</a:t>
            </a:r>
            <a:r>
              <a:rPr lang="en-US" sz="2000" dirty="0" smtClean="0">
                <a:latin typeface="Franklin Gothic Demi" panose="020B0703020102020204" pitchFamily="34" charset="0"/>
              </a:rPr>
              <a:t>www.facebook.com/Alabama-National-Guard-Education-Services-Office-109921940721737</a:t>
            </a:r>
          </a:p>
          <a:p>
            <a:r>
              <a:rPr lang="en-US" sz="2000" dirty="0" smtClean="0">
                <a:latin typeface="Franklin Gothic Demi" panose="020B0703020102020204" pitchFamily="34" charset="0"/>
              </a:rPr>
              <a:t>https://www.facebook.com/arngeducation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icon_faceboo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6" y="1830040"/>
            <a:ext cx="640080" cy="640080"/>
          </a:xfrm>
          <a:prstGeom prst="rect">
            <a:avLst/>
          </a:prstGeom>
        </p:spPr>
      </p:pic>
      <p:pic>
        <p:nvPicPr>
          <p:cNvPr id="8" name="Picture 7" descr="icon_instagr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6" y="3003685"/>
            <a:ext cx="640080" cy="640080"/>
          </a:xfrm>
          <a:prstGeom prst="rect">
            <a:avLst/>
          </a:prstGeom>
        </p:spPr>
      </p:pic>
      <p:pic>
        <p:nvPicPr>
          <p:cNvPr id="9" name="Picture 8" descr="icon_twit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6" y="3932823"/>
            <a:ext cx="640080" cy="640080"/>
          </a:xfrm>
          <a:prstGeom prst="rect">
            <a:avLst/>
          </a:prstGeom>
        </p:spPr>
      </p:pic>
      <p:pic>
        <p:nvPicPr>
          <p:cNvPr id="10" name="Picture 9" descr="li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6" y="4861961"/>
            <a:ext cx="640080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6" y="5791096"/>
            <a:ext cx="640080" cy="640080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6690011" y="3003685"/>
            <a:ext cx="5192835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Franklin Gothic Demi" panose="020B0703020102020204" pitchFamily="34" charset="0"/>
              </a:rPr>
              <a:t>https://www.instagram.com/arngeducation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6690010" y="3932822"/>
            <a:ext cx="5192835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Franklin Gothic Demi" panose="020B0703020102020204" pitchFamily="34" charset="0"/>
              </a:rPr>
              <a:t>https://www.twitter.com/arngeducation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690011" y="4861959"/>
            <a:ext cx="4464474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Franklin Gothic Demi" panose="020B0703020102020204" pitchFamily="34" charset="0"/>
              </a:rPr>
              <a:t>https://www.linkedin.com/company/arngeducation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690011" y="5791096"/>
            <a:ext cx="4301187" cy="6400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Franklin Gothic Demi" panose="020B0703020102020204" pitchFamily="34" charset="0"/>
              </a:rPr>
              <a:t>https://www.youtube.com/channel/UCI9zfnGcfHKOb4IRLxM6_ZQ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Heavy" panose="020B0903020102020204" pitchFamily="34" charset="0"/>
              </a:rPr>
              <a:t>Topics</a:t>
            </a:r>
            <a:endParaRPr lang="en-US" dirty="0"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Requirements</a:t>
            </a:r>
          </a:p>
          <a:p>
            <a:r>
              <a:rPr lang="en-US" dirty="0" smtClean="0"/>
              <a:t>Updates to ANGEAP</a:t>
            </a:r>
            <a:endParaRPr lang="en-US" dirty="0" smtClean="0"/>
          </a:p>
          <a:p>
            <a:r>
              <a:rPr lang="en-US" dirty="0" smtClean="0"/>
              <a:t>Application Deadlines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Years of age of or older</a:t>
            </a:r>
          </a:p>
          <a:p>
            <a:r>
              <a:rPr lang="en-US" dirty="0" smtClean="0"/>
              <a:t>Active member in good standing with the Alabama National Guard</a:t>
            </a:r>
          </a:p>
          <a:p>
            <a:r>
              <a:rPr lang="en-US" dirty="0" smtClean="0"/>
              <a:t>Active member of a federally recognized unit of the Alabama National Guard</a:t>
            </a:r>
          </a:p>
          <a:p>
            <a:r>
              <a:rPr lang="en-US" dirty="0" smtClean="0"/>
              <a:t>Have completed basic training</a:t>
            </a:r>
          </a:p>
          <a:p>
            <a:r>
              <a:rPr lang="en-US" dirty="0" smtClean="0"/>
              <a:t>Pursuing the first  undergraduate or post graduate degree program</a:t>
            </a:r>
          </a:p>
          <a:p>
            <a:r>
              <a:rPr lang="en-US" dirty="0" smtClean="0"/>
              <a:t>Can only receive assistance with one degree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Requirements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Enrolled in a certificate or degree program at an accredited community or technical within the state of Alabama</a:t>
            </a:r>
          </a:p>
          <a:p>
            <a:r>
              <a:rPr lang="en-US" dirty="0"/>
              <a:t>Maintain a cumulative 2.00 GPA for Undergraduate; 3.00 GPA for Graduate at the end of each semester</a:t>
            </a:r>
          </a:p>
          <a:p>
            <a:r>
              <a:rPr lang="en-US" dirty="0"/>
              <a:t>Must have a FASFA on file</a:t>
            </a:r>
          </a:p>
          <a:p>
            <a:r>
              <a:rPr lang="en-US" dirty="0"/>
              <a:t>Must demonstrate financial need of at least $</a:t>
            </a:r>
            <a:r>
              <a:rPr lang="en-US" dirty="0" smtClean="0"/>
              <a:t>100.00</a:t>
            </a:r>
          </a:p>
          <a:p>
            <a:r>
              <a:rPr lang="en-US" dirty="0" smtClean="0"/>
              <a:t>Assistance will cover no more than a total of 120 academic hours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ANGEAP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award amounts </a:t>
            </a:r>
          </a:p>
          <a:p>
            <a:pPr lvl="1"/>
            <a:r>
              <a:rPr lang="en-US" dirty="0" smtClean="0"/>
              <a:t>Semester - $5,554.00 </a:t>
            </a:r>
          </a:p>
          <a:p>
            <a:pPr lvl="1"/>
            <a:r>
              <a:rPr lang="en-US" dirty="0" smtClean="0"/>
              <a:t>Quarter - $4,165.50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Change in residency Requirement</a:t>
            </a:r>
          </a:p>
          <a:p>
            <a:pPr lvl="1"/>
            <a:r>
              <a:rPr lang="en-US" dirty="0" smtClean="0"/>
              <a:t>Can live in surrounding states, but </a:t>
            </a:r>
            <a:r>
              <a:rPr lang="en-US" b="1" u="sng" dirty="0" smtClean="0"/>
              <a:t>MUST</a:t>
            </a:r>
          </a:p>
          <a:p>
            <a:pPr lvl="2"/>
            <a:r>
              <a:rPr lang="en-US" dirty="0" smtClean="0"/>
              <a:t>Be a member of the Alabama National Guard- Air or Army</a:t>
            </a:r>
          </a:p>
          <a:p>
            <a:pPr lvl="2"/>
            <a:r>
              <a:rPr lang="en-US" dirty="0" smtClean="0"/>
              <a:t>Be in good standing with the Alabama National Guard</a:t>
            </a:r>
          </a:p>
          <a:p>
            <a:pPr lvl="2"/>
            <a:r>
              <a:rPr lang="en-US" dirty="0" smtClean="0"/>
              <a:t>Attend an accredited community college or technical college within the State of Alabama and </a:t>
            </a:r>
            <a:r>
              <a:rPr lang="en-US" dirty="0"/>
              <a:t>e</a:t>
            </a:r>
            <a:r>
              <a:rPr lang="en-US" dirty="0" smtClean="0"/>
              <a:t>nrolled in a degree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applications received after these dates by ACHE will not be paid.</a:t>
            </a:r>
          </a:p>
          <a:p>
            <a:pPr lvl="1"/>
            <a:r>
              <a:rPr lang="en-US" dirty="0" smtClean="0"/>
              <a:t>ACHE can no longer accept late requests for payment</a:t>
            </a:r>
          </a:p>
          <a:p>
            <a:r>
              <a:rPr lang="en-US" dirty="0" smtClean="0"/>
              <a:t>Current deadlines are:</a:t>
            </a:r>
          </a:p>
          <a:p>
            <a:pPr lvl="1"/>
            <a:r>
              <a:rPr lang="en-US" dirty="0" smtClean="0"/>
              <a:t>Fall 2021- October 29</a:t>
            </a:r>
            <a:r>
              <a:rPr lang="en-US" baseline="30000" dirty="0" smtClean="0"/>
              <a:t>th</a:t>
            </a:r>
            <a:r>
              <a:rPr lang="en-US" dirty="0" smtClean="0"/>
              <a:t> / Paid December 6th</a:t>
            </a:r>
          </a:p>
          <a:p>
            <a:pPr lvl="1"/>
            <a:r>
              <a:rPr lang="en-US" dirty="0" smtClean="0"/>
              <a:t>Spring 2022- March 1</a:t>
            </a:r>
            <a:r>
              <a:rPr lang="en-US" baseline="30000" dirty="0" smtClean="0"/>
              <a:t>st</a:t>
            </a:r>
            <a:r>
              <a:rPr lang="en-US" dirty="0" smtClean="0"/>
              <a:t> / Paid April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Summer 2022 – June 27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/ Paid July 29th </a:t>
            </a:r>
          </a:p>
          <a:p>
            <a:pPr lvl="1"/>
            <a:r>
              <a:rPr lang="en-US" dirty="0" smtClean="0"/>
              <a:t>At the end of Spring 2022 ACHE will ascertain if there are sufficient funds to cover the costs of Summer applications.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projected shortfall, each institution will receive a percentage amount of the fund based on their percentage of the Summer 2021 or the actual amount due; whichever is less</a:t>
            </a:r>
          </a:p>
          <a:p>
            <a:pPr lvl="1"/>
            <a:r>
              <a:rPr lang="en-US" dirty="0"/>
              <a:t>be based on the previous year (Summer 2021) </a:t>
            </a:r>
            <a:r>
              <a:rPr lang="en-US" dirty="0" smtClean="0"/>
              <a:t>awards:</a:t>
            </a:r>
            <a:endParaRPr lang="en-US" sz="1400" dirty="0"/>
          </a:p>
          <a:p>
            <a:pPr marL="457200" lvl="1" indent="0">
              <a:buNone/>
            </a:pPr>
            <a:r>
              <a:rPr lang="en-US" b="1" dirty="0" smtClean="0"/>
              <a:t>Fund </a:t>
            </a:r>
            <a:r>
              <a:rPr lang="en-US" b="1" dirty="0"/>
              <a:t>Balance x institutional % of Summer FY 21 amount received</a:t>
            </a:r>
            <a:r>
              <a:rPr lang="en-US" dirty="0"/>
              <a:t>.</a:t>
            </a:r>
            <a:endParaRPr lang="en-US" sz="1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Institutions will be notified by March 8, 2022. If proration have to be declared, there will be ample time to notify the Soldiers prior to enrolling in Summer 2022 courses.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Questions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71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Heavy" panose="020B0903020102020204" pitchFamily="34" charset="0"/>
              </a:rPr>
              <a:t>Point Of Contact</a:t>
            </a:r>
            <a:endParaRPr lang="en-US" dirty="0">
              <a:latin typeface="Franklin Gothic Heavy" panose="020B0903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25393" y="3454564"/>
            <a:ext cx="3981158" cy="1547483"/>
          </a:xfrm>
        </p:spPr>
        <p:txBody>
          <a:bodyPr/>
          <a:lstStyle/>
          <a:p>
            <a:r>
              <a:rPr lang="en-US" sz="1800" dirty="0" smtClean="0">
                <a:latin typeface="Franklin Gothic Demi" panose="020B0703020102020204" pitchFamily="34" charset="0"/>
              </a:rPr>
              <a:t>Captain (CPT) Jason Lawing</a:t>
            </a:r>
            <a:endParaRPr lang="en-US" sz="1800" dirty="0" smtClean="0">
              <a:latin typeface="Franklin Gothic Demi" panose="020B0703020102020204" pitchFamily="34" charset="0"/>
            </a:endParaRPr>
          </a:p>
          <a:p>
            <a:r>
              <a:rPr lang="en-US" sz="1800" dirty="0" smtClean="0">
                <a:latin typeface="Franklin Gothic Demi" panose="020B0703020102020204" pitchFamily="34" charset="0"/>
              </a:rPr>
              <a:t>Education Service Officer</a:t>
            </a:r>
            <a:endParaRPr lang="en-US" sz="1800" dirty="0" smtClean="0">
              <a:latin typeface="Franklin Gothic Demi" panose="020B0703020102020204" pitchFamily="34" charset="0"/>
            </a:endParaRPr>
          </a:p>
          <a:p>
            <a:r>
              <a:rPr lang="en-US" sz="1800" dirty="0" smtClean="0">
                <a:latin typeface="Franklin Gothic Demi" panose="020B0703020102020204" pitchFamily="34" charset="0"/>
              </a:rPr>
              <a:t>334-271-7207 / 334-430-0358</a:t>
            </a:r>
            <a:endParaRPr lang="en-US" sz="1800" dirty="0" smtClean="0">
              <a:latin typeface="Franklin Gothic Demi" panose="020B0703020102020204" pitchFamily="34" charset="0"/>
            </a:endParaRPr>
          </a:p>
          <a:p>
            <a:r>
              <a:rPr lang="en-US" sz="1800" dirty="0">
                <a:latin typeface="Franklin Gothic Demi" panose="020B0703020102020204" pitchFamily="34" charset="0"/>
              </a:rPr>
              <a:t> </a:t>
            </a:r>
            <a:r>
              <a:rPr lang="en-US" sz="1800" dirty="0" smtClean="0">
                <a:latin typeface="Franklin Gothic Demi" panose="020B0703020102020204" pitchFamily="34" charset="0"/>
              </a:rPr>
              <a:t>jason.r.lawing.mil@mail.mil</a:t>
            </a:r>
            <a:endParaRPr lang="en-US" sz="1800" dirty="0">
              <a:latin typeface="Franklin Gothic Demi" panose="020B07030201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9927"/>
          <a:stretch>
            <a:fillRect/>
          </a:stretch>
        </p:blipFill>
        <p:spPr>
          <a:xfrm>
            <a:off x="6300788" y="1858963"/>
            <a:ext cx="5713412" cy="4738687"/>
          </a:xfrm>
        </p:spPr>
      </p:pic>
    </p:spTree>
    <p:extLst>
      <p:ext uri="{BB962C8B-B14F-4D97-AF65-F5344CB8AC3E}">
        <p14:creationId xmlns:p14="http://schemas.microsoft.com/office/powerpoint/2010/main" val="26710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428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Franklin Gothic Book</vt:lpstr>
      <vt:lpstr>Franklin Gothic Demi</vt:lpstr>
      <vt:lpstr>Franklin Gothic Heavy</vt:lpstr>
      <vt:lpstr>Franklin Gothic Medium</vt:lpstr>
      <vt:lpstr>Custom Design</vt:lpstr>
      <vt:lpstr>Alabama National Guard Education Assistance Program (ANGEAP)</vt:lpstr>
      <vt:lpstr>Topics</vt:lpstr>
      <vt:lpstr>Current Requirements </vt:lpstr>
      <vt:lpstr>Current Requirements </vt:lpstr>
      <vt:lpstr>Updates to ANGEAP</vt:lpstr>
      <vt:lpstr>Application Deadlines </vt:lpstr>
      <vt:lpstr>Application Deadlines </vt:lpstr>
      <vt:lpstr>PowerPoint Presentation</vt:lpstr>
      <vt:lpstr>Point Of Contact</vt:lpstr>
      <vt:lpstr>Visit us on Social Media!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Pulaski, Stephanie L Ms CTR NG NGB ARNG</dc:creator>
  <cp:lastModifiedBy>Lawing, Jason R MIL NG ALARNG</cp:lastModifiedBy>
  <cp:revision>63</cp:revision>
  <dcterms:created xsi:type="dcterms:W3CDTF">2020-10-26T17:53:25Z</dcterms:created>
  <dcterms:modified xsi:type="dcterms:W3CDTF">2021-10-12T20:43:43Z</dcterms:modified>
</cp:coreProperties>
</file>