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notesMasterIdLst>
    <p:notesMasterId r:id="rId30"/>
  </p:notesMasterIdLst>
  <p:sldIdLst>
    <p:sldId id="256" r:id="rId2"/>
    <p:sldId id="258" r:id="rId3"/>
    <p:sldId id="273" r:id="rId4"/>
    <p:sldId id="289" r:id="rId5"/>
    <p:sldId id="290" r:id="rId6"/>
    <p:sldId id="293" r:id="rId7"/>
    <p:sldId id="295" r:id="rId8"/>
    <p:sldId id="294" r:id="rId9"/>
    <p:sldId id="286" r:id="rId10"/>
    <p:sldId id="283" r:id="rId11"/>
    <p:sldId id="284" r:id="rId12"/>
    <p:sldId id="285" r:id="rId13"/>
    <p:sldId id="276" r:id="rId14"/>
    <p:sldId id="278" r:id="rId15"/>
    <p:sldId id="279" r:id="rId16"/>
    <p:sldId id="280" r:id="rId17"/>
    <p:sldId id="281" r:id="rId18"/>
    <p:sldId id="282" r:id="rId19"/>
    <p:sldId id="287" r:id="rId20"/>
    <p:sldId id="271" r:id="rId21"/>
    <p:sldId id="257" r:id="rId22"/>
    <p:sldId id="265" r:id="rId23"/>
    <p:sldId id="275" r:id="rId24"/>
    <p:sldId id="277" r:id="rId25"/>
    <p:sldId id="268" r:id="rId26"/>
    <p:sldId id="288" r:id="rId27"/>
    <p:sldId id="269" r:id="rId28"/>
    <p:sldId id="29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75323" autoAdjust="0"/>
  </p:normalViewPr>
  <p:slideViewPr>
    <p:cSldViewPr snapToGrid="0">
      <p:cViewPr varScale="1">
        <p:scale>
          <a:sx n="77" d="100"/>
          <a:sy n="77" d="100"/>
        </p:scale>
        <p:origin x="1392" y="78"/>
      </p:cViewPr>
      <p:guideLst/>
    </p:cSldViewPr>
  </p:slideViewPr>
  <p:notesTextViewPr>
    <p:cViewPr>
      <p:scale>
        <a:sx n="1" d="1"/>
        <a:sy n="1" d="1"/>
      </p:scale>
      <p:origin x="0" y="0"/>
    </p:cViewPr>
  </p:notesTextViewPr>
  <p:notesViewPr>
    <p:cSldViewPr snapToGrid="0">
      <p:cViewPr varScale="1">
        <p:scale>
          <a:sx n="76" d="100"/>
          <a:sy n="76" d="100"/>
        </p:scale>
        <p:origin x="334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289116-FFD8-4C1E-BE34-6EE57C7A478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091F49EA-1934-4C02-8A14-7BB4475BAC98}">
      <dgm:prSet phldrT="[Text]"/>
      <dgm:spPr/>
      <dgm:t>
        <a:bodyPr/>
        <a:lstStyle/>
        <a:p>
          <a:r>
            <a:rPr lang="en-US" dirty="0"/>
            <a:t>Service-connected disability</a:t>
          </a:r>
        </a:p>
      </dgm:t>
    </dgm:pt>
    <dgm:pt modelId="{1E43371D-75AC-4C68-8D91-15232C4D5A0D}" type="parTrans" cxnId="{207A56C7-FA6B-4CB3-9ADB-259A923171A9}">
      <dgm:prSet/>
      <dgm:spPr/>
      <dgm:t>
        <a:bodyPr/>
        <a:lstStyle/>
        <a:p>
          <a:endParaRPr lang="en-US"/>
        </a:p>
      </dgm:t>
    </dgm:pt>
    <dgm:pt modelId="{F8D6EA49-7FAE-41FF-BE9B-7A62DFB1A909}" type="sibTrans" cxnId="{207A56C7-FA6B-4CB3-9ADB-259A923171A9}">
      <dgm:prSet/>
      <dgm:spPr/>
      <dgm:t>
        <a:bodyPr/>
        <a:lstStyle/>
        <a:p>
          <a:endParaRPr lang="en-US"/>
        </a:p>
      </dgm:t>
    </dgm:pt>
    <dgm:pt modelId="{529892C7-820E-4E52-93A7-5F8F53B8F0FC}">
      <dgm:prSet phldrT="[Text]"/>
      <dgm:spPr/>
      <dgm:t>
        <a:bodyPr/>
        <a:lstStyle/>
        <a:p>
          <a:r>
            <a:rPr lang="en-US" dirty="0"/>
            <a:t>Financial need</a:t>
          </a:r>
        </a:p>
      </dgm:t>
    </dgm:pt>
    <dgm:pt modelId="{FC7B1394-AB29-4BE4-99F0-95ABDB635F90}" type="parTrans" cxnId="{E9155984-9809-4E48-A178-CFBCE6D74751}">
      <dgm:prSet/>
      <dgm:spPr/>
      <dgm:t>
        <a:bodyPr/>
        <a:lstStyle/>
        <a:p>
          <a:endParaRPr lang="en-US"/>
        </a:p>
      </dgm:t>
    </dgm:pt>
    <dgm:pt modelId="{BAD6D066-64C9-47D5-A78C-E8BBF19E872B}" type="sibTrans" cxnId="{E9155984-9809-4E48-A178-CFBCE6D74751}">
      <dgm:prSet/>
      <dgm:spPr/>
      <dgm:t>
        <a:bodyPr/>
        <a:lstStyle/>
        <a:p>
          <a:endParaRPr lang="en-US"/>
        </a:p>
      </dgm:t>
    </dgm:pt>
    <dgm:pt modelId="{144196E9-67D7-425A-9623-DFF51FA50844}">
      <dgm:prSet phldrT="[Text]"/>
      <dgm:spPr/>
      <dgm:t>
        <a:bodyPr/>
        <a:lstStyle/>
        <a:p>
          <a:r>
            <a:rPr lang="en-US" altLang="en-US" dirty="0">
              <a:ea typeface="Georgia" pitchFamily="18" charset="0"/>
              <a:cs typeface="Georgia" pitchFamily="18" charset="0"/>
            </a:rPr>
            <a:t>Availability of transportation</a:t>
          </a:r>
          <a:endParaRPr lang="en-US" dirty="0"/>
        </a:p>
      </dgm:t>
    </dgm:pt>
    <dgm:pt modelId="{C0EBD830-69DA-4308-BAA9-E0CD43D5CB0E}" type="parTrans" cxnId="{CD689C99-DA47-46CA-BEE6-E308917DD3C6}">
      <dgm:prSet/>
      <dgm:spPr/>
      <dgm:t>
        <a:bodyPr/>
        <a:lstStyle/>
        <a:p>
          <a:endParaRPr lang="en-US"/>
        </a:p>
      </dgm:t>
    </dgm:pt>
    <dgm:pt modelId="{DD15AB07-17AD-453F-B10C-6B2AD4EE493A}" type="sibTrans" cxnId="{CD689C99-DA47-46CA-BEE6-E308917DD3C6}">
      <dgm:prSet/>
      <dgm:spPr/>
      <dgm:t>
        <a:bodyPr/>
        <a:lstStyle/>
        <a:p>
          <a:endParaRPr lang="en-US"/>
        </a:p>
      </dgm:t>
    </dgm:pt>
    <dgm:pt modelId="{81033794-FF46-43D5-B772-8E5B08DE49E4}">
      <dgm:prSet phldrT="[Text]"/>
      <dgm:spPr/>
      <dgm:t>
        <a:bodyPr/>
        <a:lstStyle/>
        <a:p>
          <a:r>
            <a:rPr lang="en-US" dirty="0"/>
            <a:t>Work Assignments Don’t Conflict with Disability</a:t>
          </a:r>
        </a:p>
      </dgm:t>
    </dgm:pt>
    <dgm:pt modelId="{4A96DB3D-4547-486B-A637-74560A827CBF}" type="parTrans" cxnId="{7D272D3A-415B-4371-83E4-C966C304070E}">
      <dgm:prSet/>
      <dgm:spPr/>
      <dgm:t>
        <a:bodyPr/>
        <a:lstStyle/>
        <a:p>
          <a:endParaRPr lang="en-US"/>
        </a:p>
      </dgm:t>
    </dgm:pt>
    <dgm:pt modelId="{08A44FAE-1A55-470C-AFC1-DBAE119E50BC}" type="sibTrans" cxnId="{7D272D3A-415B-4371-83E4-C966C304070E}">
      <dgm:prSet/>
      <dgm:spPr/>
      <dgm:t>
        <a:bodyPr/>
        <a:lstStyle/>
        <a:p>
          <a:endParaRPr lang="en-US"/>
        </a:p>
      </dgm:t>
    </dgm:pt>
    <dgm:pt modelId="{041534F3-2815-4BBE-867A-BAD467733D8D}">
      <dgm:prSet phldrT="[Text]"/>
      <dgm:spPr/>
      <dgm:t>
        <a:bodyPr/>
        <a:lstStyle/>
        <a:p>
          <a:r>
            <a:rPr lang="en-US" altLang="en-US" dirty="0">
              <a:ea typeface="Georgia" pitchFamily="18" charset="0"/>
              <a:cs typeface="Georgia" pitchFamily="18" charset="0"/>
            </a:rPr>
            <a:t>Motivation</a:t>
          </a:r>
          <a:endParaRPr lang="en-US" dirty="0"/>
        </a:p>
      </dgm:t>
    </dgm:pt>
    <dgm:pt modelId="{6F6C8966-CB41-450E-91A1-68144AD78134}" type="parTrans" cxnId="{BDC62547-902C-40F8-94C8-21421CD58217}">
      <dgm:prSet/>
      <dgm:spPr/>
      <dgm:t>
        <a:bodyPr/>
        <a:lstStyle/>
        <a:p>
          <a:endParaRPr lang="en-US"/>
        </a:p>
      </dgm:t>
    </dgm:pt>
    <dgm:pt modelId="{B30C46AD-0ECD-4E0B-9D57-8991FB56ECE4}" type="sibTrans" cxnId="{BDC62547-902C-40F8-94C8-21421CD58217}">
      <dgm:prSet/>
      <dgm:spPr/>
      <dgm:t>
        <a:bodyPr/>
        <a:lstStyle/>
        <a:p>
          <a:endParaRPr lang="en-US"/>
        </a:p>
      </dgm:t>
    </dgm:pt>
    <dgm:pt modelId="{C577854D-52CE-4A26-968D-B98A4B48406F}" type="pres">
      <dgm:prSet presAssocID="{B3289116-FFD8-4C1E-BE34-6EE57C7A478E}" presName="linear" presStyleCnt="0">
        <dgm:presLayoutVars>
          <dgm:dir/>
          <dgm:resizeHandles val="exact"/>
        </dgm:presLayoutVars>
      </dgm:prSet>
      <dgm:spPr/>
    </dgm:pt>
    <dgm:pt modelId="{EDD43172-2B91-4B11-A323-8DCA49205D65}" type="pres">
      <dgm:prSet presAssocID="{091F49EA-1934-4C02-8A14-7BB4475BAC98}" presName="comp" presStyleCnt="0"/>
      <dgm:spPr/>
    </dgm:pt>
    <dgm:pt modelId="{3934B9D4-485A-418D-9CBC-DDEE4EB4E1E3}" type="pres">
      <dgm:prSet presAssocID="{091F49EA-1934-4C02-8A14-7BB4475BAC98}" presName="box" presStyleLbl="node1" presStyleIdx="0" presStyleCnt="5"/>
      <dgm:spPr/>
    </dgm:pt>
    <dgm:pt modelId="{0E7DD73D-A3A2-4F85-9D83-33243E1F3549}" type="pres">
      <dgm:prSet presAssocID="{091F49EA-1934-4C02-8A14-7BB4475BAC98}" presName="img" presStyleLbl="fgImgPlace1" presStyleIdx="0" presStyleCnt="5"/>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Handicapped parking spot"/>
        </a:ext>
      </dgm:extLst>
    </dgm:pt>
    <dgm:pt modelId="{85CAB2ED-FE24-4F4B-906B-1FDD4E729601}" type="pres">
      <dgm:prSet presAssocID="{091F49EA-1934-4C02-8A14-7BB4475BAC98}" presName="text" presStyleLbl="node1" presStyleIdx="0" presStyleCnt="5">
        <dgm:presLayoutVars>
          <dgm:bulletEnabled val="1"/>
        </dgm:presLayoutVars>
      </dgm:prSet>
      <dgm:spPr/>
    </dgm:pt>
    <dgm:pt modelId="{1506B1C4-B5A1-43C8-8762-19EB94487E6D}" type="pres">
      <dgm:prSet presAssocID="{F8D6EA49-7FAE-41FF-BE9B-7A62DFB1A909}" presName="spacer" presStyleCnt="0"/>
      <dgm:spPr/>
    </dgm:pt>
    <dgm:pt modelId="{6868423A-405F-4F89-91FF-4AEDCA37E78C}" type="pres">
      <dgm:prSet presAssocID="{529892C7-820E-4E52-93A7-5F8F53B8F0FC}" presName="comp" presStyleCnt="0"/>
      <dgm:spPr/>
    </dgm:pt>
    <dgm:pt modelId="{EE1F0638-E369-4603-80A9-ABC4DEACEC10}" type="pres">
      <dgm:prSet presAssocID="{529892C7-820E-4E52-93A7-5F8F53B8F0FC}" presName="box" presStyleLbl="node1" presStyleIdx="1" presStyleCnt="5"/>
      <dgm:spPr/>
    </dgm:pt>
    <dgm:pt modelId="{8CDDA56C-1379-4084-AE4C-BF08D358ECB1}" type="pres">
      <dgm:prSet presAssocID="{529892C7-820E-4E52-93A7-5F8F53B8F0FC}" presName="img" presStyleLbl="fgImgPlace1" presStyleIdx="1" presStyleCnt="5" custLinFactNeighborX="449"/>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Pile of American dollar banknotes"/>
        </a:ext>
      </dgm:extLst>
    </dgm:pt>
    <dgm:pt modelId="{175772A6-D2DD-4E59-9FF9-DE432744380E}" type="pres">
      <dgm:prSet presAssocID="{529892C7-820E-4E52-93A7-5F8F53B8F0FC}" presName="text" presStyleLbl="node1" presStyleIdx="1" presStyleCnt="5">
        <dgm:presLayoutVars>
          <dgm:bulletEnabled val="1"/>
        </dgm:presLayoutVars>
      </dgm:prSet>
      <dgm:spPr/>
    </dgm:pt>
    <dgm:pt modelId="{C0C14189-25A3-400B-809A-308D99D3386D}" type="pres">
      <dgm:prSet presAssocID="{BAD6D066-64C9-47D5-A78C-E8BBF19E872B}" presName="spacer" presStyleCnt="0"/>
      <dgm:spPr/>
    </dgm:pt>
    <dgm:pt modelId="{9104938B-B083-489D-809D-F4A18F4C8001}" type="pres">
      <dgm:prSet presAssocID="{144196E9-67D7-425A-9623-DFF51FA50844}" presName="comp" presStyleCnt="0"/>
      <dgm:spPr/>
    </dgm:pt>
    <dgm:pt modelId="{9E956559-A151-4406-98A3-CC6659EA8B3E}" type="pres">
      <dgm:prSet presAssocID="{144196E9-67D7-425A-9623-DFF51FA50844}" presName="box" presStyleLbl="node1" presStyleIdx="2" presStyleCnt="5"/>
      <dgm:spPr/>
    </dgm:pt>
    <dgm:pt modelId="{76E5FE66-42AE-4012-B731-3B63467C2389}" type="pres">
      <dgm:prSet presAssocID="{144196E9-67D7-425A-9623-DFF51FA50844}" presName="img" presStyleLbl="fgImgPlace1" presStyleIdx="2" presStyleCnt="5"/>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Yellow cabs lined up on the road"/>
        </a:ext>
      </dgm:extLst>
    </dgm:pt>
    <dgm:pt modelId="{15F58845-450A-472F-950B-F8015DF4BA0A}" type="pres">
      <dgm:prSet presAssocID="{144196E9-67D7-425A-9623-DFF51FA50844}" presName="text" presStyleLbl="node1" presStyleIdx="2" presStyleCnt="5">
        <dgm:presLayoutVars>
          <dgm:bulletEnabled val="1"/>
        </dgm:presLayoutVars>
      </dgm:prSet>
      <dgm:spPr/>
    </dgm:pt>
    <dgm:pt modelId="{3ACD4142-C4B6-4282-A9DB-6FF28F5277D0}" type="pres">
      <dgm:prSet presAssocID="{DD15AB07-17AD-453F-B10C-6B2AD4EE493A}" presName="spacer" presStyleCnt="0"/>
      <dgm:spPr/>
    </dgm:pt>
    <dgm:pt modelId="{1E1112EC-9C5A-4BBD-8B25-76291C345363}" type="pres">
      <dgm:prSet presAssocID="{041534F3-2815-4BBE-867A-BAD467733D8D}" presName="comp" presStyleCnt="0"/>
      <dgm:spPr/>
    </dgm:pt>
    <dgm:pt modelId="{46A6507C-CAF5-4725-84EE-928ED0B62E1D}" type="pres">
      <dgm:prSet presAssocID="{041534F3-2815-4BBE-867A-BAD467733D8D}" presName="box" presStyleLbl="node1" presStyleIdx="3" presStyleCnt="5"/>
      <dgm:spPr/>
    </dgm:pt>
    <dgm:pt modelId="{CA7DBE09-C2D5-4049-B9E9-D37D21E484CE}" type="pres">
      <dgm:prSet presAssocID="{041534F3-2815-4BBE-867A-BAD467733D8D}" presName="img" presStyleLbl="fgImgPlace1" presStyleIdx="3" presStyleCnt="5"/>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Hands holding to go cup"/>
        </a:ext>
      </dgm:extLst>
    </dgm:pt>
    <dgm:pt modelId="{5B0B3759-59F3-4ADA-B191-4F2719951839}" type="pres">
      <dgm:prSet presAssocID="{041534F3-2815-4BBE-867A-BAD467733D8D}" presName="text" presStyleLbl="node1" presStyleIdx="3" presStyleCnt="5">
        <dgm:presLayoutVars>
          <dgm:bulletEnabled val="1"/>
        </dgm:presLayoutVars>
      </dgm:prSet>
      <dgm:spPr/>
    </dgm:pt>
    <dgm:pt modelId="{B9FEC9BD-11EC-4345-B688-160715FFFE9E}" type="pres">
      <dgm:prSet presAssocID="{B30C46AD-0ECD-4E0B-9D57-8991FB56ECE4}" presName="spacer" presStyleCnt="0"/>
      <dgm:spPr/>
    </dgm:pt>
    <dgm:pt modelId="{73FFF366-5B5F-450D-A62C-7EDF279F3640}" type="pres">
      <dgm:prSet presAssocID="{81033794-FF46-43D5-B772-8E5B08DE49E4}" presName="comp" presStyleCnt="0"/>
      <dgm:spPr/>
    </dgm:pt>
    <dgm:pt modelId="{F9BCF0C8-1075-4638-909D-F118D4077603}" type="pres">
      <dgm:prSet presAssocID="{81033794-FF46-43D5-B772-8E5B08DE49E4}" presName="box" presStyleLbl="node1" presStyleIdx="4" presStyleCnt="5"/>
      <dgm:spPr/>
    </dgm:pt>
    <dgm:pt modelId="{69DEEACD-B523-4B30-ACC9-98D2C25DCF9E}" type="pres">
      <dgm:prSet presAssocID="{81033794-FF46-43D5-B772-8E5B08DE49E4}" presName="img" presStyleLbl="fgImgPlace1" presStyleIdx="4" presStyleCnt="5"/>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People shaking hands"/>
        </a:ext>
      </dgm:extLst>
    </dgm:pt>
    <dgm:pt modelId="{23876247-8095-472C-BD8D-B47681F88871}" type="pres">
      <dgm:prSet presAssocID="{81033794-FF46-43D5-B772-8E5B08DE49E4}" presName="text" presStyleLbl="node1" presStyleIdx="4" presStyleCnt="5">
        <dgm:presLayoutVars>
          <dgm:bulletEnabled val="1"/>
        </dgm:presLayoutVars>
      </dgm:prSet>
      <dgm:spPr/>
    </dgm:pt>
  </dgm:ptLst>
  <dgm:cxnLst>
    <dgm:cxn modelId="{B1848001-AE76-4237-A83B-9060D9EAFF88}" type="presOf" srcId="{091F49EA-1934-4C02-8A14-7BB4475BAC98}" destId="{3934B9D4-485A-418D-9CBC-DDEE4EB4E1E3}" srcOrd="0" destOrd="0" presId="urn:microsoft.com/office/officeart/2005/8/layout/vList4"/>
    <dgm:cxn modelId="{0FDCB009-2E01-4880-9DBB-18B7EB99BDAB}" type="presOf" srcId="{81033794-FF46-43D5-B772-8E5B08DE49E4}" destId="{F9BCF0C8-1075-4638-909D-F118D4077603}" srcOrd="0" destOrd="0" presId="urn:microsoft.com/office/officeart/2005/8/layout/vList4"/>
    <dgm:cxn modelId="{5DE4310D-9590-4DC0-B89A-E8768DEC4D4C}" type="presOf" srcId="{B3289116-FFD8-4C1E-BE34-6EE57C7A478E}" destId="{C577854D-52CE-4A26-968D-B98A4B48406F}" srcOrd="0" destOrd="0" presId="urn:microsoft.com/office/officeart/2005/8/layout/vList4"/>
    <dgm:cxn modelId="{7D272D3A-415B-4371-83E4-C966C304070E}" srcId="{B3289116-FFD8-4C1E-BE34-6EE57C7A478E}" destId="{81033794-FF46-43D5-B772-8E5B08DE49E4}" srcOrd="4" destOrd="0" parTransId="{4A96DB3D-4547-486B-A637-74560A827CBF}" sibTransId="{08A44FAE-1A55-470C-AFC1-DBAE119E50BC}"/>
    <dgm:cxn modelId="{EE1A7D5D-19C1-48D8-A88E-61DF9FE765D7}" type="presOf" srcId="{144196E9-67D7-425A-9623-DFF51FA50844}" destId="{15F58845-450A-472F-950B-F8015DF4BA0A}" srcOrd="1" destOrd="0" presId="urn:microsoft.com/office/officeart/2005/8/layout/vList4"/>
    <dgm:cxn modelId="{312B5E5F-E761-4E48-8E57-46F9A2A60D88}" type="presOf" srcId="{81033794-FF46-43D5-B772-8E5B08DE49E4}" destId="{23876247-8095-472C-BD8D-B47681F88871}" srcOrd="1" destOrd="0" presId="urn:microsoft.com/office/officeart/2005/8/layout/vList4"/>
    <dgm:cxn modelId="{BDC62547-902C-40F8-94C8-21421CD58217}" srcId="{B3289116-FFD8-4C1E-BE34-6EE57C7A478E}" destId="{041534F3-2815-4BBE-867A-BAD467733D8D}" srcOrd="3" destOrd="0" parTransId="{6F6C8966-CB41-450E-91A1-68144AD78134}" sibTransId="{B30C46AD-0ECD-4E0B-9D57-8991FB56ECE4}"/>
    <dgm:cxn modelId="{D60DDA72-CA2F-4D2E-9DC6-06A9EC40E004}" type="presOf" srcId="{529892C7-820E-4E52-93A7-5F8F53B8F0FC}" destId="{175772A6-D2DD-4E59-9FF9-DE432744380E}" srcOrd="1" destOrd="0" presId="urn:microsoft.com/office/officeart/2005/8/layout/vList4"/>
    <dgm:cxn modelId="{E9155984-9809-4E48-A178-CFBCE6D74751}" srcId="{B3289116-FFD8-4C1E-BE34-6EE57C7A478E}" destId="{529892C7-820E-4E52-93A7-5F8F53B8F0FC}" srcOrd="1" destOrd="0" parTransId="{FC7B1394-AB29-4BE4-99F0-95ABDB635F90}" sibTransId="{BAD6D066-64C9-47D5-A78C-E8BBF19E872B}"/>
    <dgm:cxn modelId="{9E66E687-4A60-46C0-A434-FB919BCA8537}" type="presOf" srcId="{144196E9-67D7-425A-9623-DFF51FA50844}" destId="{9E956559-A151-4406-98A3-CC6659EA8B3E}" srcOrd="0" destOrd="0" presId="urn:microsoft.com/office/officeart/2005/8/layout/vList4"/>
    <dgm:cxn modelId="{CD689C99-DA47-46CA-BEE6-E308917DD3C6}" srcId="{B3289116-FFD8-4C1E-BE34-6EE57C7A478E}" destId="{144196E9-67D7-425A-9623-DFF51FA50844}" srcOrd="2" destOrd="0" parTransId="{C0EBD830-69DA-4308-BAA9-E0CD43D5CB0E}" sibTransId="{DD15AB07-17AD-453F-B10C-6B2AD4EE493A}"/>
    <dgm:cxn modelId="{F621B9AB-3568-4E5B-82EF-F7CF3EC0E5BC}" type="presOf" srcId="{091F49EA-1934-4C02-8A14-7BB4475BAC98}" destId="{85CAB2ED-FE24-4F4B-906B-1FDD4E729601}" srcOrd="1" destOrd="0" presId="urn:microsoft.com/office/officeart/2005/8/layout/vList4"/>
    <dgm:cxn modelId="{C1F5B7B0-5B1A-45AB-A745-216EF43C703D}" type="presOf" srcId="{041534F3-2815-4BBE-867A-BAD467733D8D}" destId="{5B0B3759-59F3-4ADA-B191-4F2719951839}" srcOrd="1" destOrd="0" presId="urn:microsoft.com/office/officeart/2005/8/layout/vList4"/>
    <dgm:cxn modelId="{06F4D6B8-B989-4EBE-A730-79380C1E9D48}" type="presOf" srcId="{529892C7-820E-4E52-93A7-5F8F53B8F0FC}" destId="{EE1F0638-E369-4603-80A9-ABC4DEACEC10}" srcOrd="0" destOrd="0" presId="urn:microsoft.com/office/officeart/2005/8/layout/vList4"/>
    <dgm:cxn modelId="{207A56C7-FA6B-4CB3-9ADB-259A923171A9}" srcId="{B3289116-FFD8-4C1E-BE34-6EE57C7A478E}" destId="{091F49EA-1934-4C02-8A14-7BB4475BAC98}" srcOrd="0" destOrd="0" parTransId="{1E43371D-75AC-4C68-8D91-15232C4D5A0D}" sibTransId="{F8D6EA49-7FAE-41FF-BE9B-7A62DFB1A909}"/>
    <dgm:cxn modelId="{709EC9E4-A23A-428D-BACF-F42E5AA56758}" type="presOf" srcId="{041534F3-2815-4BBE-867A-BAD467733D8D}" destId="{46A6507C-CAF5-4725-84EE-928ED0B62E1D}" srcOrd="0" destOrd="0" presId="urn:microsoft.com/office/officeart/2005/8/layout/vList4"/>
    <dgm:cxn modelId="{B76FE484-02C1-412E-890D-AF4380BA0141}" type="presParOf" srcId="{C577854D-52CE-4A26-968D-B98A4B48406F}" destId="{EDD43172-2B91-4B11-A323-8DCA49205D65}" srcOrd="0" destOrd="0" presId="urn:microsoft.com/office/officeart/2005/8/layout/vList4"/>
    <dgm:cxn modelId="{8C3AB697-A73D-4CCE-ADD8-B60E38397975}" type="presParOf" srcId="{EDD43172-2B91-4B11-A323-8DCA49205D65}" destId="{3934B9D4-485A-418D-9CBC-DDEE4EB4E1E3}" srcOrd="0" destOrd="0" presId="urn:microsoft.com/office/officeart/2005/8/layout/vList4"/>
    <dgm:cxn modelId="{9438145D-F81D-4A30-B9EB-785ABE93430F}" type="presParOf" srcId="{EDD43172-2B91-4B11-A323-8DCA49205D65}" destId="{0E7DD73D-A3A2-4F85-9D83-33243E1F3549}" srcOrd="1" destOrd="0" presId="urn:microsoft.com/office/officeart/2005/8/layout/vList4"/>
    <dgm:cxn modelId="{731E30D7-6245-433F-B23E-86182985B9CA}" type="presParOf" srcId="{EDD43172-2B91-4B11-A323-8DCA49205D65}" destId="{85CAB2ED-FE24-4F4B-906B-1FDD4E729601}" srcOrd="2" destOrd="0" presId="urn:microsoft.com/office/officeart/2005/8/layout/vList4"/>
    <dgm:cxn modelId="{787C5C4D-658E-4C83-A6F8-2A5B0F147753}" type="presParOf" srcId="{C577854D-52CE-4A26-968D-B98A4B48406F}" destId="{1506B1C4-B5A1-43C8-8762-19EB94487E6D}" srcOrd="1" destOrd="0" presId="urn:microsoft.com/office/officeart/2005/8/layout/vList4"/>
    <dgm:cxn modelId="{F5E89A96-F83B-4856-9CEE-782297E40EAE}" type="presParOf" srcId="{C577854D-52CE-4A26-968D-B98A4B48406F}" destId="{6868423A-405F-4F89-91FF-4AEDCA37E78C}" srcOrd="2" destOrd="0" presId="urn:microsoft.com/office/officeart/2005/8/layout/vList4"/>
    <dgm:cxn modelId="{AF4D278C-DADF-4178-954A-9F51F594D2CC}" type="presParOf" srcId="{6868423A-405F-4F89-91FF-4AEDCA37E78C}" destId="{EE1F0638-E369-4603-80A9-ABC4DEACEC10}" srcOrd="0" destOrd="0" presId="urn:microsoft.com/office/officeart/2005/8/layout/vList4"/>
    <dgm:cxn modelId="{A7239CB9-D37A-42A8-B7F3-74BA12EB3D74}" type="presParOf" srcId="{6868423A-405F-4F89-91FF-4AEDCA37E78C}" destId="{8CDDA56C-1379-4084-AE4C-BF08D358ECB1}" srcOrd="1" destOrd="0" presId="urn:microsoft.com/office/officeart/2005/8/layout/vList4"/>
    <dgm:cxn modelId="{C16A0735-1D31-4B1F-A61D-6B3133F4AB51}" type="presParOf" srcId="{6868423A-405F-4F89-91FF-4AEDCA37E78C}" destId="{175772A6-D2DD-4E59-9FF9-DE432744380E}" srcOrd="2" destOrd="0" presId="urn:microsoft.com/office/officeart/2005/8/layout/vList4"/>
    <dgm:cxn modelId="{E38B80BB-68A4-492F-BB6B-4D02EEA20DFC}" type="presParOf" srcId="{C577854D-52CE-4A26-968D-B98A4B48406F}" destId="{C0C14189-25A3-400B-809A-308D99D3386D}" srcOrd="3" destOrd="0" presId="urn:microsoft.com/office/officeart/2005/8/layout/vList4"/>
    <dgm:cxn modelId="{6A919CB4-1387-4AD2-907D-26827F0EE0D1}" type="presParOf" srcId="{C577854D-52CE-4A26-968D-B98A4B48406F}" destId="{9104938B-B083-489D-809D-F4A18F4C8001}" srcOrd="4" destOrd="0" presId="urn:microsoft.com/office/officeart/2005/8/layout/vList4"/>
    <dgm:cxn modelId="{422F9AFE-8B61-436E-89A1-1F48CEAE5E45}" type="presParOf" srcId="{9104938B-B083-489D-809D-F4A18F4C8001}" destId="{9E956559-A151-4406-98A3-CC6659EA8B3E}" srcOrd="0" destOrd="0" presId="urn:microsoft.com/office/officeart/2005/8/layout/vList4"/>
    <dgm:cxn modelId="{1433D5AA-8BF9-4B42-8836-A63CE3604E42}" type="presParOf" srcId="{9104938B-B083-489D-809D-F4A18F4C8001}" destId="{76E5FE66-42AE-4012-B731-3B63467C2389}" srcOrd="1" destOrd="0" presId="urn:microsoft.com/office/officeart/2005/8/layout/vList4"/>
    <dgm:cxn modelId="{68058A1E-ED76-4DB7-8622-FA99B1957FCE}" type="presParOf" srcId="{9104938B-B083-489D-809D-F4A18F4C8001}" destId="{15F58845-450A-472F-950B-F8015DF4BA0A}" srcOrd="2" destOrd="0" presId="urn:microsoft.com/office/officeart/2005/8/layout/vList4"/>
    <dgm:cxn modelId="{944C8ED5-7398-4318-9B29-2E374EE19825}" type="presParOf" srcId="{C577854D-52CE-4A26-968D-B98A4B48406F}" destId="{3ACD4142-C4B6-4282-A9DB-6FF28F5277D0}" srcOrd="5" destOrd="0" presId="urn:microsoft.com/office/officeart/2005/8/layout/vList4"/>
    <dgm:cxn modelId="{21D66AA5-F5A9-47CD-A93B-DAD373FD838B}" type="presParOf" srcId="{C577854D-52CE-4A26-968D-B98A4B48406F}" destId="{1E1112EC-9C5A-4BBD-8B25-76291C345363}" srcOrd="6" destOrd="0" presId="urn:microsoft.com/office/officeart/2005/8/layout/vList4"/>
    <dgm:cxn modelId="{4965D26C-B564-422E-B7DF-A5A802629392}" type="presParOf" srcId="{1E1112EC-9C5A-4BBD-8B25-76291C345363}" destId="{46A6507C-CAF5-4725-84EE-928ED0B62E1D}" srcOrd="0" destOrd="0" presId="urn:microsoft.com/office/officeart/2005/8/layout/vList4"/>
    <dgm:cxn modelId="{C1F717C4-B58B-4256-8D6C-70469692A8AC}" type="presParOf" srcId="{1E1112EC-9C5A-4BBD-8B25-76291C345363}" destId="{CA7DBE09-C2D5-4049-B9E9-D37D21E484CE}" srcOrd="1" destOrd="0" presId="urn:microsoft.com/office/officeart/2005/8/layout/vList4"/>
    <dgm:cxn modelId="{23DF75DD-8063-40C3-992F-D0ED20834A8A}" type="presParOf" srcId="{1E1112EC-9C5A-4BBD-8B25-76291C345363}" destId="{5B0B3759-59F3-4ADA-B191-4F2719951839}" srcOrd="2" destOrd="0" presId="urn:microsoft.com/office/officeart/2005/8/layout/vList4"/>
    <dgm:cxn modelId="{1279E5A3-C7C5-48F4-8485-843D53E9AA30}" type="presParOf" srcId="{C577854D-52CE-4A26-968D-B98A4B48406F}" destId="{B9FEC9BD-11EC-4345-B688-160715FFFE9E}" srcOrd="7" destOrd="0" presId="urn:microsoft.com/office/officeart/2005/8/layout/vList4"/>
    <dgm:cxn modelId="{72CA28DA-A373-48E2-A310-B0E420BFAF98}" type="presParOf" srcId="{C577854D-52CE-4A26-968D-B98A4B48406F}" destId="{73FFF366-5B5F-450D-A62C-7EDF279F3640}" srcOrd="8" destOrd="0" presId="urn:microsoft.com/office/officeart/2005/8/layout/vList4"/>
    <dgm:cxn modelId="{B365D05E-880A-4590-8592-6A47B9ADE749}" type="presParOf" srcId="{73FFF366-5B5F-450D-A62C-7EDF279F3640}" destId="{F9BCF0C8-1075-4638-909D-F118D4077603}" srcOrd="0" destOrd="0" presId="urn:microsoft.com/office/officeart/2005/8/layout/vList4"/>
    <dgm:cxn modelId="{0958D998-2701-44B2-885D-63211D4D441A}" type="presParOf" srcId="{73FFF366-5B5F-450D-A62C-7EDF279F3640}" destId="{69DEEACD-B523-4B30-ACC9-98D2C25DCF9E}" srcOrd="1" destOrd="0" presId="urn:microsoft.com/office/officeart/2005/8/layout/vList4"/>
    <dgm:cxn modelId="{3BE5B56C-55F0-40DF-A2B5-DA5B1D8F8C43}" type="presParOf" srcId="{73FFF366-5B5F-450D-A62C-7EDF279F3640}" destId="{23876247-8095-472C-BD8D-B47681F8887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4B9D4-485A-418D-9CBC-DDEE4EB4E1E3}">
      <dsp:nvSpPr>
        <dsp:cNvPr id="0" name=""/>
        <dsp:cNvSpPr/>
      </dsp:nvSpPr>
      <dsp:spPr>
        <a:xfrm>
          <a:off x="0" y="0"/>
          <a:ext cx="9233208" cy="6164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Service-connected disability</a:t>
          </a:r>
        </a:p>
      </dsp:txBody>
      <dsp:txXfrm>
        <a:off x="1908289" y="0"/>
        <a:ext cx="7324919" cy="616477"/>
      </dsp:txXfrm>
    </dsp:sp>
    <dsp:sp modelId="{0E7DD73D-A3A2-4F85-9D83-33243E1F3549}">
      <dsp:nvSpPr>
        <dsp:cNvPr id="0" name=""/>
        <dsp:cNvSpPr/>
      </dsp:nvSpPr>
      <dsp:spPr>
        <a:xfrm>
          <a:off x="61647" y="61647"/>
          <a:ext cx="1846641" cy="493181"/>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1F0638-E369-4603-80A9-ABC4DEACEC10}">
      <dsp:nvSpPr>
        <dsp:cNvPr id="0" name=""/>
        <dsp:cNvSpPr/>
      </dsp:nvSpPr>
      <dsp:spPr>
        <a:xfrm>
          <a:off x="0" y="678124"/>
          <a:ext cx="9233208" cy="6164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Financial need</a:t>
          </a:r>
        </a:p>
      </dsp:txBody>
      <dsp:txXfrm>
        <a:off x="1908289" y="678124"/>
        <a:ext cx="7324919" cy="616477"/>
      </dsp:txXfrm>
    </dsp:sp>
    <dsp:sp modelId="{8CDDA56C-1379-4084-AE4C-BF08D358ECB1}">
      <dsp:nvSpPr>
        <dsp:cNvPr id="0" name=""/>
        <dsp:cNvSpPr/>
      </dsp:nvSpPr>
      <dsp:spPr>
        <a:xfrm>
          <a:off x="69939" y="739772"/>
          <a:ext cx="1846641" cy="493181"/>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956559-A151-4406-98A3-CC6659EA8B3E}">
      <dsp:nvSpPr>
        <dsp:cNvPr id="0" name=""/>
        <dsp:cNvSpPr/>
      </dsp:nvSpPr>
      <dsp:spPr>
        <a:xfrm>
          <a:off x="0" y="1356249"/>
          <a:ext cx="9233208" cy="6164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altLang="en-US" sz="2800" kern="1200" dirty="0">
              <a:ea typeface="Georgia" pitchFamily="18" charset="0"/>
              <a:cs typeface="Georgia" pitchFamily="18" charset="0"/>
            </a:rPr>
            <a:t>Availability of transportation</a:t>
          </a:r>
          <a:endParaRPr lang="en-US" sz="2800" kern="1200" dirty="0"/>
        </a:p>
      </dsp:txBody>
      <dsp:txXfrm>
        <a:off x="1908289" y="1356249"/>
        <a:ext cx="7324919" cy="616477"/>
      </dsp:txXfrm>
    </dsp:sp>
    <dsp:sp modelId="{76E5FE66-42AE-4012-B731-3B63467C2389}">
      <dsp:nvSpPr>
        <dsp:cNvPr id="0" name=""/>
        <dsp:cNvSpPr/>
      </dsp:nvSpPr>
      <dsp:spPr>
        <a:xfrm>
          <a:off x="61647" y="1417897"/>
          <a:ext cx="1846641" cy="493181"/>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A6507C-CAF5-4725-84EE-928ED0B62E1D}">
      <dsp:nvSpPr>
        <dsp:cNvPr id="0" name=""/>
        <dsp:cNvSpPr/>
      </dsp:nvSpPr>
      <dsp:spPr>
        <a:xfrm>
          <a:off x="0" y="2034374"/>
          <a:ext cx="9233208" cy="6164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altLang="en-US" sz="2800" kern="1200" dirty="0">
              <a:ea typeface="Georgia" pitchFamily="18" charset="0"/>
              <a:cs typeface="Georgia" pitchFamily="18" charset="0"/>
            </a:rPr>
            <a:t>Motivation</a:t>
          </a:r>
          <a:endParaRPr lang="en-US" sz="2800" kern="1200" dirty="0"/>
        </a:p>
      </dsp:txBody>
      <dsp:txXfrm>
        <a:off x="1908289" y="2034374"/>
        <a:ext cx="7324919" cy="616477"/>
      </dsp:txXfrm>
    </dsp:sp>
    <dsp:sp modelId="{CA7DBE09-C2D5-4049-B9E9-D37D21E484CE}">
      <dsp:nvSpPr>
        <dsp:cNvPr id="0" name=""/>
        <dsp:cNvSpPr/>
      </dsp:nvSpPr>
      <dsp:spPr>
        <a:xfrm>
          <a:off x="61647" y="2096022"/>
          <a:ext cx="1846641" cy="493181"/>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BCF0C8-1075-4638-909D-F118D4077603}">
      <dsp:nvSpPr>
        <dsp:cNvPr id="0" name=""/>
        <dsp:cNvSpPr/>
      </dsp:nvSpPr>
      <dsp:spPr>
        <a:xfrm>
          <a:off x="0" y="2712499"/>
          <a:ext cx="9233208" cy="6164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Work Assignments Don’t Conflict with Disability</a:t>
          </a:r>
        </a:p>
      </dsp:txBody>
      <dsp:txXfrm>
        <a:off x="1908289" y="2712499"/>
        <a:ext cx="7324919" cy="616477"/>
      </dsp:txXfrm>
    </dsp:sp>
    <dsp:sp modelId="{69DEEACD-B523-4B30-ACC9-98D2C25DCF9E}">
      <dsp:nvSpPr>
        <dsp:cNvPr id="0" name=""/>
        <dsp:cNvSpPr/>
      </dsp:nvSpPr>
      <dsp:spPr>
        <a:xfrm>
          <a:off x="61647" y="2774147"/>
          <a:ext cx="1846641" cy="493181"/>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7B472C-410C-4B57-AC9D-CAD50C8AFCEC}" type="datetimeFigureOut">
              <a:rPr lang="en-US" smtClean="0"/>
              <a:t>10/06/2023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89390-8B28-4E5E-9C62-285044F9B02F}" type="slidenum">
              <a:rPr lang="en-US" smtClean="0"/>
              <a:t>‹#›</a:t>
            </a:fld>
            <a:endParaRPr lang="en-US"/>
          </a:p>
        </p:txBody>
      </p:sp>
    </p:spTree>
    <p:extLst>
      <p:ext uri="{BB962C8B-B14F-4D97-AF65-F5344CB8AC3E}">
        <p14:creationId xmlns:p14="http://schemas.microsoft.com/office/powerpoint/2010/main" val="3046980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Study Best Practices</a:t>
            </a:r>
          </a:p>
        </p:txBody>
      </p:sp>
      <p:sp>
        <p:nvSpPr>
          <p:cNvPr id="4" name="Slide Number Placeholder 3"/>
          <p:cNvSpPr>
            <a:spLocks noGrp="1"/>
          </p:cNvSpPr>
          <p:nvPr>
            <p:ph type="sldNum" sz="quarter" idx="5"/>
          </p:nvPr>
        </p:nvSpPr>
        <p:spPr/>
        <p:txBody>
          <a:bodyPr/>
          <a:lstStyle/>
          <a:p>
            <a:fld id="{C3989390-8B28-4E5E-9C62-285044F9B02F}" type="slidenum">
              <a:rPr lang="en-US" smtClean="0"/>
              <a:t>1</a:t>
            </a:fld>
            <a:endParaRPr lang="en-US"/>
          </a:p>
        </p:txBody>
      </p:sp>
    </p:spTree>
    <p:extLst>
      <p:ext uri="{BB962C8B-B14F-4D97-AF65-F5344CB8AC3E}">
        <p14:creationId xmlns:p14="http://schemas.microsoft.com/office/powerpoint/2010/main" val="1494259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over an example of what a site can use to track all aspects of its Work Study program.</a:t>
            </a:r>
          </a:p>
        </p:txBody>
      </p:sp>
      <p:sp>
        <p:nvSpPr>
          <p:cNvPr id="4" name="Slide Number Placeholder 3"/>
          <p:cNvSpPr>
            <a:spLocks noGrp="1"/>
          </p:cNvSpPr>
          <p:nvPr>
            <p:ph type="sldNum" sz="quarter" idx="5"/>
          </p:nvPr>
        </p:nvSpPr>
        <p:spPr/>
        <p:txBody>
          <a:bodyPr/>
          <a:lstStyle/>
          <a:p>
            <a:fld id="{C3989390-8B28-4E5E-9C62-285044F9B02F}" type="slidenum">
              <a:rPr lang="en-US" smtClean="0"/>
              <a:t>10</a:t>
            </a:fld>
            <a:endParaRPr lang="en-US"/>
          </a:p>
        </p:txBody>
      </p:sp>
    </p:spTree>
    <p:extLst>
      <p:ext uri="{BB962C8B-B14F-4D97-AF65-F5344CB8AC3E}">
        <p14:creationId xmlns:p14="http://schemas.microsoft.com/office/powerpoint/2010/main" val="3341876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over an example of what a site can use to track all aspects of its Work Study program.</a:t>
            </a:r>
            <a:br>
              <a:rPr lang="en-US" dirty="0"/>
            </a:br>
            <a:br>
              <a:rPr lang="en-US" dirty="0"/>
            </a:br>
            <a:r>
              <a:rPr lang="en-US" dirty="0"/>
              <a:t>There a link to the sample document on this PowerPoint slide that you can use as a template. </a:t>
            </a:r>
          </a:p>
        </p:txBody>
      </p:sp>
      <p:sp>
        <p:nvSpPr>
          <p:cNvPr id="4" name="Slide Number Placeholder 3"/>
          <p:cNvSpPr>
            <a:spLocks noGrp="1"/>
          </p:cNvSpPr>
          <p:nvPr>
            <p:ph type="sldNum" sz="quarter" idx="5"/>
          </p:nvPr>
        </p:nvSpPr>
        <p:spPr/>
        <p:txBody>
          <a:bodyPr/>
          <a:lstStyle/>
          <a:p>
            <a:fld id="{C3989390-8B28-4E5E-9C62-285044F9B02F}" type="slidenum">
              <a:rPr lang="en-US" smtClean="0"/>
              <a:t>11</a:t>
            </a:fld>
            <a:endParaRPr lang="en-US"/>
          </a:p>
        </p:txBody>
      </p:sp>
    </p:spTree>
    <p:extLst>
      <p:ext uri="{BB962C8B-B14F-4D97-AF65-F5344CB8AC3E}">
        <p14:creationId xmlns:p14="http://schemas.microsoft.com/office/powerpoint/2010/main" val="217449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over an example of what a site can use to track all aspects of its Work Study program.</a:t>
            </a:r>
          </a:p>
        </p:txBody>
      </p:sp>
      <p:sp>
        <p:nvSpPr>
          <p:cNvPr id="4" name="Slide Number Placeholder 3"/>
          <p:cNvSpPr>
            <a:spLocks noGrp="1"/>
          </p:cNvSpPr>
          <p:nvPr>
            <p:ph type="sldNum" sz="quarter" idx="5"/>
          </p:nvPr>
        </p:nvSpPr>
        <p:spPr/>
        <p:txBody>
          <a:bodyPr/>
          <a:lstStyle/>
          <a:p>
            <a:fld id="{C3989390-8B28-4E5E-9C62-285044F9B02F}" type="slidenum">
              <a:rPr lang="en-US" smtClean="0"/>
              <a:t>12</a:t>
            </a:fld>
            <a:endParaRPr lang="en-US"/>
          </a:p>
        </p:txBody>
      </p:sp>
    </p:spTree>
    <p:extLst>
      <p:ext uri="{BB962C8B-B14F-4D97-AF65-F5344CB8AC3E}">
        <p14:creationId xmlns:p14="http://schemas.microsoft.com/office/powerpoint/2010/main" val="713136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cover some examples of what your site can implement to address performance and conduct issues. </a:t>
            </a:r>
          </a:p>
        </p:txBody>
      </p:sp>
      <p:sp>
        <p:nvSpPr>
          <p:cNvPr id="4" name="Slide Number Placeholder 3"/>
          <p:cNvSpPr>
            <a:spLocks noGrp="1"/>
          </p:cNvSpPr>
          <p:nvPr>
            <p:ph type="sldNum" sz="quarter" idx="5"/>
          </p:nvPr>
        </p:nvSpPr>
        <p:spPr/>
        <p:txBody>
          <a:bodyPr/>
          <a:lstStyle/>
          <a:p>
            <a:fld id="{C3989390-8B28-4E5E-9C62-285044F9B02F}" type="slidenum">
              <a:rPr lang="en-US" smtClean="0"/>
              <a:t>13</a:t>
            </a:fld>
            <a:endParaRPr lang="en-US"/>
          </a:p>
        </p:txBody>
      </p:sp>
    </p:spTree>
    <p:extLst>
      <p:ext uri="{BB962C8B-B14F-4D97-AF65-F5344CB8AC3E}">
        <p14:creationId xmlns:p14="http://schemas.microsoft.com/office/powerpoint/2010/main" val="1643724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and work site agreement covers the basics of student’s responsibilities and the Work Study program. Let’s go over this document in detail.</a:t>
            </a:r>
          </a:p>
          <a:p>
            <a:endParaRPr lang="en-US" dirty="0"/>
          </a:p>
          <a:p>
            <a:r>
              <a:rPr lang="en-US" dirty="0"/>
              <a:t>There a link to the sample document on this PowerPoint slide that you can use as a template. </a:t>
            </a:r>
          </a:p>
        </p:txBody>
      </p:sp>
      <p:sp>
        <p:nvSpPr>
          <p:cNvPr id="4" name="Slide Number Placeholder 3"/>
          <p:cNvSpPr>
            <a:spLocks noGrp="1"/>
          </p:cNvSpPr>
          <p:nvPr>
            <p:ph type="sldNum" sz="quarter" idx="5"/>
          </p:nvPr>
        </p:nvSpPr>
        <p:spPr/>
        <p:txBody>
          <a:bodyPr/>
          <a:lstStyle/>
          <a:p>
            <a:fld id="{C3989390-8B28-4E5E-9C62-285044F9B02F}" type="slidenum">
              <a:rPr lang="en-US" smtClean="0"/>
              <a:t>14</a:t>
            </a:fld>
            <a:endParaRPr lang="en-US"/>
          </a:p>
        </p:txBody>
      </p:sp>
    </p:spTree>
    <p:extLst>
      <p:ext uri="{BB962C8B-B14F-4D97-AF65-F5344CB8AC3E}">
        <p14:creationId xmlns:p14="http://schemas.microsoft.com/office/powerpoint/2010/main" val="580988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Statement of Understanding helps to cover conduct issues.  Let’s go over this document in detail.</a:t>
            </a:r>
            <a:br>
              <a:rPr lang="en-US" dirty="0"/>
            </a:br>
            <a:br>
              <a:rPr lang="en-US" dirty="0"/>
            </a:br>
            <a:r>
              <a:rPr lang="en-US" dirty="0"/>
              <a:t>Note- Hours of duty and being flexible with the students, and communicating with this with them.</a:t>
            </a:r>
            <a:br>
              <a:rPr lang="en-US" dirty="0"/>
            </a:br>
            <a:br>
              <a:rPr lang="en-US" dirty="0"/>
            </a:br>
            <a:r>
              <a:rPr lang="en-US" dirty="0"/>
              <a:t>There a link to the sample document on this PowerPoint slide that you can use as a template. </a:t>
            </a:r>
          </a:p>
        </p:txBody>
      </p:sp>
      <p:sp>
        <p:nvSpPr>
          <p:cNvPr id="4" name="Slide Number Placeholder 3"/>
          <p:cNvSpPr>
            <a:spLocks noGrp="1"/>
          </p:cNvSpPr>
          <p:nvPr>
            <p:ph type="sldNum" sz="quarter" idx="5"/>
          </p:nvPr>
        </p:nvSpPr>
        <p:spPr/>
        <p:txBody>
          <a:bodyPr/>
          <a:lstStyle/>
          <a:p>
            <a:fld id="{C3989390-8B28-4E5E-9C62-285044F9B02F}" type="slidenum">
              <a:rPr lang="en-US" smtClean="0"/>
              <a:t>15</a:t>
            </a:fld>
            <a:endParaRPr lang="en-US"/>
          </a:p>
        </p:txBody>
      </p:sp>
    </p:spTree>
    <p:extLst>
      <p:ext uri="{BB962C8B-B14F-4D97-AF65-F5344CB8AC3E}">
        <p14:creationId xmlns:p14="http://schemas.microsoft.com/office/powerpoint/2010/main" val="3150837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Continued… The Student Statement of Understanding helps to cover conduct issues.  Let’s go over this document in detail.</a:t>
            </a:r>
          </a:p>
          <a:p>
            <a:endParaRPr lang="en-US" dirty="0"/>
          </a:p>
        </p:txBody>
      </p:sp>
      <p:sp>
        <p:nvSpPr>
          <p:cNvPr id="4" name="Slide Number Placeholder 3"/>
          <p:cNvSpPr>
            <a:spLocks noGrp="1"/>
          </p:cNvSpPr>
          <p:nvPr>
            <p:ph type="sldNum" sz="quarter" idx="5"/>
          </p:nvPr>
        </p:nvSpPr>
        <p:spPr/>
        <p:txBody>
          <a:bodyPr/>
          <a:lstStyle/>
          <a:p>
            <a:fld id="{C3989390-8B28-4E5E-9C62-285044F9B02F}" type="slidenum">
              <a:rPr lang="en-US" smtClean="0"/>
              <a:t>16</a:t>
            </a:fld>
            <a:endParaRPr lang="en-US"/>
          </a:p>
        </p:txBody>
      </p:sp>
    </p:spTree>
    <p:extLst>
      <p:ext uri="{BB962C8B-B14F-4D97-AF65-F5344CB8AC3E}">
        <p14:creationId xmlns:p14="http://schemas.microsoft.com/office/powerpoint/2010/main" val="61029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Performance measurement covers expectations and metrics used to evaluate the student’s performance. </a:t>
            </a:r>
            <a:br>
              <a:rPr lang="en-US" dirty="0"/>
            </a:br>
            <a:br>
              <a:rPr lang="en-US" dirty="0"/>
            </a:br>
            <a:r>
              <a:rPr lang="en-US" dirty="0"/>
              <a:t>There a link to the sample document on this PowerPoint slide that you can use as a template. </a:t>
            </a:r>
          </a:p>
        </p:txBody>
      </p:sp>
      <p:sp>
        <p:nvSpPr>
          <p:cNvPr id="4" name="Slide Number Placeholder 3"/>
          <p:cNvSpPr>
            <a:spLocks noGrp="1"/>
          </p:cNvSpPr>
          <p:nvPr>
            <p:ph type="sldNum" sz="quarter" idx="5"/>
          </p:nvPr>
        </p:nvSpPr>
        <p:spPr/>
        <p:txBody>
          <a:bodyPr/>
          <a:lstStyle/>
          <a:p>
            <a:fld id="{C3989390-8B28-4E5E-9C62-285044F9B02F}" type="slidenum">
              <a:rPr lang="en-US" smtClean="0"/>
              <a:t>17</a:t>
            </a:fld>
            <a:endParaRPr lang="en-US"/>
          </a:p>
        </p:txBody>
      </p:sp>
    </p:spTree>
    <p:extLst>
      <p:ext uri="{BB962C8B-B14F-4D97-AF65-F5344CB8AC3E}">
        <p14:creationId xmlns:p14="http://schemas.microsoft.com/office/powerpoint/2010/main" val="1277515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to keep good records.  Also, any meeting you have with a student concerning conduct or performance should have the meeting notes shared with the student.  You may have to bring in a 3</a:t>
            </a:r>
            <a:r>
              <a:rPr lang="en-US" baseline="30000" dirty="0"/>
              <a:t>rd</a:t>
            </a:r>
            <a:r>
              <a:rPr lang="en-US" dirty="0"/>
              <a:t> party for meetings to help document the meeting notes.   </a:t>
            </a:r>
          </a:p>
        </p:txBody>
      </p:sp>
      <p:sp>
        <p:nvSpPr>
          <p:cNvPr id="4" name="Slide Number Placeholder 3"/>
          <p:cNvSpPr>
            <a:spLocks noGrp="1"/>
          </p:cNvSpPr>
          <p:nvPr>
            <p:ph type="sldNum" sz="quarter" idx="5"/>
          </p:nvPr>
        </p:nvSpPr>
        <p:spPr/>
        <p:txBody>
          <a:bodyPr/>
          <a:lstStyle/>
          <a:p>
            <a:fld id="{C3989390-8B28-4E5E-9C62-285044F9B02F}" type="slidenum">
              <a:rPr lang="en-US" smtClean="0"/>
              <a:t>18</a:t>
            </a:fld>
            <a:endParaRPr lang="en-US"/>
          </a:p>
        </p:txBody>
      </p:sp>
    </p:spTree>
    <p:extLst>
      <p:ext uri="{BB962C8B-B14F-4D97-AF65-F5344CB8AC3E}">
        <p14:creationId xmlns:p14="http://schemas.microsoft.com/office/powerpoint/2010/main" val="2599207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we’ll cover questions Work Study has received in the past concerning non-routine issues you may experience. </a:t>
            </a:r>
          </a:p>
        </p:txBody>
      </p:sp>
      <p:sp>
        <p:nvSpPr>
          <p:cNvPr id="4" name="Slide Number Placeholder 3"/>
          <p:cNvSpPr>
            <a:spLocks noGrp="1"/>
          </p:cNvSpPr>
          <p:nvPr>
            <p:ph type="sldNum" sz="quarter" idx="5"/>
          </p:nvPr>
        </p:nvSpPr>
        <p:spPr/>
        <p:txBody>
          <a:bodyPr/>
          <a:lstStyle/>
          <a:p>
            <a:fld id="{C3989390-8B28-4E5E-9C62-285044F9B02F}" type="slidenum">
              <a:rPr lang="en-US" smtClean="0"/>
              <a:t>19</a:t>
            </a:fld>
            <a:endParaRPr lang="en-US"/>
          </a:p>
        </p:txBody>
      </p:sp>
    </p:spTree>
    <p:extLst>
      <p:ext uri="{BB962C8B-B14F-4D97-AF65-F5344CB8AC3E}">
        <p14:creationId xmlns:p14="http://schemas.microsoft.com/office/powerpoint/2010/main" val="42338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panose="020F0502020204030204" pitchFamily="34" charset="0"/>
                <a:cs typeface="Calibri" panose="020F0502020204030204" pitchFamily="34" charset="0"/>
              </a:rPr>
              <a:t>Work Study is a Veterans Affairs tax exempt benefit paid to students for performing VA-related activities at an approved Work Study site.  </a:t>
            </a:r>
          </a:p>
          <a:p>
            <a:endParaRPr lang="en-US" sz="1800" dirty="0">
              <a:latin typeface="Calibri" panose="020F0502020204030204" pitchFamily="34" charset="0"/>
              <a:cs typeface="Calibri" panose="020F0502020204030204" pitchFamily="34" charset="0"/>
            </a:endParaRPr>
          </a:p>
          <a:p>
            <a:r>
              <a:rPr lang="en-US" sz="1800" dirty="0">
                <a:effectLst/>
                <a:latin typeface="Calibri" panose="020F0502020204030204" pitchFamily="34" charset="0"/>
                <a:ea typeface="Calibri" panose="020F0502020204030204" pitchFamily="34" charset="0"/>
                <a:cs typeface="Calibri" panose="020F0502020204030204" pitchFamily="34" charset="0"/>
              </a:rPr>
              <a:t>This course is for experienced School Certifying Officials and current Site Supervisors.  This session will cover what makes a Work Study program successful as well as challenges a site may face.  This includes how to find qualifying candidates for Work Study, selecting students, supervising students, and common challenges for a Work Study program.  Audience interaction and participation will be a key aspect during this session.  Therefore, be sure to bring your “what-if” scenarios as well as the challenges and successes you’ve experienced. </a:t>
            </a:r>
            <a:endParaRPr lang="en-US"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3989390-8B28-4E5E-9C62-285044F9B02F}" type="slidenum">
              <a:rPr lang="en-US" smtClean="0"/>
              <a:t>2</a:t>
            </a:fld>
            <a:endParaRPr lang="en-US"/>
          </a:p>
        </p:txBody>
      </p:sp>
    </p:spTree>
    <p:extLst>
      <p:ext uri="{BB962C8B-B14F-4D97-AF65-F5344CB8AC3E}">
        <p14:creationId xmlns:p14="http://schemas.microsoft.com/office/powerpoint/2010/main" val="2216556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remember that a Work Site Application, VA Form 22-10219, must be submitted yearly, or earlier if one of the following exists:</a:t>
            </a:r>
            <a:br>
              <a:rPr lang="en-US" dirty="0"/>
            </a:br>
            <a:r>
              <a:rPr lang="en-US" dirty="0"/>
              <a:t>• the duties change </a:t>
            </a:r>
            <a:br>
              <a:rPr lang="en-US" dirty="0"/>
            </a:br>
            <a:r>
              <a:rPr lang="en-US" dirty="0"/>
              <a:t>• the work site location changes</a:t>
            </a:r>
            <a:br>
              <a:rPr lang="en-US" dirty="0"/>
            </a:br>
            <a:r>
              <a:rPr lang="en-US" dirty="0"/>
              <a:t>• your site needs more than a 10% increase in its approved hours.  If your site needs a 10%+ increase in your approved hours, then you must state why you need this increase.</a:t>
            </a:r>
          </a:p>
        </p:txBody>
      </p:sp>
      <p:sp>
        <p:nvSpPr>
          <p:cNvPr id="4" name="Slide Number Placeholder 3"/>
          <p:cNvSpPr>
            <a:spLocks noGrp="1"/>
          </p:cNvSpPr>
          <p:nvPr>
            <p:ph type="sldNum" sz="quarter" idx="5"/>
          </p:nvPr>
        </p:nvSpPr>
        <p:spPr/>
        <p:txBody>
          <a:bodyPr/>
          <a:lstStyle/>
          <a:p>
            <a:fld id="{C3989390-8B28-4E5E-9C62-285044F9B02F}" type="slidenum">
              <a:rPr lang="en-US" smtClean="0"/>
              <a:t>20</a:t>
            </a:fld>
            <a:endParaRPr lang="en-US"/>
          </a:p>
        </p:txBody>
      </p:sp>
    </p:spTree>
    <p:extLst>
      <p:ext uri="{BB962C8B-B14F-4D97-AF65-F5344CB8AC3E}">
        <p14:creationId xmlns:p14="http://schemas.microsoft.com/office/powerpoint/2010/main" val="3363878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None/>
              <a:defRPr/>
            </a:pPr>
            <a:r>
              <a:rPr lang="en-US" altLang="en-US" sz="1200" i="0" u="sng" dirty="0">
                <a:latin typeface="Calibri" panose="020F0502020204030204" pitchFamily="34" charset="0"/>
                <a:ea typeface="Georgia" pitchFamily="18" charset="0"/>
                <a:cs typeface="Calibri" panose="020F0502020204030204" pitchFamily="34" charset="0"/>
              </a:rPr>
              <a:t>When it comes to student selection, the following factors need to be carefully evaluated</a:t>
            </a:r>
            <a:r>
              <a:rPr lang="en-US" altLang="en-US" sz="1200" i="0" dirty="0">
                <a:latin typeface="Calibri" panose="020F0502020204030204" pitchFamily="34" charset="0"/>
                <a:ea typeface="Georgia" pitchFamily="18" charset="0"/>
                <a:cs typeface="Calibri" panose="020F0502020204030204" pitchFamily="34" charset="0"/>
              </a:rPr>
              <a:t>:</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Students with service-connected disabilities have priority (30% or more)</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Financial need</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Availability of transportation</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Motivation</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Work assignments don’t conflict with disability or are accommodated.  </a:t>
            </a:r>
            <a:r>
              <a:rPr lang="en-US" sz="1200" i="0" dirty="0">
                <a:latin typeface="Calibri" panose="020F0502020204030204" pitchFamily="34" charset="0"/>
                <a:cs typeface="Calibri" panose="020F0502020204030204" pitchFamily="34" charset="0"/>
              </a:rPr>
              <a:t>Each facility must ensure that the work assignment is compatible with the student’s service connected disability.  If the disability is discovered after placing the student, try to accommodate the individual as you would a regular employee.  You may consult your local HR or contact VA Work Study Department if you have questions.</a:t>
            </a:r>
          </a:p>
        </p:txBody>
      </p:sp>
      <p:sp>
        <p:nvSpPr>
          <p:cNvPr id="4" name="Slide Number Placeholder 3"/>
          <p:cNvSpPr>
            <a:spLocks noGrp="1"/>
          </p:cNvSpPr>
          <p:nvPr>
            <p:ph type="sldNum" sz="quarter" idx="5"/>
          </p:nvPr>
        </p:nvSpPr>
        <p:spPr/>
        <p:txBody>
          <a:bodyPr/>
          <a:lstStyle/>
          <a:p>
            <a:fld id="{C3989390-8B28-4E5E-9C62-285044F9B02F}" type="slidenum">
              <a:rPr lang="en-US" smtClean="0"/>
              <a:t>21</a:t>
            </a:fld>
            <a:endParaRPr lang="en-US"/>
          </a:p>
        </p:txBody>
      </p:sp>
    </p:spTree>
    <p:extLst>
      <p:ext uri="{BB962C8B-B14F-4D97-AF65-F5344CB8AC3E}">
        <p14:creationId xmlns:p14="http://schemas.microsoft.com/office/powerpoint/2010/main" val="1396946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effectLst/>
                <a:latin typeface="Calibri" panose="020F0502020204030204" pitchFamily="34" charset="0"/>
                <a:ea typeface="MS PGothic" panose="020B0600070205080204" pitchFamily="34" charset="-128"/>
                <a:cs typeface="Calibri" panose="020F0502020204030204" pitchFamily="34" charset="0"/>
              </a:rPr>
              <a:t>• Please check with your site’s Human Resources and/or management for guidance/concerns/issues if you decide to subsidize Work Study student wages.  </a:t>
            </a:r>
          </a:p>
          <a:p>
            <a:r>
              <a:rPr lang="en-US" sz="1200" dirty="0">
                <a:solidFill>
                  <a:schemeClr val="bg1"/>
                </a:solidFill>
                <a:effectLst/>
                <a:latin typeface="Calibri" panose="020F0502020204030204" pitchFamily="34" charset="0"/>
                <a:ea typeface="MS PGothic" panose="020B0600070205080204" pitchFamily="34" charset="-128"/>
                <a:cs typeface="Calibri" panose="020F0502020204030204" pitchFamily="34" charset="0"/>
              </a:rPr>
              <a:t>• Work Study students can’t receive compensation from multiple sources for the same Work Study hours worked.  In other words, work sites shouldn’t be double paying the students. </a:t>
            </a:r>
          </a:p>
          <a:p>
            <a:r>
              <a:rPr lang="en-US" sz="1200" dirty="0">
                <a:solidFill>
                  <a:schemeClr val="bg1"/>
                </a:solidFill>
                <a:effectLst/>
                <a:latin typeface="Calibri" panose="020F0502020204030204" pitchFamily="34" charset="0"/>
                <a:ea typeface="MS PGothic" panose="020B0600070205080204" pitchFamily="34" charset="-128"/>
                <a:cs typeface="Calibri" panose="020F0502020204030204" pitchFamily="34" charset="0"/>
              </a:rPr>
              <a:t>• The work site should keep records indicating why and how they’re subsidizing the wage.  </a:t>
            </a:r>
          </a:p>
          <a:p>
            <a:r>
              <a:rPr lang="en-US" sz="1200" dirty="0">
                <a:solidFill>
                  <a:schemeClr val="bg1"/>
                </a:solidFill>
                <a:effectLst/>
                <a:latin typeface="Calibri" panose="020F0502020204030204" pitchFamily="34" charset="0"/>
                <a:ea typeface="MS PGothic" panose="020B0600070205080204" pitchFamily="34" charset="-128"/>
                <a:cs typeface="Calibri" panose="020F0502020204030204" pitchFamily="34" charset="0"/>
              </a:rPr>
              <a:t>• Any amount the student receives for subsidizing the wages may be considered taxable income.  The work site will need to provide proper tax documents to the students and ensure they’re following all laws/policies/rules associated with this. </a:t>
            </a:r>
            <a:endParaRPr lang="en-US" dirty="0"/>
          </a:p>
        </p:txBody>
      </p:sp>
      <p:sp>
        <p:nvSpPr>
          <p:cNvPr id="4" name="Slide Number Placeholder 3"/>
          <p:cNvSpPr>
            <a:spLocks noGrp="1"/>
          </p:cNvSpPr>
          <p:nvPr>
            <p:ph type="sldNum" sz="quarter" idx="5"/>
          </p:nvPr>
        </p:nvSpPr>
        <p:spPr/>
        <p:txBody>
          <a:bodyPr/>
          <a:lstStyle/>
          <a:p>
            <a:fld id="{C3989390-8B28-4E5E-9C62-285044F9B02F}" type="slidenum">
              <a:rPr lang="en-US" smtClean="0"/>
              <a:t>23</a:t>
            </a:fld>
            <a:endParaRPr lang="en-US"/>
          </a:p>
        </p:txBody>
      </p:sp>
    </p:spTree>
    <p:extLst>
      <p:ext uri="{BB962C8B-B14F-4D97-AF65-F5344CB8AC3E}">
        <p14:creationId xmlns:p14="http://schemas.microsoft.com/office/powerpoint/2010/main" val="3908788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Work Study students performing duties at their assigned work site will be considered a VA employee for the purpose of receiving benefits under the provisions of (Compensation for Work Injuries) Chapter 81 of title 5, U.S.C. As such, they are entitled to compensation benefits due to personal injury sustained while in the performance of duty or compensation for employment-related disease.</a:t>
            </a:r>
          </a:p>
          <a:p>
            <a:pPr marL="0" marR="0">
              <a:spcBef>
                <a:spcPts val="0"/>
              </a:spcBef>
            </a:pPr>
            <a:endPar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pPr>
            <a:r>
              <a:rPr lang="en-US"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Office of Workers' Compensation Programs (OWCP) of the U.S. Department of Labor (DOL), administers, interprets, and ensures compliance with the Federal Employees’ Compensation Act (FECA)  and is the sole adjudicator of all workers’ compensation claims for Veterans’ Benefits Administration (VBA) employees. </a:t>
            </a:r>
            <a:endParaRPr lang="en-US"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marR="0">
              <a:spcBef>
                <a:spcPts val="0"/>
              </a:spcBef>
            </a:pPr>
            <a:endParaRPr lang="en-US" dirty="0">
              <a:solidFill>
                <a:schemeClr val="bg1"/>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3989390-8B28-4E5E-9C62-285044F9B02F}" type="slidenum">
              <a:rPr lang="en-US" smtClean="0"/>
              <a:t>25</a:t>
            </a:fld>
            <a:endParaRPr lang="en-US"/>
          </a:p>
        </p:txBody>
      </p:sp>
    </p:spTree>
    <p:extLst>
      <p:ext uri="{BB962C8B-B14F-4D97-AF65-F5344CB8AC3E}">
        <p14:creationId xmlns:p14="http://schemas.microsoft.com/office/powerpoint/2010/main" val="3532691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cover the basics of Public Law 116-154, Improvement to Work Study Act.</a:t>
            </a:r>
          </a:p>
        </p:txBody>
      </p:sp>
      <p:sp>
        <p:nvSpPr>
          <p:cNvPr id="4" name="Slide Number Placeholder 3"/>
          <p:cNvSpPr>
            <a:spLocks noGrp="1"/>
          </p:cNvSpPr>
          <p:nvPr>
            <p:ph type="sldNum" sz="quarter" idx="5"/>
          </p:nvPr>
        </p:nvSpPr>
        <p:spPr/>
        <p:txBody>
          <a:bodyPr/>
          <a:lstStyle/>
          <a:p>
            <a:fld id="{C3989390-8B28-4E5E-9C62-285044F9B02F}" type="slidenum">
              <a:rPr lang="en-US" smtClean="0"/>
              <a:t>26</a:t>
            </a:fld>
            <a:endParaRPr lang="en-US"/>
          </a:p>
        </p:txBody>
      </p:sp>
    </p:spTree>
    <p:extLst>
      <p:ext uri="{BB962C8B-B14F-4D97-AF65-F5344CB8AC3E}">
        <p14:creationId xmlns:p14="http://schemas.microsoft.com/office/powerpoint/2010/main" val="3897518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to view the PL 116-154 Improvement to Work Study Act Training Video for more information.  This video is approximately 40 minutes and covers this Act in more detail.  </a:t>
            </a:r>
          </a:p>
        </p:txBody>
      </p:sp>
      <p:sp>
        <p:nvSpPr>
          <p:cNvPr id="4" name="Slide Number Placeholder 3"/>
          <p:cNvSpPr>
            <a:spLocks noGrp="1"/>
          </p:cNvSpPr>
          <p:nvPr>
            <p:ph type="sldNum" sz="quarter" idx="5"/>
          </p:nvPr>
        </p:nvSpPr>
        <p:spPr/>
        <p:txBody>
          <a:bodyPr/>
          <a:lstStyle/>
          <a:p>
            <a:fld id="{C3989390-8B28-4E5E-9C62-285044F9B02F}" type="slidenum">
              <a:rPr lang="en-US" smtClean="0"/>
              <a:t>27</a:t>
            </a:fld>
            <a:endParaRPr lang="en-US"/>
          </a:p>
        </p:txBody>
      </p:sp>
    </p:spTree>
    <p:extLst>
      <p:ext uri="{BB962C8B-B14F-4D97-AF65-F5344CB8AC3E}">
        <p14:creationId xmlns:p14="http://schemas.microsoft.com/office/powerpoint/2010/main" val="1260849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en-US" dirty="0"/>
              <a:t>Thank you for your commitment and service to the Work study program. </a:t>
            </a:r>
            <a:br>
              <a:rPr lang="en-US" dirty="0"/>
            </a:br>
            <a:r>
              <a:rPr lang="en-US" dirty="0"/>
              <a:t>Thank you for your time today.  </a:t>
            </a:r>
            <a:br>
              <a:rPr lang="en-US" dirty="0"/>
            </a:br>
            <a:r>
              <a:rPr lang="en-US" dirty="0"/>
              <a:t>Are there any other questions?  </a:t>
            </a:r>
          </a:p>
        </p:txBody>
      </p:sp>
      <p:sp>
        <p:nvSpPr>
          <p:cNvPr id="4" name="Slide Number Placeholder 3"/>
          <p:cNvSpPr>
            <a:spLocks noGrp="1"/>
          </p:cNvSpPr>
          <p:nvPr>
            <p:ph type="sldNum" sz="quarter" idx="5"/>
          </p:nvPr>
        </p:nvSpPr>
        <p:spPr/>
        <p:txBody>
          <a:bodyPr/>
          <a:lstStyle/>
          <a:p>
            <a:fld id="{C3989390-8B28-4E5E-9C62-285044F9B02F}" type="slidenum">
              <a:rPr lang="en-US" smtClean="0"/>
              <a:t>28</a:t>
            </a:fld>
            <a:endParaRPr lang="en-US"/>
          </a:p>
        </p:txBody>
      </p:sp>
    </p:spTree>
    <p:extLst>
      <p:ext uri="{BB962C8B-B14F-4D97-AF65-F5344CB8AC3E}">
        <p14:creationId xmlns:p14="http://schemas.microsoft.com/office/powerpoint/2010/main" val="692735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989390-8B28-4E5E-9C62-285044F9B02F}" type="slidenum">
              <a:rPr lang="en-US" smtClean="0"/>
              <a:t>3</a:t>
            </a:fld>
            <a:endParaRPr lang="en-US"/>
          </a:p>
        </p:txBody>
      </p:sp>
    </p:spTree>
    <p:extLst>
      <p:ext uri="{BB962C8B-B14F-4D97-AF65-F5344CB8AC3E}">
        <p14:creationId xmlns:p14="http://schemas.microsoft.com/office/powerpoint/2010/main" val="2169224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over an example of what a site can use to track all aspects of its Work Study program.</a:t>
            </a:r>
          </a:p>
        </p:txBody>
      </p:sp>
      <p:sp>
        <p:nvSpPr>
          <p:cNvPr id="4" name="Slide Number Placeholder 3"/>
          <p:cNvSpPr>
            <a:spLocks noGrp="1"/>
          </p:cNvSpPr>
          <p:nvPr>
            <p:ph type="sldNum" sz="quarter" idx="5"/>
          </p:nvPr>
        </p:nvSpPr>
        <p:spPr/>
        <p:txBody>
          <a:bodyPr/>
          <a:lstStyle/>
          <a:p>
            <a:fld id="{C3989390-8B28-4E5E-9C62-285044F9B02F}" type="slidenum">
              <a:rPr lang="en-US" smtClean="0"/>
              <a:t>4</a:t>
            </a:fld>
            <a:endParaRPr lang="en-US"/>
          </a:p>
        </p:txBody>
      </p:sp>
    </p:spTree>
    <p:extLst>
      <p:ext uri="{BB962C8B-B14F-4D97-AF65-F5344CB8AC3E}">
        <p14:creationId xmlns:p14="http://schemas.microsoft.com/office/powerpoint/2010/main" val="717535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 Your site must submit a Work Site Application (VA Form 22-10219) and attach a Position Description to VA Work Study every year.  The 22-10219 will be dis/approved after review by Work Study.  </a:t>
            </a:r>
            <a:r>
              <a:rPr lang="en-US" sz="1200" dirty="0">
                <a:latin typeface="Calibri" panose="020F0502020204030204" pitchFamily="34" charset="0"/>
                <a:cs typeface="Calibri" panose="020F0502020204030204" pitchFamily="34" charset="0"/>
              </a:rPr>
              <a:t>The site must immediately send an updated 22-10219 and a position description if the duties have changed or they need a 10% increase in approved hours.   There must be a justification for this increase in hours.   </a:t>
            </a:r>
            <a:br>
              <a:rPr lang="en-US" sz="1200" dirty="0">
                <a:latin typeface="Calibri" panose="020F0502020204030204" pitchFamily="34" charset="0"/>
                <a:cs typeface="Calibri" panose="020F0502020204030204" pitchFamily="34" charset="0"/>
              </a:rPr>
            </a:b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 Your site must submit a Site Supervisor Update Form anytime they add or remove a site supervisor. </a:t>
            </a:r>
            <a:r>
              <a:rPr lang="en-US" dirty="0"/>
              <a:t>There is a link to the Site Supervisor Update Form on this PowerPoint slide that you can use. </a:t>
            </a: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C3989390-8B28-4E5E-9C62-285044F9B02F}" type="slidenum">
              <a:rPr lang="en-US" smtClean="0"/>
              <a:t>5</a:t>
            </a:fld>
            <a:endParaRPr lang="en-US"/>
          </a:p>
        </p:txBody>
      </p:sp>
    </p:spTree>
    <p:extLst>
      <p:ext uri="{BB962C8B-B14F-4D97-AF65-F5344CB8AC3E}">
        <p14:creationId xmlns:p14="http://schemas.microsoft.com/office/powerpoint/2010/main" val="3168846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What do certain Work Study </a:t>
            </a:r>
            <a:r>
              <a:rPr lang="en-US" sz="1200" dirty="0" err="1">
                <a:solidFill>
                  <a:schemeClr val="bg1"/>
                </a:solidFill>
                <a:latin typeface="Calibri" panose="020F0502020204030204" pitchFamily="34" charset="0"/>
                <a:ea typeface="Calibri" panose="020F0502020204030204" pitchFamily="34" charset="0"/>
                <a:cs typeface="Calibri" panose="020F0502020204030204" pitchFamily="34" charset="0"/>
              </a:rPr>
              <a:t>AskVA</a:t>
            </a: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 inquiry responses mean?  Let’s cover some common and not-so common responses you might receive to your Work Study inquiry.  </a:t>
            </a:r>
          </a:p>
          <a:p>
            <a:endPar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3989390-8B28-4E5E-9C62-285044F9B02F}" type="slidenum">
              <a:rPr lang="en-US" smtClean="0"/>
              <a:t>6</a:t>
            </a:fld>
            <a:endParaRPr lang="en-US"/>
          </a:p>
        </p:txBody>
      </p:sp>
    </p:spTree>
    <p:extLst>
      <p:ext uri="{BB962C8B-B14F-4D97-AF65-F5344CB8AC3E}">
        <p14:creationId xmlns:p14="http://schemas.microsoft.com/office/powerpoint/2010/main" val="772682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Let’s continue to cover some common and not-so common responses you might receive to your Work Study inquiry.  </a:t>
            </a:r>
          </a:p>
          <a:p>
            <a:endPar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3989390-8B28-4E5E-9C62-285044F9B02F}" type="slidenum">
              <a:rPr lang="en-US" smtClean="0"/>
              <a:t>7</a:t>
            </a:fld>
            <a:endParaRPr lang="en-US"/>
          </a:p>
        </p:txBody>
      </p:sp>
    </p:spTree>
    <p:extLst>
      <p:ext uri="{BB962C8B-B14F-4D97-AF65-F5344CB8AC3E}">
        <p14:creationId xmlns:p14="http://schemas.microsoft.com/office/powerpoint/2010/main" val="3363358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None/>
              <a:defRPr/>
            </a:pPr>
            <a:r>
              <a:rPr lang="en-US" sz="1200" i="0" dirty="0">
                <a:latin typeface="Calibri" panose="020F0502020204030204" pitchFamily="34" charset="0"/>
                <a:cs typeface="Calibri" panose="020F0502020204030204" pitchFamily="34" charset="0"/>
              </a:rPr>
              <a:t>• What are some ways that you can find a qualifying Work Study student?  Much like any other job posting, such as on the site’s website, commons area, display board. Student SharePoint site, etc.  </a:t>
            </a:r>
            <a:br>
              <a:rPr lang="en-US" sz="1200" i="0" dirty="0">
                <a:latin typeface="Calibri" panose="020F0502020204030204" pitchFamily="34" charset="0"/>
                <a:cs typeface="Calibri" panose="020F0502020204030204" pitchFamily="34" charset="0"/>
              </a:rPr>
            </a:br>
            <a:br>
              <a:rPr lang="en-US" sz="1200" i="0" dirty="0">
                <a:latin typeface="Calibri" panose="020F0502020204030204" pitchFamily="34" charset="0"/>
                <a:cs typeface="Calibri" panose="020F0502020204030204" pitchFamily="34" charset="0"/>
              </a:rPr>
            </a:br>
            <a:r>
              <a:rPr lang="en-US" sz="1200" i="0" dirty="0">
                <a:latin typeface="Calibri" panose="020F0502020204030204" pitchFamily="34" charset="0"/>
                <a:cs typeface="Calibri" panose="020F0502020204030204" pitchFamily="34" charset="0"/>
              </a:rPr>
              <a:t>• How will you evaluate student’s if there are multiple applications for a few jobs?  Your site will receive applications or resumes; interview applicants with standard questions that relate to the position; have a practical exercise; and always be sure to apply the student selection criteria  </a:t>
            </a:r>
            <a:r>
              <a:rPr lang="en-US" altLang="en-US" sz="1200" i="0" dirty="0">
                <a:latin typeface="Calibri" panose="020F0502020204030204" pitchFamily="34" charset="0"/>
                <a:ea typeface="Georgia" pitchFamily="18" charset="0"/>
                <a:cs typeface="Calibri" panose="020F0502020204030204" pitchFamily="34" charset="0"/>
              </a:rPr>
              <a:t> </a:t>
            </a:r>
            <a:br>
              <a:rPr lang="en-US" altLang="en-US" sz="1200" i="0" dirty="0">
                <a:latin typeface="Calibri" panose="020F0502020204030204" pitchFamily="34" charset="0"/>
                <a:ea typeface="Georgia" pitchFamily="18" charset="0"/>
                <a:cs typeface="Calibri" panose="020F0502020204030204" pitchFamily="34" charset="0"/>
              </a:rPr>
            </a:br>
            <a:r>
              <a:rPr lang="en-US" altLang="en-US" sz="1200" i="0" dirty="0">
                <a:latin typeface="Calibri" panose="020F0502020204030204" pitchFamily="34" charset="0"/>
                <a:ea typeface="Georgia" pitchFamily="18" charset="0"/>
                <a:cs typeface="Calibri" panose="020F0502020204030204" pitchFamily="34" charset="0"/>
              </a:rPr>
              <a:t>  ○ Students with service-connected disabilities have priority (30% or more)</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 Financial need</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 Availability of transportation</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 Motivation</a:t>
            </a:r>
          </a:p>
          <a:p>
            <a:pPr>
              <a:spcAft>
                <a:spcPts val="1200"/>
              </a:spcAft>
              <a:defRPr/>
            </a:pPr>
            <a:r>
              <a:rPr lang="en-US" altLang="en-US" sz="1200" i="0" dirty="0">
                <a:latin typeface="Calibri" panose="020F0502020204030204" pitchFamily="34" charset="0"/>
                <a:ea typeface="Georgia" pitchFamily="18" charset="0"/>
                <a:cs typeface="Calibri" panose="020F0502020204030204" pitchFamily="34" charset="0"/>
              </a:rPr>
              <a:t>  ○ Work assignments don’t conflict with disability or are accommodated.  </a:t>
            </a:r>
            <a:r>
              <a:rPr lang="en-US" sz="1200" i="0" dirty="0">
                <a:latin typeface="Calibri" panose="020F0502020204030204" pitchFamily="34" charset="0"/>
                <a:cs typeface="Calibri" panose="020F0502020204030204" pitchFamily="34" charset="0"/>
              </a:rPr>
              <a:t>Each facility must ensure that the work assignment is compatible with the student’s service connected disability.  If the disability is discovered after placing the student, try to accommodate the individual as you would a regular employee.  You may consult your local HR or contact VA Work Study Department if you have questions.</a:t>
            </a:r>
          </a:p>
        </p:txBody>
      </p:sp>
      <p:sp>
        <p:nvSpPr>
          <p:cNvPr id="4" name="Slide Number Placeholder 3"/>
          <p:cNvSpPr>
            <a:spLocks noGrp="1"/>
          </p:cNvSpPr>
          <p:nvPr>
            <p:ph type="sldNum" sz="quarter" idx="5"/>
          </p:nvPr>
        </p:nvSpPr>
        <p:spPr/>
        <p:txBody>
          <a:bodyPr/>
          <a:lstStyle/>
          <a:p>
            <a:fld id="{C3989390-8B28-4E5E-9C62-285044F9B02F}" type="slidenum">
              <a:rPr lang="en-US" smtClean="0"/>
              <a:t>8</a:t>
            </a:fld>
            <a:endParaRPr lang="en-US"/>
          </a:p>
        </p:txBody>
      </p:sp>
    </p:spTree>
    <p:extLst>
      <p:ext uri="{BB962C8B-B14F-4D97-AF65-F5344CB8AC3E}">
        <p14:creationId xmlns:p14="http://schemas.microsoft.com/office/powerpoint/2010/main" val="2649040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over an example of what a site can use to track all aspects of its Work Study program.</a:t>
            </a:r>
          </a:p>
        </p:txBody>
      </p:sp>
      <p:sp>
        <p:nvSpPr>
          <p:cNvPr id="4" name="Slide Number Placeholder 3"/>
          <p:cNvSpPr>
            <a:spLocks noGrp="1"/>
          </p:cNvSpPr>
          <p:nvPr>
            <p:ph type="sldNum" sz="quarter" idx="5"/>
          </p:nvPr>
        </p:nvSpPr>
        <p:spPr/>
        <p:txBody>
          <a:bodyPr/>
          <a:lstStyle/>
          <a:p>
            <a:fld id="{C3989390-8B28-4E5E-9C62-285044F9B02F}" type="slidenum">
              <a:rPr lang="en-US" smtClean="0"/>
              <a:t>9</a:t>
            </a:fld>
            <a:endParaRPr lang="en-US"/>
          </a:p>
        </p:txBody>
      </p:sp>
    </p:spTree>
    <p:extLst>
      <p:ext uri="{BB962C8B-B14F-4D97-AF65-F5344CB8AC3E}">
        <p14:creationId xmlns:p14="http://schemas.microsoft.com/office/powerpoint/2010/main" val="2382939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tx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10/06/2023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872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10/06/2023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25822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t>10/06/2023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86598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10/06/2023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967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7066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10/06/2023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32842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t>10/06/2023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4153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10/06/2023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0257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10/06/2023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4230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smtClean="0"/>
              <a:t>10/06/2023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13517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8"/>
          <p:cNvSpPr>
            <a:spLocks noGrp="1"/>
          </p:cNvSpPr>
          <p:nvPr>
            <p:ph type="dt" sz="half" idx="10"/>
          </p:nvPr>
        </p:nvSpPr>
        <p:spPr/>
        <p:txBody>
          <a:bodyPr/>
          <a:lstStyle/>
          <a:p>
            <a:fld id="{5586B75A-687E-405C-8A0B-8D00578BA2C3}" type="datetimeFigureOut">
              <a:rPr lang="en-US" smtClean="0"/>
              <a:pPr/>
              <a:t>10/06/2023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3165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smtClean="0"/>
              <a:pPr/>
              <a:t>10/06/2023</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tx1">
                    <a:alpha val="20000"/>
                  </a:schemeClr>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85574825"/>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85000"/>
        </a:lnSpc>
        <a:spcBef>
          <a:spcPct val="0"/>
        </a:spcBef>
        <a:buNone/>
        <a:defRPr sz="5400" kern="1200" spc="-12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75000"/>
              <a:lumOff val="2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65000"/>
              <a:lumOff val="3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wmf"/><Relationship Id="rId5" Type="http://schemas.openxmlformats.org/officeDocument/2006/relationships/package" Target="../embeddings/Microsoft_Excel_Worksheet1.xlsx"/><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wmf"/><Relationship Id="rId5" Type="http://schemas.openxmlformats.org/officeDocument/2006/relationships/package" Target="../embeddings/Microsoft_Word_Document4.docx"/><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wmf"/><Relationship Id="rId5" Type="http://schemas.openxmlformats.org/officeDocument/2006/relationships/package" Target="../embeddings/Microsoft_Word_Document6.docx"/><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0.wmf"/><Relationship Id="rId5" Type="http://schemas.openxmlformats.org/officeDocument/2006/relationships/package" Target="../embeddings/Microsoft_Word_Document9.docx"/><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gcc02.safelinks.protection.outlook.com/?url=https%3A%2F%2Flnks.gd%2Fl%2FeyJhbGciOiJIUzI1NiJ9.eyJidWxsZXRpbl9saW5rX2lkIjoxMDMsInVyaSI6ImJwMjpjbGljayIsImJ1bGxldGluX2lkIjoiMjAyMTA0MTUuMzg4MzUxNjEiLCJ1cmwiOiJodHRwczovL3lvdXR1LmJlL2FKY0RBUkIzeXA0In0.DjjQ41B8p5HSBk8ILRzSL05dY57URTbsCRLD-4rls2g%2Fs%2F703022691%2Fbr%2F102208665482-l&amp;data=04%7C01%7C%7C2bc46958c88c439def3b08d900cf8f3f%7Ce95f1b23abaf45ee821db7ab251ab3bf%7C0%7C0%7C637541713733858207%7CUnknown%7CTWFpbGZsb3d8eyJWIjoiMC4wLjAwMDAiLCJQIjoiV2luMzIiLCJBTiI6Ik1haWwiLCJXVCI6Mn0%3D%7C1000&amp;sdata=mIzWPnlXIbHhTCveNbU3Ysl6Ob%2BvRz5GSpfHqAYNuHg%3D&amp;reserved=0"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package" Target="../embeddings/Microsoft_Word_Document.docx"/></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000">
              <a:schemeClr val="accent5">
                <a:lumMod val="75000"/>
              </a:schemeClr>
            </a:gs>
            <a:gs pos="100000">
              <a:schemeClr val="accent1">
                <a:lumMod val="45000"/>
                <a:lumOff val="55000"/>
              </a:schemeClr>
            </a:gs>
            <a:gs pos="0">
              <a:schemeClr val="accent1">
                <a:lumMod val="45000"/>
                <a:lumOff val="55000"/>
              </a:schemeClr>
            </a:gs>
            <a:gs pos="90000">
              <a:schemeClr val="accent1"/>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480A-CCBE-DF7C-0F3A-DB42D1E40A05}"/>
              </a:ext>
            </a:extLst>
          </p:cNvPr>
          <p:cNvSpPr>
            <a:spLocks noGrp="1"/>
          </p:cNvSpPr>
          <p:nvPr>
            <p:ph type="ctrTitle"/>
          </p:nvPr>
        </p:nvSpPr>
        <p:spPr>
          <a:xfrm>
            <a:off x="549716" y="2176530"/>
            <a:ext cx="10782300" cy="1764405"/>
          </a:xfrm>
        </p:spPr>
        <p:txBody>
          <a:bodyPr/>
          <a:lstStyle/>
          <a:p>
            <a:pPr algn="ctr"/>
            <a:br>
              <a:rPr lang="en-US" sz="5500" b="1" dirty="0">
                <a:latin typeface="Calibri" panose="020F0502020204030204" pitchFamily="34" charset="0"/>
                <a:cs typeface="Calibri" panose="020F0502020204030204" pitchFamily="34" charset="0"/>
              </a:rPr>
            </a:br>
            <a:br>
              <a:rPr lang="en-US" sz="5500" b="1" dirty="0">
                <a:latin typeface="Calibri" panose="020F0502020204030204" pitchFamily="34" charset="0"/>
                <a:cs typeface="Calibri" panose="020F0502020204030204" pitchFamily="34" charset="0"/>
              </a:rPr>
            </a:br>
            <a:r>
              <a:rPr lang="en-US" sz="5500" b="1" dirty="0">
                <a:latin typeface="Calibri" panose="020F0502020204030204" pitchFamily="34" charset="0"/>
                <a:cs typeface="Calibri" panose="020F0502020204030204" pitchFamily="34" charset="0"/>
              </a:rPr>
              <a:t>Work Study</a:t>
            </a:r>
            <a:br>
              <a:rPr lang="en-US" sz="5500" b="1" dirty="0">
                <a:latin typeface="Calibri" panose="020F0502020204030204" pitchFamily="34" charset="0"/>
                <a:cs typeface="Calibri" panose="020F0502020204030204" pitchFamily="34" charset="0"/>
              </a:rPr>
            </a:br>
            <a:r>
              <a:rPr lang="en-US" sz="5500" b="1" dirty="0">
                <a:latin typeface="Calibri" panose="020F0502020204030204" pitchFamily="34" charset="0"/>
                <a:cs typeface="Calibri" panose="020F0502020204030204" pitchFamily="34" charset="0"/>
              </a:rPr>
              <a:t>Best Practices</a:t>
            </a:r>
          </a:p>
        </p:txBody>
      </p:sp>
    </p:spTree>
    <p:extLst>
      <p:ext uri="{BB962C8B-B14F-4D97-AF65-F5344CB8AC3E}">
        <p14:creationId xmlns:p14="http://schemas.microsoft.com/office/powerpoint/2010/main" val="2601552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
              <a:schemeClr val="accent1">
                <a:lumMod val="45000"/>
                <a:lumOff val="55000"/>
              </a:schemeClr>
            </a:gs>
            <a:gs pos="15000">
              <a:schemeClr val="accent1">
                <a:lumMod val="45000"/>
                <a:lumOff val="55000"/>
              </a:schemeClr>
            </a:gs>
            <a:gs pos="82000">
              <a:schemeClr val="accent1"/>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480A-CCBE-DF7C-0F3A-DB42D1E40A05}"/>
              </a:ext>
            </a:extLst>
          </p:cNvPr>
          <p:cNvSpPr>
            <a:spLocks noGrp="1"/>
          </p:cNvSpPr>
          <p:nvPr>
            <p:ph type="ctrTitle"/>
          </p:nvPr>
        </p:nvSpPr>
        <p:spPr>
          <a:xfrm>
            <a:off x="581989" y="204395"/>
            <a:ext cx="10782300" cy="1025064"/>
          </a:xfrm>
        </p:spPr>
        <p:txBody>
          <a:bodyPr/>
          <a:lstStyle/>
          <a:p>
            <a:pPr algn="ctr"/>
            <a:r>
              <a:rPr lang="en-US" sz="5500" dirty="0">
                <a:solidFill>
                  <a:schemeClr val="bg1"/>
                </a:solidFill>
              </a:rPr>
              <a:t>Supervising Students - Tracking</a:t>
            </a:r>
          </a:p>
        </p:txBody>
      </p:sp>
      <p:sp>
        <p:nvSpPr>
          <p:cNvPr id="3" name="TextBox 2">
            <a:extLst>
              <a:ext uri="{FF2B5EF4-FFF2-40B4-BE49-F238E27FC236}">
                <a16:creationId xmlns:a16="http://schemas.microsoft.com/office/drawing/2014/main" id="{0965142E-4D34-AA80-7775-3615D21C1A2E}"/>
              </a:ext>
            </a:extLst>
          </p:cNvPr>
          <p:cNvSpPr txBox="1"/>
          <p:nvPr/>
        </p:nvSpPr>
        <p:spPr>
          <a:xfrm>
            <a:off x="293101" y="1586298"/>
            <a:ext cx="11360076" cy="2585323"/>
          </a:xfrm>
          <a:prstGeom prst="rect">
            <a:avLst/>
          </a:prstGeom>
          <a:noFill/>
        </p:spPr>
        <p:txBody>
          <a:bodyPr wrap="square" rtlCol="0">
            <a:spAutoFit/>
          </a:bodyPr>
          <a:lstStyle/>
          <a:p>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QUESTION:</a:t>
            </a:r>
          </a:p>
          <a:p>
            <a: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How should a work site track its Work Study students.  </a:t>
            </a:r>
            <a:b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b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ANSWER:</a:t>
            </a:r>
          </a:p>
          <a:p>
            <a:r>
              <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rPr>
              <a:t>There’s no one answer for this.  It depends on the work site</a:t>
            </a:r>
            <a:r>
              <a:rPr lang="en-US" sz="21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b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endParaRPr lang="en-US" sz="2000" dirty="0">
              <a:solidFill>
                <a:schemeClr val="bg1"/>
              </a:solidFill>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68672262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
              <a:schemeClr val="accent1">
                <a:lumMod val="45000"/>
                <a:lumOff val="55000"/>
              </a:schemeClr>
            </a:gs>
            <a:gs pos="15000">
              <a:schemeClr val="accent1">
                <a:lumMod val="45000"/>
                <a:lumOff val="55000"/>
              </a:schemeClr>
            </a:gs>
            <a:gs pos="82000">
              <a:schemeClr val="accent1"/>
            </a:gs>
          </a:gsLst>
          <a:lin ang="8100000" scaled="1"/>
          <a:tileRect/>
        </a:gradFill>
        <a:effectLst/>
      </p:bgPr>
    </p:bg>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B1F42AE2-86DE-D2BE-C252-6BA554F85FAB}"/>
              </a:ext>
            </a:extLst>
          </p:cNvPr>
          <p:cNvGraphicFramePr>
            <a:graphicFrameLocks noChangeAspect="1"/>
          </p:cNvGraphicFramePr>
          <p:nvPr>
            <p:extLst>
              <p:ext uri="{D42A27DB-BD31-4B8C-83A1-F6EECF244321}">
                <p14:modId xmlns:p14="http://schemas.microsoft.com/office/powerpoint/2010/main" val="3530032429"/>
              </p:ext>
            </p:extLst>
          </p:nvPr>
        </p:nvGraphicFramePr>
        <p:xfrm>
          <a:off x="121899" y="1824697"/>
          <a:ext cx="11907367" cy="2644272"/>
        </p:xfrm>
        <a:graphic>
          <a:graphicData uri="http://schemas.openxmlformats.org/presentationml/2006/ole">
            <mc:AlternateContent xmlns:mc="http://schemas.openxmlformats.org/markup-compatibility/2006">
              <mc:Choice xmlns:v="urn:schemas-microsoft-com:vml" Requires="v">
                <p:oleObj name="Worksheet" r:id="rId3" imgW="13811110" imgH="3067118" progId="Excel.Sheet.12">
                  <p:embed/>
                </p:oleObj>
              </mc:Choice>
              <mc:Fallback>
                <p:oleObj name="Worksheet" r:id="rId3" imgW="13811110" imgH="3067118" progId="Excel.Sheet.12">
                  <p:embed/>
                  <p:pic>
                    <p:nvPicPr>
                      <p:cNvPr id="0" name=""/>
                      <p:cNvPicPr/>
                      <p:nvPr/>
                    </p:nvPicPr>
                    <p:blipFill>
                      <a:blip r:embed="rId4"/>
                      <a:stretch>
                        <a:fillRect/>
                      </a:stretch>
                    </p:blipFill>
                    <p:spPr>
                      <a:xfrm>
                        <a:off x="121899" y="1824697"/>
                        <a:ext cx="11907367" cy="2644272"/>
                      </a:xfrm>
                      <a:prstGeom prst="rect">
                        <a:avLst/>
                      </a:prstGeom>
                      <a:solidFill>
                        <a:schemeClr val="tx1"/>
                      </a:solidFill>
                      <a:ln>
                        <a:solidFill>
                          <a:schemeClr val="bg1"/>
                        </a:solidFill>
                      </a:ln>
                    </p:spPr>
                  </p:pic>
                </p:oleObj>
              </mc:Fallback>
            </mc:AlternateContent>
          </a:graphicData>
        </a:graphic>
      </p:graphicFrame>
      <p:graphicFrame>
        <p:nvGraphicFramePr>
          <p:cNvPr id="7" name="Object 6">
            <a:extLst>
              <a:ext uri="{FF2B5EF4-FFF2-40B4-BE49-F238E27FC236}">
                <a16:creationId xmlns:a16="http://schemas.microsoft.com/office/drawing/2014/main" id="{8C502A0B-4CCE-6D78-E962-B1CFD69D10C2}"/>
              </a:ext>
            </a:extLst>
          </p:cNvPr>
          <p:cNvGraphicFramePr>
            <a:graphicFrameLocks noChangeAspect="1"/>
          </p:cNvGraphicFramePr>
          <p:nvPr>
            <p:extLst>
              <p:ext uri="{D42A27DB-BD31-4B8C-83A1-F6EECF244321}">
                <p14:modId xmlns:p14="http://schemas.microsoft.com/office/powerpoint/2010/main" val="2292058977"/>
              </p:ext>
            </p:extLst>
          </p:nvPr>
        </p:nvGraphicFramePr>
        <p:xfrm>
          <a:off x="10674440" y="5488636"/>
          <a:ext cx="914400" cy="771525"/>
        </p:xfrm>
        <a:graphic>
          <a:graphicData uri="http://schemas.openxmlformats.org/presentationml/2006/ole">
            <mc:AlternateContent xmlns:mc="http://schemas.openxmlformats.org/markup-compatibility/2006">
              <mc:Choice xmlns:v="urn:schemas-microsoft-com:vml" Requires="v">
                <p:oleObj name="Worksheet" showAsIcon="1" r:id="rId5" imgW="914400" imgH="771480" progId="Excel.Sheet.12">
                  <p:embed/>
                </p:oleObj>
              </mc:Choice>
              <mc:Fallback>
                <p:oleObj name="Worksheet" showAsIcon="1" r:id="rId5" imgW="914400" imgH="771480" progId="Excel.Sheet.12">
                  <p:embed/>
                  <p:pic>
                    <p:nvPicPr>
                      <p:cNvPr id="0" name=""/>
                      <p:cNvPicPr/>
                      <p:nvPr/>
                    </p:nvPicPr>
                    <p:blipFill>
                      <a:blip r:embed="rId6"/>
                      <a:stretch>
                        <a:fillRect/>
                      </a:stretch>
                    </p:blipFill>
                    <p:spPr>
                      <a:xfrm>
                        <a:off x="10674440" y="5488636"/>
                        <a:ext cx="914400" cy="771525"/>
                      </a:xfrm>
                      <a:prstGeom prst="rect">
                        <a:avLst/>
                      </a:prstGeom>
                      <a:solidFill>
                        <a:schemeClr val="accent5">
                          <a:lumMod val="20000"/>
                          <a:lumOff val="80000"/>
                        </a:schemeClr>
                      </a:solidFill>
                      <a:ln w="38100">
                        <a:solidFill>
                          <a:schemeClr val="accent5">
                            <a:lumMod val="75000"/>
                          </a:schemeClr>
                        </a:solidFill>
                      </a:ln>
                    </p:spPr>
                  </p:pic>
                </p:oleObj>
              </mc:Fallback>
            </mc:AlternateContent>
          </a:graphicData>
        </a:graphic>
      </p:graphicFrame>
    </p:spTree>
    <p:extLst>
      <p:ext uri="{BB962C8B-B14F-4D97-AF65-F5344CB8AC3E}">
        <p14:creationId xmlns:p14="http://schemas.microsoft.com/office/powerpoint/2010/main" val="74688110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
              <a:schemeClr val="accent1">
                <a:lumMod val="45000"/>
                <a:lumOff val="55000"/>
              </a:schemeClr>
            </a:gs>
            <a:gs pos="15000">
              <a:schemeClr val="accent1">
                <a:lumMod val="45000"/>
                <a:lumOff val="55000"/>
              </a:schemeClr>
            </a:gs>
            <a:gs pos="82000">
              <a:schemeClr val="accent1"/>
            </a:gs>
          </a:gsLst>
          <a:lin ang="8100000" scaled="1"/>
          <a:tileRect/>
        </a:gradFill>
        <a:effectLst/>
      </p:bgPr>
    </p:bg>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BA60730-7ACE-8BBE-EE77-1F408FB44B2A}"/>
              </a:ext>
            </a:extLst>
          </p:cNvPr>
          <p:cNvGraphicFramePr>
            <a:graphicFrameLocks noChangeAspect="1"/>
          </p:cNvGraphicFramePr>
          <p:nvPr>
            <p:extLst>
              <p:ext uri="{D42A27DB-BD31-4B8C-83A1-F6EECF244321}">
                <p14:modId xmlns:p14="http://schemas.microsoft.com/office/powerpoint/2010/main" val="2166436610"/>
              </p:ext>
            </p:extLst>
          </p:nvPr>
        </p:nvGraphicFramePr>
        <p:xfrm>
          <a:off x="102450" y="1746094"/>
          <a:ext cx="11987100" cy="2568329"/>
        </p:xfrm>
        <a:graphic>
          <a:graphicData uri="http://schemas.openxmlformats.org/presentationml/2006/ole">
            <mc:AlternateContent xmlns:mc="http://schemas.openxmlformats.org/markup-compatibility/2006">
              <mc:Choice xmlns:v="urn:schemas-microsoft-com:vml" Requires="v">
                <p:oleObj name="Worksheet" r:id="rId3" imgW="12630035" imgH="2705236" progId="Excel.Sheet.12">
                  <p:embed/>
                </p:oleObj>
              </mc:Choice>
              <mc:Fallback>
                <p:oleObj name="Worksheet" r:id="rId3" imgW="12630035" imgH="2705236" progId="Excel.Sheet.12">
                  <p:embed/>
                  <p:pic>
                    <p:nvPicPr>
                      <p:cNvPr id="0" name=""/>
                      <p:cNvPicPr/>
                      <p:nvPr/>
                    </p:nvPicPr>
                    <p:blipFill>
                      <a:blip r:embed="rId4"/>
                      <a:stretch>
                        <a:fillRect/>
                      </a:stretch>
                    </p:blipFill>
                    <p:spPr>
                      <a:xfrm>
                        <a:off x="102450" y="1746094"/>
                        <a:ext cx="11987100" cy="2568329"/>
                      </a:xfrm>
                      <a:prstGeom prst="rect">
                        <a:avLst/>
                      </a:prstGeom>
                      <a:solidFill>
                        <a:schemeClr val="tx1"/>
                      </a:solidFill>
                      <a:ln>
                        <a:solidFill>
                          <a:schemeClr val="bg1"/>
                        </a:solidFill>
                      </a:ln>
                    </p:spPr>
                  </p:pic>
                </p:oleObj>
              </mc:Fallback>
            </mc:AlternateContent>
          </a:graphicData>
        </a:graphic>
      </p:graphicFrame>
    </p:spTree>
    <p:extLst>
      <p:ext uri="{BB962C8B-B14F-4D97-AF65-F5344CB8AC3E}">
        <p14:creationId xmlns:p14="http://schemas.microsoft.com/office/powerpoint/2010/main" val="83034302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
              <a:schemeClr val="accent1">
                <a:lumMod val="45000"/>
                <a:lumOff val="55000"/>
              </a:schemeClr>
            </a:gs>
            <a:gs pos="15000">
              <a:schemeClr val="accent1">
                <a:lumMod val="45000"/>
                <a:lumOff val="55000"/>
              </a:schemeClr>
            </a:gs>
            <a:gs pos="82000">
              <a:schemeClr val="accent1"/>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480A-CCBE-DF7C-0F3A-DB42D1E40A05}"/>
              </a:ext>
            </a:extLst>
          </p:cNvPr>
          <p:cNvSpPr>
            <a:spLocks noGrp="1"/>
          </p:cNvSpPr>
          <p:nvPr>
            <p:ph type="ctrTitle"/>
          </p:nvPr>
        </p:nvSpPr>
        <p:spPr>
          <a:xfrm>
            <a:off x="581989" y="204395"/>
            <a:ext cx="10782300" cy="1025064"/>
          </a:xfrm>
        </p:spPr>
        <p:txBody>
          <a:bodyPr/>
          <a:lstStyle/>
          <a:p>
            <a:pPr algn="ctr"/>
            <a:r>
              <a:rPr lang="en-US" sz="4700" dirty="0">
                <a:solidFill>
                  <a:schemeClr val="bg1"/>
                </a:solidFill>
              </a:rPr>
              <a:t>Supervising Students – Performance/Conduct</a:t>
            </a:r>
          </a:p>
        </p:txBody>
      </p:sp>
      <p:sp>
        <p:nvSpPr>
          <p:cNvPr id="3" name="TextBox 2">
            <a:extLst>
              <a:ext uri="{FF2B5EF4-FFF2-40B4-BE49-F238E27FC236}">
                <a16:creationId xmlns:a16="http://schemas.microsoft.com/office/drawing/2014/main" id="{0965142E-4D34-AA80-7775-3615D21C1A2E}"/>
              </a:ext>
            </a:extLst>
          </p:cNvPr>
          <p:cNvSpPr txBox="1"/>
          <p:nvPr/>
        </p:nvSpPr>
        <p:spPr>
          <a:xfrm>
            <a:off x="293101" y="1630903"/>
            <a:ext cx="11360076" cy="2923877"/>
          </a:xfrm>
          <a:prstGeom prst="rect">
            <a:avLst/>
          </a:prstGeom>
          <a:noFill/>
        </p:spPr>
        <p:txBody>
          <a:bodyPr wrap="square" rtlCol="0">
            <a:spAutoFit/>
          </a:bodyPr>
          <a:lstStyle/>
          <a:p>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QUESTION:</a:t>
            </a:r>
          </a:p>
          <a:p>
            <a:r>
              <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rPr>
              <a:t>What if a student is having performance or conduct issues?</a:t>
            </a:r>
            <a: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b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b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ANSWER:</a:t>
            </a:r>
          </a:p>
          <a:p>
            <a:r>
              <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rPr>
              <a:t>A work site needs to have parameters in place to properly address conduct or performance issues. The frequency and severity of the issue should be taken into account when addressing such issues.  </a:t>
            </a:r>
            <a:b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endParaRPr lang="en-US" sz="2000" dirty="0">
              <a:solidFill>
                <a:schemeClr val="bg1"/>
              </a:solidFill>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276114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
              <a:schemeClr val="accent1">
                <a:lumMod val="45000"/>
                <a:lumOff val="55000"/>
              </a:schemeClr>
            </a:gs>
            <a:gs pos="15000">
              <a:schemeClr val="accent1">
                <a:lumMod val="45000"/>
                <a:lumOff val="55000"/>
              </a:schemeClr>
            </a:gs>
            <a:gs pos="82000">
              <a:schemeClr val="accent1"/>
            </a:gs>
          </a:gsLst>
          <a:lin ang="8100000" scaled="1"/>
          <a:tileRect/>
        </a:gradFill>
        <a:effectLst/>
      </p:bgPr>
    </p:bg>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1769647-DE17-FA67-3B97-94DBB0499236}"/>
              </a:ext>
            </a:extLst>
          </p:cNvPr>
          <p:cNvGraphicFramePr>
            <a:graphicFrameLocks noChangeAspect="1"/>
          </p:cNvGraphicFramePr>
          <p:nvPr>
            <p:extLst>
              <p:ext uri="{D42A27DB-BD31-4B8C-83A1-F6EECF244321}">
                <p14:modId xmlns:p14="http://schemas.microsoft.com/office/powerpoint/2010/main" val="3411147872"/>
              </p:ext>
            </p:extLst>
          </p:nvPr>
        </p:nvGraphicFramePr>
        <p:xfrm>
          <a:off x="3215222" y="114623"/>
          <a:ext cx="4949983" cy="6688160"/>
        </p:xfrm>
        <a:graphic>
          <a:graphicData uri="http://schemas.openxmlformats.org/presentationml/2006/ole">
            <mc:AlternateContent xmlns:mc="http://schemas.openxmlformats.org/markup-compatibility/2006">
              <mc:Choice xmlns:v="urn:schemas-microsoft-com:vml" Requires="v">
                <p:oleObj name="Document" r:id="rId3" imgW="5940848" imgH="8038068" progId="Word.Document.12">
                  <p:embed/>
                </p:oleObj>
              </mc:Choice>
              <mc:Fallback>
                <p:oleObj name="Document" r:id="rId3" imgW="5940848" imgH="8038068" progId="Word.Document.12">
                  <p:embed/>
                  <p:pic>
                    <p:nvPicPr>
                      <p:cNvPr id="4" name="Object 3">
                        <a:extLst>
                          <a:ext uri="{FF2B5EF4-FFF2-40B4-BE49-F238E27FC236}">
                            <a16:creationId xmlns:a16="http://schemas.microsoft.com/office/drawing/2014/main" id="{61769647-DE17-FA67-3B97-94DBB0499236}"/>
                          </a:ext>
                        </a:extLst>
                      </p:cNvPr>
                      <p:cNvPicPr/>
                      <p:nvPr/>
                    </p:nvPicPr>
                    <p:blipFill>
                      <a:blip r:embed="rId4"/>
                      <a:stretch>
                        <a:fillRect/>
                      </a:stretch>
                    </p:blipFill>
                    <p:spPr>
                      <a:xfrm>
                        <a:off x="3215222" y="114623"/>
                        <a:ext cx="4949983" cy="6688160"/>
                      </a:xfrm>
                      <a:prstGeom prst="rect">
                        <a:avLst/>
                      </a:prstGeom>
                      <a:solidFill>
                        <a:schemeClr val="tx1"/>
                      </a:solidFill>
                      <a:ln>
                        <a:solidFill>
                          <a:schemeClr val="bg1"/>
                        </a:solidFill>
                      </a:ln>
                    </p:spPr>
                  </p:pic>
                </p:oleObj>
              </mc:Fallback>
            </mc:AlternateContent>
          </a:graphicData>
        </a:graphic>
      </p:graphicFrame>
      <p:graphicFrame>
        <p:nvGraphicFramePr>
          <p:cNvPr id="7" name="Object 6">
            <a:extLst>
              <a:ext uri="{FF2B5EF4-FFF2-40B4-BE49-F238E27FC236}">
                <a16:creationId xmlns:a16="http://schemas.microsoft.com/office/drawing/2014/main" id="{6EBDF4F5-FC26-ECAE-E62C-7CD187EBC3DF}"/>
              </a:ext>
            </a:extLst>
          </p:cNvPr>
          <p:cNvGraphicFramePr>
            <a:graphicFrameLocks noChangeAspect="1"/>
          </p:cNvGraphicFramePr>
          <p:nvPr>
            <p:extLst>
              <p:ext uri="{D42A27DB-BD31-4B8C-83A1-F6EECF244321}">
                <p14:modId xmlns:p14="http://schemas.microsoft.com/office/powerpoint/2010/main" val="1651762168"/>
              </p:ext>
            </p:extLst>
          </p:nvPr>
        </p:nvGraphicFramePr>
        <p:xfrm>
          <a:off x="10076985" y="5784850"/>
          <a:ext cx="914400" cy="771525"/>
        </p:xfrm>
        <a:graphic>
          <a:graphicData uri="http://schemas.openxmlformats.org/presentationml/2006/ole">
            <mc:AlternateContent xmlns:mc="http://schemas.openxmlformats.org/markup-compatibility/2006">
              <mc:Choice xmlns:v="urn:schemas-microsoft-com:vml" Requires="v">
                <p:oleObj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10076985" y="5784850"/>
                        <a:ext cx="914400" cy="771525"/>
                      </a:xfrm>
                      <a:prstGeom prst="rect">
                        <a:avLst/>
                      </a:prstGeom>
                      <a:solidFill>
                        <a:schemeClr val="accent5">
                          <a:lumMod val="20000"/>
                          <a:lumOff val="80000"/>
                        </a:schemeClr>
                      </a:solidFill>
                      <a:ln w="28575">
                        <a:solidFill>
                          <a:schemeClr val="accent5">
                            <a:lumMod val="75000"/>
                          </a:schemeClr>
                        </a:solidFill>
                      </a:ln>
                    </p:spPr>
                  </p:pic>
                </p:oleObj>
              </mc:Fallback>
            </mc:AlternateContent>
          </a:graphicData>
        </a:graphic>
      </p:graphicFrame>
    </p:spTree>
    <p:extLst>
      <p:ext uri="{BB962C8B-B14F-4D97-AF65-F5344CB8AC3E}">
        <p14:creationId xmlns:p14="http://schemas.microsoft.com/office/powerpoint/2010/main" val="301749922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
              <a:schemeClr val="accent1">
                <a:lumMod val="45000"/>
                <a:lumOff val="55000"/>
              </a:schemeClr>
            </a:gs>
            <a:gs pos="15000">
              <a:schemeClr val="accent1">
                <a:lumMod val="45000"/>
                <a:lumOff val="55000"/>
              </a:schemeClr>
            </a:gs>
            <a:gs pos="82000">
              <a:schemeClr val="accent1"/>
            </a:gs>
          </a:gsLst>
          <a:lin ang="8100000" scaled="1"/>
          <a:tileRect/>
        </a:gradFill>
        <a:effectLst/>
      </p:bgPr>
    </p:bg>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1792BCD-E68A-33C7-42A1-EEDB8F9A024B}"/>
              </a:ext>
            </a:extLst>
          </p:cNvPr>
          <p:cNvGraphicFramePr>
            <a:graphicFrameLocks noChangeAspect="1"/>
          </p:cNvGraphicFramePr>
          <p:nvPr>
            <p:extLst>
              <p:ext uri="{D42A27DB-BD31-4B8C-83A1-F6EECF244321}">
                <p14:modId xmlns:p14="http://schemas.microsoft.com/office/powerpoint/2010/main" val="654737925"/>
              </p:ext>
            </p:extLst>
          </p:nvPr>
        </p:nvGraphicFramePr>
        <p:xfrm>
          <a:off x="3398168" y="95058"/>
          <a:ext cx="4831432" cy="6667884"/>
        </p:xfrm>
        <a:graphic>
          <a:graphicData uri="http://schemas.openxmlformats.org/presentationml/2006/ole">
            <mc:AlternateContent xmlns:mc="http://schemas.openxmlformats.org/markup-compatibility/2006">
              <mc:Choice xmlns:v="urn:schemas-microsoft-com:vml" Requires="v">
                <p:oleObj name="Document" r:id="rId3" imgW="5940848" imgH="8197416" progId="Word.Document.12">
                  <p:embed/>
                </p:oleObj>
              </mc:Choice>
              <mc:Fallback>
                <p:oleObj name="Document" r:id="rId3" imgW="5940848" imgH="8197416" progId="Word.Document.12">
                  <p:embed/>
                  <p:pic>
                    <p:nvPicPr>
                      <p:cNvPr id="0" name=""/>
                      <p:cNvPicPr/>
                      <p:nvPr/>
                    </p:nvPicPr>
                    <p:blipFill>
                      <a:blip r:embed="rId4"/>
                      <a:stretch>
                        <a:fillRect/>
                      </a:stretch>
                    </p:blipFill>
                    <p:spPr>
                      <a:xfrm>
                        <a:off x="3398168" y="95058"/>
                        <a:ext cx="4831432" cy="6667884"/>
                      </a:xfrm>
                      <a:prstGeom prst="rect">
                        <a:avLst/>
                      </a:prstGeom>
                      <a:solidFill>
                        <a:schemeClr val="tx1"/>
                      </a:solidFill>
                      <a:ln>
                        <a:solidFill>
                          <a:schemeClr val="bg1"/>
                        </a:solidFill>
                      </a:ln>
                    </p:spPr>
                  </p:pic>
                </p:oleObj>
              </mc:Fallback>
            </mc:AlternateContent>
          </a:graphicData>
        </a:graphic>
      </p:graphicFrame>
      <p:graphicFrame>
        <p:nvGraphicFramePr>
          <p:cNvPr id="3" name="Object 2">
            <a:extLst>
              <a:ext uri="{FF2B5EF4-FFF2-40B4-BE49-F238E27FC236}">
                <a16:creationId xmlns:a16="http://schemas.microsoft.com/office/drawing/2014/main" id="{F0DEDB89-325D-76D8-17C1-DBF5AB40918D}"/>
              </a:ext>
            </a:extLst>
          </p:cNvPr>
          <p:cNvGraphicFramePr>
            <a:graphicFrameLocks noChangeAspect="1"/>
          </p:cNvGraphicFramePr>
          <p:nvPr>
            <p:extLst>
              <p:ext uri="{D42A27DB-BD31-4B8C-83A1-F6EECF244321}">
                <p14:modId xmlns:p14="http://schemas.microsoft.com/office/powerpoint/2010/main" val="2377176113"/>
              </p:ext>
            </p:extLst>
          </p:nvPr>
        </p:nvGraphicFramePr>
        <p:xfrm>
          <a:off x="10500732" y="5729094"/>
          <a:ext cx="914400" cy="771525"/>
        </p:xfrm>
        <a:graphic>
          <a:graphicData uri="http://schemas.openxmlformats.org/presentationml/2006/ole">
            <mc:AlternateContent xmlns:mc="http://schemas.openxmlformats.org/markup-compatibility/2006">
              <mc:Choice xmlns:v="urn:schemas-microsoft-com:vml" Requires="v">
                <p:oleObj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10500732" y="5729094"/>
                        <a:ext cx="914400" cy="771525"/>
                      </a:xfrm>
                      <a:prstGeom prst="rect">
                        <a:avLst/>
                      </a:prstGeom>
                      <a:solidFill>
                        <a:schemeClr val="accent5">
                          <a:lumMod val="20000"/>
                          <a:lumOff val="80000"/>
                        </a:schemeClr>
                      </a:solidFill>
                      <a:ln w="28575">
                        <a:solidFill>
                          <a:schemeClr val="accent5">
                            <a:lumMod val="75000"/>
                          </a:schemeClr>
                        </a:solidFill>
                      </a:ln>
                    </p:spPr>
                  </p:pic>
                </p:oleObj>
              </mc:Fallback>
            </mc:AlternateContent>
          </a:graphicData>
        </a:graphic>
      </p:graphicFrame>
    </p:spTree>
    <p:extLst>
      <p:ext uri="{BB962C8B-B14F-4D97-AF65-F5344CB8AC3E}">
        <p14:creationId xmlns:p14="http://schemas.microsoft.com/office/powerpoint/2010/main" val="201296944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
              <a:schemeClr val="accent1">
                <a:lumMod val="45000"/>
                <a:lumOff val="55000"/>
              </a:schemeClr>
            </a:gs>
            <a:gs pos="15000">
              <a:schemeClr val="accent1">
                <a:lumMod val="45000"/>
                <a:lumOff val="55000"/>
              </a:schemeClr>
            </a:gs>
            <a:gs pos="82000">
              <a:schemeClr val="accent1"/>
            </a:gs>
          </a:gsLst>
          <a:lin ang="8100000" scaled="1"/>
          <a:tileRect/>
        </a:gradFill>
        <a:effectLst/>
      </p:bgPr>
    </p:bg>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2514F35C-76E1-DE2A-D520-BE974D7CD7C4}"/>
              </a:ext>
            </a:extLst>
          </p:cNvPr>
          <p:cNvGraphicFramePr>
            <a:graphicFrameLocks noChangeAspect="1"/>
          </p:cNvGraphicFramePr>
          <p:nvPr>
            <p:extLst>
              <p:ext uri="{D42A27DB-BD31-4B8C-83A1-F6EECF244321}">
                <p14:modId xmlns:p14="http://schemas.microsoft.com/office/powerpoint/2010/main" val="2106228813"/>
              </p:ext>
            </p:extLst>
          </p:nvPr>
        </p:nvGraphicFramePr>
        <p:xfrm>
          <a:off x="2855332" y="229293"/>
          <a:ext cx="5861080" cy="5991203"/>
        </p:xfrm>
        <a:graphic>
          <a:graphicData uri="http://schemas.openxmlformats.org/presentationml/2006/ole">
            <mc:AlternateContent xmlns:mc="http://schemas.openxmlformats.org/markup-compatibility/2006">
              <mc:Choice xmlns:v="urn:schemas-microsoft-com:vml" Requires="v">
                <p:oleObj name="Document" r:id="rId3" imgW="5940848" imgH="4440117" progId="Word.Document.12">
                  <p:embed/>
                </p:oleObj>
              </mc:Choice>
              <mc:Fallback>
                <p:oleObj name="Document" r:id="rId3" imgW="5940848" imgH="4440117" progId="Word.Document.12">
                  <p:embed/>
                  <p:pic>
                    <p:nvPicPr>
                      <p:cNvPr id="0" name=""/>
                      <p:cNvPicPr/>
                      <p:nvPr/>
                    </p:nvPicPr>
                    <p:blipFill>
                      <a:blip r:embed="rId4"/>
                      <a:stretch>
                        <a:fillRect/>
                      </a:stretch>
                    </p:blipFill>
                    <p:spPr>
                      <a:xfrm>
                        <a:off x="2855332" y="229293"/>
                        <a:ext cx="5861080" cy="5991203"/>
                      </a:xfrm>
                      <a:prstGeom prst="rect">
                        <a:avLst/>
                      </a:prstGeom>
                      <a:solidFill>
                        <a:schemeClr val="tx1"/>
                      </a:solidFill>
                      <a:ln>
                        <a:solidFill>
                          <a:schemeClr val="bg1"/>
                        </a:solidFill>
                      </a:ln>
                    </p:spPr>
                  </p:pic>
                </p:oleObj>
              </mc:Fallback>
            </mc:AlternateContent>
          </a:graphicData>
        </a:graphic>
      </p:graphicFrame>
    </p:spTree>
    <p:extLst>
      <p:ext uri="{BB962C8B-B14F-4D97-AF65-F5344CB8AC3E}">
        <p14:creationId xmlns:p14="http://schemas.microsoft.com/office/powerpoint/2010/main" val="423447004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
              <a:schemeClr val="accent1">
                <a:lumMod val="45000"/>
                <a:lumOff val="55000"/>
              </a:schemeClr>
            </a:gs>
            <a:gs pos="15000">
              <a:schemeClr val="accent1">
                <a:lumMod val="45000"/>
                <a:lumOff val="55000"/>
              </a:schemeClr>
            </a:gs>
            <a:gs pos="82000">
              <a:schemeClr val="accent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8FB3B82C-7F9B-65BC-7600-2B11688B3AC6}"/>
              </a:ext>
            </a:extLst>
          </p:cNvPr>
          <p:cNvGraphicFramePr>
            <a:graphicFrameLocks noChangeAspect="1"/>
          </p:cNvGraphicFramePr>
          <p:nvPr>
            <p:extLst>
              <p:ext uri="{D42A27DB-BD31-4B8C-83A1-F6EECF244321}">
                <p14:modId xmlns:p14="http://schemas.microsoft.com/office/powerpoint/2010/main" val="1793035282"/>
              </p:ext>
            </p:extLst>
          </p:nvPr>
        </p:nvGraphicFramePr>
        <p:xfrm>
          <a:off x="3125788" y="168275"/>
          <a:ext cx="5940425" cy="6521450"/>
        </p:xfrm>
        <a:graphic>
          <a:graphicData uri="http://schemas.openxmlformats.org/presentationml/2006/ole">
            <mc:AlternateContent xmlns:mc="http://schemas.openxmlformats.org/markup-compatibility/2006">
              <mc:Choice xmlns:v="urn:schemas-microsoft-com:vml" Requires="v">
                <p:oleObj name="Document" r:id="rId3" imgW="5940848" imgH="6521016" progId="Word.Document.12">
                  <p:embed/>
                </p:oleObj>
              </mc:Choice>
              <mc:Fallback>
                <p:oleObj name="Document" r:id="rId3" imgW="5940848" imgH="6521016" progId="Word.Document.12">
                  <p:embed/>
                  <p:pic>
                    <p:nvPicPr>
                      <p:cNvPr id="0" name=""/>
                      <p:cNvPicPr/>
                      <p:nvPr/>
                    </p:nvPicPr>
                    <p:blipFill>
                      <a:blip r:embed="rId4"/>
                      <a:stretch>
                        <a:fillRect/>
                      </a:stretch>
                    </p:blipFill>
                    <p:spPr>
                      <a:xfrm>
                        <a:off x="3125788" y="168275"/>
                        <a:ext cx="5940425" cy="6521450"/>
                      </a:xfrm>
                      <a:prstGeom prst="rect">
                        <a:avLst/>
                      </a:prstGeom>
                      <a:solidFill>
                        <a:schemeClr val="tx1"/>
                      </a:solidFill>
                      <a:ln>
                        <a:solidFill>
                          <a:schemeClr val="bg1"/>
                        </a:solidFill>
                      </a:ln>
                    </p:spPr>
                  </p:pic>
                </p:oleObj>
              </mc:Fallback>
            </mc:AlternateContent>
          </a:graphicData>
        </a:graphic>
      </p:graphicFrame>
      <p:graphicFrame>
        <p:nvGraphicFramePr>
          <p:cNvPr id="5" name="Object 4">
            <a:extLst>
              <a:ext uri="{FF2B5EF4-FFF2-40B4-BE49-F238E27FC236}">
                <a16:creationId xmlns:a16="http://schemas.microsoft.com/office/drawing/2014/main" id="{AFCD0B0B-DA71-B95B-551C-0EE0B2A6672D}"/>
              </a:ext>
            </a:extLst>
          </p:cNvPr>
          <p:cNvGraphicFramePr>
            <a:graphicFrameLocks noChangeAspect="1"/>
          </p:cNvGraphicFramePr>
          <p:nvPr>
            <p:extLst>
              <p:ext uri="{D42A27DB-BD31-4B8C-83A1-F6EECF244321}">
                <p14:modId xmlns:p14="http://schemas.microsoft.com/office/powerpoint/2010/main" val="337310023"/>
              </p:ext>
            </p:extLst>
          </p:nvPr>
        </p:nvGraphicFramePr>
        <p:xfrm>
          <a:off x="10679151" y="5684489"/>
          <a:ext cx="914400" cy="771525"/>
        </p:xfrm>
        <a:graphic>
          <a:graphicData uri="http://schemas.openxmlformats.org/presentationml/2006/ole">
            <mc:AlternateContent xmlns:mc="http://schemas.openxmlformats.org/markup-compatibility/2006">
              <mc:Choice xmlns:v="urn:schemas-microsoft-com:vml" Requires="v">
                <p:oleObj name="Document" showAsIcon="1" r:id="rId5" imgW="914400" imgH="771480" progId="Word.Document.12">
                  <p:embed/>
                </p:oleObj>
              </mc:Choice>
              <mc:Fallback>
                <p:oleObj name="Document" showAsIcon="1" r:id="rId5" imgW="914400" imgH="771480" progId="Word.Document.12">
                  <p:embed/>
                  <p:pic>
                    <p:nvPicPr>
                      <p:cNvPr id="0" name=""/>
                      <p:cNvPicPr/>
                      <p:nvPr/>
                    </p:nvPicPr>
                    <p:blipFill>
                      <a:blip r:embed="rId6"/>
                      <a:stretch>
                        <a:fillRect/>
                      </a:stretch>
                    </p:blipFill>
                    <p:spPr>
                      <a:xfrm>
                        <a:off x="10679151" y="5684489"/>
                        <a:ext cx="914400" cy="771525"/>
                      </a:xfrm>
                      <a:prstGeom prst="rect">
                        <a:avLst/>
                      </a:prstGeom>
                      <a:solidFill>
                        <a:schemeClr val="accent5">
                          <a:lumMod val="20000"/>
                          <a:lumOff val="80000"/>
                        </a:schemeClr>
                      </a:solidFill>
                      <a:ln w="28575">
                        <a:solidFill>
                          <a:schemeClr val="accent5">
                            <a:lumMod val="75000"/>
                          </a:schemeClr>
                        </a:solidFill>
                      </a:ln>
                    </p:spPr>
                  </p:pic>
                </p:oleObj>
              </mc:Fallback>
            </mc:AlternateContent>
          </a:graphicData>
        </a:graphic>
      </p:graphicFrame>
    </p:spTree>
    <p:extLst>
      <p:ext uri="{BB962C8B-B14F-4D97-AF65-F5344CB8AC3E}">
        <p14:creationId xmlns:p14="http://schemas.microsoft.com/office/powerpoint/2010/main" val="417637609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
              <a:schemeClr val="accent1">
                <a:lumMod val="45000"/>
                <a:lumOff val="55000"/>
              </a:schemeClr>
            </a:gs>
            <a:gs pos="15000">
              <a:schemeClr val="accent1">
                <a:lumMod val="45000"/>
                <a:lumOff val="55000"/>
              </a:schemeClr>
            </a:gs>
            <a:gs pos="82000">
              <a:schemeClr val="accent1"/>
            </a:gs>
          </a:gsLst>
          <a:lin ang="8100000" scaled="1"/>
          <a:tileRect/>
        </a:gradFill>
        <a:effectLst/>
      </p:bgPr>
    </p:bg>
    <p:spTree>
      <p:nvGrpSpPr>
        <p:cNvPr id="1" name=""/>
        <p:cNvGrpSpPr/>
        <p:nvPr/>
      </p:nvGrpSpPr>
      <p:grpSpPr>
        <a:xfrm>
          <a:off x="0" y="0"/>
          <a:ext cx="0" cy="0"/>
          <a:chOff x="0" y="0"/>
          <a:chExt cx="0" cy="0"/>
        </a:xfrm>
      </p:grpSpPr>
      <p:pic>
        <p:nvPicPr>
          <p:cNvPr id="4" name="Picture 3" descr="Stack of papers with paper clips">
            <a:extLst>
              <a:ext uri="{FF2B5EF4-FFF2-40B4-BE49-F238E27FC236}">
                <a16:creationId xmlns:a16="http://schemas.microsoft.com/office/drawing/2014/main" id="{FD3493BC-A5C0-DEA4-982B-B88552FCF4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B6679AC7-B78B-FAEC-0A8A-9DA1F63D839F}"/>
              </a:ext>
            </a:extLst>
          </p:cNvPr>
          <p:cNvSpPr txBox="1"/>
          <p:nvPr/>
        </p:nvSpPr>
        <p:spPr>
          <a:xfrm>
            <a:off x="334851" y="321972"/>
            <a:ext cx="10072757" cy="707886"/>
          </a:xfrm>
          <a:prstGeom prst="rect">
            <a:avLst/>
          </a:prstGeom>
          <a:noFill/>
        </p:spPr>
        <p:txBody>
          <a:bodyPr wrap="none" rtlCol="0">
            <a:spAutoFit/>
          </a:bodyPr>
          <a:lstStyle/>
          <a:p>
            <a:r>
              <a:rPr lang="en-US" sz="4000" dirty="0">
                <a:solidFill>
                  <a:schemeClr val="bg1"/>
                </a:solidFill>
                <a:latin typeface="Calibri" panose="020F0502020204030204" pitchFamily="34" charset="0"/>
                <a:cs typeface="Calibri" panose="020F0502020204030204" pitchFamily="34" charset="0"/>
              </a:rPr>
              <a:t>Remember…document, document, document.  </a:t>
            </a:r>
          </a:p>
        </p:txBody>
      </p:sp>
    </p:spTree>
    <p:extLst>
      <p:ext uri="{BB962C8B-B14F-4D97-AF65-F5344CB8AC3E}">
        <p14:creationId xmlns:p14="http://schemas.microsoft.com/office/powerpoint/2010/main" val="114605976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Head outline and magnifying glass">
            <a:extLst>
              <a:ext uri="{FF2B5EF4-FFF2-40B4-BE49-F238E27FC236}">
                <a16:creationId xmlns:a16="http://schemas.microsoft.com/office/drawing/2014/main" id="{FD627C2C-B63F-B1AD-B938-CF11CFE124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6" name="TextBox 5">
            <a:extLst>
              <a:ext uri="{FF2B5EF4-FFF2-40B4-BE49-F238E27FC236}">
                <a16:creationId xmlns:a16="http://schemas.microsoft.com/office/drawing/2014/main" id="{A468D803-7CE8-14A4-F638-CF5DC4245603}"/>
              </a:ext>
            </a:extLst>
          </p:cNvPr>
          <p:cNvSpPr txBox="1"/>
          <p:nvPr/>
        </p:nvSpPr>
        <p:spPr>
          <a:xfrm>
            <a:off x="115910" y="90152"/>
            <a:ext cx="5418663" cy="861774"/>
          </a:xfrm>
          <a:prstGeom prst="rect">
            <a:avLst/>
          </a:prstGeom>
          <a:noFill/>
        </p:spPr>
        <p:txBody>
          <a:bodyPr wrap="none" rtlCol="0">
            <a:spAutoFit/>
          </a:bodyPr>
          <a:lstStyle/>
          <a:p>
            <a:r>
              <a:rPr lang="en-US" sz="5000" dirty="0">
                <a:solidFill>
                  <a:schemeClr val="bg1"/>
                </a:solidFill>
              </a:rPr>
              <a:t>Common Questions</a:t>
            </a:r>
          </a:p>
        </p:txBody>
      </p:sp>
    </p:spTree>
    <p:extLst>
      <p:ext uri="{BB962C8B-B14F-4D97-AF65-F5344CB8AC3E}">
        <p14:creationId xmlns:p14="http://schemas.microsoft.com/office/powerpoint/2010/main" val="50681893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Books on a table">
            <a:extLst>
              <a:ext uri="{FF2B5EF4-FFF2-40B4-BE49-F238E27FC236}">
                <a16:creationId xmlns:a16="http://schemas.microsoft.com/office/drawing/2014/main" id="{DFD01C3E-7828-539F-A5BA-CA4CD84665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8" name="TextBox 7">
            <a:extLst>
              <a:ext uri="{FF2B5EF4-FFF2-40B4-BE49-F238E27FC236}">
                <a16:creationId xmlns:a16="http://schemas.microsoft.com/office/drawing/2014/main" id="{5740CC31-814E-DD96-46FD-82A6EDEBA79D}"/>
              </a:ext>
            </a:extLst>
          </p:cNvPr>
          <p:cNvSpPr txBox="1"/>
          <p:nvPr/>
        </p:nvSpPr>
        <p:spPr>
          <a:xfrm>
            <a:off x="241769" y="226415"/>
            <a:ext cx="11472711" cy="1738938"/>
          </a:xfrm>
          <a:prstGeom prst="rect">
            <a:avLst/>
          </a:prstGeom>
          <a:noFill/>
        </p:spPr>
        <p:txBody>
          <a:bodyPr wrap="square" rtlCol="0">
            <a:spAutoFit/>
          </a:bodyPr>
          <a:lstStyle/>
          <a:p>
            <a:r>
              <a:rPr lang="en-US" sz="3500" b="1" u="sng" dirty="0">
                <a:solidFill>
                  <a:schemeClr val="bg1"/>
                </a:solidFill>
                <a:latin typeface="Calibri" panose="020F0502020204030204" pitchFamily="34" charset="0"/>
                <a:cs typeface="Calibri" panose="020F0502020204030204" pitchFamily="34" charset="0"/>
              </a:rPr>
              <a:t>Overview</a:t>
            </a:r>
          </a:p>
          <a:p>
            <a:endParaRPr lang="en-US" sz="2400" b="1" u="sng" dirty="0">
              <a:solidFill>
                <a:schemeClr val="bg1"/>
              </a:solidFill>
              <a:latin typeface="Calibri" panose="020F0502020204030204" pitchFamily="34" charset="0"/>
              <a:cs typeface="Calibri" panose="020F0502020204030204" pitchFamily="34" charset="0"/>
            </a:endParaRPr>
          </a:p>
          <a:p>
            <a:r>
              <a:rPr lang="en-US" sz="2400" dirty="0">
                <a:solidFill>
                  <a:schemeClr val="bg1"/>
                </a:solidFill>
                <a:latin typeface="Calibri" panose="020F0502020204030204" pitchFamily="34" charset="0"/>
                <a:cs typeface="Calibri" panose="020F0502020204030204" pitchFamily="34" charset="0"/>
              </a:rPr>
              <a:t>Work Study is a U.S. Department of Veterans Affairs tax exempt benefit paid to students for performing VA-related activities at an approved Work Study site.</a:t>
            </a:r>
          </a:p>
        </p:txBody>
      </p:sp>
    </p:spTree>
    <p:extLst>
      <p:ext uri="{BB962C8B-B14F-4D97-AF65-F5344CB8AC3E}">
        <p14:creationId xmlns:p14="http://schemas.microsoft.com/office/powerpoint/2010/main" val="325373197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
              <a:schemeClr val="accent1">
                <a:lumMod val="45000"/>
                <a:lumOff val="55000"/>
              </a:schemeClr>
            </a:gs>
            <a:gs pos="15000">
              <a:schemeClr val="accent1">
                <a:lumMod val="45000"/>
                <a:lumOff val="55000"/>
              </a:schemeClr>
            </a:gs>
            <a:gs pos="82000">
              <a:schemeClr val="accent1"/>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480A-CCBE-DF7C-0F3A-DB42D1E40A05}"/>
              </a:ext>
            </a:extLst>
          </p:cNvPr>
          <p:cNvSpPr>
            <a:spLocks noGrp="1"/>
          </p:cNvSpPr>
          <p:nvPr>
            <p:ph type="ctrTitle"/>
          </p:nvPr>
        </p:nvSpPr>
        <p:spPr>
          <a:xfrm>
            <a:off x="581989" y="204395"/>
            <a:ext cx="10782300" cy="1025064"/>
          </a:xfrm>
        </p:spPr>
        <p:txBody>
          <a:bodyPr/>
          <a:lstStyle/>
          <a:p>
            <a:pPr algn="ctr"/>
            <a:r>
              <a:rPr lang="en-US" sz="5500" dirty="0">
                <a:solidFill>
                  <a:schemeClr val="bg1"/>
                </a:solidFill>
              </a:rPr>
              <a:t>Common Questions</a:t>
            </a:r>
          </a:p>
        </p:txBody>
      </p:sp>
      <p:sp>
        <p:nvSpPr>
          <p:cNvPr id="3" name="TextBox 2">
            <a:extLst>
              <a:ext uri="{FF2B5EF4-FFF2-40B4-BE49-F238E27FC236}">
                <a16:creationId xmlns:a16="http://schemas.microsoft.com/office/drawing/2014/main" id="{0965142E-4D34-AA80-7775-3615D21C1A2E}"/>
              </a:ext>
            </a:extLst>
          </p:cNvPr>
          <p:cNvSpPr txBox="1"/>
          <p:nvPr/>
        </p:nvSpPr>
        <p:spPr>
          <a:xfrm>
            <a:off x="347501" y="1229459"/>
            <a:ext cx="11496997" cy="5986254"/>
          </a:xfrm>
          <a:prstGeom prst="rect">
            <a:avLst/>
          </a:prstGeom>
          <a:noFill/>
        </p:spPr>
        <p:txBody>
          <a:bodyPr wrap="square" rtlCol="0">
            <a:spAutoFit/>
          </a:bodyPr>
          <a:lstStyle/>
          <a:p>
            <a:r>
              <a:rPr lang="en-US" sz="2100" b="1" dirty="0">
                <a:solidFill>
                  <a:schemeClr val="bg1"/>
                </a:solidFill>
                <a:latin typeface="Calibri" panose="020F0502020204030204" pitchFamily="34" charset="0"/>
                <a:cs typeface="Calibri" panose="020F0502020204030204" pitchFamily="34" charset="0"/>
              </a:rPr>
              <a:t>QUESTION:</a:t>
            </a:r>
            <a:br>
              <a:rPr lang="en-US" sz="1900" dirty="0">
                <a:solidFill>
                  <a:schemeClr val="bg1"/>
                </a:solidFill>
                <a:latin typeface="Calibri" panose="020F0502020204030204" pitchFamily="34" charset="0"/>
                <a:cs typeface="Calibri" panose="020F0502020204030204" pitchFamily="34" charset="0"/>
              </a:rPr>
            </a:br>
            <a:r>
              <a:rPr lang="en-US" sz="1900" dirty="0">
                <a:solidFill>
                  <a:schemeClr val="bg1"/>
                </a:solidFill>
                <a:latin typeface="Calibri" panose="020F0502020204030204" pitchFamily="34" charset="0"/>
                <a:cs typeface="Calibri" panose="020F0502020204030204" pitchFamily="34" charset="0"/>
              </a:rPr>
              <a:t>Can a Work Study student do homework or study while working?</a:t>
            </a:r>
          </a:p>
          <a:p>
            <a:endParaRPr lang="en-US" sz="1900" dirty="0">
              <a:solidFill>
                <a:schemeClr val="bg1"/>
              </a:solidFill>
              <a:latin typeface="Calibri" panose="020F0502020204030204" pitchFamily="34" charset="0"/>
              <a:cs typeface="Calibri" panose="020F0502020204030204" pitchFamily="34" charset="0"/>
            </a:endParaRPr>
          </a:p>
          <a:p>
            <a:r>
              <a:rPr lang="en-US" sz="1900" dirty="0">
                <a:solidFill>
                  <a:schemeClr val="bg1"/>
                </a:solidFill>
                <a:latin typeface="Calibri" panose="020F0502020204030204" pitchFamily="34" charset="0"/>
                <a:cs typeface="Calibri" panose="020F0502020204030204" pitchFamily="34" charset="0"/>
              </a:rPr>
              <a:t>Can a Work Study student be paid to travel to and from the work site, from one location to another on campus, or to an outreach event?</a:t>
            </a: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100" dirty="0">
              <a:solidFill>
                <a:schemeClr val="bg1"/>
              </a:solidFill>
              <a:latin typeface="Calibri" panose="020F0502020204030204" pitchFamily="34" charset="0"/>
              <a:cs typeface="Calibri" panose="020F0502020204030204" pitchFamily="34"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100" b="1" dirty="0">
                <a:solidFill>
                  <a:schemeClr val="bg1"/>
                </a:solidFill>
                <a:latin typeface="Calibri" panose="020F0502020204030204" pitchFamily="34" charset="0"/>
                <a:cs typeface="Calibri" panose="020F0502020204030204" pitchFamily="34" charset="0"/>
              </a:rPr>
              <a:t>ANSWER:</a:t>
            </a:r>
            <a:br>
              <a:rPr lang="en-US" sz="1900" dirty="0">
                <a:solidFill>
                  <a:schemeClr val="bg1"/>
                </a:solidFill>
                <a:latin typeface="Calibri" panose="020F0502020204030204" pitchFamily="34" charset="0"/>
                <a:cs typeface="Calibri" panose="020F0502020204030204" pitchFamily="34" charset="0"/>
              </a:rPr>
            </a:br>
            <a:r>
              <a:rPr lang="en-US" sz="1900" dirty="0">
                <a:solidFill>
                  <a:schemeClr val="bg1"/>
                </a:solidFill>
                <a:latin typeface="Calibri" panose="020F0502020204030204" pitchFamily="34" charset="0"/>
                <a:cs typeface="Calibri" panose="020F0502020204030204" pitchFamily="34" charset="0"/>
              </a:rPr>
              <a:t>No, </a:t>
            </a:r>
            <a:r>
              <a:rPr lang="en-US" sz="19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Work Study students working at an educational facility can perform the following tasks-</a:t>
            </a:r>
            <a:endParaRPr lang="en-US" sz="1900" dirty="0">
              <a:solidFill>
                <a:schemeClr val="bg1"/>
              </a:solidFill>
              <a:latin typeface="Calibri" panose="020F0502020204030204" pitchFamily="34" charset="0"/>
              <a:cs typeface="Calibri" panose="020F0502020204030204" pitchFamily="34"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9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Preparation and processing of necessary Veteran related papers and other documents at educational institutions, </a:t>
            </a:r>
            <a:r>
              <a:rPr lang="en-US" sz="19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and the gathering of information to fulfill reporting requirements.</a:t>
            </a:r>
            <a:endParaRPr lang="en-US" sz="1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9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Assisting with dissemination of general information regarding Veteran benefits and/or services </a:t>
            </a:r>
            <a:r>
              <a:rPr lang="en-US" sz="19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and providing assistance to individuals in obtaining these benefits.</a:t>
            </a: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9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Aiding Veteran students with general inquiries about Veteran benefits via phone, email, or in person.</a:t>
            </a:r>
            <a:endParaRPr lang="en-US" sz="1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9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Maintaining and organizing Veteran related files.</a:t>
            </a:r>
            <a:endParaRPr lang="en-US" sz="19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r>
              <a:rPr lang="en-US" sz="19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Outreach activities which involve the distribution of information about VA benefits to VA beneficiaries or potential beneficiaries, and providing assistance to them in obtaining these benefits; distributing information about other governmental programs beneficial to VA beneficiaries or potential VA beneficiaries.</a:t>
            </a:r>
            <a:endParaRPr lang="en-US" sz="1900" dirty="0">
              <a:solidFill>
                <a:schemeClr val="bg1"/>
              </a:solidFill>
              <a:latin typeface="Calibri" panose="020F0502020204030204" pitchFamily="34" charset="0"/>
              <a:cs typeface="Calibri" panose="020F050202020403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384116282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
              <a:schemeClr val="accent1">
                <a:lumMod val="45000"/>
                <a:lumOff val="55000"/>
              </a:schemeClr>
            </a:gs>
            <a:gs pos="15000">
              <a:schemeClr val="accent1">
                <a:lumMod val="45000"/>
                <a:lumOff val="55000"/>
              </a:schemeClr>
            </a:gs>
            <a:gs pos="82000">
              <a:schemeClr val="accent1"/>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480A-CCBE-DF7C-0F3A-DB42D1E40A05}"/>
              </a:ext>
            </a:extLst>
          </p:cNvPr>
          <p:cNvSpPr>
            <a:spLocks noGrp="1"/>
          </p:cNvSpPr>
          <p:nvPr>
            <p:ph type="ctrTitle"/>
          </p:nvPr>
        </p:nvSpPr>
        <p:spPr>
          <a:xfrm>
            <a:off x="581989" y="204395"/>
            <a:ext cx="10782300" cy="1025064"/>
          </a:xfrm>
        </p:spPr>
        <p:txBody>
          <a:bodyPr/>
          <a:lstStyle/>
          <a:p>
            <a:pPr algn="ctr"/>
            <a:r>
              <a:rPr lang="en-US" sz="5500" dirty="0">
                <a:solidFill>
                  <a:schemeClr val="bg1"/>
                </a:solidFill>
              </a:rPr>
              <a:t>Common Questions</a:t>
            </a:r>
          </a:p>
        </p:txBody>
      </p:sp>
      <p:sp>
        <p:nvSpPr>
          <p:cNvPr id="3" name="TextBox 2">
            <a:extLst>
              <a:ext uri="{FF2B5EF4-FFF2-40B4-BE49-F238E27FC236}">
                <a16:creationId xmlns:a16="http://schemas.microsoft.com/office/drawing/2014/main" id="{0965142E-4D34-AA80-7775-3615D21C1A2E}"/>
              </a:ext>
            </a:extLst>
          </p:cNvPr>
          <p:cNvSpPr txBox="1"/>
          <p:nvPr/>
        </p:nvSpPr>
        <p:spPr>
          <a:xfrm>
            <a:off x="293101" y="1229459"/>
            <a:ext cx="11360076" cy="3247043"/>
          </a:xfrm>
          <a:prstGeom prst="rect">
            <a:avLst/>
          </a:prstGeom>
          <a:noFill/>
        </p:spPr>
        <p:txBody>
          <a:bodyPr wrap="square" rtlCol="0">
            <a:spAutoFit/>
          </a:bodyPr>
          <a:lstStyle/>
          <a:p>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QUESTION:</a:t>
            </a:r>
          </a:p>
          <a:p>
            <a: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Are WS students able to work remotely?  </a:t>
            </a:r>
            <a:b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b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ANSWER:</a:t>
            </a:r>
          </a:p>
          <a:p>
            <a: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Yes, however, the work site still needs to adhere to the student selection criteria, </a:t>
            </a:r>
            <a:r>
              <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rPr>
              <a:t>provide </a:t>
            </a:r>
            <a: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direct supervision, and the student must still work only on approved tasks listed on the 22-10219/position description.  </a:t>
            </a:r>
            <a:b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endParaRPr lang="en-US" sz="2000" dirty="0">
              <a:solidFill>
                <a:schemeClr val="bg1"/>
              </a:solidFill>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28348056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
              <a:schemeClr val="accent1">
                <a:lumMod val="45000"/>
                <a:lumOff val="55000"/>
              </a:schemeClr>
            </a:gs>
            <a:gs pos="15000">
              <a:schemeClr val="accent1">
                <a:lumMod val="45000"/>
                <a:lumOff val="55000"/>
              </a:schemeClr>
            </a:gs>
            <a:gs pos="82000">
              <a:schemeClr val="accent1"/>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480A-CCBE-DF7C-0F3A-DB42D1E40A05}"/>
              </a:ext>
            </a:extLst>
          </p:cNvPr>
          <p:cNvSpPr>
            <a:spLocks noGrp="1"/>
          </p:cNvSpPr>
          <p:nvPr>
            <p:ph type="ctrTitle"/>
          </p:nvPr>
        </p:nvSpPr>
        <p:spPr>
          <a:xfrm>
            <a:off x="581989" y="204395"/>
            <a:ext cx="10782300" cy="1025064"/>
          </a:xfrm>
        </p:spPr>
        <p:txBody>
          <a:bodyPr/>
          <a:lstStyle/>
          <a:p>
            <a:pPr algn="ctr"/>
            <a:r>
              <a:rPr lang="en-US" sz="5500" dirty="0">
                <a:solidFill>
                  <a:schemeClr val="bg1"/>
                </a:solidFill>
              </a:rPr>
              <a:t>Common Questions</a:t>
            </a:r>
          </a:p>
        </p:txBody>
      </p:sp>
      <p:sp>
        <p:nvSpPr>
          <p:cNvPr id="3" name="TextBox 2">
            <a:extLst>
              <a:ext uri="{FF2B5EF4-FFF2-40B4-BE49-F238E27FC236}">
                <a16:creationId xmlns:a16="http://schemas.microsoft.com/office/drawing/2014/main" id="{0965142E-4D34-AA80-7775-3615D21C1A2E}"/>
              </a:ext>
            </a:extLst>
          </p:cNvPr>
          <p:cNvSpPr txBox="1"/>
          <p:nvPr/>
        </p:nvSpPr>
        <p:spPr>
          <a:xfrm>
            <a:off x="293101" y="1229459"/>
            <a:ext cx="11360076" cy="2677656"/>
          </a:xfrm>
          <a:prstGeom prst="rect">
            <a:avLst/>
          </a:prstGeom>
          <a:noFill/>
        </p:spPr>
        <p:txBody>
          <a:bodyPr wrap="square" rtlCol="0">
            <a:spAutoFit/>
          </a:bodyPr>
          <a:lstStyle/>
          <a:p>
            <a:r>
              <a:rPr lang="en-US" sz="2100" b="1" dirty="0">
                <a:solidFill>
                  <a:schemeClr val="bg1"/>
                </a:solidFill>
                <a:latin typeface="Calibri" panose="020F0502020204030204" pitchFamily="34" charset="0"/>
                <a:ea typeface="Calibri" panose="020F0502020204030204" pitchFamily="34" charset="0"/>
                <a:cs typeface="Calibri" panose="020F0502020204030204" pitchFamily="34" charset="0"/>
              </a:rPr>
              <a:t>QUESTION:</a:t>
            </a:r>
            <a:br>
              <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rPr>
              <a:t>Can the student be paid for the training they need to perform their job?</a:t>
            </a:r>
          </a:p>
          <a:p>
            <a:endPar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ANSWER:</a:t>
            </a:r>
            <a:b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Yes, Site supervisors are responsible for ensuring their students are trained to perform the tasks listed in their approved position description.  Training for Work Study assignments should not exceed more than 20% of the authorized Work Study hours for the specified contract period.  Training must be 100% related to their position as a Work Study student.</a:t>
            </a:r>
            <a:endParaRPr lang="en-US" sz="2100" dirty="0"/>
          </a:p>
        </p:txBody>
      </p:sp>
    </p:spTree>
    <p:extLst>
      <p:ext uri="{BB962C8B-B14F-4D97-AF65-F5344CB8AC3E}">
        <p14:creationId xmlns:p14="http://schemas.microsoft.com/office/powerpoint/2010/main" val="1918766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
              <a:schemeClr val="accent1">
                <a:lumMod val="45000"/>
                <a:lumOff val="55000"/>
              </a:schemeClr>
            </a:gs>
            <a:gs pos="15000">
              <a:schemeClr val="accent1">
                <a:lumMod val="45000"/>
                <a:lumOff val="55000"/>
              </a:schemeClr>
            </a:gs>
            <a:gs pos="82000">
              <a:schemeClr val="accent1"/>
            </a:gs>
          </a:gsLst>
          <a:lin ang="81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65142E-4D34-AA80-7775-3615D21C1A2E}"/>
              </a:ext>
            </a:extLst>
          </p:cNvPr>
          <p:cNvSpPr txBox="1"/>
          <p:nvPr/>
        </p:nvSpPr>
        <p:spPr>
          <a:xfrm>
            <a:off x="293101" y="1229459"/>
            <a:ext cx="11360076" cy="3524042"/>
          </a:xfrm>
          <a:prstGeom prst="rect">
            <a:avLst/>
          </a:prstGeom>
          <a:noFill/>
        </p:spPr>
        <p:txBody>
          <a:bodyPr wrap="square" rtlCol="0">
            <a:spAutoFit/>
          </a:bodyPr>
          <a:lstStyle/>
          <a:p>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QUESTION:</a:t>
            </a:r>
          </a:p>
          <a:p>
            <a:r>
              <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rPr>
              <a:t>Can a work site subsidize a student’s wage?</a:t>
            </a:r>
            <a: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b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b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ANSWER:</a:t>
            </a:r>
          </a:p>
          <a:p>
            <a: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Yes, a</a:t>
            </a:r>
            <a:r>
              <a:rPr lang="en-US" sz="2000" dirty="0">
                <a:solidFill>
                  <a:schemeClr val="bg1"/>
                </a:solidFill>
                <a:effectLst/>
                <a:latin typeface="Calibri" panose="020F0502020204030204" pitchFamily="34" charset="0"/>
                <a:ea typeface="MS PGothic" panose="020B0600070205080204" pitchFamily="34" charset="-128"/>
                <a:cs typeface="Calibri" panose="020F0502020204030204" pitchFamily="34" charset="0"/>
              </a:rPr>
              <a:t> student who receives Work Study allowance and is assigned by VA to perform Work Study services at a school, may be paid separately by the school at a rate reflecting the difference between the amount payable by VA and the amount which the school otherwise pays to non-VA Work Study students performing similar services. </a:t>
            </a:r>
            <a:b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endParaRPr lang="en-US" sz="2000" dirty="0">
              <a:solidFill>
                <a:schemeClr val="bg1"/>
              </a:solidFill>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dirty="0"/>
          </a:p>
        </p:txBody>
      </p:sp>
      <p:sp>
        <p:nvSpPr>
          <p:cNvPr id="6" name="Title 1">
            <a:extLst>
              <a:ext uri="{FF2B5EF4-FFF2-40B4-BE49-F238E27FC236}">
                <a16:creationId xmlns:a16="http://schemas.microsoft.com/office/drawing/2014/main" id="{0CA8AB0E-0671-E48D-15F0-3ADA8BBD33A1}"/>
              </a:ext>
            </a:extLst>
          </p:cNvPr>
          <p:cNvSpPr txBox="1">
            <a:spLocks/>
          </p:cNvSpPr>
          <p:nvPr/>
        </p:nvSpPr>
        <p:spPr>
          <a:xfrm>
            <a:off x="581989" y="204395"/>
            <a:ext cx="10782300" cy="1025064"/>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800" kern="1200" spc="-120" baseline="0">
                <a:solidFill>
                  <a:schemeClr val="tx1"/>
                </a:solidFill>
                <a:latin typeface="+mj-lt"/>
                <a:ea typeface="+mj-ea"/>
                <a:cs typeface="+mj-cs"/>
              </a:defRPr>
            </a:lvl1pPr>
          </a:lstStyle>
          <a:p>
            <a:pPr algn="ctr"/>
            <a:r>
              <a:rPr lang="en-US" sz="5500" dirty="0">
                <a:solidFill>
                  <a:schemeClr val="bg1"/>
                </a:solidFill>
              </a:rPr>
              <a:t>Common Questions</a:t>
            </a:r>
          </a:p>
        </p:txBody>
      </p:sp>
    </p:spTree>
    <p:extLst>
      <p:ext uri="{BB962C8B-B14F-4D97-AF65-F5344CB8AC3E}">
        <p14:creationId xmlns:p14="http://schemas.microsoft.com/office/powerpoint/2010/main" val="396762458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
              <a:schemeClr val="accent1">
                <a:lumMod val="45000"/>
                <a:lumOff val="55000"/>
              </a:schemeClr>
            </a:gs>
            <a:gs pos="15000">
              <a:schemeClr val="accent1">
                <a:lumMod val="45000"/>
                <a:lumOff val="55000"/>
              </a:schemeClr>
            </a:gs>
            <a:gs pos="82000">
              <a:schemeClr val="accent1"/>
            </a:gs>
          </a:gsLst>
          <a:lin ang="81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65142E-4D34-AA80-7775-3615D21C1A2E}"/>
              </a:ext>
            </a:extLst>
          </p:cNvPr>
          <p:cNvSpPr txBox="1"/>
          <p:nvPr/>
        </p:nvSpPr>
        <p:spPr>
          <a:xfrm>
            <a:off x="293101" y="1229459"/>
            <a:ext cx="11360076" cy="3247043"/>
          </a:xfrm>
          <a:prstGeom prst="rect">
            <a:avLst/>
          </a:prstGeom>
          <a:noFill/>
        </p:spPr>
        <p:txBody>
          <a:bodyPr wrap="square" rtlCol="0">
            <a:spAutoFit/>
          </a:bodyPr>
          <a:lstStyle/>
          <a:p>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QUESTION:</a:t>
            </a:r>
          </a:p>
          <a:p>
            <a: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 Work Study student is applying for a loan and needs verification of employment.  Can Work Study provide this?  </a:t>
            </a:r>
            <a:b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b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ANSWER:</a:t>
            </a:r>
          </a:p>
          <a:p>
            <a: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Work Study can provide a history of the payments the student has received.  Furthermore, it’s suggested the student also submit a copy of his or her current contract.  </a:t>
            </a:r>
            <a:br>
              <a:rPr lang="en-US"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br>
            <a:endParaRPr lang="en-US" sz="2000" dirty="0">
              <a:solidFill>
                <a:schemeClr val="bg1"/>
              </a:solidFill>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endParaRPr lang="en-US" dirty="0"/>
          </a:p>
        </p:txBody>
      </p:sp>
      <p:sp>
        <p:nvSpPr>
          <p:cNvPr id="6" name="Title 1">
            <a:extLst>
              <a:ext uri="{FF2B5EF4-FFF2-40B4-BE49-F238E27FC236}">
                <a16:creationId xmlns:a16="http://schemas.microsoft.com/office/drawing/2014/main" id="{EA5F5EEA-F311-C4AA-F47F-8A4BD8083271}"/>
              </a:ext>
            </a:extLst>
          </p:cNvPr>
          <p:cNvSpPr txBox="1">
            <a:spLocks/>
          </p:cNvSpPr>
          <p:nvPr/>
        </p:nvSpPr>
        <p:spPr>
          <a:xfrm>
            <a:off x="581989" y="204395"/>
            <a:ext cx="10782300" cy="1025064"/>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800" kern="1200" spc="-120" baseline="0">
                <a:solidFill>
                  <a:schemeClr val="tx1"/>
                </a:solidFill>
                <a:latin typeface="+mj-lt"/>
                <a:ea typeface="+mj-ea"/>
                <a:cs typeface="+mj-cs"/>
              </a:defRPr>
            </a:lvl1pPr>
          </a:lstStyle>
          <a:p>
            <a:pPr algn="ctr"/>
            <a:r>
              <a:rPr lang="en-US" sz="5500" dirty="0">
                <a:solidFill>
                  <a:schemeClr val="bg1"/>
                </a:solidFill>
              </a:rPr>
              <a:t>Common Questions</a:t>
            </a:r>
          </a:p>
        </p:txBody>
      </p:sp>
    </p:spTree>
    <p:extLst>
      <p:ext uri="{BB962C8B-B14F-4D97-AF65-F5344CB8AC3E}">
        <p14:creationId xmlns:p14="http://schemas.microsoft.com/office/powerpoint/2010/main" val="17384112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
              <a:schemeClr val="accent1">
                <a:lumMod val="45000"/>
                <a:lumOff val="55000"/>
              </a:schemeClr>
            </a:gs>
            <a:gs pos="15000">
              <a:schemeClr val="accent1">
                <a:lumMod val="45000"/>
                <a:lumOff val="55000"/>
              </a:schemeClr>
            </a:gs>
            <a:gs pos="82000">
              <a:schemeClr val="accent1"/>
            </a:gs>
          </a:gsLst>
          <a:lin ang="81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65142E-4D34-AA80-7775-3615D21C1A2E}"/>
              </a:ext>
            </a:extLst>
          </p:cNvPr>
          <p:cNvSpPr txBox="1"/>
          <p:nvPr/>
        </p:nvSpPr>
        <p:spPr>
          <a:xfrm>
            <a:off x="293101" y="1229459"/>
            <a:ext cx="11360076" cy="3323987"/>
          </a:xfrm>
          <a:prstGeom prst="rect">
            <a:avLst/>
          </a:prstGeom>
          <a:noFill/>
        </p:spPr>
        <p:txBody>
          <a:bodyPr wrap="square" rtlCol="0">
            <a:spAutoFit/>
          </a:bodyPr>
          <a:lstStyle/>
          <a:p>
            <a:pPr marL="0" marR="0">
              <a:spcBef>
                <a:spcPts val="0"/>
              </a:spcBef>
            </a:pPr>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QUESTION:</a:t>
            </a:r>
          </a:p>
          <a:p>
            <a:pPr marL="0" marR="0">
              <a:spcBef>
                <a:spcPts val="0"/>
              </a:spcBef>
            </a:pPr>
            <a:r>
              <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rPr>
              <a:t>My Work Study was injured on the job.  What should I do? </a:t>
            </a:r>
            <a:br>
              <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rPr>
            </a:br>
            <a:br>
              <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2100" b="1" dirty="0">
                <a:solidFill>
                  <a:schemeClr val="bg1"/>
                </a:solidFill>
                <a:latin typeface="Calibri" panose="020F0502020204030204" pitchFamily="34" charset="0"/>
                <a:ea typeface="Calibri" panose="020F0502020204030204" pitchFamily="34" charset="0"/>
                <a:cs typeface="Calibri" panose="020F0502020204030204" pitchFamily="34" charset="0"/>
              </a:rPr>
              <a:t>ANSWER:</a:t>
            </a:r>
            <a:endPar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pPr>
            <a:r>
              <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rPr>
              <a:t>Document what took place.  W</a:t>
            </a:r>
            <a: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orkers’ compensation </a:t>
            </a:r>
            <a:r>
              <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rPr>
              <a:t>c</a:t>
            </a:r>
            <a: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laims need to be filed on a CA-1 via ECOMP on the DOL-OWCP website.  </a:t>
            </a:r>
            <a:r>
              <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rPr>
              <a:t>A</a:t>
            </a:r>
            <a: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ttach a copy of the most recent/current Work Study contract, any medical documents on behalf of the student, and the student’s position description.  </a:t>
            </a:r>
          </a:p>
          <a:p>
            <a:pPr marL="0" marR="0">
              <a:spcBef>
                <a:spcPts val="0"/>
              </a:spcBef>
            </a:pPr>
            <a:endPar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0" marR="0">
              <a:spcBef>
                <a:spcPts val="0"/>
              </a:spcBef>
            </a:pPr>
            <a: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Site Supervisors may use the following email address when filling out the information on </a:t>
            </a:r>
            <a:r>
              <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rPr>
              <a:t>E</a:t>
            </a:r>
            <a: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COMP: </a:t>
            </a:r>
            <a:r>
              <a:rPr lang="en-US" sz="2100"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WORKERSCOMP.VBAVACO@va.gov</a:t>
            </a:r>
            <a: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2100" dirty="0">
              <a:solidFill>
                <a:schemeClr val="bg1"/>
              </a:solidFill>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4526B18F-4EC1-8D20-DDAE-9C5C829DE3F2}"/>
              </a:ext>
            </a:extLst>
          </p:cNvPr>
          <p:cNvSpPr txBox="1">
            <a:spLocks/>
          </p:cNvSpPr>
          <p:nvPr/>
        </p:nvSpPr>
        <p:spPr>
          <a:xfrm>
            <a:off x="581989" y="204395"/>
            <a:ext cx="10782300" cy="1025064"/>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800" kern="1200" spc="-120" baseline="0">
                <a:solidFill>
                  <a:schemeClr val="tx1"/>
                </a:solidFill>
                <a:latin typeface="+mj-lt"/>
                <a:ea typeface="+mj-ea"/>
                <a:cs typeface="+mj-cs"/>
              </a:defRPr>
            </a:lvl1pPr>
          </a:lstStyle>
          <a:p>
            <a:pPr algn="ctr"/>
            <a:r>
              <a:rPr lang="en-US" sz="5500" dirty="0">
                <a:solidFill>
                  <a:schemeClr val="bg1"/>
                </a:solidFill>
              </a:rPr>
              <a:t>Common Questions</a:t>
            </a:r>
          </a:p>
        </p:txBody>
      </p:sp>
    </p:spTree>
    <p:extLst>
      <p:ext uri="{BB962C8B-B14F-4D97-AF65-F5344CB8AC3E}">
        <p14:creationId xmlns:p14="http://schemas.microsoft.com/office/powerpoint/2010/main" val="282758856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
              <a:schemeClr val="accent1">
                <a:lumMod val="45000"/>
                <a:lumOff val="55000"/>
              </a:schemeClr>
            </a:gs>
            <a:gs pos="15000">
              <a:schemeClr val="accent1">
                <a:lumMod val="45000"/>
                <a:lumOff val="55000"/>
              </a:schemeClr>
            </a:gs>
            <a:gs pos="82000">
              <a:schemeClr val="accent1"/>
            </a:gs>
          </a:gsLst>
          <a:lin ang="81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65142E-4D34-AA80-7775-3615D21C1A2E}"/>
              </a:ext>
            </a:extLst>
          </p:cNvPr>
          <p:cNvSpPr txBox="1"/>
          <p:nvPr/>
        </p:nvSpPr>
        <p:spPr>
          <a:xfrm>
            <a:off x="293101" y="1229459"/>
            <a:ext cx="11360076" cy="1708160"/>
          </a:xfrm>
          <a:prstGeom prst="rect">
            <a:avLst/>
          </a:prstGeom>
          <a:noFill/>
        </p:spPr>
        <p:txBody>
          <a:bodyPr wrap="square" rtlCol="0">
            <a:spAutoFit/>
          </a:bodyPr>
          <a:lstStyle/>
          <a:p>
            <a:pPr marL="0" marR="0">
              <a:spcBef>
                <a:spcPts val="0"/>
              </a:spcBef>
            </a:pPr>
            <a:r>
              <a:rPr lang="en-US" sz="2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QUESTION:</a:t>
            </a:r>
          </a:p>
          <a:p>
            <a:pPr marL="0" marR="0">
              <a:spcBef>
                <a:spcPts val="0"/>
              </a:spcBef>
            </a:pPr>
            <a:r>
              <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rPr>
              <a:t>Can my work site manage the payment of all time records for it’s students?</a:t>
            </a:r>
            <a:br>
              <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rPr>
            </a:br>
            <a:br>
              <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2100" b="1" dirty="0">
                <a:solidFill>
                  <a:schemeClr val="bg1"/>
                </a:solidFill>
                <a:latin typeface="Calibri" panose="020F0502020204030204" pitchFamily="34" charset="0"/>
                <a:ea typeface="Calibri" panose="020F0502020204030204" pitchFamily="34" charset="0"/>
                <a:cs typeface="Calibri" panose="020F0502020204030204" pitchFamily="34" charset="0"/>
              </a:rPr>
              <a:t>ANSWER:</a:t>
            </a:r>
          </a:p>
          <a:p>
            <a:pPr marL="0" marR="0">
              <a:spcBef>
                <a:spcPts val="0"/>
              </a:spcBef>
            </a:pPr>
            <a:r>
              <a:rPr lang="en-US" sz="2100" dirty="0">
                <a:solidFill>
                  <a:schemeClr val="bg1"/>
                </a:solidFill>
                <a:latin typeface="Calibri" panose="020F0502020204030204" pitchFamily="34" charset="0"/>
                <a:ea typeface="Calibri" panose="020F0502020204030204" pitchFamily="34" charset="0"/>
                <a:cs typeface="Calibri" panose="020F0502020204030204" pitchFamily="34" charset="0"/>
              </a:rPr>
              <a:t>T</a:t>
            </a:r>
            <a: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here’s a voluntary program that allows an </a:t>
            </a:r>
            <a:r>
              <a:rPr lang="en-US" sz="2100" i="1" u="sng"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educational facility </a:t>
            </a:r>
            <a:r>
              <a:rPr lang="en-US" sz="2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 do this…</a:t>
            </a:r>
          </a:p>
        </p:txBody>
      </p:sp>
      <p:sp>
        <p:nvSpPr>
          <p:cNvPr id="6" name="Title 1">
            <a:extLst>
              <a:ext uri="{FF2B5EF4-FFF2-40B4-BE49-F238E27FC236}">
                <a16:creationId xmlns:a16="http://schemas.microsoft.com/office/drawing/2014/main" id="{AAB7E4B3-0F6F-25EC-B8C5-E5F191375EE7}"/>
              </a:ext>
            </a:extLst>
          </p:cNvPr>
          <p:cNvSpPr>
            <a:spLocks noGrp="1"/>
          </p:cNvSpPr>
          <p:nvPr>
            <p:ph type="ctrTitle"/>
          </p:nvPr>
        </p:nvSpPr>
        <p:spPr>
          <a:xfrm>
            <a:off x="581989" y="204395"/>
            <a:ext cx="10782300" cy="1025064"/>
          </a:xfrm>
        </p:spPr>
        <p:txBody>
          <a:bodyPr/>
          <a:lstStyle/>
          <a:p>
            <a:pPr algn="ctr"/>
            <a:r>
              <a:rPr lang="en-US" sz="5500" dirty="0">
                <a:solidFill>
                  <a:schemeClr val="bg1"/>
                </a:solidFill>
              </a:rPr>
              <a:t>Common Questions</a:t>
            </a:r>
          </a:p>
        </p:txBody>
      </p:sp>
    </p:spTree>
    <p:extLst>
      <p:ext uri="{BB962C8B-B14F-4D97-AF65-F5344CB8AC3E}">
        <p14:creationId xmlns:p14="http://schemas.microsoft.com/office/powerpoint/2010/main" val="181078307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
              <a:schemeClr val="accent1">
                <a:lumMod val="45000"/>
                <a:lumOff val="55000"/>
              </a:schemeClr>
            </a:gs>
            <a:gs pos="15000">
              <a:schemeClr val="accent1">
                <a:lumMod val="45000"/>
                <a:lumOff val="55000"/>
              </a:schemeClr>
            </a:gs>
            <a:gs pos="82000">
              <a:schemeClr val="accent1"/>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480A-CCBE-DF7C-0F3A-DB42D1E40A05}"/>
              </a:ext>
            </a:extLst>
          </p:cNvPr>
          <p:cNvSpPr>
            <a:spLocks noGrp="1"/>
          </p:cNvSpPr>
          <p:nvPr>
            <p:ph type="ctrTitle"/>
          </p:nvPr>
        </p:nvSpPr>
        <p:spPr>
          <a:xfrm>
            <a:off x="581989" y="204395"/>
            <a:ext cx="10782300" cy="1025064"/>
          </a:xfrm>
        </p:spPr>
        <p:txBody>
          <a:bodyPr/>
          <a:lstStyle/>
          <a:p>
            <a:pPr algn="ctr"/>
            <a:r>
              <a:rPr lang="en-US" sz="4200" b="1" dirty="0">
                <a:solidFill>
                  <a:schemeClr val="bg1"/>
                </a:solidFill>
              </a:rPr>
              <a:t>Public Law 116-154 Improvement to Work Study Act</a:t>
            </a:r>
          </a:p>
        </p:txBody>
      </p:sp>
      <p:sp>
        <p:nvSpPr>
          <p:cNvPr id="3" name="TextBox 2">
            <a:extLst>
              <a:ext uri="{FF2B5EF4-FFF2-40B4-BE49-F238E27FC236}">
                <a16:creationId xmlns:a16="http://schemas.microsoft.com/office/drawing/2014/main" id="{0965142E-4D34-AA80-7775-3615D21C1A2E}"/>
              </a:ext>
            </a:extLst>
          </p:cNvPr>
          <p:cNvSpPr txBox="1"/>
          <p:nvPr/>
        </p:nvSpPr>
        <p:spPr>
          <a:xfrm>
            <a:off x="293101" y="1229459"/>
            <a:ext cx="11360076" cy="5570756"/>
          </a:xfrm>
          <a:prstGeom prst="rect">
            <a:avLst/>
          </a:prstGeom>
          <a:noFill/>
        </p:spPr>
        <p:txBody>
          <a:bodyPr wrap="square" rtlCol="0">
            <a:spAutoFit/>
          </a:bodyPr>
          <a:lstStyle/>
          <a:p>
            <a:endParaRPr lang="en-US" sz="2000" dirty="0">
              <a:solidFill>
                <a:schemeClr val="bg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n-US" sz="2000" dirty="0">
                <a:solidFill>
                  <a:schemeClr val="bg1"/>
                </a:solidFill>
                <a:latin typeface="Calibri" panose="020F0502020204030204" pitchFamily="34" charset="0"/>
                <a:cs typeface="Calibri" panose="020F0502020204030204" pitchFamily="34" charset="0"/>
              </a:rPr>
              <a:t>Allows a 154 Administering Facility (154AF) to pay Time Records to GI Bill students at their facility</a:t>
            </a:r>
          </a:p>
          <a:p>
            <a:pPr marL="342900" indent="-342900">
              <a:buFont typeface="Wingdings" panose="05000000000000000000" pitchFamily="2" charset="2"/>
              <a:buChar char="§"/>
            </a:pPr>
            <a:r>
              <a:rPr lang="en-US" sz="2000" dirty="0">
                <a:solidFill>
                  <a:schemeClr val="bg1"/>
                </a:solidFill>
                <a:latin typeface="Calibri" panose="020F0502020204030204" pitchFamily="34" charset="0"/>
                <a:cs typeface="Calibri" panose="020F0502020204030204" pitchFamily="34" charset="0"/>
              </a:rPr>
              <a:t>A 154AF can be an approved education facility with a Facility Code assigned to it and students receiving GI Bill benefits at that institution</a:t>
            </a:r>
          </a:p>
          <a:p>
            <a:pPr marL="342900" indent="-342900">
              <a:buFont typeface="Wingdings" panose="05000000000000000000" pitchFamily="2" charset="2"/>
              <a:buChar char="§"/>
            </a:pPr>
            <a:r>
              <a:rPr lang="en-US" sz="2000" dirty="0">
                <a:solidFill>
                  <a:schemeClr val="bg1"/>
                </a:solidFill>
                <a:latin typeface="Calibri" panose="020F0502020204030204" pitchFamily="34" charset="0"/>
                <a:cs typeface="Calibri" panose="020F0502020204030204" pitchFamily="34" charset="0"/>
              </a:rPr>
              <a:t>A Non-154 Administering Facility (non-154AF) is an approved VA Work Study work site that is not approved to administer the payment of Work Study benefits </a:t>
            </a:r>
          </a:p>
          <a:p>
            <a:pPr marL="342900" indent="-342900">
              <a:buFont typeface="Wingdings" panose="05000000000000000000" pitchFamily="2" charset="2"/>
              <a:buChar char="§"/>
            </a:pPr>
            <a:r>
              <a:rPr lang="en-US" sz="2000" dirty="0">
                <a:solidFill>
                  <a:schemeClr val="bg1"/>
                </a:solidFill>
                <a:latin typeface="Calibri" panose="020F0502020204030204" pitchFamily="34" charset="0"/>
                <a:cs typeface="Calibri" panose="020F0502020204030204" pitchFamily="34" charset="0"/>
              </a:rPr>
              <a:t>Students enrolled at 154AF educational institution and is a Work Study at a non-154AF work site; the non-154AF cannot opt-out of 154AF certification and payment system</a:t>
            </a:r>
          </a:p>
          <a:p>
            <a:pPr marL="342900" indent="-342900">
              <a:buFont typeface="Wingdings" panose="05000000000000000000" pitchFamily="2" charset="2"/>
              <a:buChar char="§"/>
            </a:pPr>
            <a:r>
              <a:rPr lang="en-US" sz="2000" dirty="0">
                <a:solidFill>
                  <a:schemeClr val="bg1"/>
                </a:solidFill>
                <a:latin typeface="Calibri" panose="020F0502020204030204" pitchFamily="34" charset="0"/>
                <a:cs typeface="Calibri" panose="020F0502020204030204" pitchFamily="34" charset="0"/>
              </a:rPr>
              <a:t>Approved 154AF will receive a lump sum amount which must be used to pay VA Work Study students only</a:t>
            </a:r>
          </a:p>
          <a:p>
            <a:pPr marL="342900" indent="-342900">
              <a:buFont typeface="Wingdings" panose="05000000000000000000" pitchFamily="2" charset="2"/>
              <a:buChar char="§"/>
            </a:pPr>
            <a:r>
              <a:rPr lang="en-US" sz="2000" dirty="0">
                <a:solidFill>
                  <a:schemeClr val="bg1"/>
                </a:solidFill>
                <a:latin typeface="Calibri" panose="020F0502020204030204" pitchFamily="34" charset="0"/>
                <a:cs typeface="Calibri" panose="020F0502020204030204" pitchFamily="34" charset="0"/>
              </a:rPr>
              <a:t>An educational institution wanting to be 154AF must complete and submit PL 116-154 Participation Form, 22-10270, within the open enrollment period and submit a Position Description with a 22-10219</a:t>
            </a:r>
          </a:p>
          <a:p>
            <a:pPr marL="342900" indent="-342900">
              <a:buFont typeface="Wingdings" panose="05000000000000000000" pitchFamily="2" charset="2"/>
              <a:buChar char="§"/>
            </a:pPr>
            <a:r>
              <a:rPr lang="en-US" sz="2000" dirty="0">
                <a:solidFill>
                  <a:schemeClr val="bg1"/>
                </a:solidFill>
                <a:latin typeface="Calibri" panose="020F0502020204030204" pitchFamily="34" charset="0"/>
                <a:cs typeface="Calibri" panose="020F0502020204030204" pitchFamily="34" charset="0"/>
              </a:rPr>
              <a:t>Academic year and funding: August 1st to July 31</a:t>
            </a:r>
            <a:r>
              <a:rPr lang="en-US" sz="2000" baseline="30000" dirty="0">
                <a:solidFill>
                  <a:schemeClr val="bg1"/>
                </a:solidFill>
                <a:latin typeface="Calibri" panose="020F0502020204030204" pitchFamily="34" charset="0"/>
                <a:cs typeface="Calibri" panose="020F0502020204030204" pitchFamily="34" charset="0"/>
              </a:rPr>
              <a:t>st</a:t>
            </a:r>
            <a:endParaRPr lang="en-US" sz="2000" dirty="0">
              <a:solidFill>
                <a:schemeClr val="bg1"/>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n-US" sz="2000" dirty="0">
                <a:solidFill>
                  <a:schemeClr val="bg1"/>
                </a:solidFill>
                <a:latin typeface="Calibri" panose="020F0502020204030204" pitchFamily="34" charset="0"/>
                <a:cs typeface="Calibri" panose="020F0502020204030204" pitchFamily="34" charset="0"/>
              </a:rPr>
              <a:t>See the link on the Resources page of this presentation for more in-depth training on PL-116-154</a:t>
            </a:r>
          </a:p>
          <a:p>
            <a:pPr marL="342900" indent="-342900">
              <a:buFont typeface="Wingdings" panose="05000000000000000000" pitchFamily="2" charset="2"/>
              <a:buChar char="Ø"/>
            </a:pPr>
            <a:endParaRPr lang="en-US" sz="2000" dirty="0">
              <a:solidFill>
                <a:schemeClr val="bg1"/>
              </a:solidFill>
              <a:latin typeface="Calibri" panose="020F0502020204030204" pitchFamily="34" charset="0"/>
              <a:cs typeface="Calibri" panose="020F0502020204030204" pitchFamily="34" charset="0"/>
            </a:endParaRPr>
          </a:p>
          <a:p>
            <a:r>
              <a:rPr lang="en-US" sz="20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Public Law 116-154 Improvement to Work Study Act Training Video</a:t>
            </a:r>
            <a:endParaRPr lang="en-US" sz="2000" b="1" dirty="0">
              <a:solidFill>
                <a:schemeClr val="bg1"/>
              </a:solidFill>
              <a:latin typeface="Calibri" panose="020F0502020204030204" pitchFamily="34" charset="0"/>
              <a:cs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54420232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9FFD67B9-38BA-48A7-9E86-74782D7F8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Rows of American flags in twilight">
            <a:extLst>
              <a:ext uri="{FF2B5EF4-FFF2-40B4-BE49-F238E27FC236}">
                <a16:creationId xmlns:a16="http://schemas.microsoft.com/office/drawing/2014/main" id="{DF4D6E6B-22AA-D203-2E33-E68146D7FE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3467" y="643467"/>
            <a:ext cx="10905066" cy="5571066"/>
          </a:xfrm>
          <a:prstGeom prst="rect">
            <a:avLst/>
          </a:prstGeom>
        </p:spPr>
      </p:pic>
      <p:sp>
        <p:nvSpPr>
          <p:cNvPr id="17" name="Rectangle 13">
            <a:extLst>
              <a:ext uri="{FF2B5EF4-FFF2-40B4-BE49-F238E27FC236}">
                <a16:creationId xmlns:a16="http://schemas.microsoft.com/office/drawing/2014/main" id="{9F92C291-43B7-4F14-920D-2FCD8D2DF7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22AA909-C68B-C6B3-3170-C04549CDE778}"/>
              </a:ext>
            </a:extLst>
          </p:cNvPr>
          <p:cNvSpPr txBox="1"/>
          <p:nvPr/>
        </p:nvSpPr>
        <p:spPr>
          <a:xfrm>
            <a:off x="6501162" y="606710"/>
            <a:ext cx="2656112" cy="784830"/>
          </a:xfrm>
          <a:prstGeom prst="rect">
            <a:avLst/>
          </a:prstGeom>
          <a:noFill/>
        </p:spPr>
        <p:txBody>
          <a:bodyPr wrap="none" rtlCol="0">
            <a:spAutoFit/>
          </a:bodyPr>
          <a:lstStyle/>
          <a:p>
            <a:r>
              <a:rPr lang="en-US" sz="4500" b="1" i="1" dirty="0">
                <a:solidFill>
                  <a:schemeClr val="bg1"/>
                </a:solidFill>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428483204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93000">
              <a:schemeClr val="accent5"/>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09D44-4E06-9274-4A69-D0ACD4A1F519}"/>
              </a:ext>
            </a:extLst>
          </p:cNvPr>
          <p:cNvSpPr>
            <a:spLocks noGrp="1"/>
          </p:cNvSpPr>
          <p:nvPr>
            <p:ph type="title"/>
          </p:nvPr>
        </p:nvSpPr>
        <p:spPr>
          <a:xfrm>
            <a:off x="321559" y="129143"/>
            <a:ext cx="10585928" cy="1263804"/>
          </a:xfrm>
        </p:spPr>
        <p:txBody>
          <a:bodyPr/>
          <a:lstStyle/>
          <a:p>
            <a:r>
              <a:rPr lang="en-US" dirty="0"/>
              <a:t>Learning Objectives</a:t>
            </a:r>
          </a:p>
        </p:txBody>
      </p:sp>
      <p:sp>
        <p:nvSpPr>
          <p:cNvPr id="9" name="Arrow: Pentagon 8">
            <a:extLst>
              <a:ext uri="{FF2B5EF4-FFF2-40B4-BE49-F238E27FC236}">
                <a16:creationId xmlns:a16="http://schemas.microsoft.com/office/drawing/2014/main" id="{BB2F181C-9F94-7030-8CAB-B448FEE2B735}"/>
              </a:ext>
            </a:extLst>
          </p:cNvPr>
          <p:cNvSpPr/>
          <p:nvPr/>
        </p:nvSpPr>
        <p:spPr>
          <a:xfrm flipH="1">
            <a:off x="1197426" y="2257114"/>
            <a:ext cx="9896903" cy="56605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Establishing Your Site’s Work Study Program</a:t>
            </a:r>
          </a:p>
        </p:txBody>
      </p:sp>
      <p:sp>
        <p:nvSpPr>
          <p:cNvPr id="11" name="Arrow: Pentagon 10">
            <a:extLst>
              <a:ext uri="{FF2B5EF4-FFF2-40B4-BE49-F238E27FC236}">
                <a16:creationId xmlns:a16="http://schemas.microsoft.com/office/drawing/2014/main" id="{DD054EC7-74D4-F18D-7DB6-A32C54981BFD}"/>
              </a:ext>
            </a:extLst>
          </p:cNvPr>
          <p:cNvSpPr/>
          <p:nvPr/>
        </p:nvSpPr>
        <p:spPr>
          <a:xfrm flipH="1">
            <a:off x="1197426" y="3299807"/>
            <a:ext cx="9896903" cy="56605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Supervising Students</a:t>
            </a:r>
          </a:p>
        </p:txBody>
      </p:sp>
      <p:sp>
        <p:nvSpPr>
          <p:cNvPr id="13" name="Arrow: Pentagon 12">
            <a:extLst>
              <a:ext uri="{FF2B5EF4-FFF2-40B4-BE49-F238E27FC236}">
                <a16:creationId xmlns:a16="http://schemas.microsoft.com/office/drawing/2014/main" id="{D8505A2C-1C3B-50A2-218E-464379A3AD9D}"/>
              </a:ext>
            </a:extLst>
          </p:cNvPr>
          <p:cNvSpPr/>
          <p:nvPr/>
        </p:nvSpPr>
        <p:spPr>
          <a:xfrm flipH="1">
            <a:off x="1197425" y="4342501"/>
            <a:ext cx="9896903" cy="56605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alibri" panose="020F0502020204030204" pitchFamily="34" charset="0"/>
                <a:cs typeface="Calibri" panose="020F0502020204030204" pitchFamily="34" charset="0"/>
              </a:rPr>
              <a:t>Common Questions and Beyond</a:t>
            </a:r>
          </a:p>
        </p:txBody>
      </p:sp>
    </p:spTree>
    <p:extLst>
      <p:ext uri="{BB962C8B-B14F-4D97-AF65-F5344CB8AC3E}">
        <p14:creationId xmlns:p14="http://schemas.microsoft.com/office/powerpoint/2010/main" val="343482549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
              <a:schemeClr val="accent1">
                <a:lumMod val="45000"/>
                <a:lumOff val="55000"/>
              </a:schemeClr>
            </a:gs>
            <a:gs pos="15000">
              <a:schemeClr val="accent1">
                <a:lumMod val="45000"/>
                <a:lumOff val="55000"/>
              </a:schemeClr>
            </a:gs>
            <a:gs pos="82000">
              <a:schemeClr val="accent1"/>
            </a:gs>
          </a:gsLst>
          <a:lin ang="8100000" scaled="1"/>
          <a:tileRect/>
        </a:gradFill>
        <a:effectLst/>
      </p:bgPr>
    </p:bg>
    <p:spTree>
      <p:nvGrpSpPr>
        <p:cNvPr id="1" name=""/>
        <p:cNvGrpSpPr/>
        <p:nvPr/>
      </p:nvGrpSpPr>
      <p:grpSpPr>
        <a:xfrm>
          <a:off x="0" y="0"/>
          <a:ext cx="0" cy="0"/>
          <a:chOff x="0" y="0"/>
          <a:chExt cx="0" cy="0"/>
        </a:xfrm>
      </p:grpSpPr>
      <p:pic>
        <p:nvPicPr>
          <p:cNvPr id="7" name="Picture 6" descr="Metal structure">
            <a:extLst>
              <a:ext uri="{FF2B5EF4-FFF2-40B4-BE49-F238E27FC236}">
                <a16:creationId xmlns:a16="http://schemas.microsoft.com/office/drawing/2014/main" id="{010AF207-DF16-B339-ECFA-C6BB5CCEA33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8" name="TextBox 7">
            <a:extLst>
              <a:ext uri="{FF2B5EF4-FFF2-40B4-BE49-F238E27FC236}">
                <a16:creationId xmlns:a16="http://schemas.microsoft.com/office/drawing/2014/main" id="{C5FFDE5F-D8E8-9497-595F-4EA2B8E23067}"/>
              </a:ext>
            </a:extLst>
          </p:cNvPr>
          <p:cNvSpPr txBox="1"/>
          <p:nvPr/>
        </p:nvSpPr>
        <p:spPr>
          <a:xfrm>
            <a:off x="257577" y="218941"/>
            <a:ext cx="10220298" cy="769441"/>
          </a:xfrm>
          <a:prstGeom prst="rect">
            <a:avLst/>
          </a:prstGeom>
          <a:noFill/>
        </p:spPr>
        <p:txBody>
          <a:bodyPr wrap="none" rtlCol="0">
            <a:spAutoFit/>
          </a:bodyPr>
          <a:lstStyle/>
          <a:p>
            <a:r>
              <a:rPr lang="en-US" sz="4400" dirty="0">
                <a:solidFill>
                  <a:schemeClr val="bg1"/>
                </a:solidFill>
                <a:latin typeface="Calibri" panose="020F0502020204030204" pitchFamily="34" charset="0"/>
                <a:cs typeface="Calibri" panose="020F0502020204030204" pitchFamily="34" charset="0"/>
              </a:rPr>
              <a:t>Establishing Your Site’s Work Study Program</a:t>
            </a:r>
          </a:p>
        </p:txBody>
      </p:sp>
    </p:spTree>
    <p:extLst>
      <p:ext uri="{BB962C8B-B14F-4D97-AF65-F5344CB8AC3E}">
        <p14:creationId xmlns:p14="http://schemas.microsoft.com/office/powerpoint/2010/main" val="232003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
              <a:schemeClr val="accent1">
                <a:lumMod val="45000"/>
                <a:lumOff val="55000"/>
              </a:schemeClr>
            </a:gs>
            <a:gs pos="15000">
              <a:schemeClr val="accent1">
                <a:lumMod val="45000"/>
                <a:lumOff val="55000"/>
              </a:schemeClr>
            </a:gs>
            <a:gs pos="82000">
              <a:schemeClr val="accent1"/>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480A-CCBE-DF7C-0F3A-DB42D1E40A05}"/>
              </a:ext>
            </a:extLst>
          </p:cNvPr>
          <p:cNvSpPr>
            <a:spLocks noGrp="1"/>
          </p:cNvSpPr>
          <p:nvPr>
            <p:ph type="ctrTitle"/>
          </p:nvPr>
        </p:nvSpPr>
        <p:spPr>
          <a:xfrm>
            <a:off x="581989" y="204395"/>
            <a:ext cx="10782300" cy="1025064"/>
          </a:xfrm>
        </p:spPr>
        <p:txBody>
          <a:bodyPr/>
          <a:lstStyle/>
          <a:p>
            <a:pPr algn="ctr"/>
            <a:r>
              <a:rPr lang="en-US" sz="5000" dirty="0">
                <a:solidFill>
                  <a:schemeClr val="bg1"/>
                </a:solidFill>
              </a:rPr>
              <a:t>Work Site Management - Forms</a:t>
            </a:r>
          </a:p>
        </p:txBody>
      </p:sp>
      <p:sp>
        <p:nvSpPr>
          <p:cNvPr id="3" name="TextBox 2">
            <a:extLst>
              <a:ext uri="{FF2B5EF4-FFF2-40B4-BE49-F238E27FC236}">
                <a16:creationId xmlns:a16="http://schemas.microsoft.com/office/drawing/2014/main" id="{0965142E-4D34-AA80-7775-3615D21C1A2E}"/>
              </a:ext>
            </a:extLst>
          </p:cNvPr>
          <p:cNvSpPr txBox="1"/>
          <p:nvPr/>
        </p:nvSpPr>
        <p:spPr>
          <a:xfrm>
            <a:off x="383985" y="2689420"/>
            <a:ext cx="5213927" cy="1938992"/>
          </a:xfrm>
          <a:prstGeom prst="rect">
            <a:avLst/>
          </a:prstGeom>
          <a:noFill/>
        </p:spPr>
        <p:txBody>
          <a:bodyPr wrap="square" rtlCol="0">
            <a:spAutoFit/>
          </a:bodyPr>
          <a:lstStyle/>
          <a:p>
            <a:r>
              <a:rPr lang="en-US" sz="2400" dirty="0">
                <a:solidFill>
                  <a:schemeClr val="bg1"/>
                </a:solidFill>
                <a:latin typeface="Calibri" panose="020F0502020204030204" pitchFamily="34" charset="0"/>
                <a:cs typeface="Calibri" panose="020F0502020204030204" pitchFamily="34" charset="0"/>
              </a:rPr>
              <a:t>• Submitting a Work Site Application VA Form 22-10219</a:t>
            </a:r>
          </a:p>
          <a:p>
            <a:endParaRPr lang="en-US" sz="2400" dirty="0">
              <a:solidFill>
                <a:schemeClr val="bg1"/>
              </a:solidFill>
              <a:latin typeface="Calibri" panose="020F0502020204030204" pitchFamily="34" charset="0"/>
              <a:cs typeface="Calibri" panose="020F0502020204030204" pitchFamily="34" charset="0"/>
            </a:endParaRPr>
          </a:p>
          <a:p>
            <a:r>
              <a:rPr lang="en-US" sz="2400" dirty="0">
                <a:solidFill>
                  <a:schemeClr val="bg1"/>
                </a:solidFill>
                <a:latin typeface="Calibri" panose="020F0502020204030204" pitchFamily="34" charset="0"/>
                <a:cs typeface="Calibri" panose="020F0502020204030204" pitchFamily="34" charset="0"/>
              </a:rPr>
              <a:t>• Submitting a Site Supervisor Update Form</a:t>
            </a:r>
          </a:p>
        </p:txBody>
      </p:sp>
      <p:pic>
        <p:nvPicPr>
          <p:cNvPr id="9" name="Picture 8" descr="Top view of a keyboard, mug with coffee, and office supplies on a white surface">
            <a:extLst>
              <a:ext uri="{FF2B5EF4-FFF2-40B4-BE49-F238E27FC236}">
                <a16:creationId xmlns:a16="http://schemas.microsoft.com/office/drawing/2014/main" id="{0C0E368C-B622-84BB-9E7F-776654E273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1667" y="1794026"/>
            <a:ext cx="5880231" cy="3925229"/>
          </a:xfrm>
          <a:prstGeom prst="rect">
            <a:avLst/>
          </a:prstGeom>
          <a:ln>
            <a:solidFill>
              <a:schemeClr val="bg1"/>
            </a:solidFill>
          </a:ln>
        </p:spPr>
      </p:pic>
      <p:graphicFrame>
        <p:nvGraphicFramePr>
          <p:cNvPr id="10" name="Object 9">
            <a:extLst>
              <a:ext uri="{FF2B5EF4-FFF2-40B4-BE49-F238E27FC236}">
                <a16:creationId xmlns:a16="http://schemas.microsoft.com/office/drawing/2014/main" id="{FC730969-6FB7-2EBF-5FDC-5722E3F69661}"/>
              </a:ext>
            </a:extLst>
          </p:cNvPr>
          <p:cNvGraphicFramePr>
            <a:graphicFrameLocks noChangeAspect="1"/>
          </p:cNvGraphicFramePr>
          <p:nvPr>
            <p:extLst>
              <p:ext uri="{D42A27DB-BD31-4B8C-83A1-F6EECF244321}">
                <p14:modId xmlns:p14="http://schemas.microsoft.com/office/powerpoint/2010/main" val="1017860481"/>
              </p:ext>
            </p:extLst>
          </p:nvPr>
        </p:nvGraphicFramePr>
        <p:xfrm>
          <a:off x="754566" y="5416860"/>
          <a:ext cx="914400" cy="771525"/>
        </p:xfrm>
        <a:graphic>
          <a:graphicData uri="http://schemas.openxmlformats.org/presentationml/2006/ole">
            <mc:AlternateContent xmlns:mc="http://schemas.openxmlformats.org/markup-compatibility/2006">
              <mc:Choice xmlns:v="urn:schemas-microsoft-com:vml" Requires="v">
                <p:oleObj name="Document" showAsIcon="1" r:id="rId4" imgW="914400" imgH="771480" progId="Word.Document.12">
                  <p:embed/>
                </p:oleObj>
              </mc:Choice>
              <mc:Fallback>
                <p:oleObj name="Document" showAsIcon="1" r:id="rId4" imgW="914400" imgH="771480" progId="Word.Document.12">
                  <p:embed/>
                  <p:pic>
                    <p:nvPicPr>
                      <p:cNvPr id="0" name=""/>
                      <p:cNvPicPr/>
                      <p:nvPr/>
                    </p:nvPicPr>
                    <p:blipFill>
                      <a:blip r:embed="rId5"/>
                      <a:stretch>
                        <a:fillRect/>
                      </a:stretch>
                    </p:blipFill>
                    <p:spPr>
                      <a:xfrm>
                        <a:off x="754566" y="5416860"/>
                        <a:ext cx="914400" cy="771525"/>
                      </a:xfrm>
                      <a:prstGeom prst="rect">
                        <a:avLst/>
                      </a:prstGeom>
                      <a:solidFill>
                        <a:schemeClr val="accent5">
                          <a:lumMod val="20000"/>
                          <a:lumOff val="80000"/>
                        </a:schemeClr>
                      </a:solidFill>
                      <a:ln>
                        <a:solidFill>
                          <a:schemeClr val="bg1"/>
                        </a:solidFill>
                      </a:ln>
                    </p:spPr>
                  </p:pic>
                </p:oleObj>
              </mc:Fallback>
            </mc:AlternateContent>
          </a:graphicData>
        </a:graphic>
      </p:graphicFrame>
    </p:spTree>
    <p:extLst>
      <p:ext uri="{BB962C8B-B14F-4D97-AF65-F5344CB8AC3E}">
        <p14:creationId xmlns:p14="http://schemas.microsoft.com/office/powerpoint/2010/main" val="205679212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
              <a:schemeClr val="accent1">
                <a:lumMod val="45000"/>
                <a:lumOff val="55000"/>
              </a:schemeClr>
            </a:gs>
            <a:gs pos="15000">
              <a:schemeClr val="accent1">
                <a:lumMod val="45000"/>
                <a:lumOff val="55000"/>
              </a:schemeClr>
            </a:gs>
            <a:gs pos="82000">
              <a:schemeClr val="accent1"/>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480A-CCBE-DF7C-0F3A-DB42D1E40A05}"/>
              </a:ext>
            </a:extLst>
          </p:cNvPr>
          <p:cNvSpPr>
            <a:spLocks noGrp="1"/>
          </p:cNvSpPr>
          <p:nvPr>
            <p:ph type="ctrTitle"/>
          </p:nvPr>
        </p:nvSpPr>
        <p:spPr>
          <a:xfrm>
            <a:off x="581989" y="173858"/>
            <a:ext cx="10782300" cy="1025064"/>
          </a:xfrm>
        </p:spPr>
        <p:txBody>
          <a:bodyPr/>
          <a:lstStyle/>
          <a:p>
            <a:pPr algn="ctr"/>
            <a:r>
              <a:rPr lang="en-US" sz="5000" dirty="0">
                <a:solidFill>
                  <a:schemeClr val="bg1"/>
                </a:solidFill>
              </a:rPr>
              <a:t>Work Site Management – </a:t>
            </a:r>
            <a:r>
              <a:rPr lang="en-US" sz="5000" dirty="0" err="1">
                <a:solidFill>
                  <a:schemeClr val="bg1"/>
                </a:solidFill>
              </a:rPr>
              <a:t>AskVA</a:t>
            </a:r>
            <a:r>
              <a:rPr lang="en-US" sz="5000" dirty="0">
                <a:solidFill>
                  <a:schemeClr val="bg1"/>
                </a:solidFill>
              </a:rPr>
              <a:t> Responses</a:t>
            </a:r>
          </a:p>
        </p:txBody>
      </p:sp>
      <p:sp>
        <p:nvSpPr>
          <p:cNvPr id="4" name="TextBox 3">
            <a:extLst>
              <a:ext uri="{FF2B5EF4-FFF2-40B4-BE49-F238E27FC236}">
                <a16:creationId xmlns:a16="http://schemas.microsoft.com/office/drawing/2014/main" id="{51C8137C-D0D8-1931-7EFF-6647D9E1C131}"/>
              </a:ext>
            </a:extLst>
          </p:cNvPr>
          <p:cNvSpPr txBox="1"/>
          <p:nvPr/>
        </p:nvSpPr>
        <p:spPr>
          <a:xfrm>
            <a:off x="356839" y="1430947"/>
            <a:ext cx="11521440" cy="4937760"/>
          </a:xfrm>
          <a:prstGeom prst="rect">
            <a:avLst/>
          </a:prstGeom>
          <a:noFill/>
          <a:ln w="3175">
            <a:solidFill>
              <a:schemeClr val="bg1"/>
            </a:solidFill>
          </a:ln>
        </p:spPr>
        <p:txBody>
          <a:bodyPr wrap="square" rtlCol="0">
            <a:spAutoFit/>
          </a:bodyPr>
          <a:lstStyle/>
          <a:p>
            <a:pPr marL="0" marR="0">
              <a:lnSpc>
                <a:spcPct val="115000"/>
              </a:lnSpc>
              <a:spcBef>
                <a:spcPts val="0"/>
              </a:spcBef>
              <a:spcAft>
                <a:spcPts val="0"/>
              </a:spcAft>
            </a:pPr>
            <a:r>
              <a:rPr lang="en-US" sz="15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Please be advised that the attached document has been uploaded into the student’s file and is pending processing.</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5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5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We have previously denied an application for STUB, ACN#, for REASON less than 30 days ago. There has not been any new information reported to overturn the denial. Please have the student reapply once the issue has been corrected.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5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5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We received an application for STUB, ACN#.  Field 11, "Worksite Preference" is not completed correctly.  Please confirm student’s worksite location and the name of the site supervisor in Field 11 of the VA Form 22-8691 and resend the application.</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5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5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Students must submit a Work Study Application, VA Form 22-8691, yearly, when they change benefits, or when they change work sites.  This student has reached their application one-year limit/has had a change in benefits/has changed work sites which requires completion and submission of a new Work Study application. Please have the student complete the attached application. Please submit the completed application through Ask VA.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5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5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timecard you submitted for STUB, ACN#, contains a math/date/non-cumulative error on the entry(s) for MM/DD/YY.  Please correct the error and resubmit the timecard.  Please remember that a student must keep cumulative hours on the provided time record.</a:t>
            </a:r>
          </a:p>
          <a:p>
            <a:pPr marL="0" marR="0">
              <a:lnSpc>
                <a:spcPct val="115000"/>
              </a:lnSpc>
              <a:spcBef>
                <a:spcPts val="0"/>
              </a:spcBef>
              <a:spcAft>
                <a:spcPts val="0"/>
              </a:spcAft>
            </a:pPr>
            <a:endParaRPr lang="en-US" sz="1500" i="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US" sz="15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Please remind your student to keep their hours on one time record for each contract or extension until the time record is full.  Once the time record is full, carry additional hours worked onto a second page, keeping their hours cumulative from the beginning of the contract or extension.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i="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140084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
              <a:schemeClr val="accent1">
                <a:lumMod val="45000"/>
                <a:lumOff val="55000"/>
              </a:schemeClr>
            </a:gs>
            <a:gs pos="15000">
              <a:schemeClr val="accent1">
                <a:lumMod val="45000"/>
                <a:lumOff val="55000"/>
              </a:schemeClr>
            </a:gs>
            <a:gs pos="82000">
              <a:schemeClr val="accent1"/>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480A-CCBE-DF7C-0F3A-DB42D1E40A05}"/>
              </a:ext>
            </a:extLst>
          </p:cNvPr>
          <p:cNvSpPr>
            <a:spLocks noGrp="1"/>
          </p:cNvSpPr>
          <p:nvPr>
            <p:ph type="ctrTitle"/>
          </p:nvPr>
        </p:nvSpPr>
        <p:spPr>
          <a:xfrm>
            <a:off x="581989" y="173858"/>
            <a:ext cx="10782300" cy="1025064"/>
          </a:xfrm>
        </p:spPr>
        <p:txBody>
          <a:bodyPr/>
          <a:lstStyle/>
          <a:p>
            <a:pPr algn="ctr"/>
            <a:r>
              <a:rPr lang="en-US" sz="5000" dirty="0">
                <a:solidFill>
                  <a:schemeClr val="bg1"/>
                </a:solidFill>
              </a:rPr>
              <a:t>Work Site Management – </a:t>
            </a:r>
            <a:r>
              <a:rPr lang="en-US" sz="5000" dirty="0" err="1">
                <a:solidFill>
                  <a:schemeClr val="bg1"/>
                </a:solidFill>
              </a:rPr>
              <a:t>AskVA</a:t>
            </a:r>
            <a:r>
              <a:rPr lang="en-US" sz="5000" dirty="0">
                <a:solidFill>
                  <a:schemeClr val="bg1"/>
                </a:solidFill>
              </a:rPr>
              <a:t> Responses</a:t>
            </a:r>
          </a:p>
        </p:txBody>
      </p:sp>
      <p:sp>
        <p:nvSpPr>
          <p:cNvPr id="4" name="TextBox 3">
            <a:extLst>
              <a:ext uri="{FF2B5EF4-FFF2-40B4-BE49-F238E27FC236}">
                <a16:creationId xmlns:a16="http://schemas.microsoft.com/office/drawing/2014/main" id="{51C8137C-D0D8-1931-7EFF-6647D9E1C131}"/>
              </a:ext>
            </a:extLst>
          </p:cNvPr>
          <p:cNvSpPr txBox="1"/>
          <p:nvPr/>
        </p:nvSpPr>
        <p:spPr>
          <a:xfrm>
            <a:off x="289932" y="1319435"/>
            <a:ext cx="11530361" cy="5385898"/>
          </a:xfrm>
          <a:prstGeom prst="rect">
            <a:avLst/>
          </a:prstGeom>
          <a:noFill/>
          <a:ln w="3175">
            <a:solidFill>
              <a:schemeClr val="bg1"/>
            </a:solidFill>
          </a:ln>
        </p:spPr>
        <p:txBody>
          <a:bodyPr wrap="square" rtlCol="0">
            <a:spAutoFit/>
          </a:bodyPr>
          <a:lstStyle/>
          <a:p>
            <a:pPr marL="0" marR="0">
              <a:lnSpc>
                <a:spcPct val="115000"/>
              </a:lnSpc>
              <a:spcBef>
                <a:spcPts val="0"/>
              </a:spcBef>
              <a:spcAft>
                <a:spcPts val="0"/>
              </a:spcAft>
            </a:pPr>
            <a:r>
              <a:rPr lang="en-US" sz="15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We received a timecard for STUB, ACN#.  We’re returning the timecard because the student is using the wrong decimal format.  Please have the student reflect any hours worked less than a full hour as .25 for 15 minutes, .50 for 30 minutes, and .75 for 45 minutes; then resubmit for processing.</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5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5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There is evidence that the timecard (VA Form 22-8690) or contract (VA Form 22-8692) you submitted for STUB, ACN#, has been created and/or is not an original VA document.  We cannot process unoriginal, manufactured, or altered documents.  If you need an additional copy of the correct document, please let us know.</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5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5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We are unable to process the attached time record (VA Form 22-8690) because it was sent in by someone other than the authorized Site Supervisor or Point of Contact for </a:t>
            </a:r>
            <a:r>
              <a:rPr lang="en-US" sz="1500" b="1"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(worksite)</a:t>
            </a:r>
            <a:r>
              <a:rPr lang="en-US" sz="15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Please have an approved Site Supervisor or Point of Contract resubmit the time record.  A Site Supervisor Change/Update Form has been attached to this inquiry in the event your work site needs to update this information.</a:t>
            </a:r>
          </a:p>
          <a:p>
            <a:pPr marL="0" marR="0">
              <a:lnSpc>
                <a:spcPct val="115000"/>
              </a:lnSpc>
              <a:spcBef>
                <a:spcPts val="0"/>
              </a:spcBef>
              <a:spcAft>
                <a:spcPts val="0"/>
              </a:spcAft>
            </a:pP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5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Work Study reviewed the student’s contract (ACN XXXX) and adjusted the education benefit/contract dates/approved hours on the signed contract (VA Form 22-8692) and time record (VA Form 22-8690).  We have sent you a corrected signed contract and time record (ACN XXXX).  Please use the new documents that have the benefit listed as XXXX/contract dates of XXXX to XXXX/approved hours of XXXX and resubmit the new signed contract.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5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5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We were unable to locate the student with the information you provided. When requesting any action specific to a particular student, please provide the student’s name, file number, last four of their SSN, and/or their Work Study Agreement Control Number.  This incident number has been closed. Please create a new incident to resubmit the form with the student’s identifiable information.</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997564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
              <a:schemeClr val="accent1">
                <a:lumMod val="45000"/>
                <a:lumOff val="55000"/>
              </a:schemeClr>
            </a:gs>
            <a:gs pos="15000">
              <a:schemeClr val="accent1">
                <a:lumMod val="45000"/>
                <a:lumOff val="55000"/>
              </a:schemeClr>
            </a:gs>
            <a:gs pos="82000">
              <a:schemeClr val="accent1"/>
            </a:gs>
          </a:gsLst>
          <a:lin ang="81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E480A-CCBE-DF7C-0F3A-DB42D1E40A05}"/>
              </a:ext>
            </a:extLst>
          </p:cNvPr>
          <p:cNvSpPr>
            <a:spLocks noGrp="1"/>
          </p:cNvSpPr>
          <p:nvPr>
            <p:ph type="ctrTitle"/>
          </p:nvPr>
        </p:nvSpPr>
        <p:spPr>
          <a:xfrm>
            <a:off x="581989" y="204395"/>
            <a:ext cx="10782300" cy="1025064"/>
          </a:xfrm>
        </p:spPr>
        <p:txBody>
          <a:bodyPr/>
          <a:lstStyle/>
          <a:p>
            <a:pPr algn="ctr"/>
            <a:r>
              <a:rPr lang="en-US" sz="5000" dirty="0">
                <a:solidFill>
                  <a:schemeClr val="bg1"/>
                </a:solidFill>
              </a:rPr>
              <a:t>Work Site Management – Student Selection</a:t>
            </a:r>
          </a:p>
        </p:txBody>
      </p:sp>
      <p:graphicFrame>
        <p:nvGraphicFramePr>
          <p:cNvPr id="4" name="Content Placeholder 3">
            <a:extLst>
              <a:ext uri="{FF2B5EF4-FFF2-40B4-BE49-F238E27FC236}">
                <a16:creationId xmlns:a16="http://schemas.microsoft.com/office/drawing/2014/main" id="{2DC44092-C09E-311C-618C-4BC142A21D72}"/>
              </a:ext>
            </a:extLst>
          </p:cNvPr>
          <p:cNvGraphicFramePr>
            <a:graphicFrameLocks/>
          </p:cNvGraphicFramePr>
          <p:nvPr>
            <p:extLst>
              <p:ext uri="{D42A27DB-BD31-4B8C-83A1-F6EECF244321}">
                <p14:modId xmlns:p14="http://schemas.microsoft.com/office/powerpoint/2010/main" val="3175991896"/>
              </p:ext>
            </p:extLst>
          </p:nvPr>
        </p:nvGraphicFramePr>
        <p:xfrm>
          <a:off x="1103971" y="2991487"/>
          <a:ext cx="9233209" cy="3331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DD8C5127-4596-43A4-9638-F4CC91ABC6E9}"/>
              </a:ext>
            </a:extLst>
          </p:cNvPr>
          <p:cNvSpPr txBox="1"/>
          <p:nvPr/>
        </p:nvSpPr>
        <p:spPr>
          <a:xfrm>
            <a:off x="496818" y="1574952"/>
            <a:ext cx="6093552" cy="1200329"/>
          </a:xfrm>
          <a:prstGeom prst="rect">
            <a:avLst/>
          </a:prstGeom>
          <a:noFill/>
        </p:spPr>
        <p:txBody>
          <a:bodyPr wrap="square" rtlCol="0">
            <a:spAutoFit/>
          </a:bodyPr>
          <a:lstStyle/>
          <a:p>
            <a:r>
              <a:rPr lang="en-US" sz="2400" dirty="0">
                <a:solidFill>
                  <a:schemeClr val="bg1"/>
                </a:solidFill>
                <a:latin typeface="Calibri" panose="020F0502020204030204" pitchFamily="34" charset="0"/>
                <a:cs typeface="Calibri" panose="020F0502020204030204" pitchFamily="34" charset="0"/>
              </a:rPr>
              <a:t>• Finding a Qualifying student</a:t>
            </a:r>
          </a:p>
          <a:p>
            <a:endParaRPr lang="en-US" sz="2400" dirty="0">
              <a:solidFill>
                <a:schemeClr val="bg1"/>
              </a:solidFill>
              <a:latin typeface="Calibri" panose="020F0502020204030204" pitchFamily="34" charset="0"/>
              <a:cs typeface="Calibri" panose="020F0502020204030204" pitchFamily="34" charset="0"/>
            </a:endParaRPr>
          </a:p>
          <a:p>
            <a:r>
              <a:rPr lang="en-US" sz="2400" dirty="0">
                <a:solidFill>
                  <a:schemeClr val="bg1"/>
                </a:solidFill>
                <a:latin typeface="Calibri" panose="020F0502020204030204" pitchFamily="34" charset="0"/>
                <a:cs typeface="Calibri" panose="020F0502020204030204" pitchFamily="34" charset="0"/>
              </a:rPr>
              <a:t>• Selecting a student</a:t>
            </a:r>
          </a:p>
        </p:txBody>
      </p:sp>
    </p:spTree>
    <p:extLst>
      <p:ext uri="{BB962C8B-B14F-4D97-AF65-F5344CB8AC3E}">
        <p14:creationId xmlns:p14="http://schemas.microsoft.com/office/powerpoint/2010/main" val="209414886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8000">
              <a:schemeClr val="accent1">
                <a:lumMod val="45000"/>
                <a:lumOff val="55000"/>
              </a:schemeClr>
            </a:gs>
            <a:gs pos="15000">
              <a:schemeClr val="accent1">
                <a:lumMod val="45000"/>
                <a:lumOff val="55000"/>
              </a:schemeClr>
            </a:gs>
            <a:gs pos="82000">
              <a:schemeClr val="accent1"/>
            </a:gs>
          </a:gsLst>
          <a:lin ang="8100000" scaled="1"/>
          <a:tileRect/>
        </a:gradFill>
        <a:effectLst/>
      </p:bgPr>
    </p:bg>
    <p:spTree>
      <p:nvGrpSpPr>
        <p:cNvPr id="1" name=""/>
        <p:cNvGrpSpPr/>
        <p:nvPr/>
      </p:nvGrpSpPr>
      <p:grpSpPr>
        <a:xfrm>
          <a:off x="0" y="0"/>
          <a:ext cx="0" cy="0"/>
          <a:chOff x="0" y="0"/>
          <a:chExt cx="0" cy="0"/>
        </a:xfrm>
      </p:grpSpPr>
      <p:pic>
        <p:nvPicPr>
          <p:cNvPr id="7" name="Picture 6" descr="One orange paper boat leading a group of white paper boats">
            <a:extLst>
              <a:ext uri="{FF2B5EF4-FFF2-40B4-BE49-F238E27FC236}">
                <a16:creationId xmlns:a16="http://schemas.microsoft.com/office/drawing/2014/main" id="{A234275F-8033-0DDB-85D6-8D2842C423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5B75675F-DADD-AF9A-2FBD-2148DC4637AC}"/>
              </a:ext>
            </a:extLst>
          </p:cNvPr>
          <p:cNvSpPr txBox="1"/>
          <p:nvPr/>
        </p:nvSpPr>
        <p:spPr>
          <a:xfrm>
            <a:off x="124493" y="5718220"/>
            <a:ext cx="5548314" cy="861774"/>
          </a:xfrm>
          <a:prstGeom prst="rect">
            <a:avLst/>
          </a:prstGeom>
          <a:noFill/>
          <a:ln>
            <a:noFill/>
          </a:ln>
        </p:spPr>
        <p:txBody>
          <a:bodyPr wrap="none" rtlCol="0">
            <a:spAutoFit/>
          </a:bodyPr>
          <a:lstStyle/>
          <a:p>
            <a:r>
              <a:rPr lang="en-US" sz="5000" dirty="0">
                <a:solidFill>
                  <a:schemeClr val="bg1"/>
                </a:solidFill>
              </a:rPr>
              <a:t>Supervising Students</a:t>
            </a:r>
          </a:p>
        </p:txBody>
      </p:sp>
    </p:spTree>
    <p:extLst>
      <p:ext uri="{BB962C8B-B14F-4D97-AF65-F5344CB8AC3E}">
        <p14:creationId xmlns:p14="http://schemas.microsoft.com/office/powerpoint/2010/main" val="788330780"/>
      </p:ext>
    </p:extLst>
  </p:cSld>
  <p:clrMapOvr>
    <a:masterClrMapping/>
  </p:clrMapOvr>
  <p:transition>
    <p:fade/>
  </p:transition>
</p:sld>
</file>

<file path=ppt/theme/theme1.xml><?xml version="1.0" encoding="utf-8"?>
<a:theme xmlns:a="http://schemas.openxmlformats.org/drawingml/2006/main" name="Metropolitan">
  <a:themeElements>
    <a:clrScheme name="Metropolitan">
      <a:dk1>
        <a:srgbClr val="000000"/>
      </a:dk1>
      <a:lt1>
        <a:srgbClr val="FFFFFF"/>
      </a:lt1>
      <a:dk2>
        <a:srgbClr val="303034"/>
      </a:dk2>
      <a:lt2>
        <a:srgbClr val="DFDFE4"/>
      </a:lt2>
      <a:accent1>
        <a:srgbClr val="00AEEF"/>
      </a:accent1>
      <a:accent2>
        <a:srgbClr val="8CC600"/>
      </a:accent2>
      <a:accent3>
        <a:srgbClr val="FFBE00"/>
      </a:accent3>
      <a:accent4>
        <a:srgbClr val="FF0097"/>
      </a:accent4>
      <a:accent5>
        <a:srgbClr val="0071BC"/>
      </a:accent5>
      <a:accent6>
        <a:srgbClr val="FF8600"/>
      </a:accent6>
      <a:hlink>
        <a:srgbClr val="2424F0"/>
      </a:hlink>
      <a:folHlink>
        <a:srgbClr val="808080"/>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9FF7CA0D-8839-4012-B51C-B152F9BD65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1750</TotalTime>
  <Words>3044</Words>
  <Application>Microsoft Office PowerPoint</Application>
  <PresentationFormat>Widescreen</PresentationFormat>
  <Paragraphs>177</Paragraphs>
  <Slides>28</Slides>
  <Notes>26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6" baseType="lpstr">
      <vt:lpstr>Arial</vt:lpstr>
      <vt:lpstr>Calibri</vt:lpstr>
      <vt:lpstr>Calibri Light</vt:lpstr>
      <vt:lpstr>Georgia</vt:lpstr>
      <vt:lpstr>Wingdings</vt:lpstr>
      <vt:lpstr>Metropolitan</vt:lpstr>
      <vt:lpstr>Document</vt:lpstr>
      <vt:lpstr>Worksheet</vt:lpstr>
      <vt:lpstr>  Work Study Best Practices</vt:lpstr>
      <vt:lpstr>PowerPoint Presentation</vt:lpstr>
      <vt:lpstr>Learning Objectives</vt:lpstr>
      <vt:lpstr>PowerPoint Presentation</vt:lpstr>
      <vt:lpstr>Work Site Management - Forms</vt:lpstr>
      <vt:lpstr>Work Site Management – AskVA Responses</vt:lpstr>
      <vt:lpstr>Work Site Management – AskVA Responses</vt:lpstr>
      <vt:lpstr>Work Site Management – Student Selection</vt:lpstr>
      <vt:lpstr>PowerPoint Presentation</vt:lpstr>
      <vt:lpstr>Supervising Students - Tracking</vt:lpstr>
      <vt:lpstr>PowerPoint Presentation</vt:lpstr>
      <vt:lpstr>PowerPoint Presentation</vt:lpstr>
      <vt:lpstr>Supervising Students – Performance/Conduct</vt:lpstr>
      <vt:lpstr>PowerPoint Presentation</vt:lpstr>
      <vt:lpstr>PowerPoint Presentation</vt:lpstr>
      <vt:lpstr>PowerPoint Presentation</vt:lpstr>
      <vt:lpstr>PowerPoint Presentation</vt:lpstr>
      <vt:lpstr>PowerPoint Presentation</vt:lpstr>
      <vt:lpstr>PowerPoint Presentation</vt:lpstr>
      <vt:lpstr>Common Questions</vt:lpstr>
      <vt:lpstr>Common Questions</vt:lpstr>
      <vt:lpstr>Common Questions</vt:lpstr>
      <vt:lpstr>PowerPoint Presentation</vt:lpstr>
      <vt:lpstr>PowerPoint Presentation</vt:lpstr>
      <vt:lpstr>PowerPoint Presentation</vt:lpstr>
      <vt:lpstr>Common Questions</vt:lpstr>
      <vt:lpstr>Public Law 116-154 Improvement to Work Study 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Veterans Affairs Work Study</dc:title>
  <dc:creator>White, Kevin J., VBAMUSK</dc:creator>
  <cp:lastModifiedBy>White, Kevin J., VBAMUSK</cp:lastModifiedBy>
  <cp:revision>34</cp:revision>
  <dcterms:created xsi:type="dcterms:W3CDTF">2023-08-15T13:34:37Z</dcterms:created>
  <dcterms:modified xsi:type="dcterms:W3CDTF">2023-10-06T16:02:11Z</dcterms:modified>
</cp:coreProperties>
</file>