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38"/>
  </p:notesMasterIdLst>
  <p:handoutMasterIdLst>
    <p:handoutMasterId r:id="rId39"/>
  </p:handoutMasterIdLst>
  <p:sldIdLst>
    <p:sldId id="838840912" r:id="rId5"/>
    <p:sldId id="838840922" r:id="rId6"/>
    <p:sldId id="838840923" r:id="rId7"/>
    <p:sldId id="838840929" r:id="rId8"/>
    <p:sldId id="838840930" r:id="rId9"/>
    <p:sldId id="838840974" r:id="rId10"/>
    <p:sldId id="838840932" r:id="rId11"/>
    <p:sldId id="838840925" r:id="rId12"/>
    <p:sldId id="838840927" r:id="rId13"/>
    <p:sldId id="838840928" r:id="rId14"/>
    <p:sldId id="838840935" r:id="rId15"/>
    <p:sldId id="838840940" r:id="rId16"/>
    <p:sldId id="838840941" r:id="rId17"/>
    <p:sldId id="838840960" r:id="rId18"/>
    <p:sldId id="838840944" r:id="rId19"/>
    <p:sldId id="838840945" r:id="rId20"/>
    <p:sldId id="838840946" r:id="rId21"/>
    <p:sldId id="838840947" r:id="rId22"/>
    <p:sldId id="838840948" r:id="rId23"/>
    <p:sldId id="838840973" r:id="rId24"/>
    <p:sldId id="838840950" r:id="rId25"/>
    <p:sldId id="838840949" r:id="rId26"/>
    <p:sldId id="838840951" r:id="rId27"/>
    <p:sldId id="838840952" r:id="rId28"/>
    <p:sldId id="838840953" r:id="rId29"/>
    <p:sldId id="838840954" r:id="rId30"/>
    <p:sldId id="838840959" r:id="rId31"/>
    <p:sldId id="838840961" r:id="rId32"/>
    <p:sldId id="838840962" r:id="rId33"/>
    <p:sldId id="838840964" r:id="rId34"/>
    <p:sldId id="838840969" r:id="rId35"/>
    <p:sldId id="838840970" r:id="rId36"/>
    <p:sldId id="8388409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3F8"/>
    <a:srgbClr val="768289"/>
    <a:srgbClr val="64BBAC"/>
    <a:srgbClr val="01417A"/>
    <a:srgbClr val="FF50A0"/>
    <a:srgbClr val="0041F0"/>
    <a:srgbClr val="E6DCFF"/>
    <a:srgbClr val="DCAFFF"/>
    <a:srgbClr val="FF324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D5A55-6103-4425-9B94-2BA4EAA3A4CF}" v="5" dt="2022-08-29T15:12:11.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5922" autoAdjust="0"/>
  </p:normalViewPr>
  <p:slideViewPr>
    <p:cSldViewPr snapToGrid="0">
      <p:cViewPr varScale="1">
        <p:scale>
          <a:sx n="67" d="100"/>
          <a:sy n="67" d="100"/>
        </p:scale>
        <p:origin x="176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hyperlink" Target="https://ask.va.gov/" TargetMode="External"/><Relationship Id="rId4" Type="http://schemas.openxmlformats.org/officeDocument/2006/relationships/image" Target="../media/image47.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image" Target="../media/image42.jpeg"/></Relationships>
</file>

<file path=ppt/diagrams/_rels/drawing10.xml.rels><?xml version="1.0" encoding="UTF-8" standalone="yes"?>
<Relationships xmlns="http://schemas.openxmlformats.org/package/2006/relationships"><Relationship Id="rId3" Type="http://schemas.openxmlformats.org/officeDocument/2006/relationships/hyperlink" Target="https://ask.va.gov/" TargetMode="External"/><Relationship Id="rId2" Type="http://schemas.openxmlformats.org/officeDocument/2006/relationships/image" Target="../media/image46.jpeg"/><Relationship Id="rId1" Type="http://schemas.openxmlformats.org/officeDocument/2006/relationships/image" Target="../media/image45.png"/><Relationship Id="rId4" Type="http://schemas.openxmlformats.org/officeDocument/2006/relationships/image" Target="../media/image4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BEF17-0E89-407E-901C-B4DBAF183F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15A7438-8BFB-4D6B-9001-9A82C34E754B}">
      <dgm:prSet phldrT="[Text]" custT="1"/>
      <dgm:spPr/>
      <dgm:t>
        <a:bodyPr/>
        <a:lstStyle/>
        <a:p>
          <a:r>
            <a:rPr lang="en-US" sz="2200" dirty="0">
              <a:latin typeface="Calibri" panose="020F0502020204030204" pitchFamily="34" charset="0"/>
              <a:cs typeface="Calibri" panose="020F0502020204030204" pitchFamily="34" charset="0"/>
            </a:rPr>
            <a:t>Know work site and site supervisor responsibilities</a:t>
          </a:r>
        </a:p>
      </dgm:t>
    </dgm:pt>
    <dgm:pt modelId="{E1FD5FA6-22AB-4B55-9F41-0B8717C82D5C}" type="parTrans" cxnId="{59B4B614-5DA1-4DA7-92DD-60BDC7A360C7}">
      <dgm:prSet/>
      <dgm:spPr/>
      <dgm:t>
        <a:bodyPr/>
        <a:lstStyle/>
        <a:p>
          <a:endParaRPr lang="en-US"/>
        </a:p>
      </dgm:t>
    </dgm:pt>
    <dgm:pt modelId="{21C2AA97-9DC7-44EC-BDCA-4FBCA607761F}" type="sibTrans" cxnId="{59B4B614-5DA1-4DA7-92DD-60BDC7A360C7}">
      <dgm:prSet/>
      <dgm:spPr/>
      <dgm:t>
        <a:bodyPr/>
        <a:lstStyle/>
        <a:p>
          <a:endParaRPr lang="en-US"/>
        </a:p>
      </dgm:t>
    </dgm:pt>
    <dgm:pt modelId="{354A5EE2-9243-4A60-BFA0-FFD64F4D6D89}">
      <dgm:prSet phldrT="[Text]" custT="1"/>
      <dgm:spPr/>
      <dgm:t>
        <a:bodyPr/>
        <a:lstStyle/>
        <a:p>
          <a:r>
            <a:rPr lang="en-US" sz="2200" dirty="0">
              <a:latin typeface="Calibri" panose="020F0502020204030204" pitchFamily="34" charset="0"/>
              <a:cs typeface="Calibri" panose="020F0502020204030204" pitchFamily="34" charset="0"/>
            </a:rPr>
            <a:t>Identify the criteria used to select students </a:t>
          </a:r>
        </a:p>
      </dgm:t>
    </dgm:pt>
    <dgm:pt modelId="{15FD9055-7EA9-495C-A184-7B29B795F91D}" type="parTrans" cxnId="{7490BED8-3E5A-4FF9-AC01-04CEBB246342}">
      <dgm:prSet/>
      <dgm:spPr/>
      <dgm:t>
        <a:bodyPr/>
        <a:lstStyle/>
        <a:p>
          <a:endParaRPr lang="en-US"/>
        </a:p>
      </dgm:t>
    </dgm:pt>
    <dgm:pt modelId="{4FA188AD-424C-4471-91B3-0DD1F4C2E47E}" type="sibTrans" cxnId="{7490BED8-3E5A-4FF9-AC01-04CEBB246342}">
      <dgm:prSet/>
      <dgm:spPr/>
      <dgm:t>
        <a:bodyPr/>
        <a:lstStyle/>
        <a:p>
          <a:endParaRPr lang="en-US"/>
        </a:p>
      </dgm:t>
    </dgm:pt>
    <dgm:pt modelId="{9D1C9195-0009-4A13-AB82-E5B0ECC983DE}">
      <dgm:prSet phldrT="[Text]" custT="1"/>
      <dgm:spPr/>
      <dgm:t>
        <a:bodyPr/>
        <a:lstStyle/>
        <a:p>
          <a:r>
            <a:rPr lang="en-US" sz="2200" dirty="0">
              <a:latin typeface="Calibri" panose="020F0502020204030204" pitchFamily="34" charset="0"/>
              <a:cs typeface="Calibri" panose="020F0502020204030204" pitchFamily="34" charset="0"/>
            </a:rPr>
            <a:t>Understand Work Study contracts</a:t>
          </a:r>
        </a:p>
      </dgm:t>
    </dgm:pt>
    <dgm:pt modelId="{67773821-7DAD-472D-A772-BC2F3584F546}" type="parTrans" cxnId="{1E9B0060-799A-4873-900D-D96690CE8E01}">
      <dgm:prSet/>
      <dgm:spPr/>
      <dgm:t>
        <a:bodyPr/>
        <a:lstStyle/>
        <a:p>
          <a:endParaRPr lang="en-US"/>
        </a:p>
      </dgm:t>
    </dgm:pt>
    <dgm:pt modelId="{1431CFF2-E22E-44F6-B276-F486B1518C9A}" type="sibTrans" cxnId="{1E9B0060-799A-4873-900D-D96690CE8E01}">
      <dgm:prSet/>
      <dgm:spPr/>
      <dgm:t>
        <a:bodyPr/>
        <a:lstStyle/>
        <a:p>
          <a:endParaRPr lang="en-US"/>
        </a:p>
      </dgm:t>
    </dgm:pt>
    <dgm:pt modelId="{96DB20D3-4CBD-45DA-8151-0ACE9BFE3E59}">
      <dgm:prSet phldrT="[Text]" custT="1"/>
      <dgm:spPr/>
      <dgm:t>
        <a:bodyPr/>
        <a:lstStyle/>
        <a:p>
          <a:r>
            <a:rPr lang="en-US" sz="2200" dirty="0">
              <a:latin typeface="Calibri" panose="020F0502020204030204" pitchFamily="34" charset="0"/>
              <a:cs typeface="Calibri" panose="020F0502020204030204" pitchFamily="34" charset="0"/>
            </a:rPr>
            <a:t>Identify the requirements for payments</a:t>
          </a:r>
        </a:p>
      </dgm:t>
    </dgm:pt>
    <dgm:pt modelId="{69329F9F-2D55-427B-B3CD-348AFE0AC578}" type="parTrans" cxnId="{61087552-73E4-4C17-826C-D41A4A81920B}">
      <dgm:prSet/>
      <dgm:spPr/>
      <dgm:t>
        <a:bodyPr/>
        <a:lstStyle/>
        <a:p>
          <a:endParaRPr lang="en-US"/>
        </a:p>
      </dgm:t>
    </dgm:pt>
    <dgm:pt modelId="{32DD18F8-EC00-4030-AA3B-F27269D6292C}" type="sibTrans" cxnId="{61087552-73E4-4C17-826C-D41A4A81920B}">
      <dgm:prSet/>
      <dgm:spPr/>
      <dgm:t>
        <a:bodyPr/>
        <a:lstStyle/>
        <a:p>
          <a:endParaRPr lang="en-US"/>
        </a:p>
      </dgm:t>
    </dgm:pt>
    <dgm:pt modelId="{64F53E78-6088-4B79-BAA1-6D2C191F8DE6}">
      <dgm:prSet phldrT="[Text]" custT="1"/>
      <dgm:spPr/>
      <dgm:t>
        <a:bodyPr/>
        <a:lstStyle/>
        <a:p>
          <a:r>
            <a:rPr lang="en-US" sz="2200" dirty="0">
              <a:latin typeface="Calibri" panose="020F0502020204030204" pitchFamily="34" charset="0"/>
              <a:cs typeface="Calibri" panose="020F0502020204030204" pitchFamily="34" charset="0"/>
            </a:rPr>
            <a:t>Know how to contact Work Study</a:t>
          </a:r>
        </a:p>
      </dgm:t>
    </dgm:pt>
    <dgm:pt modelId="{05A77441-9242-4DAE-BC46-4922F3A2EBD5}" type="parTrans" cxnId="{15A2C95C-F1CF-4F74-950A-29DDD7080543}">
      <dgm:prSet/>
      <dgm:spPr/>
      <dgm:t>
        <a:bodyPr/>
        <a:lstStyle/>
        <a:p>
          <a:endParaRPr lang="en-US"/>
        </a:p>
      </dgm:t>
    </dgm:pt>
    <dgm:pt modelId="{0F8CEBE9-C3AA-42A4-8EA2-4A3BECE3070D}" type="sibTrans" cxnId="{15A2C95C-F1CF-4F74-950A-29DDD7080543}">
      <dgm:prSet/>
      <dgm:spPr/>
      <dgm:t>
        <a:bodyPr/>
        <a:lstStyle/>
        <a:p>
          <a:endParaRPr lang="en-US"/>
        </a:p>
      </dgm:t>
    </dgm:pt>
    <dgm:pt modelId="{49800DEE-E084-40B0-80D6-B25D9D57150F}" type="pres">
      <dgm:prSet presAssocID="{0ECBEF17-0E89-407E-901C-B4DBAF183FFF}" presName="linear" presStyleCnt="0">
        <dgm:presLayoutVars>
          <dgm:dir/>
          <dgm:animLvl val="lvl"/>
          <dgm:resizeHandles val="exact"/>
        </dgm:presLayoutVars>
      </dgm:prSet>
      <dgm:spPr/>
    </dgm:pt>
    <dgm:pt modelId="{70E37B56-558E-457B-9DBE-5401A6E09730}" type="pres">
      <dgm:prSet presAssocID="{415A7438-8BFB-4D6B-9001-9A82C34E754B}" presName="parentLin" presStyleCnt="0"/>
      <dgm:spPr/>
    </dgm:pt>
    <dgm:pt modelId="{0B76101A-B946-40A8-A71F-046561A64413}" type="pres">
      <dgm:prSet presAssocID="{415A7438-8BFB-4D6B-9001-9A82C34E754B}" presName="parentLeftMargin" presStyleLbl="node1" presStyleIdx="0" presStyleCnt="5"/>
      <dgm:spPr/>
    </dgm:pt>
    <dgm:pt modelId="{02021C89-2AA4-48AB-A173-CED586DD5B45}" type="pres">
      <dgm:prSet presAssocID="{415A7438-8BFB-4D6B-9001-9A82C34E754B}" presName="parentText" presStyleLbl="node1" presStyleIdx="0" presStyleCnt="5">
        <dgm:presLayoutVars>
          <dgm:chMax val="0"/>
          <dgm:bulletEnabled val="1"/>
        </dgm:presLayoutVars>
      </dgm:prSet>
      <dgm:spPr/>
    </dgm:pt>
    <dgm:pt modelId="{47825F69-5EF3-40F5-9B85-383C843C268E}" type="pres">
      <dgm:prSet presAssocID="{415A7438-8BFB-4D6B-9001-9A82C34E754B}" presName="negativeSpace" presStyleCnt="0"/>
      <dgm:spPr/>
    </dgm:pt>
    <dgm:pt modelId="{045AC4B9-4FD9-4943-866F-EE66280C38D2}" type="pres">
      <dgm:prSet presAssocID="{415A7438-8BFB-4D6B-9001-9A82C34E754B}" presName="childText" presStyleLbl="conFgAcc1" presStyleIdx="0" presStyleCnt="5">
        <dgm:presLayoutVars>
          <dgm:bulletEnabled val="1"/>
        </dgm:presLayoutVars>
      </dgm:prSet>
      <dgm:spPr/>
    </dgm:pt>
    <dgm:pt modelId="{2A684328-69B2-47BF-A73C-44E64C41B242}" type="pres">
      <dgm:prSet presAssocID="{21C2AA97-9DC7-44EC-BDCA-4FBCA607761F}" presName="spaceBetweenRectangles" presStyleCnt="0"/>
      <dgm:spPr/>
    </dgm:pt>
    <dgm:pt modelId="{B8F34AA2-29D2-4F8E-9203-80A9273A0EAB}" type="pres">
      <dgm:prSet presAssocID="{354A5EE2-9243-4A60-BFA0-FFD64F4D6D89}" presName="parentLin" presStyleCnt="0"/>
      <dgm:spPr/>
    </dgm:pt>
    <dgm:pt modelId="{DF380F1D-9A42-4315-913C-69355C4FBA35}" type="pres">
      <dgm:prSet presAssocID="{354A5EE2-9243-4A60-BFA0-FFD64F4D6D89}" presName="parentLeftMargin" presStyleLbl="node1" presStyleIdx="0" presStyleCnt="5"/>
      <dgm:spPr/>
    </dgm:pt>
    <dgm:pt modelId="{068C52A4-7629-48F7-8738-A2B679FA0A45}" type="pres">
      <dgm:prSet presAssocID="{354A5EE2-9243-4A60-BFA0-FFD64F4D6D89}" presName="parentText" presStyleLbl="node1" presStyleIdx="1" presStyleCnt="5">
        <dgm:presLayoutVars>
          <dgm:chMax val="0"/>
          <dgm:bulletEnabled val="1"/>
        </dgm:presLayoutVars>
      </dgm:prSet>
      <dgm:spPr/>
    </dgm:pt>
    <dgm:pt modelId="{C820758D-745E-4279-94DF-CBC7B5B20B07}" type="pres">
      <dgm:prSet presAssocID="{354A5EE2-9243-4A60-BFA0-FFD64F4D6D89}" presName="negativeSpace" presStyleCnt="0"/>
      <dgm:spPr/>
    </dgm:pt>
    <dgm:pt modelId="{17F52B77-8D78-4372-AEB3-AFD04B8250BB}" type="pres">
      <dgm:prSet presAssocID="{354A5EE2-9243-4A60-BFA0-FFD64F4D6D89}" presName="childText" presStyleLbl="conFgAcc1" presStyleIdx="1" presStyleCnt="5">
        <dgm:presLayoutVars>
          <dgm:bulletEnabled val="1"/>
        </dgm:presLayoutVars>
      </dgm:prSet>
      <dgm:spPr/>
    </dgm:pt>
    <dgm:pt modelId="{827232BC-470D-45B4-A5AF-EF4F462388EB}" type="pres">
      <dgm:prSet presAssocID="{4FA188AD-424C-4471-91B3-0DD1F4C2E47E}" presName="spaceBetweenRectangles" presStyleCnt="0"/>
      <dgm:spPr/>
    </dgm:pt>
    <dgm:pt modelId="{2FCA44C9-192C-40CB-B338-5F7F86AD821E}" type="pres">
      <dgm:prSet presAssocID="{9D1C9195-0009-4A13-AB82-E5B0ECC983DE}" presName="parentLin" presStyleCnt="0"/>
      <dgm:spPr/>
    </dgm:pt>
    <dgm:pt modelId="{AD6498D4-D68A-443B-9E3C-8F6E3BA16CCF}" type="pres">
      <dgm:prSet presAssocID="{9D1C9195-0009-4A13-AB82-E5B0ECC983DE}" presName="parentLeftMargin" presStyleLbl="node1" presStyleIdx="1" presStyleCnt="5"/>
      <dgm:spPr/>
    </dgm:pt>
    <dgm:pt modelId="{A67DC829-F94B-472F-8505-027DD770235A}" type="pres">
      <dgm:prSet presAssocID="{9D1C9195-0009-4A13-AB82-E5B0ECC983DE}" presName="parentText" presStyleLbl="node1" presStyleIdx="2" presStyleCnt="5">
        <dgm:presLayoutVars>
          <dgm:chMax val="0"/>
          <dgm:bulletEnabled val="1"/>
        </dgm:presLayoutVars>
      </dgm:prSet>
      <dgm:spPr/>
    </dgm:pt>
    <dgm:pt modelId="{5219C978-F1D9-4D05-9377-F7016FD19FDA}" type="pres">
      <dgm:prSet presAssocID="{9D1C9195-0009-4A13-AB82-E5B0ECC983DE}" presName="negativeSpace" presStyleCnt="0"/>
      <dgm:spPr/>
    </dgm:pt>
    <dgm:pt modelId="{587B3D9C-C957-412D-A0C5-74C0C955974A}" type="pres">
      <dgm:prSet presAssocID="{9D1C9195-0009-4A13-AB82-E5B0ECC983DE}" presName="childText" presStyleLbl="conFgAcc1" presStyleIdx="2" presStyleCnt="5">
        <dgm:presLayoutVars>
          <dgm:bulletEnabled val="1"/>
        </dgm:presLayoutVars>
      </dgm:prSet>
      <dgm:spPr/>
    </dgm:pt>
    <dgm:pt modelId="{A9CCA192-36D7-45BA-81FF-52534587BB64}" type="pres">
      <dgm:prSet presAssocID="{1431CFF2-E22E-44F6-B276-F486B1518C9A}" presName="spaceBetweenRectangles" presStyleCnt="0"/>
      <dgm:spPr/>
    </dgm:pt>
    <dgm:pt modelId="{8CEBECB6-F38F-49F5-95AB-8893BA24005E}" type="pres">
      <dgm:prSet presAssocID="{96DB20D3-4CBD-45DA-8151-0ACE9BFE3E59}" presName="parentLin" presStyleCnt="0"/>
      <dgm:spPr/>
    </dgm:pt>
    <dgm:pt modelId="{0301FAC0-506E-48E7-947A-CCC21A64F63E}" type="pres">
      <dgm:prSet presAssocID="{96DB20D3-4CBD-45DA-8151-0ACE9BFE3E59}" presName="parentLeftMargin" presStyleLbl="node1" presStyleIdx="2" presStyleCnt="5"/>
      <dgm:spPr/>
    </dgm:pt>
    <dgm:pt modelId="{7A2A61A6-FAEE-43BF-81F7-70F6FBE2C63B}" type="pres">
      <dgm:prSet presAssocID="{96DB20D3-4CBD-45DA-8151-0ACE9BFE3E59}" presName="parentText" presStyleLbl="node1" presStyleIdx="3" presStyleCnt="5">
        <dgm:presLayoutVars>
          <dgm:chMax val="0"/>
          <dgm:bulletEnabled val="1"/>
        </dgm:presLayoutVars>
      </dgm:prSet>
      <dgm:spPr/>
    </dgm:pt>
    <dgm:pt modelId="{FAD4CC11-3D11-4F7A-A20E-4BE8C7AAB160}" type="pres">
      <dgm:prSet presAssocID="{96DB20D3-4CBD-45DA-8151-0ACE9BFE3E59}" presName="negativeSpace" presStyleCnt="0"/>
      <dgm:spPr/>
    </dgm:pt>
    <dgm:pt modelId="{0D22ED34-0B91-4480-A3C4-0089021DECDE}" type="pres">
      <dgm:prSet presAssocID="{96DB20D3-4CBD-45DA-8151-0ACE9BFE3E59}" presName="childText" presStyleLbl="conFgAcc1" presStyleIdx="3" presStyleCnt="5">
        <dgm:presLayoutVars>
          <dgm:bulletEnabled val="1"/>
        </dgm:presLayoutVars>
      </dgm:prSet>
      <dgm:spPr/>
    </dgm:pt>
    <dgm:pt modelId="{30A0D752-1CEB-480E-B382-A8338ABF0D28}" type="pres">
      <dgm:prSet presAssocID="{32DD18F8-EC00-4030-AA3B-F27269D6292C}" presName="spaceBetweenRectangles" presStyleCnt="0"/>
      <dgm:spPr/>
    </dgm:pt>
    <dgm:pt modelId="{A2263B89-5018-42B0-94F2-C634BA70FA10}" type="pres">
      <dgm:prSet presAssocID="{64F53E78-6088-4B79-BAA1-6D2C191F8DE6}" presName="parentLin" presStyleCnt="0"/>
      <dgm:spPr/>
    </dgm:pt>
    <dgm:pt modelId="{B011E31A-5726-4BA5-ADE1-E9FD1171A470}" type="pres">
      <dgm:prSet presAssocID="{64F53E78-6088-4B79-BAA1-6D2C191F8DE6}" presName="parentLeftMargin" presStyleLbl="node1" presStyleIdx="3" presStyleCnt="5"/>
      <dgm:spPr/>
    </dgm:pt>
    <dgm:pt modelId="{D951F56F-2F03-43DD-99A4-BB94E4B4693C}" type="pres">
      <dgm:prSet presAssocID="{64F53E78-6088-4B79-BAA1-6D2C191F8DE6}" presName="parentText" presStyleLbl="node1" presStyleIdx="4" presStyleCnt="5">
        <dgm:presLayoutVars>
          <dgm:chMax val="0"/>
          <dgm:bulletEnabled val="1"/>
        </dgm:presLayoutVars>
      </dgm:prSet>
      <dgm:spPr/>
    </dgm:pt>
    <dgm:pt modelId="{88ECAD50-395E-45DA-88D1-EA94AED65CAD}" type="pres">
      <dgm:prSet presAssocID="{64F53E78-6088-4B79-BAA1-6D2C191F8DE6}" presName="negativeSpace" presStyleCnt="0"/>
      <dgm:spPr/>
    </dgm:pt>
    <dgm:pt modelId="{C9DDD1FC-927A-4EBA-BED6-0B49AB7C7014}" type="pres">
      <dgm:prSet presAssocID="{64F53E78-6088-4B79-BAA1-6D2C191F8DE6}" presName="childText" presStyleLbl="conFgAcc1" presStyleIdx="4" presStyleCnt="5">
        <dgm:presLayoutVars>
          <dgm:bulletEnabled val="1"/>
        </dgm:presLayoutVars>
      </dgm:prSet>
      <dgm:spPr/>
    </dgm:pt>
  </dgm:ptLst>
  <dgm:cxnLst>
    <dgm:cxn modelId="{59B4B614-5DA1-4DA7-92DD-60BDC7A360C7}" srcId="{0ECBEF17-0E89-407E-901C-B4DBAF183FFF}" destId="{415A7438-8BFB-4D6B-9001-9A82C34E754B}" srcOrd="0" destOrd="0" parTransId="{E1FD5FA6-22AB-4B55-9F41-0B8717C82D5C}" sibTransId="{21C2AA97-9DC7-44EC-BDCA-4FBCA607761F}"/>
    <dgm:cxn modelId="{F4C07821-D422-4BE8-AE8E-9DF161A7AA15}" type="presOf" srcId="{64F53E78-6088-4B79-BAA1-6D2C191F8DE6}" destId="{D951F56F-2F03-43DD-99A4-BB94E4B4693C}" srcOrd="1" destOrd="0" presId="urn:microsoft.com/office/officeart/2005/8/layout/list1"/>
    <dgm:cxn modelId="{3502A929-CE4B-435A-B4BB-00670B5F563A}" type="presOf" srcId="{64F53E78-6088-4B79-BAA1-6D2C191F8DE6}" destId="{B011E31A-5726-4BA5-ADE1-E9FD1171A470}" srcOrd="0" destOrd="0" presId="urn:microsoft.com/office/officeart/2005/8/layout/list1"/>
    <dgm:cxn modelId="{E766E32C-A272-40D2-8036-B72424F21D92}" type="presOf" srcId="{96DB20D3-4CBD-45DA-8151-0ACE9BFE3E59}" destId="{7A2A61A6-FAEE-43BF-81F7-70F6FBE2C63B}" srcOrd="1" destOrd="0" presId="urn:microsoft.com/office/officeart/2005/8/layout/list1"/>
    <dgm:cxn modelId="{15A2C95C-F1CF-4F74-950A-29DDD7080543}" srcId="{0ECBEF17-0E89-407E-901C-B4DBAF183FFF}" destId="{64F53E78-6088-4B79-BAA1-6D2C191F8DE6}" srcOrd="4" destOrd="0" parTransId="{05A77441-9242-4DAE-BC46-4922F3A2EBD5}" sibTransId="{0F8CEBE9-C3AA-42A4-8EA2-4A3BECE3070D}"/>
    <dgm:cxn modelId="{C1A5E95F-8AF4-4449-AE65-71AACEA3C9FC}" type="presOf" srcId="{96DB20D3-4CBD-45DA-8151-0ACE9BFE3E59}" destId="{0301FAC0-506E-48E7-947A-CCC21A64F63E}" srcOrd="0" destOrd="0" presId="urn:microsoft.com/office/officeart/2005/8/layout/list1"/>
    <dgm:cxn modelId="{1E9B0060-799A-4873-900D-D96690CE8E01}" srcId="{0ECBEF17-0E89-407E-901C-B4DBAF183FFF}" destId="{9D1C9195-0009-4A13-AB82-E5B0ECC983DE}" srcOrd="2" destOrd="0" parTransId="{67773821-7DAD-472D-A772-BC2F3584F546}" sibTransId="{1431CFF2-E22E-44F6-B276-F486B1518C9A}"/>
    <dgm:cxn modelId="{418A4E62-F1F0-4A84-BF8B-A943CAEB7F0A}" type="presOf" srcId="{354A5EE2-9243-4A60-BFA0-FFD64F4D6D89}" destId="{DF380F1D-9A42-4315-913C-69355C4FBA35}" srcOrd="0" destOrd="0" presId="urn:microsoft.com/office/officeart/2005/8/layout/list1"/>
    <dgm:cxn modelId="{817D4363-AF1D-4088-802A-CC9219E83755}" type="presOf" srcId="{9D1C9195-0009-4A13-AB82-E5B0ECC983DE}" destId="{A67DC829-F94B-472F-8505-027DD770235A}" srcOrd="1" destOrd="0" presId="urn:microsoft.com/office/officeart/2005/8/layout/list1"/>
    <dgm:cxn modelId="{AC44316C-9602-49BE-8166-5AF702E17D43}" type="presOf" srcId="{415A7438-8BFB-4D6B-9001-9A82C34E754B}" destId="{02021C89-2AA4-48AB-A173-CED586DD5B45}" srcOrd="1" destOrd="0" presId="urn:microsoft.com/office/officeart/2005/8/layout/list1"/>
    <dgm:cxn modelId="{EAAFA771-77C4-4213-B3A4-7165223EA8B9}" type="presOf" srcId="{354A5EE2-9243-4A60-BFA0-FFD64F4D6D89}" destId="{068C52A4-7629-48F7-8738-A2B679FA0A45}" srcOrd="1" destOrd="0" presId="urn:microsoft.com/office/officeart/2005/8/layout/list1"/>
    <dgm:cxn modelId="{61087552-73E4-4C17-826C-D41A4A81920B}" srcId="{0ECBEF17-0E89-407E-901C-B4DBAF183FFF}" destId="{96DB20D3-4CBD-45DA-8151-0ACE9BFE3E59}" srcOrd="3" destOrd="0" parTransId="{69329F9F-2D55-427B-B3CD-348AFE0AC578}" sibTransId="{32DD18F8-EC00-4030-AA3B-F27269D6292C}"/>
    <dgm:cxn modelId="{D9EE6A56-33BD-492C-A07E-38A8A2ED961C}" type="presOf" srcId="{415A7438-8BFB-4D6B-9001-9A82C34E754B}" destId="{0B76101A-B946-40A8-A71F-046561A64413}" srcOrd="0" destOrd="0" presId="urn:microsoft.com/office/officeart/2005/8/layout/list1"/>
    <dgm:cxn modelId="{E97E7B56-220A-4F67-B8CB-8A3E64FE1D3B}" type="presOf" srcId="{9D1C9195-0009-4A13-AB82-E5B0ECC983DE}" destId="{AD6498D4-D68A-443B-9E3C-8F6E3BA16CCF}" srcOrd="0" destOrd="0" presId="urn:microsoft.com/office/officeart/2005/8/layout/list1"/>
    <dgm:cxn modelId="{484C6AA5-9968-4EE3-A7A7-FE510AB35C8B}" type="presOf" srcId="{0ECBEF17-0E89-407E-901C-B4DBAF183FFF}" destId="{49800DEE-E084-40B0-80D6-B25D9D57150F}" srcOrd="0" destOrd="0" presId="urn:microsoft.com/office/officeart/2005/8/layout/list1"/>
    <dgm:cxn modelId="{7490BED8-3E5A-4FF9-AC01-04CEBB246342}" srcId="{0ECBEF17-0E89-407E-901C-B4DBAF183FFF}" destId="{354A5EE2-9243-4A60-BFA0-FFD64F4D6D89}" srcOrd="1" destOrd="0" parTransId="{15FD9055-7EA9-495C-A184-7B29B795F91D}" sibTransId="{4FA188AD-424C-4471-91B3-0DD1F4C2E47E}"/>
    <dgm:cxn modelId="{017EAED0-1399-4638-A9F6-49F6AA3F1AEB}" type="presParOf" srcId="{49800DEE-E084-40B0-80D6-B25D9D57150F}" destId="{70E37B56-558E-457B-9DBE-5401A6E09730}" srcOrd="0" destOrd="0" presId="urn:microsoft.com/office/officeart/2005/8/layout/list1"/>
    <dgm:cxn modelId="{D0A6B231-7C08-4721-844D-FFAA34EB11DF}" type="presParOf" srcId="{70E37B56-558E-457B-9DBE-5401A6E09730}" destId="{0B76101A-B946-40A8-A71F-046561A64413}" srcOrd="0" destOrd="0" presId="urn:microsoft.com/office/officeart/2005/8/layout/list1"/>
    <dgm:cxn modelId="{28B4F506-7810-4F27-B945-F3D23590B22D}" type="presParOf" srcId="{70E37B56-558E-457B-9DBE-5401A6E09730}" destId="{02021C89-2AA4-48AB-A173-CED586DD5B45}" srcOrd="1" destOrd="0" presId="urn:microsoft.com/office/officeart/2005/8/layout/list1"/>
    <dgm:cxn modelId="{C39AF01F-25E7-4D13-92FD-F3C0409BCE46}" type="presParOf" srcId="{49800DEE-E084-40B0-80D6-B25D9D57150F}" destId="{47825F69-5EF3-40F5-9B85-383C843C268E}" srcOrd="1" destOrd="0" presId="urn:microsoft.com/office/officeart/2005/8/layout/list1"/>
    <dgm:cxn modelId="{B3BDEBF3-91A3-45A6-8D76-5C42B1AC6DA4}" type="presParOf" srcId="{49800DEE-E084-40B0-80D6-B25D9D57150F}" destId="{045AC4B9-4FD9-4943-866F-EE66280C38D2}" srcOrd="2" destOrd="0" presId="urn:microsoft.com/office/officeart/2005/8/layout/list1"/>
    <dgm:cxn modelId="{7F83A890-A4F0-4F47-8FB2-D68AB76F89B1}" type="presParOf" srcId="{49800DEE-E084-40B0-80D6-B25D9D57150F}" destId="{2A684328-69B2-47BF-A73C-44E64C41B242}" srcOrd="3" destOrd="0" presId="urn:microsoft.com/office/officeart/2005/8/layout/list1"/>
    <dgm:cxn modelId="{E0DC392D-29D9-4F01-ACA0-8B682D095DD7}" type="presParOf" srcId="{49800DEE-E084-40B0-80D6-B25D9D57150F}" destId="{B8F34AA2-29D2-4F8E-9203-80A9273A0EAB}" srcOrd="4" destOrd="0" presId="urn:microsoft.com/office/officeart/2005/8/layout/list1"/>
    <dgm:cxn modelId="{AE866421-A2F8-4FC2-882C-FC5C319F01A9}" type="presParOf" srcId="{B8F34AA2-29D2-4F8E-9203-80A9273A0EAB}" destId="{DF380F1D-9A42-4315-913C-69355C4FBA35}" srcOrd="0" destOrd="0" presId="urn:microsoft.com/office/officeart/2005/8/layout/list1"/>
    <dgm:cxn modelId="{A2C05004-9E82-4348-9993-2810D0076389}" type="presParOf" srcId="{B8F34AA2-29D2-4F8E-9203-80A9273A0EAB}" destId="{068C52A4-7629-48F7-8738-A2B679FA0A45}" srcOrd="1" destOrd="0" presId="urn:microsoft.com/office/officeart/2005/8/layout/list1"/>
    <dgm:cxn modelId="{1298D60B-27A6-412F-A469-8266F40D6C4C}" type="presParOf" srcId="{49800DEE-E084-40B0-80D6-B25D9D57150F}" destId="{C820758D-745E-4279-94DF-CBC7B5B20B07}" srcOrd="5" destOrd="0" presId="urn:microsoft.com/office/officeart/2005/8/layout/list1"/>
    <dgm:cxn modelId="{01763559-5C34-428B-A655-10DF4069D1DF}" type="presParOf" srcId="{49800DEE-E084-40B0-80D6-B25D9D57150F}" destId="{17F52B77-8D78-4372-AEB3-AFD04B8250BB}" srcOrd="6" destOrd="0" presId="urn:microsoft.com/office/officeart/2005/8/layout/list1"/>
    <dgm:cxn modelId="{8C34EFE5-DAA2-4D3F-8655-5BC5395A0FAB}" type="presParOf" srcId="{49800DEE-E084-40B0-80D6-B25D9D57150F}" destId="{827232BC-470D-45B4-A5AF-EF4F462388EB}" srcOrd="7" destOrd="0" presId="urn:microsoft.com/office/officeart/2005/8/layout/list1"/>
    <dgm:cxn modelId="{E36CBFA0-AE36-4096-8F99-532ABC5C7EA2}" type="presParOf" srcId="{49800DEE-E084-40B0-80D6-B25D9D57150F}" destId="{2FCA44C9-192C-40CB-B338-5F7F86AD821E}" srcOrd="8" destOrd="0" presId="urn:microsoft.com/office/officeart/2005/8/layout/list1"/>
    <dgm:cxn modelId="{D547B61F-3D36-4102-A1F0-6C5DFB635AF9}" type="presParOf" srcId="{2FCA44C9-192C-40CB-B338-5F7F86AD821E}" destId="{AD6498D4-D68A-443B-9E3C-8F6E3BA16CCF}" srcOrd="0" destOrd="0" presId="urn:microsoft.com/office/officeart/2005/8/layout/list1"/>
    <dgm:cxn modelId="{1A7741B0-E830-470B-810E-68D1E85A064B}" type="presParOf" srcId="{2FCA44C9-192C-40CB-B338-5F7F86AD821E}" destId="{A67DC829-F94B-472F-8505-027DD770235A}" srcOrd="1" destOrd="0" presId="urn:microsoft.com/office/officeart/2005/8/layout/list1"/>
    <dgm:cxn modelId="{08533590-DB47-4EAD-9BE9-5AAB8F496DAD}" type="presParOf" srcId="{49800DEE-E084-40B0-80D6-B25D9D57150F}" destId="{5219C978-F1D9-4D05-9377-F7016FD19FDA}" srcOrd="9" destOrd="0" presId="urn:microsoft.com/office/officeart/2005/8/layout/list1"/>
    <dgm:cxn modelId="{A96F2035-AA02-4BFC-9C09-A77C5A5EDC21}" type="presParOf" srcId="{49800DEE-E084-40B0-80D6-B25D9D57150F}" destId="{587B3D9C-C957-412D-A0C5-74C0C955974A}" srcOrd="10" destOrd="0" presId="urn:microsoft.com/office/officeart/2005/8/layout/list1"/>
    <dgm:cxn modelId="{0D8C86E3-8EAC-462C-9AEA-EC0EFE881A5B}" type="presParOf" srcId="{49800DEE-E084-40B0-80D6-B25D9D57150F}" destId="{A9CCA192-36D7-45BA-81FF-52534587BB64}" srcOrd="11" destOrd="0" presId="urn:microsoft.com/office/officeart/2005/8/layout/list1"/>
    <dgm:cxn modelId="{8C0EF6B9-0E83-4149-8103-083D9AA62319}" type="presParOf" srcId="{49800DEE-E084-40B0-80D6-B25D9D57150F}" destId="{8CEBECB6-F38F-49F5-95AB-8893BA24005E}" srcOrd="12" destOrd="0" presId="urn:microsoft.com/office/officeart/2005/8/layout/list1"/>
    <dgm:cxn modelId="{8932236B-B5A1-446A-A4FE-7FE90CD5D111}" type="presParOf" srcId="{8CEBECB6-F38F-49F5-95AB-8893BA24005E}" destId="{0301FAC0-506E-48E7-947A-CCC21A64F63E}" srcOrd="0" destOrd="0" presId="urn:microsoft.com/office/officeart/2005/8/layout/list1"/>
    <dgm:cxn modelId="{F2618033-1556-4443-AE00-36E0BAA52DE7}" type="presParOf" srcId="{8CEBECB6-F38F-49F5-95AB-8893BA24005E}" destId="{7A2A61A6-FAEE-43BF-81F7-70F6FBE2C63B}" srcOrd="1" destOrd="0" presId="urn:microsoft.com/office/officeart/2005/8/layout/list1"/>
    <dgm:cxn modelId="{32176F22-2E4E-43F3-A69F-545FB15CD586}" type="presParOf" srcId="{49800DEE-E084-40B0-80D6-B25D9D57150F}" destId="{FAD4CC11-3D11-4F7A-A20E-4BE8C7AAB160}" srcOrd="13" destOrd="0" presId="urn:microsoft.com/office/officeart/2005/8/layout/list1"/>
    <dgm:cxn modelId="{22602A5B-C44C-452C-B5A9-3FB0FD05B452}" type="presParOf" srcId="{49800DEE-E084-40B0-80D6-B25D9D57150F}" destId="{0D22ED34-0B91-4480-A3C4-0089021DECDE}" srcOrd="14" destOrd="0" presId="urn:microsoft.com/office/officeart/2005/8/layout/list1"/>
    <dgm:cxn modelId="{BF34FCAD-6E02-4019-8682-D0F20972D162}" type="presParOf" srcId="{49800DEE-E084-40B0-80D6-B25D9D57150F}" destId="{30A0D752-1CEB-480E-B382-A8338ABF0D28}" srcOrd="15" destOrd="0" presId="urn:microsoft.com/office/officeart/2005/8/layout/list1"/>
    <dgm:cxn modelId="{533AFE9B-C9BC-43C7-944C-0D84CC81495F}" type="presParOf" srcId="{49800DEE-E084-40B0-80D6-B25D9D57150F}" destId="{A2263B89-5018-42B0-94F2-C634BA70FA10}" srcOrd="16" destOrd="0" presId="urn:microsoft.com/office/officeart/2005/8/layout/list1"/>
    <dgm:cxn modelId="{B89F8AAF-985F-47FC-9DA7-378F0F2FA675}" type="presParOf" srcId="{A2263B89-5018-42B0-94F2-C634BA70FA10}" destId="{B011E31A-5726-4BA5-ADE1-E9FD1171A470}" srcOrd="0" destOrd="0" presId="urn:microsoft.com/office/officeart/2005/8/layout/list1"/>
    <dgm:cxn modelId="{2E30727F-7EE1-42C3-B1CC-AF93A1A8CD54}" type="presParOf" srcId="{A2263B89-5018-42B0-94F2-C634BA70FA10}" destId="{D951F56F-2F03-43DD-99A4-BB94E4B4693C}" srcOrd="1" destOrd="0" presId="urn:microsoft.com/office/officeart/2005/8/layout/list1"/>
    <dgm:cxn modelId="{650D3EB7-6C4A-44C5-AC84-69A0C3A3A206}" type="presParOf" srcId="{49800DEE-E084-40B0-80D6-B25D9D57150F}" destId="{88ECAD50-395E-45DA-88D1-EA94AED65CAD}" srcOrd="17" destOrd="0" presId="urn:microsoft.com/office/officeart/2005/8/layout/list1"/>
    <dgm:cxn modelId="{AE983A30-8A1C-40BF-B7E5-3702E2EE0B34}" type="presParOf" srcId="{49800DEE-E084-40B0-80D6-B25D9D57150F}" destId="{C9DDD1FC-927A-4EBA-BED6-0B49AB7C701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824BD1-DAB5-4842-8D7F-CF198E3747C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838B8C18-989F-4DB1-A2F7-38C7AE4902B6}">
      <dgm:prSet phldrT="[Text]"/>
      <dgm:spPr/>
      <dgm:t>
        <a:bodyPr/>
        <a:lstStyle/>
        <a:p>
          <a:r>
            <a:rPr lang="en-US" dirty="0">
              <a:solidFill>
                <a:srgbClr val="E6F3F8"/>
              </a:solidFill>
              <a:hlinkClick xmlns:r="http://schemas.openxmlformats.org/officeDocument/2006/relationships" r:id="rId1">
                <a:extLst>
                  <a:ext uri="{A12FA001-AC4F-418D-AE19-62706E023703}">
                    <ahyp:hlinkClr xmlns:ahyp="http://schemas.microsoft.com/office/drawing/2018/hyperlinkcolor" val="tx"/>
                  </a:ext>
                </a:extLst>
              </a:hlinkClick>
            </a:rPr>
            <a:t>https://ask.va.gov</a:t>
          </a:r>
          <a:r>
            <a:rPr lang="en-US" dirty="0">
              <a:hlinkClick xmlns:r="http://schemas.openxmlformats.org/officeDocument/2006/relationships" r:id="rId1"/>
            </a:rPr>
            <a:t>/</a:t>
          </a:r>
          <a:endParaRPr lang="en-US" dirty="0"/>
        </a:p>
      </dgm:t>
    </dgm:pt>
    <dgm:pt modelId="{45564BBF-2D37-44D2-80F3-7A13E3937AED}" type="parTrans" cxnId="{1C4D1913-103B-41FD-8EB4-0FD85BA8D9BE}">
      <dgm:prSet/>
      <dgm:spPr/>
      <dgm:t>
        <a:bodyPr/>
        <a:lstStyle/>
        <a:p>
          <a:endParaRPr lang="en-US"/>
        </a:p>
      </dgm:t>
    </dgm:pt>
    <dgm:pt modelId="{045DF856-9500-435C-AE77-C417383E99D1}" type="sibTrans" cxnId="{1C4D1913-103B-41FD-8EB4-0FD85BA8D9BE}">
      <dgm:prSet/>
      <dgm:spPr/>
      <dgm:t>
        <a:bodyPr/>
        <a:lstStyle/>
        <a:p>
          <a:endParaRPr lang="en-US"/>
        </a:p>
      </dgm:t>
    </dgm:pt>
    <dgm:pt modelId="{887CDC8A-61B8-4623-A3EC-20623D979413}">
      <dgm:prSet phldrT="[Text]"/>
      <dgm:spPr/>
      <dgm:t>
        <a:bodyPr/>
        <a:lstStyle/>
        <a:p>
          <a:r>
            <a:rPr lang="en-US" dirty="0"/>
            <a:t>Secure VA Partners</a:t>
          </a:r>
        </a:p>
      </dgm:t>
    </dgm:pt>
    <dgm:pt modelId="{571D1834-5530-4C55-804C-9816A68DAA68}" type="parTrans" cxnId="{7CFA1552-31AF-4CC9-A3FC-9AA197046F7B}">
      <dgm:prSet/>
      <dgm:spPr/>
      <dgm:t>
        <a:bodyPr/>
        <a:lstStyle/>
        <a:p>
          <a:endParaRPr lang="en-US"/>
        </a:p>
      </dgm:t>
    </dgm:pt>
    <dgm:pt modelId="{9ABD4016-3EE2-4B62-9253-A36B9F6EC7C9}" type="sibTrans" cxnId="{7CFA1552-31AF-4CC9-A3FC-9AA197046F7B}">
      <dgm:prSet/>
      <dgm:spPr/>
      <dgm:t>
        <a:bodyPr/>
        <a:lstStyle/>
        <a:p>
          <a:endParaRPr lang="en-US"/>
        </a:p>
      </dgm:t>
    </dgm:pt>
    <dgm:pt modelId="{A7F36AB3-369C-45A4-B3A1-362300C1EDBA}">
      <dgm:prSet phldrT="[Text]"/>
      <dgm:spPr/>
      <dgm:t>
        <a:bodyPr/>
        <a:lstStyle/>
        <a:p>
          <a:endParaRPr lang="en-US" dirty="0"/>
        </a:p>
      </dgm:t>
    </dgm:pt>
    <dgm:pt modelId="{DD0742DB-071F-47C4-B155-D611670C9897}" type="sibTrans" cxnId="{DB14EB5A-71F1-4A11-BF9C-8DA6741CA185}">
      <dgm:prSet/>
      <dgm:spPr/>
      <dgm:t>
        <a:bodyPr/>
        <a:lstStyle/>
        <a:p>
          <a:endParaRPr lang="en-US"/>
        </a:p>
      </dgm:t>
    </dgm:pt>
    <dgm:pt modelId="{5359B80F-1DD9-4A8B-8444-A01F007CE693}" type="parTrans" cxnId="{DB14EB5A-71F1-4A11-BF9C-8DA6741CA185}">
      <dgm:prSet/>
      <dgm:spPr/>
      <dgm:t>
        <a:bodyPr/>
        <a:lstStyle/>
        <a:p>
          <a:endParaRPr lang="en-US"/>
        </a:p>
      </dgm:t>
    </dgm:pt>
    <dgm:pt modelId="{7AD4A688-6A4E-4390-A7B9-5E04F8848258}">
      <dgm:prSet phldrT="[Text]"/>
      <dgm:spPr/>
      <dgm:t>
        <a:bodyPr/>
        <a:lstStyle/>
        <a:p>
          <a:endParaRPr lang="en-US" dirty="0"/>
        </a:p>
      </dgm:t>
    </dgm:pt>
    <dgm:pt modelId="{7052251D-63F3-4CFB-A10C-A3F94D481CAB}" type="sibTrans" cxnId="{5B74F707-BAEB-46E5-9DD0-B1E4520EE8A5}">
      <dgm:prSet/>
      <dgm:spPr/>
      <dgm:t>
        <a:bodyPr/>
        <a:lstStyle/>
        <a:p>
          <a:endParaRPr lang="en-US"/>
        </a:p>
      </dgm:t>
    </dgm:pt>
    <dgm:pt modelId="{2EB90987-D014-4CAE-84F9-E1A1B2985310}" type="parTrans" cxnId="{5B74F707-BAEB-46E5-9DD0-B1E4520EE8A5}">
      <dgm:prSet/>
      <dgm:spPr/>
      <dgm:t>
        <a:bodyPr/>
        <a:lstStyle/>
        <a:p>
          <a:endParaRPr lang="en-US"/>
        </a:p>
      </dgm:t>
    </dgm:pt>
    <dgm:pt modelId="{DCAD72A8-CBCD-4E78-8203-62C80EBC7920}">
      <dgm:prSet phldrT="[Text]"/>
      <dgm:spPr/>
      <dgm:t>
        <a:bodyPr/>
        <a:lstStyle/>
        <a:p>
          <a:endParaRPr lang="en-US" dirty="0"/>
        </a:p>
      </dgm:t>
    </dgm:pt>
    <dgm:pt modelId="{7CA1FB2B-2360-48ED-B018-5E27712EB049}" type="sibTrans" cxnId="{A0B4368F-A6E8-422C-AD93-6C41B892E531}">
      <dgm:prSet/>
      <dgm:spPr/>
      <dgm:t>
        <a:bodyPr/>
        <a:lstStyle/>
        <a:p>
          <a:endParaRPr lang="en-US"/>
        </a:p>
      </dgm:t>
    </dgm:pt>
    <dgm:pt modelId="{756E9B78-DAE5-4C84-8FB2-B85046482FED}" type="parTrans" cxnId="{A0B4368F-A6E8-422C-AD93-6C41B892E531}">
      <dgm:prSet/>
      <dgm:spPr/>
      <dgm:t>
        <a:bodyPr/>
        <a:lstStyle/>
        <a:p>
          <a:endParaRPr lang="en-US"/>
        </a:p>
      </dgm:t>
    </dgm:pt>
    <dgm:pt modelId="{4C44997D-413E-453E-ADC8-74ABC1798796}">
      <dgm:prSet phldrT="[Text]"/>
      <dgm:spPr/>
      <dgm:t>
        <a:bodyPr/>
        <a:lstStyle/>
        <a:p>
          <a:r>
            <a:rPr lang="en-US" dirty="0"/>
            <a:t>Ask</a:t>
          </a:r>
          <a:r>
            <a:rPr lang="en-US" baseline="0" dirty="0"/>
            <a:t> AVA </a:t>
          </a:r>
          <a:endParaRPr lang="en-US" dirty="0"/>
        </a:p>
      </dgm:t>
    </dgm:pt>
    <dgm:pt modelId="{2D5BB37E-7C55-461E-BA68-45A6F4F3456C}" type="sibTrans" cxnId="{ADF4F9BE-A5DF-497D-A389-6C692C30B824}">
      <dgm:prSet/>
      <dgm:spPr/>
      <dgm:t>
        <a:bodyPr/>
        <a:lstStyle/>
        <a:p>
          <a:endParaRPr lang="en-US"/>
        </a:p>
      </dgm:t>
    </dgm:pt>
    <dgm:pt modelId="{28F7B771-F523-4C9C-8979-EEAD6217982B}" type="parTrans" cxnId="{ADF4F9BE-A5DF-497D-A389-6C692C30B824}">
      <dgm:prSet/>
      <dgm:spPr/>
      <dgm:t>
        <a:bodyPr/>
        <a:lstStyle/>
        <a:p>
          <a:endParaRPr lang="en-US"/>
        </a:p>
      </dgm:t>
    </dgm:pt>
    <dgm:pt modelId="{463D7827-F482-44E8-AA77-651FFFD8AC3C}" type="pres">
      <dgm:prSet presAssocID="{B4824BD1-DAB5-4842-8D7F-CF198E3747C5}" presName="Name0" presStyleCnt="0">
        <dgm:presLayoutVars>
          <dgm:chMax/>
          <dgm:chPref/>
          <dgm:dir/>
        </dgm:presLayoutVars>
      </dgm:prSet>
      <dgm:spPr/>
    </dgm:pt>
    <dgm:pt modelId="{84D8F5F9-8E30-4A4A-847D-68937147E2D1}" type="pres">
      <dgm:prSet presAssocID="{A7F36AB3-369C-45A4-B3A1-362300C1EDBA}" presName="composite" presStyleCnt="0">
        <dgm:presLayoutVars>
          <dgm:chMax val="1"/>
          <dgm:chPref val="1"/>
        </dgm:presLayoutVars>
      </dgm:prSet>
      <dgm:spPr/>
    </dgm:pt>
    <dgm:pt modelId="{241B04F0-27A7-4159-B957-8D57FD4DCB94}" type="pres">
      <dgm:prSet presAssocID="{A7F36AB3-369C-45A4-B3A1-362300C1EDBA}" presName="Accent" presStyleLbl="trAlignAcc1" presStyleIdx="0" presStyleCnt="3">
        <dgm:presLayoutVars>
          <dgm:chMax val="0"/>
          <dgm:chPref val="0"/>
        </dgm:presLayoutVars>
      </dgm:prSet>
      <dgm:spPr/>
    </dgm:pt>
    <dgm:pt modelId="{CF0D4C23-E9E8-41B9-814B-70D4DD306360}" type="pres">
      <dgm:prSet presAssocID="{A7F36AB3-369C-45A4-B3A1-362300C1EDBA}" presName="Image" presStyleLbl="alignImgPlace1" presStyleIdx="0" presStyleCnt="3">
        <dgm:presLayoutVars>
          <dgm:chMax val="0"/>
          <dgm:chPref val="0"/>
        </dgm:presLayoutVars>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D99C390-BC0F-41C0-B95B-A7D316F69917}" type="pres">
      <dgm:prSet presAssocID="{A7F36AB3-369C-45A4-B3A1-362300C1EDBA}" presName="ChildComposite" presStyleCnt="0"/>
      <dgm:spPr/>
    </dgm:pt>
    <dgm:pt modelId="{920B9057-C5E1-410C-BD56-382E858F70F0}" type="pres">
      <dgm:prSet presAssocID="{A7F36AB3-369C-45A4-B3A1-362300C1EDBA}" presName="Child" presStyleLbl="node1" presStyleIdx="0" presStyleCnt="3">
        <dgm:presLayoutVars>
          <dgm:chMax val="0"/>
          <dgm:chPref val="0"/>
          <dgm:bulletEnabled val="1"/>
        </dgm:presLayoutVars>
      </dgm:prSet>
      <dgm:spPr/>
    </dgm:pt>
    <dgm:pt modelId="{D5B7B547-9E15-4101-A3DA-889C25675CC8}" type="pres">
      <dgm:prSet presAssocID="{A7F36AB3-369C-45A4-B3A1-362300C1EDBA}" presName="Parent" presStyleLbl="revTx" presStyleIdx="0" presStyleCnt="3">
        <dgm:presLayoutVars>
          <dgm:chMax val="1"/>
          <dgm:chPref val="0"/>
          <dgm:bulletEnabled val="1"/>
        </dgm:presLayoutVars>
      </dgm:prSet>
      <dgm:spPr/>
    </dgm:pt>
    <dgm:pt modelId="{44EADFFE-1F62-4934-824E-20B8973D76A2}" type="pres">
      <dgm:prSet presAssocID="{DD0742DB-071F-47C4-B155-D611670C9897}" presName="sibTrans" presStyleCnt="0"/>
      <dgm:spPr/>
    </dgm:pt>
    <dgm:pt modelId="{9A6A7653-788E-46E3-8A2E-B1D512DE735A}" type="pres">
      <dgm:prSet presAssocID="{7AD4A688-6A4E-4390-A7B9-5E04F8848258}" presName="composite" presStyleCnt="0">
        <dgm:presLayoutVars>
          <dgm:chMax val="1"/>
          <dgm:chPref val="1"/>
        </dgm:presLayoutVars>
      </dgm:prSet>
      <dgm:spPr/>
    </dgm:pt>
    <dgm:pt modelId="{AA884612-80E5-4E84-927B-1B4DB6DE3F64}" type="pres">
      <dgm:prSet presAssocID="{7AD4A688-6A4E-4390-A7B9-5E04F8848258}" presName="Accent" presStyleLbl="trAlignAcc1" presStyleIdx="1" presStyleCnt="3">
        <dgm:presLayoutVars>
          <dgm:chMax val="0"/>
          <dgm:chPref val="0"/>
        </dgm:presLayoutVars>
      </dgm:prSet>
      <dgm:spPr/>
    </dgm:pt>
    <dgm:pt modelId="{98532342-74DC-43AC-B24E-352D8F216298}" type="pres">
      <dgm:prSet presAssocID="{7AD4A688-6A4E-4390-A7B9-5E04F8848258}" presName="Image" presStyleLbl="alignImgPlace1" presStyleIdx="1" presStyleCnt="3" custLinFactNeighborX="0" custLinFactNeighborY="-3180">
        <dgm:presLayoutVars>
          <dgm:chMax val="0"/>
          <dgm:chPref val="0"/>
        </dgm:presLayoutVars>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C5C5848-2B90-4777-B52C-17492A7C2A74}" type="pres">
      <dgm:prSet presAssocID="{7AD4A688-6A4E-4390-A7B9-5E04F8848258}" presName="ChildComposite" presStyleCnt="0"/>
      <dgm:spPr/>
    </dgm:pt>
    <dgm:pt modelId="{37C09805-C941-45C1-B7F0-F84888253E50}" type="pres">
      <dgm:prSet presAssocID="{7AD4A688-6A4E-4390-A7B9-5E04F8848258}" presName="Child" presStyleLbl="node1" presStyleIdx="1" presStyleCnt="3">
        <dgm:presLayoutVars>
          <dgm:chMax val="0"/>
          <dgm:chPref val="0"/>
          <dgm:bulletEnabled val="1"/>
        </dgm:presLayoutVars>
      </dgm:prSet>
      <dgm:spPr/>
    </dgm:pt>
    <dgm:pt modelId="{43DBF967-9A9B-4DA4-9700-FA9F3E0F809B}" type="pres">
      <dgm:prSet presAssocID="{7AD4A688-6A4E-4390-A7B9-5E04F8848258}" presName="Parent" presStyleLbl="revTx" presStyleIdx="1" presStyleCnt="3">
        <dgm:presLayoutVars>
          <dgm:chMax val="1"/>
          <dgm:chPref val="0"/>
          <dgm:bulletEnabled val="1"/>
        </dgm:presLayoutVars>
      </dgm:prSet>
      <dgm:spPr/>
    </dgm:pt>
    <dgm:pt modelId="{D55B9668-55DE-46A2-A8B4-F145CB3D45BA}" type="pres">
      <dgm:prSet presAssocID="{7052251D-63F3-4CFB-A10C-A3F94D481CAB}" presName="sibTrans" presStyleCnt="0"/>
      <dgm:spPr/>
    </dgm:pt>
    <dgm:pt modelId="{78F73C28-A613-49C3-B58D-2882DFD36265}" type="pres">
      <dgm:prSet presAssocID="{DCAD72A8-CBCD-4E78-8203-62C80EBC7920}" presName="composite" presStyleCnt="0">
        <dgm:presLayoutVars>
          <dgm:chMax val="1"/>
          <dgm:chPref val="1"/>
        </dgm:presLayoutVars>
      </dgm:prSet>
      <dgm:spPr/>
    </dgm:pt>
    <dgm:pt modelId="{5D941294-51A0-4B53-9927-5CF775936547}" type="pres">
      <dgm:prSet presAssocID="{DCAD72A8-CBCD-4E78-8203-62C80EBC7920}" presName="Accent" presStyleLbl="trAlignAcc1" presStyleIdx="2" presStyleCnt="3">
        <dgm:presLayoutVars>
          <dgm:chMax val="0"/>
          <dgm:chPref val="0"/>
        </dgm:presLayoutVars>
      </dgm:prSet>
      <dgm:spPr/>
    </dgm:pt>
    <dgm:pt modelId="{A1FBEF50-C033-4972-B007-D062400B5600}" type="pres">
      <dgm:prSet presAssocID="{DCAD72A8-CBCD-4E78-8203-62C80EBC7920}" presName="Image" presStyleLbl="alignImgPlace1" presStyleIdx="2" presStyleCnt="3">
        <dgm:presLayoutVars>
          <dgm:chMax val="0"/>
          <dgm:chPref val="0"/>
        </dgm:presLayoutVars>
      </dgm:prSet>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95D29A1B-7B9B-4610-8CF3-E91AA4728F14}" type="pres">
      <dgm:prSet presAssocID="{DCAD72A8-CBCD-4E78-8203-62C80EBC7920}" presName="ChildComposite" presStyleCnt="0"/>
      <dgm:spPr/>
    </dgm:pt>
    <dgm:pt modelId="{06458435-0F3D-4B0C-9668-729C2BDA2856}" type="pres">
      <dgm:prSet presAssocID="{DCAD72A8-CBCD-4E78-8203-62C80EBC7920}" presName="Child" presStyleLbl="node1" presStyleIdx="2" presStyleCnt="3">
        <dgm:presLayoutVars>
          <dgm:chMax val="0"/>
          <dgm:chPref val="0"/>
          <dgm:bulletEnabled val="1"/>
        </dgm:presLayoutVars>
      </dgm:prSet>
      <dgm:spPr/>
    </dgm:pt>
    <dgm:pt modelId="{C569DC30-B682-4641-A89D-9E97A5632AD2}" type="pres">
      <dgm:prSet presAssocID="{DCAD72A8-CBCD-4E78-8203-62C80EBC7920}" presName="Parent" presStyleLbl="revTx" presStyleIdx="2" presStyleCnt="3">
        <dgm:presLayoutVars>
          <dgm:chMax val="1"/>
          <dgm:chPref val="0"/>
          <dgm:bulletEnabled val="1"/>
        </dgm:presLayoutVars>
      </dgm:prSet>
      <dgm:spPr/>
    </dgm:pt>
  </dgm:ptLst>
  <dgm:cxnLst>
    <dgm:cxn modelId="{824F0C01-35AB-46F7-AF3E-F4541AC52AB1}" type="presOf" srcId="{838B8C18-989F-4DB1-A2F7-38C7AE4902B6}" destId="{37C09805-C941-45C1-B7F0-F84888253E50}" srcOrd="0" destOrd="0" presId="urn:microsoft.com/office/officeart/2008/layout/CaptionedPictures"/>
    <dgm:cxn modelId="{5B74F707-BAEB-46E5-9DD0-B1E4520EE8A5}" srcId="{B4824BD1-DAB5-4842-8D7F-CF198E3747C5}" destId="{7AD4A688-6A4E-4390-A7B9-5E04F8848258}" srcOrd="1" destOrd="0" parTransId="{2EB90987-D014-4CAE-84F9-E1A1B2985310}" sibTransId="{7052251D-63F3-4CFB-A10C-A3F94D481CAB}"/>
    <dgm:cxn modelId="{1C4D1913-103B-41FD-8EB4-0FD85BA8D9BE}" srcId="{7AD4A688-6A4E-4390-A7B9-5E04F8848258}" destId="{838B8C18-989F-4DB1-A2F7-38C7AE4902B6}" srcOrd="0" destOrd="0" parTransId="{45564BBF-2D37-44D2-80F3-7A13E3937AED}" sibTransId="{045DF856-9500-435C-AE77-C417383E99D1}"/>
    <dgm:cxn modelId="{D01A5B1A-C6D7-435A-B056-DE1237898E3C}" type="presOf" srcId="{DCAD72A8-CBCD-4E78-8203-62C80EBC7920}" destId="{C569DC30-B682-4641-A89D-9E97A5632AD2}" srcOrd="0" destOrd="0" presId="urn:microsoft.com/office/officeart/2008/layout/CaptionedPictures"/>
    <dgm:cxn modelId="{7CFA1552-31AF-4CC9-A3FC-9AA197046F7B}" srcId="{DCAD72A8-CBCD-4E78-8203-62C80EBC7920}" destId="{887CDC8A-61B8-4623-A3EC-20623D979413}" srcOrd="0" destOrd="0" parTransId="{571D1834-5530-4C55-804C-9816A68DAA68}" sibTransId="{9ABD4016-3EE2-4B62-9253-A36B9F6EC7C9}"/>
    <dgm:cxn modelId="{DB14EB5A-71F1-4A11-BF9C-8DA6741CA185}" srcId="{B4824BD1-DAB5-4842-8D7F-CF198E3747C5}" destId="{A7F36AB3-369C-45A4-B3A1-362300C1EDBA}" srcOrd="0" destOrd="0" parTransId="{5359B80F-1DD9-4A8B-8444-A01F007CE693}" sibTransId="{DD0742DB-071F-47C4-B155-D611670C9897}"/>
    <dgm:cxn modelId="{A0B4368F-A6E8-422C-AD93-6C41B892E531}" srcId="{B4824BD1-DAB5-4842-8D7F-CF198E3747C5}" destId="{DCAD72A8-CBCD-4E78-8203-62C80EBC7920}" srcOrd="2" destOrd="0" parTransId="{756E9B78-DAE5-4C84-8FB2-B85046482FED}" sibTransId="{7CA1FB2B-2360-48ED-B018-5E27712EB049}"/>
    <dgm:cxn modelId="{7C937094-9EC9-43BA-9BE0-FED874E41916}" type="presOf" srcId="{7AD4A688-6A4E-4390-A7B9-5E04F8848258}" destId="{43DBF967-9A9B-4DA4-9700-FA9F3E0F809B}" srcOrd="0" destOrd="0" presId="urn:microsoft.com/office/officeart/2008/layout/CaptionedPictures"/>
    <dgm:cxn modelId="{BB986799-0763-4ED8-B352-B310D646120F}" type="presOf" srcId="{887CDC8A-61B8-4623-A3EC-20623D979413}" destId="{06458435-0F3D-4B0C-9668-729C2BDA2856}" srcOrd="0" destOrd="0" presId="urn:microsoft.com/office/officeart/2008/layout/CaptionedPictures"/>
    <dgm:cxn modelId="{FD183F9A-D2EF-4719-A29D-0A57A5027E27}" type="presOf" srcId="{4C44997D-413E-453E-ADC8-74ABC1798796}" destId="{920B9057-C5E1-410C-BD56-382E858F70F0}" srcOrd="0" destOrd="0" presId="urn:microsoft.com/office/officeart/2008/layout/CaptionedPictures"/>
    <dgm:cxn modelId="{CCB3F9AD-D68F-4741-8FCD-9A0FB46F3074}" type="presOf" srcId="{B4824BD1-DAB5-4842-8D7F-CF198E3747C5}" destId="{463D7827-F482-44E8-AA77-651FFFD8AC3C}" srcOrd="0" destOrd="0" presId="urn:microsoft.com/office/officeart/2008/layout/CaptionedPictures"/>
    <dgm:cxn modelId="{ADF4F9BE-A5DF-497D-A389-6C692C30B824}" srcId="{A7F36AB3-369C-45A4-B3A1-362300C1EDBA}" destId="{4C44997D-413E-453E-ADC8-74ABC1798796}" srcOrd="0" destOrd="0" parTransId="{28F7B771-F523-4C9C-8979-EEAD6217982B}" sibTransId="{2D5BB37E-7C55-461E-BA68-45A6F4F3456C}"/>
    <dgm:cxn modelId="{96E3A1E1-0418-49D4-B7D0-F2B01211D90D}" type="presOf" srcId="{A7F36AB3-369C-45A4-B3A1-362300C1EDBA}" destId="{D5B7B547-9E15-4101-A3DA-889C25675CC8}" srcOrd="0" destOrd="0" presId="urn:microsoft.com/office/officeart/2008/layout/CaptionedPictures"/>
    <dgm:cxn modelId="{A89D22C5-39EA-4DD8-B08E-C28AE9BA033B}" type="presParOf" srcId="{463D7827-F482-44E8-AA77-651FFFD8AC3C}" destId="{84D8F5F9-8E30-4A4A-847D-68937147E2D1}" srcOrd="0" destOrd="0" presId="urn:microsoft.com/office/officeart/2008/layout/CaptionedPictures"/>
    <dgm:cxn modelId="{DDD320DC-BDF2-4791-A195-D46FD67FF8C7}" type="presParOf" srcId="{84D8F5F9-8E30-4A4A-847D-68937147E2D1}" destId="{241B04F0-27A7-4159-B957-8D57FD4DCB94}" srcOrd="0" destOrd="0" presId="urn:microsoft.com/office/officeart/2008/layout/CaptionedPictures"/>
    <dgm:cxn modelId="{05B599A4-F33C-4223-8E81-AC460D37CC46}" type="presParOf" srcId="{84D8F5F9-8E30-4A4A-847D-68937147E2D1}" destId="{CF0D4C23-E9E8-41B9-814B-70D4DD306360}" srcOrd="1" destOrd="0" presId="urn:microsoft.com/office/officeart/2008/layout/CaptionedPictures"/>
    <dgm:cxn modelId="{7E7B778A-CEEE-4639-AF66-99BE4A1156EC}" type="presParOf" srcId="{84D8F5F9-8E30-4A4A-847D-68937147E2D1}" destId="{CD99C390-BC0F-41C0-B95B-A7D316F69917}" srcOrd="2" destOrd="0" presId="urn:microsoft.com/office/officeart/2008/layout/CaptionedPictures"/>
    <dgm:cxn modelId="{94D380E8-7D41-4610-952A-1510009D4F2B}" type="presParOf" srcId="{CD99C390-BC0F-41C0-B95B-A7D316F69917}" destId="{920B9057-C5E1-410C-BD56-382E858F70F0}" srcOrd="0" destOrd="0" presId="urn:microsoft.com/office/officeart/2008/layout/CaptionedPictures"/>
    <dgm:cxn modelId="{04BE5EC9-D7D4-43AF-9235-EC8059C97DF3}" type="presParOf" srcId="{CD99C390-BC0F-41C0-B95B-A7D316F69917}" destId="{D5B7B547-9E15-4101-A3DA-889C25675CC8}" srcOrd="1" destOrd="0" presId="urn:microsoft.com/office/officeart/2008/layout/CaptionedPictures"/>
    <dgm:cxn modelId="{A46EF67C-2A08-4ED8-9844-31C2E9049869}" type="presParOf" srcId="{463D7827-F482-44E8-AA77-651FFFD8AC3C}" destId="{44EADFFE-1F62-4934-824E-20B8973D76A2}" srcOrd="1" destOrd="0" presId="urn:microsoft.com/office/officeart/2008/layout/CaptionedPictures"/>
    <dgm:cxn modelId="{88B66363-66BB-429A-B6A6-1F476AE8AD7A}" type="presParOf" srcId="{463D7827-F482-44E8-AA77-651FFFD8AC3C}" destId="{9A6A7653-788E-46E3-8A2E-B1D512DE735A}" srcOrd="2" destOrd="0" presId="urn:microsoft.com/office/officeart/2008/layout/CaptionedPictures"/>
    <dgm:cxn modelId="{F92E35A5-4214-4D56-B2C2-7A7FED711FFD}" type="presParOf" srcId="{9A6A7653-788E-46E3-8A2E-B1D512DE735A}" destId="{AA884612-80E5-4E84-927B-1B4DB6DE3F64}" srcOrd="0" destOrd="0" presId="urn:microsoft.com/office/officeart/2008/layout/CaptionedPictures"/>
    <dgm:cxn modelId="{10293A5A-0EAD-4C1D-AE0D-046621B033F2}" type="presParOf" srcId="{9A6A7653-788E-46E3-8A2E-B1D512DE735A}" destId="{98532342-74DC-43AC-B24E-352D8F216298}" srcOrd="1" destOrd="0" presId="urn:microsoft.com/office/officeart/2008/layout/CaptionedPictures"/>
    <dgm:cxn modelId="{A97E8A04-E839-4BDB-BD35-B04C4E88DA34}" type="presParOf" srcId="{9A6A7653-788E-46E3-8A2E-B1D512DE735A}" destId="{9C5C5848-2B90-4777-B52C-17492A7C2A74}" srcOrd="2" destOrd="0" presId="urn:microsoft.com/office/officeart/2008/layout/CaptionedPictures"/>
    <dgm:cxn modelId="{160A71F9-4E3A-4FB4-BF23-B6FB5918008B}" type="presParOf" srcId="{9C5C5848-2B90-4777-B52C-17492A7C2A74}" destId="{37C09805-C941-45C1-B7F0-F84888253E50}" srcOrd="0" destOrd="0" presId="urn:microsoft.com/office/officeart/2008/layout/CaptionedPictures"/>
    <dgm:cxn modelId="{F83DDE9C-DDD0-41E8-924A-F757116C4AC0}" type="presParOf" srcId="{9C5C5848-2B90-4777-B52C-17492A7C2A74}" destId="{43DBF967-9A9B-4DA4-9700-FA9F3E0F809B}" srcOrd="1" destOrd="0" presId="urn:microsoft.com/office/officeart/2008/layout/CaptionedPictures"/>
    <dgm:cxn modelId="{7C1242A7-7C1C-494B-BA1F-6ADBCA8C3881}" type="presParOf" srcId="{463D7827-F482-44E8-AA77-651FFFD8AC3C}" destId="{D55B9668-55DE-46A2-A8B4-F145CB3D45BA}" srcOrd="3" destOrd="0" presId="urn:microsoft.com/office/officeart/2008/layout/CaptionedPictures"/>
    <dgm:cxn modelId="{D47725DC-CA60-4931-B96C-B9CFE13AC191}" type="presParOf" srcId="{463D7827-F482-44E8-AA77-651FFFD8AC3C}" destId="{78F73C28-A613-49C3-B58D-2882DFD36265}" srcOrd="4" destOrd="0" presId="urn:microsoft.com/office/officeart/2008/layout/CaptionedPictures"/>
    <dgm:cxn modelId="{617C3A9F-B109-4526-B9EA-9C6DCEAFE4CF}" type="presParOf" srcId="{78F73C28-A613-49C3-B58D-2882DFD36265}" destId="{5D941294-51A0-4B53-9927-5CF775936547}" srcOrd="0" destOrd="0" presId="urn:microsoft.com/office/officeart/2008/layout/CaptionedPictures"/>
    <dgm:cxn modelId="{9A9B4AB3-A70E-45D0-8F38-DAC53C99A3D8}" type="presParOf" srcId="{78F73C28-A613-49C3-B58D-2882DFD36265}" destId="{A1FBEF50-C033-4972-B007-D062400B5600}" srcOrd="1" destOrd="0" presId="urn:microsoft.com/office/officeart/2008/layout/CaptionedPictures"/>
    <dgm:cxn modelId="{BD0EA6B7-9C33-4CF9-A4FD-C887C70F85B5}" type="presParOf" srcId="{78F73C28-A613-49C3-B58D-2882DFD36265}" destId="{95D29A1B-7B9B-4610-8CF3-E91AA4728F14}" srcOrd="2" destOrd="0" presId="urn:microsoft.com/office/officeart/2008/layout/CaptionedPictures"/>
    <dgm:cxn modelId="{CC001A03-C996-4E60-8393-51E7698E62C7}" type="presParOf" srcId="{95D29A1B-7B9B-4610-8CF3-E91AA4728F14}" destId="{06458435-0F3D-4B0C-9668-729C2BDA2856}" srcOrd="0" destOrd="0" presId="urn:microsoft.com/office/officeart/2008/layout/CaptionedPictures"/>
    <dgm:cxn modelId="{0BF24555-94ED-4B2F-A6BB-0BF95791C8FB}" type="presParOf" srcId="{95D29A1B-7B9B-4610-8CF3-E91AA4728F14}" destId="{C569DC30-B682-4641-A89D-9E97A5632AD2}"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2D0E7-EA41-4C03-969A-FF0102D6165D}" type="doc">
      <dgm:prSet loTypeId="urn:microsoft.com/office/officeart/2011/layout/ThemePictureAccent" loCatId="picture" qsTypeId="urn:microsoft.com/office/officeart/2005/8/quickstyle/3d3" qsCatId="3D" csTypeId="urn:microsoft.com/office/officeart/2005/8/colors/accent1_2" csCatId="accent1" phldr="1"/>
      <dgm:spPr/>
      <dgm:t>
        <a:bodyPr/>
        <a:lstStyle/>
        <a:p>
          <a:endParaRPr lang="en-US"/>
        </a:p>
      </dgm:t>
    </dgm:pt>
    <dgm:pt modelId="{A8B1DD13-6BE7-469B-A7AD-C5D5E259AA23}">
      <dgm:prSet phldrT="[Text]" custT="1"/>
      <dgm:spPr/>
      <dgm:t>
        <a:bodyPr/>
        <a:lstStyle/>
        <a:p>
          <a:r>
            <a:rPr lang="en-US" sz="1400" b="1" dirty="0">
              <a:solidFill>
                <a:schemeClr val="tx1"/>
              </a:solidFill>
              <a:latin typeface="Calibri" panose="020F0502020204030204" pitchFamily="34" charset="0"/>
              <a:cs typeface="Calibri" panose="020F0502020204030204" pitchFamily="34" charset="0"/>
            </a:rPr>
            <a:t>VA Facilities (Regional Offices or Medical Centers)</a:t>
          </a:r>
        </a:p>
      </dgm:t>
    </dgm:pt>
    <dgm:pt modelId="{5355D807-A259-4CBD-8989-A2EAC155875E}" type="parTrans" cxnId="{379A4460-AEC4-4666-8D69-817F917372FD}">
      <dgm:prSet/>
      <dgm:spPr/>
      <dgm:t>
        <a:bodyPr/>
        <a:lstStyle/>
        <a:p>
          <a:endParaRPr lang="en-US"/>
        </a:p>
      </dgm:t>
    </dgm:pt>
    <dgm:pt modelId="{F08B1991-9933-4D5C-851D-76D02909DC6B}" type="sibTrans" cxnId="{379A4460-AEC4-4666-8D69-817F917372FD}">
      <dgm:prSet/>
      <dgm:spPr/>
      <dgm:t>
        <a:bodyPr/>
        <a:lstStyle/>
        <a:p>
          <a:endParaRPr lang="en-US"/>
        </a:p>
      </dgm:t>
    </dgm:pt>
    <dgm:pt modelId="{627AE969-242E-4F57-86FA-25F563460ACD}">
      <dgm:prSet phldrT="[Text]" custT="1"/>
      <dgm:spPr/>
      <dgm:t>
        <a:bodyPr/>
        <a:lstStyle/>
        <a:p>
          <a:r>
            <a:rPr lang="en-US" sz="1400" b="1" dirty="0">
              <a:solidFill>
                <a:schemeClr val="tx1"/>
              </a:solidFill>
              <a:latin typeface="Calibri" panose="020F0502020204030204" pitchFamily="34" charset="0"/>
              <a:cs typeface="Calibri" panose="020F0502020204030204" pitchFamily="34" charset="0"/>
            </a:rPr>
            <a:t>DOD Facilities</a:t>
          </a:r>
        </a:p>
      </dgm:t>
    </dgm:pt>
    <dgm:pt modelId="{D9985606-8922-44CA-8EDF-55675A12540E}" type="parTrans" cxnId="{21B141A3-BFEF-4D92-A2C8-24F8D85FBA99}">
      <dgm:prSet/>
      <dgm:spPr/>
      <dgm:t>
        <a:bodyPr/>
        <a:lstStyle/>
        <a:p>
          <a:endParaRPr lang="en-US"/>
        </a:p>
      </dgm:t>
    </dgm:pt>
    <dgm:pt modelId="{31122507-6F7B-4A83-9CBD-003D4BB693CB}" type="sibTrans" cxnId="{21B141A3-BFEF-4D92-A2C8-24F8D85FBA99}">
      <dgm:prSet/>
      <dgm:spPr/>
      <dgm:t>
        <a:bodyPr/>
        <a:lstStyle/>
        <a:p>
          <a:endParaRPr lang="en-US"/>
        </a:p>
      </dgm:t>
    </dgm:pt>
    <dgm:pt modelId="{EF4D1C47-4D6B-44C8-AB68-4D5D11A2B5AA}">
      <dgm:prSet phldrT="[Text]" custT="1"/>
      <dgm:spPr/>
      <dgm:t>
        <a:bodyPr/>
        <a:lstStyle/>
        <a:p>
          <a:r>
            <a:rPr lang="en-US" sz="1400" b="1" dirty="0">
              <a:solidFill>
                <a:schemeClr val="tx1"/>
              </a:solidFill>
              <a:latin typeface="Calibri" panose="020F0502020204030204" pitchFamily="34" charset="0"/>
              <a:cs typeface="Calibri" panose="020F0502020204030204" pitchFamily="34" charset="0"/>
            </a:rPr>
            <a:t>Educational Institutions</a:t>
          </a:r>
        </a:p>
      </dgm:t>
    </dgm:pt>
    <dgm:pt modelId="{77681636-AA89-4464-B635-7053FB2E5C60}" type="parTrans" cxnId="{46343C3A-6D75-4563-8991-40EF704720FE}">
      <dgm:prSet/>
      <dgm:spPr/>
      <dgm:t>
        <a:bodyPr/>
        <a:lstStyle/>
        <a:p>
          <a:endParaRPr lang="en-US"/>
        </a:p>
      </dgm:t>
    </dgm:pt>
    <dgm:pt modelId="{B252E853-396E-4EEF-A5B2-C3583CEF9367}" type="sibTrans" cxnId="{46343C3A-6D75-4563-8991-40EF704720FE}">
      <dgm:prSet/>
      <dgm:spPr/>
      <dgm:t>
        <a:bodyPr/>
        <a:lstStyle/>
        <a:p>
          <a:endParaRPr lang="en-US"/>
        </a:p>
      </dgm:t>
    </dgm:pt>
    <dgm:pt modelId="{2FACD941-3F0C-45CB-B309-945D31F94A23}">
      <dgm:prSet phldrT="[Text]" custT="1"/>
      <dgm:spPr/>
      <dgm:t>
        <a:bodyPr/>
        <a:lstStyle/>
        <a:p>
          <a:r>
            <a:rPr lang="en-US" sz="1400" b="1" dirty="0">
              <a:latin typeface="Calibri" panose="020F0502020204030204" pitchFamily="34" charset="0"/>
              <a:cs typeface="Calibri" panose="020F0502020204030204" pitchFamily="34" charset="0"/>
            </a:rPr>
            <a:t>SAA’s</a:t>
          </a:r>
        </a:p>
      </dgm:t>
    </dgm:pt>
    <dgm:pt modelId="{D5CB44F2-47CD-475E-8899-02A0AFE7E5A3}" type="parTrans" cxnId="{407169AC-74A6-4505-9E88-1300DB323D93}">
      <dgm:prSet/>
      <dgm:spPr/>
      <dgm:t>
        <a:bodyPr/>
        <a:lstStyle/>
        <a:p>
          <a:endParaRPr lang="en-US"/>
        </a:p>
      </dgm:t>
    </dgm:pt>
    <dgm:pt modelId="{4E7D2800-D51F-45CE-AA01-FB295A7A15CD}" type="sibTrans" cxnId="{407169AC-74A6-4505-9E88-1300DB323D93}">
      <dgm:prSet/>
      <dgm:spPr/>
      <dgm:t>
        <a:bodyPr/>
        <a:lstStyle/>
        <a:p>
          <a:endParaRPr lang="en-US"/>
        </a:p>
      </dgm:t>
    </dgm:pt>
    <dgm:pt modelId="{40F7EF16-07FA-4070-B70D-DCD2CC06ECA6}">
      <dgm:prSet phldrT="[Text]" custT="1"/>
      <dgm:spPr/>
      <dgm:t>
        <a:bodyPr/>
        <a:lstStyle/>
        <a:p>
          <a:r>
            <a:rPr lang="en-US" sz="1400" b="1" dirty="0">
              <a:solidFill>
                <a:schemeClr val="tx1"/>
              </a:solidFill>
              <a:latin typeface="Calibri" panose="020F0502020204030204" pitchFamily="34" charset="0"/>
              <a:cs typeface="Calibri" panose="020F0502020204030204" pitchFamily="34" charset="0"/>
            </a:rPr>
            <a:t>Veteran Cemeteries</a:t>
          </a:r>
        </a:p>
      </dgm:t>
    </dgm:pt>
    <dgm:pt modelId="{030905DE-C71F-4471-BC0C-61EA2BB2B264}" type="parTrans" cxnId="{40230C45-C08F-459E-9390-9FE2C7428343}">
      <dgm:prSet/>
      <dgm:spPr/>
      <dgm:t>
        <a:bodyPr/>
        <a:lstStyle/>
        <a:p>
          <a:endParaRPr lang="en-US"/>
        </a:p>
      </dgm:t>
    </dgm:pt>
    <dgm:pt modelId="{C53A2E69-56F5-4C28-9E35-F791CF04C50C}" type="sibTrans" cxnId="{40230C45-C08F-459E-9390-9FE2C7428343}">
      <dgm:prSet/>
      <dgm:spPr/>
      <dgm:t>
        <a:bodyPr/>
        <a:lstStyle/>
        <a:p>
          <a:endParaRPr lang="en-US"/>
        </a:p>
      </dgm:t>
    </dgm:pt>
    <dgm:pt modelId="{FF703424-02E8-4FDA-8F07-84E71C9E8D80}">
      <dgm:prSet phldrT="[Text]" custT="1"/>
      <dgm:spPr/>
      <dgm:t>
        <a:bodyPr/>
        <a:lstStyle/>
        <a:p>
          <a:r>
            <a:rPr lang="en-US" sz="1400" b="1" dirty="0">
              <a:latin typeface="Calibri" panose="020F0502020204030204" pitchFamily="34" charset="0"/>
              <a:cs typeface="Calibri" panose="020F0502020204030204" pitchFamily="34" charset="0"/>
            </a:rPr>
            <a:t>Vet Success Centers</a:t>
          </a:r>
        </a:p>
      </dgm:t>
    </dgm:pt>
    <dgm:pt modelId="{76B90BD4-CFDC-46D8-AE87-64E6948DF966}" type="parTrans" cxnId="{9E232F13-1BFC-49B9-B7BC-A624B3730966}">
      <dgm:prSet/>
      <dgm:spPr/>
      <dgm:t>
        <a:bodyPr/>
        <a:lstStyle/>
        <a:p>
          <a:endParaRPr lang="en-US"/>
        </a:p>
      </dgm:t>
    </dgm:pt>
    <dgm:pt modelId="{F4D6FC6C-6507-41CC-966D-596BD87AF6A4}" type="sibTrans" cxnId="{9E232F13-1BFC-49B9-B7BC-A624B3730966}">
      <dgm:prSet/>
      <dgm:spPr/>
      <dgm:t>
        <a:bodyPr/>
        <a:lstStyle/>
        <a:p>
          <a:endParaRPr lang="en-US"/>
        </a:p>
      </dgm:t>
    </dgm:pt>
    <dgm:pt modelId="{A24B0F9E-CD41-4167-814D-EBEB70012E1B}" type="pres">
      <dgm:prSet presAssocID="{7E52D0E7-EA41-4C03-969A-FF0102D6165D}" presName="Name0" presStyleCnt="0">
        <dgm:presLayoutVars>
          <dgm:chMax val="6"/>
          <dgm:chPref val="6"/>
          <dgm:dir/>
        </dgm:presLayoutVars>
      </dgm:prSet>
      <dgm:spPr/>
    </dgm:pt>
    <dgm:pt modelId="{F3BB51DD-3CE3-4AAA-A624-E849869A8C53}" type="pres">
      <dgm:prSet presAssocID="{A8B1DD13-6BE7-469B-A7AD-C5D5E259AA23}" presName="Image1" presStyleCnt="0"/>
      <dgm:spPr/>
    </dgm:pt>
    <dgm:pt modelId="{041A3378-9232-49FA-A0C0-1E352C6CE3D4}" type="pres">
      <dgm:prSet presAssocID="{A8B1DD13-6BE7-469B-A7AD-C5D5E259AA23}" presName="Image" presStyleLbl="alignImgPlace1" presStyleIdx="0" presStyleCnt="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Low angle view of a building against a pastel sky"/>
        </a:ext>
      </dgm:extLst>
    </dgm:pt>
    <dgm:pt modelId="{6E8847A0-5933-4180-BB51-B543D30A50B2}" type="pres">
      <dgm:prSet presAssocID="{A8B1DD13-6BE7-469B-A7AD-C5D5E259AA23}" presName="Accent1" presStyleCnt="0"/>
      <dgm:spPr/>
    </dgm:pt>
    <dgm:pt modelId="{E44B2DD0-4EB1-4BA9-B64B-9EBD24C81A5E}" type="pres">
      <dgm:prSet presAssocID="{A8B1DD13-6BE7-469B-A7AD-C5D5E259AA23}" presName="Accent" presStyleLbl="parChTrans1D1" presStyleIdx="0" presStyleCnt="6"/>
      <dgm:spPr/>
    </dgm:pt>
    <dgm:pt modelId="{4E4F89E1-6BF9-4B4E-ACEE-183CAC1E40C1}" type="pres">
      <dgm:prSet presAssocID="{A8B1DD13-6BE7-469B-A7AD-C5D5E259AA23}" presName="Text1" presStyleLbl="alignImgPlace1" presStyleIdx="0" presStyleCnt="6" custScaleX="48153" custScaleY="257196" custLinFactY="-10444" custLinFactNeighborX="-24832" custLinFactNeighborY="-100000">
        <dgm:presLayoutVars>
          <dgm:chMax val="0"/>
          <dgm:chPref val="0"/>
          <dgm:bulletEnabled val="1"/>
        </dgm:presLayoutVars>
      </dgm:prSet>
      <dgm:spPr/>
    </dgm:pt>
    <dgm:pt modelId="{6214D120-5832-43D5-8F39-4E6815427930}" type="pres">
      <dgm:prSet presAssocID="{627AE969-242E-4F57-86FA-25F563460ACD}" presName="Image2" presStyleCnt="0"/>
      <dgm:spPr/>
    </dgm:pt>
    <dgm:pt modelId="{FECE9BFC-F040-465B-821B-FDB6F18D45AF}" type="pres">
      <dgm:prSet presAssocID="{627AE969-242E-4F57-86FA-25F563460ACD}" presName="Image" presStyleLbl="alignImgPlace1" presStyleIdx="1" presStyleCnt="6" custLinFactNeighborX="2540" custLinFactNeighborY="-2014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Illuminated San Francisco City Hall"/>
        </a:ext>
      </dgm:extLst>
    </dgm:pt>
    <dgm:pt modelId="{35DE1355-124F-4DC3-B39A-62456EE0071E}" type="pres">
      <dgm:prSet presAssocID="{627AE969-242E-4F57-86FA-25F563460ACD}" presName="Accent2" presStyleCnt="0"/>
      <dgm:spPr/>
    </dgm:pt>
    <dgm:pt modelId="{4D6FF274-83A1-413A-96C8-288FE3FA562F}" type="pres">
      <dgm:prSet presAssocID="{627AE969-242E-4F57-86FA-25F563460ACD}" presName="Accent" presStyleLbl="parChTrans1D1" presStyleIdx="1" presStyleCnt="6"/>
      <dgm:spPr/>
    </dgm:pt>
    <dgm:pt modelId="{CA6FD703-3E77-4FE0-B75A-1105FEEE19B8}" type="pres">
      <dgm:prSet presAssocID="{627AE969-242E-4F57-86FA-25F563460ACD}" presName="Text2" presStyleLbl="alignImgPlace1" presStyleIdx="1" presStyleCnt="6" custScaleX="107588" custScaleY="63067" custLinFactY="-100000" custLinFactNeighborX="-8997" custLinFactNeighborY="-168979">
        <dgm:presLayoutVars>
          <dgm:chMax val="0"/>
          <dgm:chPref val="0"/>
          <dgm:bulletEnabled val="1"/>
        </dgm:presLayoutVars>
      </dgm:prSet>
      <dgm:spPr/>
    </dgm:pt>
    <dgm:pt modelId="{8D70A271-F73C-4E27-9453-A06C6A0C23CF}" type="pres">
      <dgm:prSet presAssocID="{EF4D1C47-4D6B-44C8-AB68-4D5D11A2B5AA}" presName="Image3" presStyleCnt="0"/>
      <dgm:spPr/>
    </dgm:pt>
    <dgm:pt modelId="{5A9B1264-FF3A-4C5B-BD3B-0B29815DC063}" type="pres">
      <dgm:prSet presAssocID="{EF4D1C47-4D6B-44C8-AB68-4D5D11A2B5AA}" presName="Image" presStyleLbl="alignImgPlac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rson in toga sitting alone"/>
        </a:ext>
      </dgm:extLst>
    </dgm:pt>
    <dgm:pt modelId="{4E80E863-B43C-4E6A-BDDD-C04E8CFB98A4}" type="pres">
      <dgm:prSet presAssocID="{EF4D1C47-4D6B-44C8-AB68-4D5D11A2B5AA}" presName="Accent3" presStyleCnt="0"/>
      <dgm:spPr/>
    </dgm:pt>
    <dgm:pt modelId="{69A2B0DC-B3D8-485C-B62B-9912820E69AC}" type="pres">
      <dgm:prSet presAssocID="{EF4D1C47-4D6B-44C8-AB68-4D5D11A2B5AA}" presName="Accent" presStyleLbl="parChTrans1D1" presStyleIdx="2" presStyleCnt="6"/>
      <dgm:spPr/>
    </dgm:pt>
    <dgm:pt modelId="{69A44822-C9DB-4B56-8974-9773CE9F8B83}" type="pres">
      <dgm:prSet presAssocID="{EF4D1C47-4D6B-44C8-AB68-4D5D11A2B5AA}" presName="Text3" presStyleLbl="alignImgPlace1" presStyleIdx="2" presStyleCnt="6" custLinFactY="-45053" custLinFactNeighborX="4699" custLinFactNeighborY="-100000">
        <dgm:presLayoutVars>
          <dgm:chMax val="0"/>
          <dgm:chPref val="0"/>
          <dgm:bulletEnabled val="1"/>
        </dgm:presLayoutVars>
      </dgm:prSet>
      <dgm:spPr/>
    </dgm:pt>
    <dgm:pt modelId="{178EFBE6-F075-4833-A672-F855EDBF5642}" type="pres">
      <dgm:prSet presAssocID="{2FACD941-3F0C-45CB-B309-945D31F94A23}" presName="Image4" presStyleCnt="0"/>
      <dgm:spPr/>
    </dgm:pt>
    <dgm:pt modelId="{20FD350D-1E7C-4518-9415-D395EA8176FC}" type="pres">
      <dgm:prSet presAssocID="{2FACD941-3F0C-45CB-B309-945D31F94A23}" presName="Image" presStyleLbl="alignImgPlac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Yellow exterior or a building"/>
        </a:ext>
      </dgm:extLst>
    </dgm:pt>
    <dgm:pt modelId="{46B8D83A-8070-45E0-909A-C4C68025E021}" type="pres">
      <dgm:prSet presAssocID="{2FACD941-3F0C-45CB-B309-945D31F94A23}" presName="Accent4" presStyleCnt="0"/>
      <dgm:spPr/>
    </dgm:pt>
    <dgm:pt modelId="{DAF7E91A-F52A-40B8-8D76-FF2AF2B23B0B}" type="pres">
      <dgm:prSet presAssocID="{2FACD941-3F0C-45CB-B309-945D31F94A23}" presName="Accent" presStyleLbl="parChTrans1D1" presStyleIdx="3" presStyleCnt="6"/>
      <dgm:spPr/>
    </dgm:pt>
    <dgm:pt modelId="{1DCF337E-8DC9-4223-9913-64531DB20F28}" type="pres">
      <dgm:prSet presAssocID="{2FACD941-3F0C-45CB-B309-945D31F94A23}" presName="Text4" presStyleLbl="alignImgPlace1" presStyleIdx="3" presStyleCnt="6" custScaleX="93323" custLinFactY="-19518" custLinFactNeighborX="-30708" custLinFactNeighborY="-100000">
        <dgm:presLayoutVars>
          <dgm:chMax val="0"/>
          <dgm:chPref val="0"/>
          <dgm:bulletEnabled val="1"/>
        </dgm:presLayoutVars>
      </dgm:prSet>
      <dgm:spPr/>
    </dgm:pt>
    <dgm:pt modelId="{BFFC64AD-8F95-4E74-9756-657D92963CDE}" type="pres">
      <dgm:prSet presAssocID="{40F7EF16-07FA-4070-B70D-DCD2CC06ECA6}" presName="Image5" presStyleCnt="0"/>
      <dgm:spPr/>
    </dgm:pt>
    <dgm:pt modelId="{3593FA49-FFCE-4B6E-A2F8-788EABF240F0}" type="pres">
      <dgm:prSet presAssocID="{40F7EF16-07FA-4070-B70D-DCD2CC06ECA6}" presName="Image" presStyleLbl="alignImgPlace1"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Detail Shot Of stone stairs in blue tone"/>
        </a:ext>
      </dgm:extLst>
    </dgm:pt>
    <dgm:pt modelId="{289AB5FF-ABC8-4A7F-BD80-8381DEED0FC8}" type="pres">
      <dgm:prSet presAssocID="{40F7EF16-07FA-4070-B70D-DCD2CC06ECA6}" presName="Accent5" presStyleCnt="0"/>
      <dgm:spPr/>
    </dgm:pt>
    <dgm:pt modelId="{5745DE5F-AC1F-48CD-BA77-916915B3C62F}" type="pres">
      <dgm:prSet presAssocID="{40F7EF16-07FA-4070-B70D-DCD2CC06ECA6}" presName="Accent" presStyleLbl="parChTrans1D1" presStyleIdx="4" presStyleCnt="6"/>
      <dgm:spPr/>
    </dgm:pt>
    <dgm:pt modelId="{0AFDC566-852F-4B71-9978-9EF9FCC300A3}" type="pres">
      <dgm:prSet presAssocID="{40F7EF16-07FA-4070-B70D-DCD2CC06ECA6}" presName="Text5" presStyleLbl="alignImgPlace1" presStyleIdx="4" presStyleCnt="6">
        <dgm:presLayoutVars>
          <dgm:chMax val="0"/>
          <dgm:chPref val="0"/>
          <dgm:bulletEnabled val="1"/>
        </dgm:presLayoutVars>
      </dgm:prSet>
      <dgm:spPr/>
    </dgm:pt>
    <dgm:pt modelId="{EEE97FF4-9E28-4AE0-BE7C-0FF64B2E41AA}" type="pres">
      <dgm:prSet presAssocID="{FF703424-02E8-4FDA-8F07-84E71C9E8D80}" presName="Image6" presStyleCnt="0"/>
      <dgm:spPr/>
    </dgm:pt>
    <dgm:pt modelId="{B02663C2-19C8-49EB-827D-8D8B33BC037C}" type="pres">
      <dgm:prSet presAssocID="{FF703424-02E8-4FDA-8F07-84E71C9E8D80}" presName="Image" presStyleLbl="alignImgPlac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pplicant sitting on a chair"/>
        </a:ext>
      </dgm:extLst>
    </dgm:pt>
    <dgm:pt modelId="{67A101C3-856C-40A8-A620-A60E95483B23}" type="pres">
      <dgm:prSet presAssocID="{FF703424-02E8-4FDA-8F07-84E71C9E8D80}" presName="Accent6" presStyleCnt="0"/>
      <dgm:spPr/>
    </dgm:pt>
    <dgm:pt modelId="{621453D6-B59F-4DA3-96AA-FF2DC1C4A479}" type="pres">
      <dgm:prSet presAssocID="{FF703424-02E8-4FDA-8F07-84E71C9E8D80}" presName="Accent" presStyleLbl="parChTrans1D1" presStyleIdx="5" presStyleCnt="6"/>
      <dgm:spPr/>
    </dgm:pt>
    <dgm:pt modelId="{6898757F-D161-44A3-B158-3DACD59127CA}" type="pres">
      <dgm:prSet presAssocID="{FF703424-02E8-4FDA-8F07-84E71C9E8D80}" presName="Text6" presStyleLbl="alignImgPlace1" presStyleIdx="5" presStyleCnt="6" custLinFactNeighborX="-773" custLinFactNeighborY="-76785">
        <dgm:presLayoutVars>
          <dgm:chMax val="0"/>
          <dgm:chPref val="0"/>
          <dgm:bulletEnabled val="1"/>
        </dgm:presLayoutVars>
      </dgm:prSet>
      <dgm:spPr/>
    </dgm:pt>
  </dgm:ptLst>
  <dgm:cxnLst>
    <dgm:cxn modelId="{9E232F13-1BFC-49B9-B7BC-A624B3730966}" srcId="{7E52D0E7-EA41-4C03-969A-FF0102D6165D}" destId="{FF703424-02E8-4FDA-8F07-84E71C9E8D80}" srcOrd="5" destOrd="0" parTransId="{76B90BD4-CFDC-46D8-AE87-64E6948DF966}" sibTransId="{F4D6FC6C-6507-41CC-966D-596BD87AF6A4}"/>
    <dgm:cxn modelId="{DBBB1B1E-C6BA-4446-9DDD-00DFC2DF4AD1}" type="presOf" srcId="{7E52D0E7-EA41-4C03-969A-FF0102D6165D}" destId="{A24B0F9E-CD41-4167-814D-EBEB70012E1B}" srcOrd="0" destOrd="0" presId="urn:microsoft.com/office/officeart/2011/layout/ThemePictureAccent"/>
    <dgm:cxn modelId="{480D4A21-CBF5-4CDC-9B4B-3366F6B4EEAF}" type="presOf" srcId="{40F7EF16-07FA-4070-B70D-DCD2CC06ECA6}" destId="{0AFDC566-852F-4B71-9978-9EF9FCC300A3}" srcOrd="0" destOrd="0" presId="urn:microsoft.com/office/officeart/2011/layout/ThemePictureAccent"/>
    <dgm:cxn modelId="{A715F932-D114-4C45-98B1-68B8FAF4E0B4}" type="presOf" srcId="{627AE969-242E-4F57-86FA-25F563460ACD}" destId="{CA6FD703-3E77-4FE0-B75A-1105FEEE19B8}" srcOrd="0" destOrd="0" presId="urn:microsoft.com/office/officeart/2011/layout/ThemePictureAccent"/>
    <dgm:cxn modelId="{46343C3A-6D75-4563-8991-40EF704720FE}" srcId="{7E52D0E7-EA41-4C03-969A-FF0102D6165D}" destId="{EF4D1C47-4D6B-44C8-AB68-4D5D11A2B5AA}" srcOrd="2" destOrd="0" parTransId="{77681636-AA89-4464-B635-7053FB2E5C60}" sibTransId="{B252E853-396E-4EEF-A5B2-C3583CEF9367}"/>
    <dgm:cxn modelId="{379A4460-AEC4-4666-8D69-817F917372FD}" srcId="{7E52D0E7-EA41-4C03-969A-FF0102D6165D}" destId="{A8B1DD13-6BE7-469B-A7AD-C5D5E259AA23}" srcOrd="0" destOrd="0" parTransId="{5355D807-A259-4CBD-8989-A2EAC155875E}" sibTransId="{F08B1991-9933-4D5C-851D-76D02909DC6B}"/>
    <dgm:cxn modelId="{40230C45-C08F-459E-9390-9FE2C7428343}" srcId="{7E52D0E7-EA41-4C03-969A-FF0102D6165D}" destId="{40F7EF16-07FA-4070-B70D-DCD2CC06ECA6}" srcOrd="4" destOrd="0" parTransId="{030905DE-C71F-4471-BC0C-61EA2BB2B264}" sibTransId="{C53A2E69-56F5-4C28-9E35-F791CF04C50C}"/>
    <dgm:cxn modelId="{03204F69-8ADB-4584-9811-38D763496609}" type="presOf" srcId="{EF4D1C47-4D6B-44C8-AB68-4D5D11A2B5AA}" destId="{69A44822-C9DB-4B56-8974-9773CE9F8B83}" srcOrd="0" destOrd="0" presId="urn:microsoft.com/office/officeart/2011/layout/ThemePictureAccent"/>
    <dgm:cxn modelId="{69841E7E-F875-420F-8E12-B4B4540A21DB}" type="presOf" srcId="{FF703424-02E8-4FDA-8F07-84E71C9E8D80}" destId="{6898757F-D161-44A3-B158-3DACD59127CA}" srcOrd="0" destOrd="0" presId="urn:microsoft.com/office/officeart/2011/layout/ThemePictureAccent"/>
    <dgm:cxn modelId="{21B141A3-BFEF-4D92-A2C8-24F8D85FBA99}" srcId="{7E52D0E7-EA41-4C03-969A-FF0102D6165D}" destId="{627AE969-242E-4F57-86FA-25F563460ACD}" srcOrd="1" destOrd="0" parTransId="{D9985606-8922-44CA-8EDF-55675A12540E}" sibTransId="{31122507-6F7B-4A83-9CBD-003D4BB693CB}"/>
    <dgm:cxn modelId="{407169AC-74A6-4505-9E88-1300DB323D93}" srcId="{7E52D0E7-EA41-4C03-969A-FF0102D6165D}" destId="{2FACD941-3F0C-45CB-B309-945D31F94A23}" srcOrd="3" destOrd="0" parTransId="{D5CB44F2-47CD-475E-8899-02A0AFE7E5A3}" sibTransId="{4E7D2800-D51F-45CE-AA01-FB295A7A15CD}"/>
    <dgm:cxn modelId="{948DE2B0-0CFC-4695-A2D0-807EC6CABCBD}" type="presOf" srcId="{2FACD941-3F0C-45CB-B309-945D31F94A23}" destId="{1DCF337E-8DC9-4223-9913-64531DB20F28}" srcOrd="0" destOrd="0" presId="urn:microsoft.com/office/officeart/2011/layout/ThemePictureAccent"/>
    <dgm:cxn modelId="{0F1133B6-DC74-470E-BD05-35040A8967C1}" type="presOf" srcId="{A8B1DD13-6BE7-469B-A7AD-C5D5E259AA23}" destId="{4E4F89E1-6BF9-4B4E-ACEE-183CAC1E40C1}" srcOrd="0" destOrd="0" presId="urn:microsoft.com/office/officeart/2011/layout/ThemePictureAccent"/>
    <dgm:cxn modelId="{BB77B71B-D56C-4DCC-9B22-12FCA2BAE554}" type="presParOf" srcId="{A24B0F9E-CD41-4167-814D-EBEB70012E1B}" destId="{F3BB51DD-3CE3-4AAA-A624-E849869A8C53}" srcOrd="0" destOrd="0" presId="urn:microsoft.com/office/officeart/2011/layout/ThemePictureAccent"/>
    <dgm:cxn modelId="{C21B671C-F844-4AB6-92D6-7752B05FBB39}" type="presParOf" srcId="{F3BB51DD-3CE3-4AAA-A624-E849869A8C53}" destId="{041A3378-9232-49FA-A0C0-1E352C6CE3D4}" srcOrd="0" destOrd="0" presId="urn:microsoft.com/office/officeart/2011/layout/ThemePictureAccent"/>
    <dgm:cxn modelId="{E6905C53-95CB-4320-BCE7-0B68D41BC903}" type="presParOf" srcId="{A24B0F9E-CD41-4167-814D-EBEB70012E1B}" destId="{6E8847A0-5933-4180-BB51-B543D30A50B2}" srcOrd="1" destOrd="0" presId="urn:microsoft.com/office/officeart/2011/layout/ThemePictureAccent"/>
    <dgm:cxn modelId="{030F02E0-83C9-450D-84E7-01FA08578B45}" type="presParOf" srcId="{6E8847A0-5933-4180-BB51-B543D30A50B2}" destId="{E44B2DD0-4EB1-4BA9-B64B-9EBD24C81A5E}" srcOrd="0" destOrd="0" presId="urn:microsoft.com/office/officeart/2011/layout/ThemePictureAccent"/>
    <dgm:cxn modelId="{F6E53401-25E5-485B-938D-9BD31C75F8F2}" type="presParOf" srcId="{A24B0F9E-CD41-4167-814D-EBEB70012E1B}" destId="{4E4F89E1-6BF9-4B4E-ACEE-183CAC1E40C1}" srcOrd="2" destOrd="0" presId="urn:microsoft.com/office/officeart/2011/layout/ThemePictureAccent"/>
    <dgm:cxn modelId="{7485C00B-6A39-4570-87D8-B00BB1EB3257}" type="presParOf" srcId="{A24B0F9E-CD41-4167-814D-EBEB70012E1B}" destId="{6214D120-5832-43D5-8F39-4E6815427930}" srcOrd="3" destOrd="0" presId="urn:microsoft.com/office/officeart/2011/layout/ThemePictureAccent"/>
    <dgm:cxn modelId="{023CDE92-FFD9-401E-ABE5-6CCD6216EBC4}" type="presParOf" srcId="{6214D120-5832-43D5-8F39-4E6815427930}" destId="{FECE9BFC-F040-465B-821B-FDB6F18D45AF}" srcOrd="0" destOrd="0" presId="urn:microsoft.com/office/officeart/2011/layout/ThemePictureAccent"/>
    <dgm:cxn modelId="{31A5DC66-26EA-4445-B9EC-2A260E09BC7D}" type="presParOf" srcId="{A24B0F9E-CD41-4167-814D-EBEB70012E1B}" destId="{35DE1355-124F-4DC3-B39A-62456EE0071E}" srcOrd="4" destOrd="0" presId="urn:microsoft.com/office/officeart/2011/layout/ThemePictureAccent"/>
    <dgm:cxn modelId="{003C1746-FC78-4712-86DF-0A3E0E7C0702}" type="presParOf" srcId="{35DE1355-124F-4DC3-B39A-62456EE0071E}" destId="{4D6FF274-83A1-413A-96C8-288FE3FA562F}" srcOrd="0" destOrd="0" presId="urn:microsoft.com/office/officeart/2011/layout/ThemePictureAccent"/>
    <dgm:cxn modelId="{06FF33E1-224A-4CEC-AD56-4F4AAB7939AE}" type="presParOf" srcId="{A24B0F9E-CD41-4167-814D-EBEB70012E1B}" destId="{CA6FD703-3E77-4FE0-B75A-1105FEEE19B8}" srcOrd="5" destOrd="0" presId="urn:microsoft.com/office/officeart/2011/layout/ThemePictureAccent"/>
    <dgm:cxn modelId="{1A3862F7-79C8-422C-9DB0-EA86BF47F7F6}" type="presParOf" srcId="{A24B0F9E-CD41-4167-814D-EBEB70012E1B}" destId="{8D70A271-F73C-4E27-9453-A06C6A0C23CF}" srcOrd="6" destOrd="0" presId="urn:microsoft.com/office/officeart/2011/layout/ThemePictureAccent"/>
    <dgm:cxn modelId="{1A3F2C18-D38D-4E22-8B01-9CFEAC644BF7}" type="presParOf" srcId="{8D70A271-F73C-4E27-9453-A06C6A0C23CF}" destId="{5A9B1264-FF3A-4C5B-BD3B-0B29815DC063}" srcOrd="0" destOrd="0" presId="urn:microsoft.com/office/officeart/2011/layout/ThemePictureAccent"/>
    <dgm:cxn modelId="{E64B926E-64D2-4118-A240-0A60C48AB6C9}" type="presParOf" srcId="{A24B0F9E-CD41-4167-814D-EBEB70012E1B}" destId="{4E80E863-B43C-4E6A-BDDD-C04E8CFB98A4}" srcOrd="7" destOrd="0" presId="urn:microsoft.com/office/officeart/2011/layout/ThemePictureAccent"/>
    <dgm:cxn modelId="{CA66C604-7DD1-4F5B-9ACE-0F69929F8880}" type="presParOf" srcId="{4E80E863-B43C-4E6A-BDDD-C04E8CFB98A4}" destId="{69A2B0DC-B3D8-485C-B62B-9912820E69AC}" srcOrd="0" destOrd="0" presId="urn:microsoft.com/office/officeart/2011/layout/ThemePictureAccent"/>
    <dgm:cxn modelId="{E4E19F67-E1A2-433F-8D22-92AC7CC561CB}" type="presParOf" srcId="{A24B0F9E-CD41-4167-814D-EBEB70012E1B}" destId="{69A44822-C9DB-4B56-8974-9773CE9F8B83}" srcOrd="8" destOrd="0" presId="urn:microsoft.com/office/officeart/2011/layout/ThemePictureAccent"/>
    <dgm:cxn modelId="{A697B53F-BB73-40E4-91F4-4465435B7214}" type="presParOf" srcId="{A24B0F9E-CD41-4167-814D-EBEB70012E1B}" destId="{178EFBE6-F075-4833-A672-F855EDBF5642}" srcOrd="9" destOrd="0" presId="urn:microsoft.com/office/officeart/2011/layout/ThemePictureAccent"/>
    <dgm:cxn modelId="{459923D0-0ECE-4CDC-A897-19FE93F4FA88}" type="presParOf" srcId="{178EFBE6-F075-4833-A672-F855EDBF5642}" destId="{20FD350D-1E7C-4518-9415-D395EA8176FC}" srcOrd="0" destOrd="0" presId="urn:microsoft.com/office/officeart/2011/layout/ThemePictureAccent"/>
    <dgm:cxn modelId="{743F23F3-C902-45B4-BB71-BB07788CE234}" type="presParOf" srcId="{A24B0F9E-CD41-4167-814D-EBEB70012E1B}" destId="{46B8D83A-8070-45E0-909A-C4C68025E021}" srcOrd="10" destOrd="0" presId="urn:microsoft.com/office/officeart/2011/layout/ThemePictureAccent"/>
    <dgm:cxn modelId="{3FF3B3D2-629C-4EB8-BBB6-862EC9801F97}" type="presParOf" srcId="{46B8D83A-8070-45E0-909A-C4C68025E021}" destId="{DAF7E91A-F52A-40B8-8D76-FF2AF2B23B0B}" srcOrd="0" destOrd="0" presId="urn:microsoft.com/office/officeart/2011/layout/ThemePictureAccent"/>
    <dgm:cxn modelId="{76D7DB18-F2B0-4578-8478-0A6CDF68AB33}" type="presParOf" srcId="{A24B0F9E-CD41-4167-814D-EBEB70012E1B}" destId="{1DCF337E-8DC9-4223-9913-64531DB20F28}" srcOrd="11" destOrd="0" presId="urn:microsoft.com/office/officeart/2011/layout/ThemePictureAccent"/>
    <dgm:cxn modelId="{8D0A67FD-CD63-4FBC-8AF0-594A4DC19177}" type="presParOf" srcId="{A24B0F9E-CD41-4167-814D-EBEB70012E1B}" destId="{BFFC64AD-8F95-4E74-9756-657D92963CDE}" srcOrd="12" destOrd="0" presId="urn:microsoft.com/office/officeart/2011/layout/ThemePictureAccent"/>
    <dgm:cxn modelId="{4F78E5F1-1281-4EEF-8D24-B52A20A78471}" type="presParOf" srcId="{BFFC64AD-8F95-4E74-9756-657D92963CDE}" destId="{3593FA49-FFCE-4B6E-A2F8-788EABF240F0}" srcOrd="0" destOrd="0" presId="urn:microsoft.com/office/officeart/2011/layout/ThemePictureAccent"/>
    <dgm:cxn modelId="{D38A0BF9-8525-4556-B404-9175AD6F0DB6}" type="presParOf" srcId="{A24B0F9E-CD41-4167-814D-EBEB70012E1B}" destId="{289AB5FF-ABC8-4A7F-BD80-8381DEED0FC8}" srcOrd="13" destOrd="0" presId="urn:microsoft.com/office/officeart/2011/layout/ThemePictureAccent"/>
    <dgm:cxn modelId="{5D00E142-51C1-4751-A871-54A7E558C966}" type="presParOf" srcId="{289AB5FF-ABC8-4A7F-BD80-8381DEED0FC8}" destId="{5745DE5F-AC1F-48CD-BA77-916915B3C62F}" srcOrd="0" destOrd="0" presId="urn:microsoft.com/office/officeart/2011/layout/ThemePictureAccent"/>
    <dgm:cxn modelId="{84677146-BF23-4792-9C07-DFAECDE3EDD1}" type="presParOf" srcId="{A24B0F9E-CD41-4167-814D-EBEB70012E1B}" destId="{0AFDC566-852F-4B71-9978-9EF9FCC300A3}" srcOrd="14" destOrd="0" presId="urn:microsoft.com/office/officeart/2011/layout/ThemePictureAccent"/>
    <dgm:cxn modelId="{5430E279-7030-4144-9201-66398E133F26}" type="presParOf" srcId="{A24B0F9E-CD41-4167-814D-EBEB70012E1B}" destId="{EEE97FF4-9E28-4AE0-BE7C-0FF64B2E41AA}" srcOrd="15" destOrd="0" presId="urn:microsoft.com/office/officeart/2011/layout/ThemePictureAccent"/>
    <dgm:cxn modelId="{9A30CBAA-6FD0-46D0-86D7-E19777FED271}" type="presParOf" srcId="{EEE97FF4-9E28-4AE0-BE7C-0FF64B2E41AA}" destId="{B02663C2-19C8-49EB-827D-8D8B33BC037C}" srcOrd="0" destOrd="0" presId="urn:microsoft.com/office/officeart/2011/layout/ThemePictureAccent"/>
    <dgm:cxn modelId="{3137E992-41FC-482D-8D4C-89962700AC99}" type="presParOf" srcId="{A24B0F9E-CD41-4167-814D-EBEB70012E1B}" destId="{67A101C3-856C-40A8-A620-A60E95483B23}" srcOrd="16" destOrd="0" presId="urn:microsoft.com/office/officeart/2011/layout/ThemePictureAccent"/>
    <dgm:cxn modelId="{B3595F2E-B83B-44CE-84D8-3FBFDDD52403}" type="presParOf" srcId="{67A101C3-856C-40A8-A620-A60E95483B23}" destId="{621453D6-B59F-4DA3-96AA-FF2DC1C4A479}" srcOrd="0" destOrd="0" presId="urn:microsoft.com/office/officeart/2011/layout/ThemePictureAccent"/>
    <dgm:cxn modelId="{DCEE966A-716C-4C27-ADF8-7B724A4BF3F7}" type="presParOf" srcId="{A24B0F9E-CD41-4167-814D-EBEB70012E1B}" destId="{6898757F-D161-44A3-B158-3DACD59127CA}" srcOrd="17" destOrd="0" presId="urn:microsoft.com/office/officeart/2011/layout/ThemePictureAccen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24C5D-9FF7-4CC7-A99B-53CE1F8A78BB}" type="doc">
      <dgm:prSet loTypeId="urn:microsoft.com/office/officeart/2005/8/layout/cycle8" loCatId="cycle" qsTypeId="urn:microsoft.com/office/officeart/2005/8/quickstyle/3d1" qsCatId="3D" csTypeId="urn:microsoft.com/office/officeart/2005/8/colors/accent1_2" csCatId="accent1" phldr="1"/>
      <dgm:spPr/>
      <dgm:t>
        <a:bodyPr/>
        <a:lstStyle/>
        <a:p>
          <a:endParaRPr lang="en-US"/>
        </a:p>
      </dgm:t>
    </dgm:pt>
    <dgm:pt modelId="{4D66EC92-5F88-40B9-BC63-A3672C02399A}">
      <dgm:prSet phldrT="[Text]"/>
      <dgm:spPr/>
      <dgm:t>
        <a:bodyPr/>
        <a:lstStyle/>
        <a:p>
          <a:r>
            <a:rPr lang="en-US" b="1" dirty="0">
              <a:latin typeface="Calibri" panose="020F0502020204030204" pitchFamily="34" charset="0"/>
              <a:cs typeface="Calibri" panose="020F0502020204030204" pitchFamily="34" charset="0"/>
            </a:rPr>
            <a:t>Responsibilities:</a:t>
          </a:r>
        </a:p>
      </dgm:t>
    </dgm:pt>
    <dgm:pt modelId="{D2510FBC-9083-4DA7-B9C9-A7F0FA867EFC}" type="parTrans" cxnId="{CFE31156-C2EF-48A5-BFDC-AC15D15D37DA}">
      <dgm:prSet/>
      <dgm:spPr/>
      <dgm:t>
        <a:bodyPr/>
        <a:lstStyle/>
        <a:p>
          <a:endParaRPr lang="en-US"/>
        </a:p>
      </dgm:t>
    </dgm:pt>
    <dgm:pt modelId="{BEE9A388-43DA-4815-9BC2-526552960EAB}" type="sibTrans" cxnId="{CFE31156-C2EF-48A5-BFDC-AC15D15D37DA}">
      <dgm:prSet/>
      <dgm:spPr/>
      <dgm:t>
        <a:bodyPr/>
        <a:lstStyle/>
        <a:p>
          <a:endParaRPr lang="en-US"/>
        </a:p>
      </dgm:t>
    </dgm:pt>
    <dgm:pt modelId="{DB776AB1-510C-4D72-B6BB-2E222097E176}">
      <dgm:prSet phldrT="[Text]"/>
      <dgm:spPr/>
      <dgm:t>
        <a:bodyPr/>
        <a:lstStyle/>
        <a:p>
          <a:r>
            <a:rPr lang="en-US" dirty="0">
              <a:latin typeface="Calibri" panose="020F0502020204030204" pitchFamily="34" charset="0"/>
              <a:cs typeface="Calibri" panose="020F0502020204030204" pitchFamily="34" charset="0"/>
            </a:rPr>
            <a:t>Provide direct supervision and training</a:t>
          </a:r>
        </a:p>
      </dgm:t>
    </dgm:pt>
    <dgm:pt modelId="{49CF8139-B3D6-4274-AD02-55620A5BE74C}" type="parTrans" cxnId="{1CA518EC-9042-4123-BC55-CAEA5B7A0F08}">
      <dgm:prSet/>
      <dgm:spPr/>
      <dgm:t>
        <a:bodyPr/>
        <a:lstStyle/>
        <a:p>
          <a:endParaRPr lang="en-US"/>
        </a:p>
      </dgm:t>
    </dgm:pt>
    <dgm:pt modelId="{4FF56D7B-0CA1-4B98-9C5C-27604C4ED980}" type="sibTrans" cxnId="{1CA518EC-9042-4123-BC55-CAEA5B7A0F08}">
      <dgm:prSet/>
      <dgm:spPr/>
      <dgm:t>
        <a:bodyPr/>
        <a:lstStyle/>
        <a:p>
          <a:endParaRPr lang="en-US"/>
        </a:p>
      </dgm:t>
    </dgm:pt>
    <dgm:pt modelId="{A4C595B9-FD29-4FE4-BFA5-AC01FD2D78AB}">
      <dgm:prSet phldrT="[Text]"/>
      <dgm:spPr/>
      <dgm:t>
        <a:bodyPr/>
        <a:lstStyle/>
        <a:p>
          <a:r>
            <a:rPr lang="en-US" dirty="0">
              <a:latin typeface="Calibri" panose="020F0502020204030204" pitchFamily="34" charset="0"/>
              <a:cs typeface="Calibri" panose="020F0502020204030204" pitchFamily="34" charset="0"/>
            </a:rPr>
            <a:t>Ensure only approved tasks are performed</a:t>
          </a:r>
        </a:p>
      </dgm:t>
    </dgm:pt>
    <dgm:pt modelId="{791E5FF0-8C59-4723-81DC-CD72345A18D9}" type="parTrans" cxnId="{F37858F8-90F1-4ACD-BCAB-287E5B74FF40}">
      <dgm:prSet/>
      <dgm:spPr/>
      <dgm:t>
        <a:bodyPr/>
        <a:lstStyle/>
        <a:p>
          <a:endParaRPr lang="en-US"/>
        </a:p>
      </dgm:t>
    </dgm:pt>
    <dgm:pt modelId="{A6A4C4D5-6073-4549-BFE3-91DF5A7FFFA2}" type="sibTrans" cxnId="{F37858F8-90F1-4ACD-BCAB-287E5B74FF40}">
      <dgm:prSet/>
      <dgm:spPr/>
      <dgm:t>
        <a:bodyPr/>
        <a:lstStyle/>
        <a:p>
          <a:endParaRPr lang="en-US"/>
        </a:p>
      </dgm:t>
    </dgm:pt>
    <dgm:pt modelId="{AE941368-3469-4004-8A90-CC394C41FFD9}">
      <dgm:prSet phldrT="[Text]"/>
      <dgm:spPr/>
      <dgm:t>
        <a:bodyPr/>
        <a:lstStyle/>
        <a:p>
          <a:r>
            <a:rPr lang="en-US" dirty="0">
              <a:latin typeface="Calibri" panose="020F0502020204030204" pitchFamily="34" charset="0"/>
              <a:cs typeface="Calibri" panose="020F0502020204030204" pitchFamily="34" charset="0"/>
            </a:rPr>
            <a:t>Ensure approved hours are worked</a:t>
          </a:r>
        </a:p>
      </dgm:t>
    </dgm:pt>
    <dgm:pt modelId="{0DB27F8F-A2CC-4281-8B77-F456365240D4}" type="parTrans" cxnId="{31564E23-D78C-4351-ACD3-BA16878C0ABF}">
      <dgm:prSet/>
      <dgm:spPr/>
      <dgm:t>
        <a:bodyPr/>
        <a:lstStyle/>
        <a:p>
          <a:endParaRPr lang="en-US"/>
        </a:p>
      </dgm:t>
    </dgm:pt>
    <dgm:pt modelId="{4390FCA4-84D7-41FB-A10D-0215C3EBA08D}" type="sibTrans" cxnId="{31564E23-D78C-4351-ACD3-BA16878C0ABF}">
      <dgm:prSet/>
      <dgm:spPr/>
      <dgm:t>
        <a:bodyPr/>
        <a:lstStyle/>
        <a:p>
          <a:endParaRPr lang="en-US"/>
        </a:p>
      </dgm:t>
    </dgm:pt>
    <dgm:pt modelId="{FCBA0148-C4AE-44EC-8991-70CA776A83E5}">
      <dgm:prSet phldrT="[Text]"/>
      <dgm:spPr/>
      <dgm:t>
        <a:bodyPr/>
        <a:lstStyle/>
        <a:p>
          <a:r>
            <a:rPr lang="en-US" dirty="0">
              <a:latin typeface="Calibri" panose="020F0502020204030204" pitchFamily="34" charset="0"/>
              <a:cs typeface="Calibri" panose="020F0502020204030204" pitchFamily="34" charset="0"/>
            </a:rPr>
            <a:t>Maintain records</a:t>
          </a:r>
        </a:p>
      </dgm:t>
    </dgm:pt>
    <dgm:pt modelId="{39D8D2B7-1FA4-4B5F-ABA2-10E874D26AC5}" type="parTrans" cxnId="{C13A450B-3FBF-421A-B1AB-C6D60435C721}">
      <dgm:prSet/>
      <dgm:spPr/>
      <dgm:t>
        <a:bodyPr/>
        <a:lstStyle/>
        <a:p>
          <a:endParaRPr lang="en-US"/>
        </a:p>
      </dgm:t>
    </dgm:pt>
    <dgm:pt modelId="{A6FD5943-635E-4CB4-A071-22A084227985}" type="sibTrans" cxnId="{C13A450B-3FBF-421A-B1AB-C6D60435C721}">
      <dgm:prSet/>
      <dgm:spPr/>
      <dgm:t>
        <a:bodyPr/>
        <a:lstStyle/>
        <a:p>
          <a:endParaRPr lang="en-US"/>
        </a:p>
      </dgm:t>
    </dgm:pt>
    <dgm:pt modelId="{E3EE6292-CCA2-4113-B47F-1BAC18DF7877}">
      <dgm:prSet phldrT="[Text]"/>
      <dgm:spPr/>
      <dgm:t>
        <a:bodyPr/>
        <a:lstStyle/>
        <a:p>
          <a:r>
            <a:rPr lang="en-US" dirty="0">
              <a:latin typeface="Calibri" panose="020F0502020204030204" pitchFamily="34" charset="0"/>
              <a:cs typeface="Calibri" panose="020F0502020204030204" pitchFamily="34" charset="0"/>
            </a:rPr>
            <a:t>Read the Site Supervisor Handbook</a:t>
          </a:r>
        </a:p>
      </dgm:t>
    </dgm:pt>
    <dgm:pt modelId="{47CE7B71-8423-46FE-8C6A-04DC76BB2BBC}" type="parTrans" cxnId="{F9802769-A2F2-4528-86FE-27207E95F2C6}">
      <dgm:prSet/>
      <dgm:spPr/>
      <dgm:t>
        <a:bodyPr/>
        <a:lstStyle/>
        <a:p>
          <a:endParaRPr lang="en-US"/>
        </a:p>
      </dgm:t>
    </dgm:pt>
    <dgm:pt modelId="{5B99642A-2F97-4D6B-9038-169B56BBB026}" type="sibTrans" cxnId="{F9802769-A2F2-4528-86FE-27207E95F2C6}">
      <dgm:prSet/>
      <dgm:spPr/>
      <dgm:t>
        <a:bodyPr/>
        <a:lstStyle/>
        <a:p>
          <a:endParaRPr lang="en-US"/>
        </a:p>
      </dgm:t>
    </dgm:pt>
    <dgm:pt modelId="{006B0B9F-FDAD-49BC-ADD3-E1A0987ACEDD}">
      <dgm:prSet phldrT="[Text]"/>
      <dgm:spPr/>
      <dgm:t>
        <a:bodyPr/>
        <a:lstStyle/>
        <a:p>
          <a:r>
            <a:rPr lang="en-US" dirty="0">
              <a:latin typeface="Calibri" panose="020F0502020204030204" pitchFamily="34" charset="0"/>
              <a:cs typeface="Calibri" panose="020F0502020204030204" pitchFamily="34" charset="0"/>
            </a:rPr>
            <a:t>Ensure the student works only at the approved work site</a:t>
          </a:r>
        </a:p>
      </dgm:t>
    </dgm:pt>
    <dgm:pt modelId="{4366C2FD-90B7-46DF-BBDD-50CC9C5D8820}" type="parTrans" cxnId="{6B8AA7FA-0E75-48ED-969C-0A8DEEB1B8ED}">
      <dgm:prSet/>
      <dgm:spPr/>
      <dgm:t>
        <a:bodyPr/>
        <a:lstStyle/>
        <a:p>
          <a:endParaRPr lang="en-US"/>
        </a:p>
      </dgm:t>
    </dgm:pt>
    <dgm:pt modelId="{4E6133FB-7503-4629-B42A-B57745DD8E70}" type="sibTrans" cxnId="{6B8AA7FA-0E75-48ED-969C-0A8DEEB1B8ED}">
      <dgm:prSet/>
      <dgm:spPr/>
      <dgm:t>
        <a:bodyPr/>
        <a:lstStyle/>
        <a:p>
          <a:endParaRPr lang="en-US"/>
        </a:p>
      </dgm:t>
    </dgm:pt>
    <dgm:pt modelId="{7B9A4873-D830-4654-994C-2D9D1CC37476}">
      <dgm:prSet phldrT="[Text]"/>
      <dgm:spPr/>
      <dgm:t>
        <a:bodyPr/>
        <a:lstStyle/>
        <a:p>
          <a:r>
            <a:rPr lang="en-US" dirty="0">
              <a:latin typeface="Calibri" panose="020F0502020204030204" pitchFamily="34" charset="0"/>
              <a:cs typeface="Calibri" panose="020F0502020204030204" pitchFamily="34" charset="0"/>
            </a:rPr>
            <a:t>Submit a Work Site Application and position description to Work Study every year</a:t>
          </a:r>
        </a:p>
      </dgm:t>
    </dgm:pt>
    <dgm:pt modelId="{8451FF0B-A68D-4DE7-BAFE-8DDE39957C02}" type="parTrans" cxnId="{D2494C7D-DEFD-4B4B-A8F6-383C3AAA2596}">
      <dgm:prSet/>
      <dgm:spPr/>
      <dgm:t>
        <a:bodyPr/>
        <a:lstStyle/>
        <a:p>
          <a:endParaRPr lang="en-US"/>
        </a:p>
      </dgm:t>
    </dgm:pt>
    <dgm:pt modelId="{BA38628F-1BC5-4C79-B1E6-65D0EB5FEE68}" type="sibTrans" cxnId="{D2494C7D-DEFD-4B4B-A8F6-383C3AAA2596}">
      <dgm:prSet/>
      <dgm:spPr/>
      <dgm:t>
        <a:bodyPr/>
        <a:lstStyle/>
        <a:p>
          <a:endParaRPr lang="en-US"/>
        </a:p>
      </dgm:t>
    </dgm:pt>
    <dgm:pt modelId="{574629B4-F748-44BE-A13E-51E8E5A596C2}">
      <dgm:prSet phldrT="[Text]"/>
      <dgm:spPr/>
      <dgm:t>
        <a:bodyPr/>
        <a:lstStyle/>
        <a:p>
          <a:r>
            <a:rPr lang="en-US" dirty="0">
              <a:latin typeface="Calibri" panose="020F0502020204030204" pitchFamily="34" charset="0"/>
              <a:cs typeface="Calibri" panose="020F0502020204030204" pitchFamily="34" charset="0"/>
            </a:rPr>
            <a:t>Review and maintain all correspondence from VA Work Study</a:t>
          </a:r>
        </a:p>
      </dgm:t>
    </dgm:pt>
    <dgm:pt modelId="{FD4E5827-7DE7-41DB-8C1A-AB7C7A717D95}" type="parTrans" cxnId="{361A778C-7670-407E-AE59-F12558EA3463}">
      <dgm:prSet/>
      <dgm:spPr/>
    </dgm:pt>
    <dgm:pt modelId="{C16FDB38-084E-41A9-AABC-055A1580334E}" type="sibTrans" cxnId="{361A778C-7670-407E-AE59-F12558EA3463}">
      <dgm:prSet/>
      <dgm:spPr/>
    </dgm:pt>
    <dgm:pt modelId="{2B1423DE-E1A1-46D2-86E1-AF970780EC24}" type="pres">
      <dgm:prSet presAssocID="{33924C5D-9FF7-4CC7-A99B-53CE1F8A78BB}" presName="compositeShape" presStyleCnt="0">
        <dgm:presLayoutVars>
          <dgm:chMax val="7"/>
          <dgm:dir/>
          <dgm:resizeHandles val="exact"/>
        </dgm:presLayoutVars>
      </dgm:prSet>
      <dgm:spPr/>
    </dgm:pt>
    <dgm:pt modelId="{94AC7E6A-22A6-4051-A24E-4E08E96677C7}" type="pres">
      <dgm:prSet presAssocID="{33924C5D-9FF7-4CC7-A99B-53CE1F8A78BB}" presName="wedge1" presStyleLbl="node1" presStyleIdx="0" presStyleCnt="1" custScaleX="236458" custScaleY="119048"/>
      <dgm:spPr/>
    </dgm:pt>
    <dgm:pt modelId="{B3132C9F-A988-4DA6-B30B-19B4346675DB}" type="pres">
      <dgm:prSet presAssocID="{33924C5D-9FF7-4CC7-A99B-53CE1F8A78BB}" presName="dummy1a" presStyleCnt="0"/>
      <dgm:spPr/>
    </dgm:pt>
    <dgm:pt modelId="{283064B3-81F9-4AD8-B45C-F6058B0CAD11}" type="pres">
      <dgm:prSet presAssocID="{33924C5D-9FF7-4CC7-A99B-53CE1F8A78BB}" presName="dummy1b" presStyleCnt="0"/>
      <dgm:spPr/>
    </dgm:pt>
    <dgm:pt modelId="{489CC3CC-EA4C-4C2F-A8A5-2394E418DE3B}" type="pres">
      <dgm:prSet presAssocID="{33924C5D-9FF7-4CC7-A99B-53CE1F8A78BB}" presName="wedge1Tx" presStyleLbl="node1" presStyleIdx="0" presStyleCnt="1">
        <dgm:presLayoutVars>
          <dgm:chMax val="0"/>
          <dgm:chPref val="0"/>
          <dgm:bulletEnabled val="1"/>
        </dgm:presLayoutVars>
      </dgm:prSet>
      <dgm:spPr/>
    </dgm:pt>
    <dgm:pt modelId="{E52F123C-29F7-4F42-8072-A14829D069EB}" type="pres">
      <dgm:prSet presAssocID="{BEE9A388-43DA-4815-9BC2-526552960EAB}" presName="arrowWedge1single" presStyleLbl="fgSibTrans2D1" presStyleIdx="0" presStyleCnt="1" custScaleX="214171" custScaleY="118708" custLinFactNeighborX="-110" custLinFactNeighborY="885"/>
      <dgm:spPr/>
    </dgm:pt>
  </dgm:ptLst>
  <dgm:cxnLst>
    <dgm:cxn modelId="{849F7601-93D2-464C-8CAA-3CD206AB438A}" type="presOf" srcId="{33924C5D-9FF7-4CC7-A99B-53CE1F8A78BB}" destId="{2B1423DE-E1A1-46D2-86E1-AF970780EC24}" srcOrd="0" destOrd="0" presId="urn:microsoft.com/office/officeart/2005/8/layout/cycle8"/>
    <dgm:cxn modelId="{E86AB50A-0EC6-49EB-A640-BDB9A26DC182}" type="presOf" srcId="{4D66EC92-5F88-40B9-BC63-A3672C02399A}" destId="{94AC7E6A-22A6-4051-A24E-4E08E96677C7}" srcOrd="0" destOrd="0" presId="urn:microsoft.com/office/officeart/2005/8/layout/cycle8"/>
    <dgm:cxn modelId="{C13A450B-3FBF-421A-B1AB-C6D60435C721}" srcId="{4D66EC92-5F88-40B9-BC63-A3672C02399A}" destId="{FCBA0148-C4AE-44EC-8991-70CA776A83E5}" srcOrd="6" destOrd="0" parTransId="{39D8D2B7-1FA4-4B5F-ABA2-10E874D26AC5}" sibTransId="{A6FD5943-635E-4CB4-A071-22A084227985}"/>
    <dgm:cxn modelId="{96C18216-075D-46C4-A7E2-EA905930E603}" type="presOf" srcId="{4D66EC92-5F88-40B9-BC63-A3672C02399A}" destId="{489CC3CC-EA4C-4C2F-A8A5-2394E418DE3B}" srcOrd="1" destOrd="0" presId="urn:microsoft.com/office/officeart/2005/8/layout/cycle8"/>
    <dgm:cxn modelId="{31564E23-D78C-4351-ACD3-BA16878C0ABF}" srcId="{4D66EC92-5F88-40B9-BC63-A3672C02399A}" destId="{AE941368-3469-4004-8A90-CC394C41FFD9}" srcOrd="3" destOrd="0" parTransId="{0DB27F8F-A2CC-4281-8B77-F456365240D4}" sibTransId="{4390FCA4-84D7-41FB-A10D-0215C3EBA08D}"/>
    <dgm:cxn modelId="{996F1824-AFB8-4910-ADDC-0CAC5EA1B1BF}" type="presOf" srcId="{006B0B9F-FDAD-49BC-ADD3-E1A0987ACEDD}" destId="{94AC7E6A-22A6-4051-A24E-4E08E96677C7}" srcOrd="0" destOrd="5" presId="urn:microsoft.com/office/officeart/2005/8/layout/cycle8"/>
    <dgm:cxn modelId="{3A69B627-50DF-45D6-90BA-C54A9F8FCB4A}" type="presOf" srcId="{E3EE6292-CCA2-4113-B47F-1BAC18DF7877}" destId="{489CC3CC-EA4C-4C2F-A8A5-2394E418DE3B}" srcOrd="1" destOrd="8" presId="urn:microsoft.com/office/officeart/2005/8/layout/cycle8"/>
    <dgm:cxn modelId="{429B1A2D-8849-4F3B-818D-21F35C1A562A}" type="presOf" srcId="{006B0B9F-FDAD-49BC-ADD3-E1A0987ACEDD}" destId="{489CC3CC-EA4C-4C2F-A8A5-2394E418DE3B}" srcOrd="1" destOrd="5" presId="urn:microsoft.com/office/officeart/2005/8/layout/cycle8"/>
    <dgm:cxn modelId="{EF3E8A2F-24BB-46B7-B76F-3F16558959DB}" type="presOf" srcId="{A4C595B9-FD29-4FE4-BFA5-AC01FD2D78AB}" destId="{94AC7E6A-22A6-4051-A24E-4E08E96677C7}" srcOrd="0" destOrd="3" presId="urn:microsoft.com/office/officeart/2005/8/layout/cycle8"/>
    <dgm:cxn modelId="{9B759B39-353B-4BAE-8DE4-06F297FD839D}" type="presOf" srcId="{E3EE6292-CCA2-4113-B47F-1BAC18DF7877}" destId="{94AC7E6A-22A6-4051-A24E-4E08E96677C7}" srcOrd="0" destOrd="8" presId="urn:microsoft.com/office/officeart/2005/8/layout/cycle8"/>
    <dgm:cxn modelId="{A7374C3B-09C8-4F24-8B88-F664E0F59858}" type="presOf" srcId="{DB776AB1-510C-4D72-B6BB-2E222097E176}" destId="{489CC3CC-EA4C-4C2F-A8A5-2394E418DE3B}" srcOrd="1" destOrd="2" presId="urn:microsoft.com/office/officeart/2005/8/layout/cycle8"/>
    <dgm:cxn modelId="{28372561-55E7-406F-B913-D924EA6DB3B0}" type="presOf" srcId="{AE941368-3469-4004-8A90-CC394C41FFD9}" destId="{94AC7E6A-22A6-4051-A24E-4E08E96677C7}" srcOrd="0" destOrd="4" presId="urn:microsoft.com/office/officeart/2005/8/layout/cycle8"/>
    <dgm:cxn modelId="{524EDE67-98C4-4762-B264-230EB3373C50}" type="presOf" srcId="{DB776AB1-510C-4D72-B6BB-2E222097E176}" destId="{94AC7E6A-22A6-4051-A24E-4E08E96677C7}" srcOrd="0" destOrd="2" presId="urn:microsoft.com/office/officeart/2005/8/layout/cycle8"/>
    <dgm:cxn modelId="{E3781668-FA24-41C3-BBCE-33C0E7FE2AD1}" type="presOf" srcId="{A4C595B9-FD29-4FE4-BFA5-AC01FD2D78AB}" destId="{489CC3CC-EA4C-4C2F-A8A5-2394E418DE3B}" srcOrd="1" destOrd="3" presId="urn:microsoft.com/office/officeart/2005/8/layout/cycle8"/>
    <dgm:cxn modelId="{F9802769-A2F2-4528-86FE-27207E95F2C6}" srcId="{4D66EC92-5F88-40B9-BC63-A3672C02399A}" destId="{E3EE6292-CCA2-4113-B47F-1BAC18DF7877}" srcOrd="7" destOrd="0" parTransId="{47CE7B71-8423-46FE-8C6A-04DC76BB2BBC}" sibTransId="{5B99642A-2F97-4D6B-9038-169B56BBB026}"/>
    <dgm:cxn modelId="{448C5969-AFBD-4DAA-AEA2-67EE243121FF}" type="presOf" srcId="{7B9A4873-D830-4654-994C-2D9D1CC37476}" destId="{489CC3CC-EA4C-4C2F-A8A5-2394E418DE3B}" srcOrd="1" destOrd="1" presId="urn:microsoft.com/office/officeart/2005/8/layout/cycle8"/>
    <dgm:cxn modelId="{7B6E7D4E-25BE-4356-A0D7-3F2CD0BEA584}" type="presOf" srcId="{574629B4-F748-44BE-A13E-51E8E5A596C2}" destId="{489CC3CC-EA4C-4C2F-A8A5-2394E418DE3B}" srcOrd="1" destOrd="6" presId="urn:microsoft.com/office/officeart/2005/8/layout/cycle8"/>
    <dgm:cxn modelId="{CFE31156-C2EF-48A5-BFDC-AC15D15D37DA}" srcId="{33924C5D-9FF7-4CC7-A99B-53CE1F8A78BB}" destId="{4D66EC92-5F88-40B9-BC63-A3672C02399A}" srcOrd="0" destOrd="0" parTransId="{D2510FBC-9083-4DA7-B9C9-A7F0FA867EFC}" sibTransId="{BEE9A388-43DA-4815-9BC2-526552960EAB}"/>
    <dgm:cxn modelId="{C7C06356-98F7-4F0A-A2EE-70B514F74110}" type="presOf" srcId="{AE941368-3469-4004-8A90-CC394C41FFD9}" destId="{489CC3CC-EA4C-4C2F-A8A5-2394E418DE3B}" srcOrd="1" destOrd="4" presId="urn:microsoft.com/office/officeart/2005/8/layout/cycle8"/>
    <dgm:cxn modelId="{31C47C56-3E07-44A8-8149-DF7A0EA103D0}" type="presOf" srcId="{7B9A4873-D830-4654-994C-2D9D1CC37476}" destId="{94AC7E6A-22A6-4051-A24E-4E08E96677C7}" srcOrd="0" destOrd="1" presId="urn:microsoft.com/office/officeart/2005/8/layout/cycle8"/>
    <dgm:cxn modelId="{D2494C7D-DEFD-4B4B-A8F6-383C3AAA2596}" srcId="{4D66EC92-5F88-40B9-BC63-A3672C02399A}" destId="{7B9A4873-D830-4654-994C-2D9D1CC37476}" srcOrd="0" destOrd="0" parTransId="{8451FF0B-A68D-4DE7-BAFE-8DDE39957C02}" sibTransId="{BA38628F-1BC5-4C79-B1E6-65D0EB5FEE68}"/>
    <dgm:cxn modelId="{4F79F581-9EA8-4992-9516-E659D4A59F28}" type="presOf" srcId="{FCBA0148-C4AE-44EC-8991-70CA776A83E5}" destId="{94AC7E6A-22A6-4051-A24E-4E08E96677C7}" srcOrd="0" destOrd="7" presId="urn:microsoft.com/office/officeart/2005/8/layout/cycle8"/>
    <dgm:cxn modelId="{361A778C-7670-407E-AE59-F12558EA3463}" srcId="{4D66EC92-5F88-40B9-BC63-A3672C02399A}" destId="{574629B4-F748-44BE-A13E-51E8E5A596C2}" srcOrd="5" destOrd="0" parTransId="{FD4E5827-7DE7-41DB-8C1A-AB7C7A717D95}" sibTransId="{C16FDB38-084E-41A9-AABC-055A1580334E}"/>
    <dgm:cxn modelId="{01BEF3D8-D4DB-4046-A867-C7176BDEC98E}" type="presOf" srcId="{574629B4-F748-44BE-A13E-51E8E5A596C2}" destId="{94AC7E6A-22A6-4051-A24E-4E08E96677C7}" srcOrd="0" destOrd="6" presId="urn:microsoft.com/office/officeart/2005/8/layout/cycle8"/>
    <dgm:cxn modelId="{5C027AD9-12ED-41FC-905B-EE95017D8684}" type="presOf" srcId="{FCBA0148-C4AE-44EC-8991-70CA776A83E5}" destId="{489CC3CC-EA4C-4C2F-A8A5-2394E418DE3B}" srcOrd="1" destOrd="7" presId="urn:microsoft.com/office/officeart/2005/8/layout/cycle8"/>
    <dgm:cxn modelId="{1CA518EC-9042-4123-BC55-CAEA5B7A0F08}" srcId="{4D66EC92-5F88-40B9-BC63-A3672C02399A}" destId="{DB776AB1-510C-4D72-B6BB-2E222097E176}" srcOrd="1" destOrd="0" parTransId="{49CF8139-B3D6-4274-AD02-55620A5BE74C}" sibTransId="{4FF56D7B-0CA1-4B98-9C5C-27604C4ED980}"/>
    <dgm:cxn modelId="{F37858F8-90F1-4ACD-BCAB-287E5B74FF40}" srcId="{4D66EC92-5F88-40B9-BC63-A3672C02399A}" destId="{A4C595B9-FD29-4FE4-BFA5-AC01FD2D78AB}" srcOrd="2" destOrd="0" parTransId="{791E5FF0-8C59-4723-81DC-CD72345A18D9}" sibTransId="{A6A4C4D5-6073-4549-BFE3-91DF5A7FFFA2}"/>
    <dgm:cxn modelId="{6B8AA7FA-0E75-48ED-969C-0A8DEEB1B8ED}" srcId="{4D66EC92-5F88-40B9-BC63-A3672C02399A}" destId="{006B0B9F-FDAD-49BC-ADD3-E1A0987ACEDD}" srcOrd="4" destOrd="0" parTransId="{4366C2FD-90B7-46DF-BBDD-50CC9C5D8820}" sibTransId="{4E6133FB-7503-4629-B42A-B57745DD8E70}"/>
    <dgm:cxn modelId="{698A2631-C3FD-4BCA-BADB-BAF6E67FDC6D}" type="presParOf" srcId="{2B1423DE-E1A1-46D2-86E1-AF970780EC24}" destId="{94AC7E6A-22A6-4051-A24E-4E08E96677C7}" srcOrd="0" destOrd="0" presId="urn:microsoft.com/office/officeart/2005/8/layout/cycle8"/>
    <dgm:cxn modelId="{BAE66E11-B55E-4773-88CD-3593F5EC4333}" type="presParOf" srcId="{2B1423DE-E1A1-46D2-86E1-AF970780EC24}" destId="{B3132C9F-A988-4DA6-B30B-19B4346675DB}" srcOrd="1" destOrd="0" presId="urn:microsoft.com/office/officeart/2005/8/layout/cycle8"/>
    <dgm:cxn modelId="{93DEB5A8-E5BF-4111-809A-5DAB1A85C04D}" type="presParOf" srcId="{2B1423DE-E1A1-46D2-86E1-AF970780EC24}" destId="{283064B3-81F9-4AD8-B45C-F6058B0CAD11}" srcOrd="2" destOrd="0" presId="urn:microsoft.com/office/officeart/2005/8/layout/cycle8"/>
    <dgm:cxn modelId="{4E688EA7-4F7B-4D9A-83E9-0B7734D43880}" type="presParOf" srcId="{2B1423DE-E1A1-46D2-86E1-AF970780EC24}" destId="{489CC3CC-EA4C-4C2F-A8A5-2394E418DE3B}" srcOrd="3" destOrd="0" presId="urn:microsoft.com/office/officeart/2005/8/layout/cycle8"/>
    <dgm:cxn modelId="{2D8F6553-8E4D-4345-9986-5E6714382FF2}" type="presParOf" srcId="{2B1423DE-E1A1-46D2-86E1-AF970780EC24}" destId="{E52F123C-29F7-4F42-8072-A14829D069EB}"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289116-FFD8-4C1E-BE34-6EE57C7A478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91F49EA-1934-4C02-8A14-7BB4475BAC98}">
      <dgm:prSet phldrT="[Text]"/>
      <dgm:spPr/>
      <dgm:t>
        <a:bodyPr/>
        <a:lstStyle/>
        <a:p>
          <a:r>
            <a:rPr lang="en-US" dirty="0"/>
            <a:t>Service-connected disability</a:t>
          </a:r>
        </a:p>
      </dgm:t>
    </dgm:pt>
    <dgm:pt modelId="{1E43371D-75AC-4C68-8D91-15232C4D5A0D}" type="parTrans" cxnId="{207A56C7-FA6B-4CB3-9ADB-259A923171A9}">
      <dgm:prSet/>
      <dgm:spPr/>
      <dgm:t>
        <a:bodyPr/>
        <a:lstStyle/>
        <a:p>
          <a:endParaRPr lang="en-US"/>
        </a:p>
      </dgm:t>
    </dgm:pt>
    <dgm:pt modelId="{F8D6EA49-7FAE-41FF-BE9B-7A62DFB1A909}" type="sibTrans" cxnId="{207A56C7-FA6B-4CB3-9ADB-259A923171A9}">
      <dgm:prSet/>
      <dgm:spPr/>
      <dgm:t>
        <a:bodyPr/>
        <a:lstStyle/>
        <a:p>
          <a:endParaRPr lang="en-US"/>
        </a:p>
      </dgm:t>
    </dgm:pt>
    <dgm:pt modelId="{529892C7-820E-4E52-93A7-5F8F53B8F0FC}">
      <dgm:prSet phldrT="[Text]"/>
      <dgm:spPr/>
      <dgm:t>
        <a:bodyPr/>
        <a:lstStyle/>
        <a:p>
          <a:r>
            <a:rPr lang="en-US" dirty="0"/>
            <a:t>Financial need</a:t>
          </a:r>
        </a:p>
      </dgm:t>
    </dgm:pt>
    <dgm:pt modelId="{FC7B1394-AB29-4BE4-99F0-95ABDB635F90}" type="parTrans" cxnId="{E9155984-9809-4E48-A178-CFBCE6D74751}">
      <dgm:prSet/>
      <dgm:spPr/>
      <dgm:t>
        <a:bodyPr/>
        <a:lstStyle/>
        <a:p>
          <a:endParaRPr lang="en-US"/>
        </a:p>
      </dgm:t>
    </dgm:pt>
    <dgm:pt modelId="{BAD6D066-64C9-47D5-A78C-E8BBF19E872B}" type="sibTrans" cxnId="{E9155984-9809-4E48-A178-CFBCE6D74751}">
      <dgm:prSet/>
      <dgm:spPr/>
      <dgm:t>
        <a:bodyPr/>
        <a:lstStyle/>
        <a:p>
          <a:endParaRPr lang="en-US"/>
        </a:p>
      </dgm:t>
    </dgm:pt>
    <dgm:pt modelId="{144196E9-67D7-425A-9623-DFF51FA50844}">
      <dgm:prSet phldrT="[Text]"/>
      <dgm:spPr/>
      <dgm:t>
        <a:bodyPr/>
        <a:lstStyle/>
        <a:p>
          <a:r>
            <a:rPr lang="en-US" altLang="en-US" dirty="0">
              <a:ea typeface="Georgia" pitchFamily="18" charset="0"/>
              <a:cs typeface="Georgia" pitchFamily="18" charset="0"/>
            </a:rPr>
            <a:t>Availability of transportation</a:t>
          </a:r>
          <a:endParaRPr lang="en-US" dirty="0"/>
        </a:p>
      </dgm:t>
    </dgm:pt>
    <dgm:pt modelId="{C0EBD830-69DA-4308-BAA9-E0CD43D5CB0E}" type="parTrans" cxnId="{CD689C99-DA47-46CA-BEE6-E308917DD3C6}">
      <dgm:prSet/>
      <dgm:spPr/>
      <dgm:t>
        <a:bodyPr/>
        <a:lstStyle/>
        <a:p>
          <a:endParaRPr lang="en-US"/>
        </a:p>
      </dgm:t>
    </dgm:pt>
    <dgm:pt modelId="{DD15AB07-17AD-453F-B10C-6B2AD4EE493A}" type="sibTrans" cxnId="{CD689C99-DA47-46CA-BEE6-E308917DD3C6}">
      <dgm:prSet/>
      <dgm:spPr/>
      <dgm:t>
        <a:bodyPr/>
        <a:lstStyle/>
        <a:p>
          <a:endParaRPr lang="en-US"/>
        </a:p>
      </dgm:t>
    </dgm:pt>
    <dgm:pt modelId="{81033794-FF46-43D5-B772-8E5B08DE49E4}">
      <dgm:prSet phldrT="[Text]"/>
      <dgm:spPr/>
      <dgm:t>
        <a:bodyPr/>
        <a:lstStyle/>
        <a:p>
          <a:r>
            <a:rPr lang="en-US" dirty="0"/>
            <a:t>Work Assignments Don’t Conflict with Disability</a:t>
          </a:r>
        </a:p>
      </dgm:t>
    </dgm:pt>
    <dgm:pt modelId="{4A96DB3D-4547-486B-A637-74560A827CBF}" type="parTrans" cxnId="{7D272D3A-415B-4371-83E4-C966C304070E}">
      <dgm:prSet/>
      <dgm:spPr/>
      <dgm:t>
        <a:bodyPr/>
        <a:lstStyle/>
        <a:p>
          <a:endParaRPr lang="en-US"/>
        </a:p>
      </dgm:t>
    </dgm:pt>
    <dgm:pt modelId="{08A44FAE-1A55-470C-AFC1-DBAE119E50BC}" type="sibTrans" cxnId="{7D272D3A-415B-4371-83E4-C966C304070E}">
      <dgm:prSet/>
      <dgm:spPr/>
      <dgm:t>
        <a:bodyPr/>
        <a:lstStyle/>
        <a:p>
          <a:endParaRPr lang="en-US"/>
        </a:p>
      </dgm:t>
    </dgm:pt>
    <dgm:pt modelId="{041534F3-2815-4BBE-867A-BAD467733D8D}">
      <dgm:prSet phldrT="[Text]"/>
      <dgm:spPr/>
      <dgm:t>
        <a:bodyPr/>
        <a:lstStyle/>
        <a:p>
          <a:r>
            <a:rPr lang="en-US" altLang="en-US" dirty="0">
              <a:ea typeface="Georgia" pitchFamily="18" charset="0"/>
              <a:cs typeface="Georgia" pitchFamily="18" charset="0"/>
            </a:rPr>
            <a:t>Motivation</a:t>
          </a:r>
          <a:endParaRPr lang="en-US" dirty="0"/>
        </a:p>
      </dgm:t>
    </dgm:pt>
    <dgm:pt modelId="{6F6C8966-CB41-450E-91A1-68144AD78134}" type="parTrans" cxnId="{BDC62547-902C-40F8-94C8-21421CD58217}">
      <dgm:prSet/>
      <dgm:spPr/>
      <dgm:t>
        <a:bodyPr/>
        <a:lstStyle/>
        <a:p>
          <a:endParaRPr lang="en-US"/>
        </a:p>
      </dgm:t>
    </dgm:pt>
    <dgm:pt modelId="{B30C46AD-0ECD-4E0B-9D57-8991FB56ECE4}" type="sibTrans" cxnId="{BDC62547-902C-40F8-94C8-21421CD58217}">
      <dgm:prSet/>
      <dgm:spPr/>
      <dgm:t>
        <a:bodyPr/>
        <a:lstStyle/>
        <a:p>
          <a:endParaRPr lang="en-US"/>
        </a:p>
      </dgm:t>
    </dgm:pt>
    <dgm:pt modelId="{C577854D-52CE-4A26-968D-B98A4B48406F}" type="pres">
      <dgm:prSet presAssocID="{B3289116-FFD8-4C1E-BE34-6EE57C7A478E}" presName="linear" presStyleCnt="0">
        <dgm:presLayoutVars>
          <dgm:dir/>
          <dgm:resizeHandles val="exact"/>
        </dgm:presLayoutVars>
      </dgm:prSet>
      <dgm:spPr/>
    </dgm:pt>
    <dgm:pt modelId="{EDD43172-2B91-4B11-A323-8DCA49205D65}" type="pres">
      <dgm:prSet presAssocID="{091F49EA-1934-4C02-8A14-7BB4475BAC98}" presName="comp" presStyleCnt="0"/>
      <dgm:spPr/>
    </dgm:pt>
    <dgm:pt modelId="{3934B9D4-485A-418D-9CBC-DDEE4EB4E1E3}" type="pres">
      <dgm:prSet presAssocID="{091F49EA-1934-4C02-8A14-7BB4475BAC98}" presName="box" presStyleLbl="node1" presStyleIdx="0" presStyleCnt="5"/>
      <dgm:spPr/>
    </dgm:pt>
    <dgm:pt modelId="{0E7DD73D-A3A2-4F85-9D83-33243E1F3549}" type="pres">
      <dgm:prSet presAssocID="{091F49EA-1934-4C02-8A14-7BB4475BAC98}"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ndicapped parking spot"/>
        </a:ext>
      </dgm:extLst>
    </dgm:pt>
    <dgm:pt modelId="{85CAB2ED-FE24-4F4B-906B-1FDD4E729601}" type="pres">
      <dgm:prSet presAssocID="{091F49EA-1934-4C02-8A14-7BB4475BAC98}" presName="text" presStyleLbl="node1" presStyleIdx="0" presStyleCnt="5">
        <dgm:presLayoutVars>
          <dgm:bulletEnabled val="1"/>
        </dgm:presLayoutVars>
      </dgm:prSet>
      <dgm:spPr/>
    </dgm:pt>
    <dgm:pt modelId="{1506B1C4-B5A1-43C8-8762-19EB94487E6D}" type="pres">
      <dgm:prSet presAssocID="{F8D6EA49-7FAE-41FF-BE9B-7A62DFB1A909}" presName="spacer" presStyleCnt="0"/>
      <dgm:spPr/>
    </dgm:pt>
    <dgm:pt modelId="{6868423A-405F-4F89-91FF-4AEDCA37E78C}" type="pres">
      <dgm:prSet presAssocID="{529892C7-820E-4E52-93A7-5F8F53B8F0FC}" presName="comp" presStyleCnt="0"/>
      <dgm:spPr/>
    </dgm:pt>
    <dgm:pt modelId="{EE1F0638-E369-4603-80A9-ABC4DEACEC10}" type="pres">
      <dgm:prSet presAssocID="{529892C7-820E-4E52-93A7-5F8F53B8F0FC}" presName="box" presStyleLbl="node1" presStyleIdx="1" presStyleCnt="5"/>
      <dgm:spPr/>
    </dgm:pt>
    <dgm:pt modelId="{8CDDA56C-1379-4084-AE4C-BF08D358ECB1}" type="pres">
      <dgm:prSet presAssocID="{529892C7-820E-4E52-93A7-5F8F53B8F0FC}" presName="img" presStyleLbl="fgImgPlace1" presStyleIdx="1" presStyleCnt="5" custLinFactNeighborX="449"/>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ile of American dollar banknotes"/>
        </a:ext>
      </dgm:extLst>
    </dgm:pt>
    <dgm:pt modelId="{175772A6-D2DD-4E59-9FF9-DE432744380E}" type="pres">
      <dgm:prSet presAssocID="{529892C7-820E-4E52-93A7-5F8F53B8F0FC}" presName="text" presStyleLbl="node1" presStyleIdx="1" presStyleCnt="5">
        <dgm:presLayoutVars>
          <dgm:bulletEnabled val="1"/>
        </dgm:presLayoutVars>
      </dgm:prSet>
      <dgm:spPr/>
    </dgm:pt>
    <dgm:pt modelId="{C0C14189-25A3-400B-809A-308D99D3386D}" type="pres">
      <dgm:prSet presAssocID="{BAD6D066-64C9-47D5-A78C-E8BBF19E872B}" presName="spacer" presStyleCnt="0"/>
      <dgm:spPr/>
    </dgm:pt>
    <dgm:pt modelId="{9104938B-B083-489D-809D-F4A18F4C8001}" type="pres">
      <dgm:prSet presAssocID="{144196E9-67D7-425A-9623-DFF51FA50844}" presName="comp" presStyleCnt="0"/>
      <dgm:spPr/>
    </dgm:pt>
    <dgm:pt modelId="{9E956559-A151-4406-98A3-CC6659EA8B3E}" type="pres">
      <dgm:prSet presAssocID="{144196E9-67D7-425A-9623-DFF51FA50844}" presName="box" presStyleLbl="node1" presStyleIdx="2" presStyleCnt="5"/>
      <dgm:spPr/>
    </dgm:pt>
    <dgm:pt modelId="{76E5FE66-42AE-4012-B731-3B63467C2389}" type="pres">
      <dgm:prSet presAssocID="{144196E9-67D7-425A-9623-DFF51FA50844}"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Yellow cabs lined up on the road"/>
        </a:ext>
      </dgm:extLst>
    </dgm:pt>
    <dgm:pt modelId="{15F58845-450A-472F-950B-F8015DF4BA0A}" type="pres">
      <dgm:prSet presAssocID="{144196E9-67D7-425A-9623-DFF51FA50844}" presName="text" presStyleLbl="node1" presStyleIdx="2" presStyleCnt="5">
        <dgm:presLayoutVars>
          <dgm:bulletEnabled val="1"/>
        </dgm:presLayoutVars>
      </dgm:prSet>
      <dgm:spPr/>
    </dgm:pt>
    <dgm:pt modelId="{3ACD4142-C4B6-4282-A9DB-6FF28F5277D0}" type="pres">
      <dgm:prSet presAssocID="{DD15AB07-17AD-453F-B10C-6B2AD4EE493A}" presName="spacer" presStyleCnt="0"/>
      <dgm:spPr/>
    </dgm:pt>
    <dgm:pt modelId="{1E1112EC-9C5A-4BBD-8B25-76291C345363}" type="pres">
      <dgm:prSet presAssocID="{041534F3-2815-4BBE-867A-BAD467733D8D}" presName="comp" presStyleCnt="0"/>
      <dgm:spPr/>
    </dgm:pt>
    <dgm:pt modelId="{46A6507C-CAF5-4725-84EE-928ED0B62E1D}" type="pres">
      <dgm:prSet presAssocID="{041534F3-2815-4BBE-867A-BAD467733D8D}" presName="box" presStyleLbl="node1" presStyleIdx="3" presStyleCnt="5"/>
      <dgm:spPr/>
    </dgm:pt>
    <dgm:pt modelId="{CA7DBE09-C2D5-4049-B9E9-D37D21E484CE}" type="pres">
      <dgm:prSet presAssocID="{041534F3-2815-4BBE-867A-BAD467733D8D}"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nds holding to go cup"/>
        </a:ext>
      </dgm:extLst>
    </dgm:pt>
    <dgm:pt modelId="{5B0B3759-59F3-4ADA-B191-4F2719951839}" type="pres">
      <dgm:prSet presAssocID="{041534F3-2815-4BBE-867A-BAD467733D8D}" presName="text" presStyleLbl="node1" presStyleIdx="3" presStyleCnt="5">
        <dgm:presLayoutVars>
          <dgm:bulletEnabled val="1"/>
        </dgm:presLayoutVars>
      </dgm:prSet>
      <dgm:spPr/>
    </dgm:pt>
    <dgm:pt modelId="{B9FEC9BD-11EC-4345-B688-160715FFFE9E}" type="pres">
      <dgm:prSet presAssocID="{B30C46AD-0ECD-4E0B-9D57-8991FB56ECE4}" presName="spacer" presStyleCnt="0"/>
      <dgm:spPr/>
    </dgm:pt>
    <dgm:pt modelId="{73FFF366-5B5F-450D-A62C-7EDF279F3640}" type="pres">
      <dgm:prSet presAssocID="{81033794-FF46-43D5-B772-8E5B08DE49E4}" presName="comp" presStyleCnt="0"/>
      <dgm:spPr/>
    </dgm:pt>
    <dgm:pt modelId="{F9BCF0C8-1075-4638-909D-F118D4077603}" type="pres">
      <dgm:prSet presAssocID="{81033794-FF46-43D5-B772-8E5B08DE49E4}" presName="box" presStyleLbl="node1" presStyleIdx="4" presStyleCnt="5"/>
      <dgm:spPr/>
    </dgm:pt>
    <dgm:pt modelId="{69DEEACD-B523-4B30-ACC9-98D2C25DCF9E}" type="pres">
      <dgm:prSet presAssocID="{81033794-FF46-43D5-B772-8E5B08DE49E4}"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ople shaking hands"/>
        </a:ext>
      </dgm:extLst>
    </dgm:pt>
    <dgm:pt modelId="{23876247-8095-472C-BD8D-B47681F88871}" type="pres">
      <dgm:prSet presAssocID="{81033794-FF46-43D5-B772-8E5B08DE49E4}" presName="text" presStyleLbl="node1" presStyleIdx="4" presStyleCnt="5">
        <dgm:presLayoutVars>
          <dgm:bulletEnabled val="1"/>
        </dgm:presLayoutVars>
      </dgm:prSet>
      <dgm:spPr/>
    </dgm:pt>
  </dgm:ptLst>
  <dgm:cxnLst>
    <dgm:cxn modelId="{B1848001-AE76-4237-A83B-9060D9EAFF88}" type="presOf" srcId="{091F49EA-1934-4C02-8A14-7BB4475BAC98}" destId="{3934B9D4-485A-418D-9CBC-DDEE4EB4E1E3}" srcOrd="0" destOrd="0" presId="urn:microsoft.com/office/officeart/2005/8/layout/vList4"/>
    <dgm:cxn modelId="{0FDCB009-2E01-4880-9DBB-18B7EB99BDAB}" type="presOf" srcId="{81033794-FF46-43D5-B772-8E5B08DE49E4}" destId="{F9BCF0C8-1075-4638-909D-F118D4077603}" srcOrd="0" destOrd="0" presId="urn:microsoft.com/office/officeart/2005/8/layout/vList4"/>
    <dgm:cxn modelId="{5DE4310D-9590-4DC0-B89A-E8768DEC4D4C}" type="presOf" srcId="{B3289116-FFD8-4C1E-BE34-6EE57C7A478E}" destId="{C577854D-52CE-4A26-968D-B98A4B48406F}" srcOrd="0" destOrd="0" presId="urn:microsoft.com/office/officeart/2005/8/layout/vList4"/>
    <dgm:cxn modelId="{7D272D3A-415B-4371-83E4-C966C304070E}" srcId="{B3289116-FFD8-4C1E-BE34-6EE57C7A478E}" destId="{81033794-FF46-43D5-B772-8E5B08DE49E4}" srcOrd="4" destOrd="0" parTransId="{4A96DB3D-4547-486B-A637-74560A827CBF}" sibTransId="{08A44FAE-1A55-470C-AFC1-DBAE119E50BC}"/>
    <dgm:cxn modelId="{EE1A7D5D-19C1-48D8-A88E-61DF9FE765D7}" type="presOf" srcId="{144196E9-67D7-425A-9623-DFF51FA50844}" destId="{15F58845-450A-472F-950B-F8015DF4BA0A}" srcOrd="1" destOrd="0" presId="urn:microsoft.com/office/officeart/2005/8/layout/vList4"/>
    <dgm:cxn modelId="{312B5E5F-E761-4E48-8E57-46F9A2A60D88}" type="presOf" srcId="{81033794-FF46-43D5-B772-8E5B08DE49E4}" destId="{23876247-8095-472C-BD8D-B47681F88871}" srcOrd="1" destOrd="0" presId="urn:microsoft.com/office/officeart/2005/8/layout/vList4"/>
    <dgm:cxn modelId="{BDC62547-902C-40F8-94C8-21421CD58217}" srcId="{B3289116-FFD8-4C1E-BE34-6EE57C7A478E}" destId="{041534F3-2815-4BBE-867A-BAD467733D8D}" srcOrd="3" destOrd="0" parTransId="{6F6C8966-CB41-450E-91A1-68144AD78134}" sibTransId="{B30C46AD-0ECD-4E0B-9D57-8991FB56ECE4}"/>
    <dgm:cxn modelId="{D60DDA72-CA2F-4D2E-9DC6-06A9EC40E004}" type="presOf" srcId="{529892C7-820E-4E52-93A7-5F8F53B8F0FC}" destId="{175772A6-D2DD-4E59-9FF9-DE432744380E}" srcOrd="1" destOrd="0" presId="urn:microsoft.com/office/officeart/2005/8/layout/vList4"/>
    <dgm:cxn modelId="{E9155984-9809-4E48-A178-CFBCE6D74751}" srcId="{B3289116-FFD8-4C1E-BE34-6EE57C7A478E}" destId="{529892C7-820E-4E52-93A7-5F8F53B8F0FC}" srcOrd="1" destOrd="0" parTransId="{FC7B1394-AB29-4BE4-99F0-95ABDB635F90}" sibTransId="{BAD6D066-64C9-47D5-A78C-E8BBF19E872B}"/>
    <dgm:cxn modelId="{9E66E687-4A60-46C0-A434-FB919BCA8537}" type="presOf" srcId="{144196E9-67D7-425A-9623-DFF51FA50844}" destId="{9E956559-A151-4406-98A3-CC6659EA8B3E}" srcOrd="0" destOrd="0" presId="urn:microsoft.com/office/officeart/2005/8/layout/vList4"/>
    <dgm:cxn modelId="{CD689C99-DA47-46CA-BEE6-E308917DD3C6}" srcId="{B3289116-FFD8-4C1E-BE34-6EE57C7A478E}" destId="{144196E9-67D7-425A-9623-DFF51FA50844}" srcOrd="2" destOrd="0" parTransId="{C0EBD830-69DA-4308-BAA9-E0CD43D5CB0E}" sibTransId="{DD15AB07-17AD-453F-B10C-6B2AD4EE493A}"/>
    <dgm:cxn modelId="{F621B9AB-3568-4E5B-82EF-F7CF3EC0E5BC}" type="presOf" srcId="{091F49EA-1934-4C02-8A14-7BB4475BAC98}" destId="{85CAB2ED-FE24-4F4B-906B-1FDD4E729601}" srcOrd="1" destOrd="0" presId="urn:microsoft.com/office/officeart/2005/8/layout/vList4"/>
    <dgm:cxn modelId="{C1F5B7B0-5B1A-45AB-A745-216EF43C703D}" type="presOf" srcId="{041534F3-2815-4BBE-867A-BAD467733D8D}" destId="{5B0B3759-59F3-4ADA-B191-4F2719951839}" srcOrd="1" destOrd="0" presId="urn:microsoft.com/office/officeart/2005/8/layout/vList4"/>
    <dgm:cxn modelId="{06F4D6B8-B989-4EBE-A730-79380C1E9D48}" type="presOf" srcId="{529892C7-820E-4E52-93A7-5F8F53B8F0FC}" destId="{EE1F0638-E369-4603-80A9-ABC4DEACEC10}" srcOrd="0" destOrd="0" presId="urn:microsoft.com/office/officeart/2005/8/layout/vList4"/>
    <dgm:cxn modelId="{207A56C7-FA6B-4CB3-9ADB-259A923171A9}" srcId="{B3289116-FFD8-4C1E-BE34-6EE57C7A478E}" destId="{091F49EA-1934-4C02-8A14-7BB4475BAC98}" srcOrd="0" destOrd="0" parTransId="{1E43371D-75AC-4C68-8D91-15232C4D5A0D}" sibTransId="{F8D6EA49-7FAE-41FF-BE9B-7A62DFB1A909}"/>
    <dgm:cxn modelId="{709EC9E4-A23A-428D-BACF-F42E5AA56758}" type="presOf" srcId="{041534F3-2815-4BBE-867A-BAD467733D8D}" destId="{46A6507C-CAF5-4725-84EE-928ED0B62E1D}" srcOrd="0" destOrd="0" presId="urn:microsoft.com/office/officeart/2005/8/layout/vList4"/>
    <dgm:cxn modelId="{B76FE484-02C1-412E-890D-AF4380BA0141}" type="presParOf" srcId="{C577854D-52CE-4A26-968D-B98A4B48406F}" destId="{EDD43172-2B91-4B11-A323-8DCA49205D65}" srcOrd="0" destOrd="0" presId="urn:microsoft.com/office/officeart/2005/8/layout/vList4"/>
    <dgm:cxn modelId="{8C3AB697-A73D-4CCE-ADD8-B60E38397975}" type="presParOf" srcId="{EDD43172-2B91-4B11-A323-8DCA49205D65}" destId="{3934B9D4-485A-418D-9CBC-DDEE4EB4E1E3}" srcOrd="0" destOrd="0" presId="urn:microsoft.com/office/officeart/2005/8/layout/vList4"/>
    <dgm:cxn modelId="{9438145D-F81D-4A30-B9EB-785ABE93430F}" type="presParOf" srcId="{EDD43172-2B91-4B11-A323-8DCA49205D65}" destId="{0E7DD73D-A3A2-4F85-9D83-33243E1F3549}" srcOrd="1" destOrd="0" presId="urn:microsoft.com/office/officeart/2005/8/layout/vList4"/>
    <dgm:cxn modelId="{731E30D7-6245-433F-B23E-86182985B9CA}" type="presParOf" srcId="{EDD43172-2B91-4B11-A323-8DCA49205D65}" destId="{85CAB2ED-FE24-4F4B-906B-1FDD4E729601}" srcOrd="2" destOrd="0" presId="urn:microsoft.com/office/officeart/2005/8/layout/vList4"/>
    <dgm:cxn modelId="{787C5C4D-658E-4C83-A6F8-2A5B0F147753}" type="presParOf" srcId="{C577854D-52CE-4A26-968D-B98A4B48406F}" destId="{1506B1C4-B5A1-43C8-8762-19EB94487E6D}" srcOrd="1" destOrd="0" presId="urn:microsoft.com/office/officeart/2005/8/layout/vList4"/>
    <dgm:cxn modelId="{F5E89A96-F83B-4856-9CEE-782297E40EAE}" type="presParOf" srcId="{C577854D-52CE-4A26-968D-B98A4B48406F}" destId="{6868423A-405F-4F89-91FF-4AEDCA37E78C}" srcOrd="2" destOrd="0" presId="urn:microsoft.com/office/officeart/2005/8/layout/vList4"/>
    <dgm:cxn modelId="{AF4D278C-DADF-4178-954A-9F51F594D2CC}" type="presParOf" srcId="{6868423A-405F-4F89-91FF-4AEDCA37E78C}" destId="{EE1F0638-E369-4603-80A9-ABC4DEACEC10}" srcOrd="0" destOrd="0" presId="urn:microsoft.com/office/officeart/2005/8/layout/vList4"/>
    <dgm:cxn modelId="{A7239CB9-D37A-42A8-B7F3-74BA12EB3D74}" type="presParOf" srcId="{6868423A-405F-4F89-91FF-4AEDCA37E78C}" destId="{8CDDA56C-1379-4084-AE4C-BF08D358ECB1}" srcOrd="1" destOrd="0" presId="urn:microsoft.com/office/officeart/2005/8/layout/vList4"/>
    <dgm:cxn modelId="{C16A0735-1D31-4B1F-A61D-6B3133F4AB51}" type="presParOf" srcId="{6868423A-405F-4F89-91FF-4AEDCA37E78C}" destId="{175772A6-D2DD-4E59-9FF9-DE432744380E}" srcOrd="2" destOrd="0" presId="urn:microsoft.com/office/officeart/2005/8/layout/vList4"/>
    <dgm:cxn modelId="{E38B80BB-68A4-492F-BB6B-4D02EEA20DFC}" type="presParOf" srcId="{C577854D-52CE-4A26-968D-B98A4B48406F}" destId="{C0C14189-25A3-400B-809A-308D99D3386D}" srcOrd="3" destOrd="0" presId="urn:microsoft.com/office/officeart/2005/8/layout/vList4"/>
    <dgm:cxn modelId="{6A919CB4-1387-4AD2-907D-26827F0EE0D1}" type="presParOf" srcId="{C577854D-52CE-4A26-968D-B98A4B48406F}" destId="{9104938B-B083-489D-809D-F4A18F4C8001}" srcOrd="4" destOrd="0" presId="urn:microsoft.com/office/officeart/2005/8/layout/vList4"/>
    <dgm:cxn modelId="{422F9AFE-8B61-436E-89A1-1F48CEAE5E45}" type="presParOf" srcId="{9104938B-B083-489D-809D-F4A18F4C8001}" destId="{9E956559-A151-4406-98A3-CC6659EA8B3E}" srcOrd="0" destOrd="0" presId="urn:microsoft.com/office/officeart/2005/8/layout/vList4"/>
    <dgm:cxn modelId="{1433D5AA-8BF9-4B42-8836-A63CE3604E42}" type="presParOf" srcId="{9104938B-B083-489D-809D-F4A18F4C8001}" destId="{76E5FE66-42AE-4012-B731-3B63467C2389}" srcOrd="1" destOrd="0" presId="urn:microsoft.com/office/officeart/2005/8/layout/vList4"/>
    <dgm:cxn modelId="{68058A1E-ED76-4DB7-8622-FA99B1957FCE}" type="presParOf" srcId="{9104938B-B083-489D-809D-F4A18F4C8001}" destId="{15F58845-450A-472F-950B-F8015DF4BA0A}" srcOrd="2" destOrd="0" presId="urn:microsoft.com/office/officeart/2005/8/layout/vList4"/>
    <dgm:cxn modelId="{944C8ED5-7398-4318-9B29-2E374EE19825}" type="presParOf" srcId="{C577854D-52CE-4A26-968D-B98A4B48406F}" destId="{3ACD4142-C4B6-4282-A9DB-6FF28F5277D0}" srcOrd="5" destOrd="0" presId="urn:microsoft.com/office/officeart/2005/8/layout/vList4"/>
    <dgm:cxn modelId="{21D66AA5-F5A9-47CD-A93B-DAD373FD838B}" type="presParOf" srcId="{C577854D-52CE-4A26-968D-B98A4B48406F}" destId="{1E1112EC-9C5A-4BBD-8B25-76291C345363}" srcOrd="6" destOrd="0" presId="urn:microsoft.com/office/officeart/2005/8/layout/vList4"/>
    <dgm:cxn modelId="{4965D26C-B564-422E-B7DF-A5A802629392}" type="presParOf" srcId="{1E1112EC-9C5A-4BBD-8B25-76291C345363}" destId="{46A6507C-CAF5-4725-84EE-928ED0B62E1D}" srcOrd="0" destOrd="0" presId="urn:microsoft.com/office/officeart/2005/8/layout/vList4"/>
    <dgm:cxn modelId="{C1F717C4-B58B-4256-8D6C-70469692A8AC}" type="presParOf" srcId="{1E1112EC-9C5A-4BBD-8B25-76291C345363}" destId="{CA7DBE09-C2D5-4049-B9E9-D37D21E484CE}" srcOrd="1" destOrd="0" presId="urn:microsoft.com/office/officeart/2005/8/layout/vList4"/>
    <dgm:cxn modelId="{23DF75DD-8063-40C3-992F-D0ED20834A8A}" type="presParOf" srcId="{1E1112EC-9C5A-4BBD-8B25-76291C345363}" destId="{5B0B3759-59F3-4ADA-B191-4F2719951839}" srcOrd="2" destOrd="0" presId="urn:microsoft.com/office/officeart/2005/8/layout/vList4"/>
    <dgm:cxn modelId="{1279E5A3-C7C5-48F4-8485-843D53E9AA30}" type="presParOf" srcId="{C577854D-52CE-4A26-968D-B98A4B48406F}" destId="{B9FEC9BD-11EC-4345-B688-160715FFFE9E}" srcOrd="7" destOrd="0" presId="urn:microsoft.com/office/officeart/2005/8/layout/vList4"/>
    <dgm:cxn modelId="{72CA28DA-A373-48E2-A310-B0E420BFAF98}" type="presParOf" srcId="{C577854D-52CE-4A26-968D-B98A4B48406F}" destId="{73FFF366-5B5F-450D-A62C-7EDF279F3640}" srcOrd="8" destOrd="0" presId="urn:microsoft.com/office/officeart/2005/8/layout/vList4"/>
    <dgm:cxn modelId="{B365D05E-880A-4590-8592-6A47B9ADE749}" type="presParOf" srcId="{73FFF366-5B5F-450D-A62C-7EDF279F3640}" destId="{F9BCF0C8-1075-4638-909D-F118D4077603}" srcOrd="0" destOrd="0" presId="urn:microsoft.com/office/officeart/2005/8/layout/vList4"/>
    <dgm:cxn modelId="{0958D998-2701-44B2-885D-63211D4D441A}" type="presParOf" srcId="{73FFF366-5B5F-450D-A62C-7EDF279F3640}" destId="{69DEEACD-B523-4B30-ACC9-98D2C25DCF9E}" srcOrd="1" destOrd="0" presId="urn:microsoft.com/office/officeart/2005/8/layout/vList4"/>
    <dgm:cxn modelId="{3BE5B56C-55F0-40DF-A2B5-DA5B1D8F8C43}" type="presParOf" srcId="{73FFF366-5B5F-450D-A62C-7EDF279F3640}" destId="{23876247-8095-472C-BD8D-B47681F8887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F405B3-424E-470C-9443-953B0427AEA8}"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US"/>
        </a:p>
      </dgm:t>
    </dgm:pt>
    <dgm:pt modelId="{A9CCB06B-2D77-4E7B-955D-CA2A43A0FACB}">
      <dgm:prSet phldrT="[Text]" custT="1"/>
      <dgm:spPr/>
      <dgm:t>
        <a:bodyPr/>
        <a:lstStyle/>
        <a:p>
          <a:r>
            <a:rPr lang="en-US" sz="5400" dirty="0">
              <a:latin typeface="Calibri" panose="020F0502020204030204" pitchFamily="34" charset="0"/>
              <a:cs typeface="Calibri" panose="020F0502020204030204" pitchFamily="34" charset="0"/>
            </a:rPr>
            <a:t>If Approved:</a:t>
          </a:r>
        </a:p>
      </dgm:t>
    </dgm:pt>
    <dgm:pt modelId="{A6994743-3DE7-41AF-A943-FE6CD7F6618D}" type="parTrans" cxnId="{D201BBE3-598D-4769-A346-9131D1D384B9}">
      <dgm:prSet/>
      <dgm:spPr/>
      <dgm:t>
        <a:bodyPr/>
        <a:lstStyle/>
        <a:p>
          <a:endParaRPr lang="en-US"/>
        </a:p>
      </dgm:t>
    </dgm:pt>
    <dgm:pt modelId="{D5A5E54F-DC45-4B82-AD5F-4C90201A458F}" type="sibTrans" cxnId="{D201BBE3-598D-4769-A346-9131D1D384B9}">
      <dgm:prSet/>
      <dgm:spPr/>
      <dgm:t>
        <a:bodyPr/>
        <a:lstStyle/>
        <a:p>
          <a:endParaRPr lang="en-US"/>
        </a:p>
      </dgm:t>
    </dgm:pt>
    <dgm:pt modelId="{305A7769-7C06-4F8F-843D-78047F189D1E}">
      <dgm:prSet phldrT="[Text]" custT="1"/>
      <dgm:spPr/>
      <dgm:t>
        <a:bodyPr/>
        <a:lstStyle/>
        <a:p>
          <a:r>
            <a:rPr lang="en-US" sz="2800" dirty="0">
              <a:latin typeface="Calibri" panose="020F0502020204030204" pitchFamily="34" charset="0"/>
              <a:cs typeface="Calibri" panose="020F0502020204030204" pitchFamily="34" charset="0"/>
            </a:rPr>
            <a:t>Contract and time record sent to site supervisor</a:t>
          </a:r>
        </a:p>
      </dgm:t>
    </dgm:pt>
    <dgm:pt modelId="{9D2B7041-C4C3-4261-AF0A-9CFD1963CE91}" type="parTrans" cxnId="{292E70DC-38BD-4F02-A1EA-65B6D5A4C890}">
      <dgm:prSet/>
      <dgm:spPr/>
      <dgm:t>
        <a:bodyPr/>
        <a:lstStyle/>
        <a:p>
          <a:endParaRPr lang="en-US"/>
        </a:p>
      </dgm:t>
    </dgm:pt>
    <dgm:pt modelId="{904FCE2D-77AD-4447-8815-0B76241C6D76}" type="sibTrans" cxnId="{292E70DC-38BD-4F02-A1EA-65B6D5A4C890}">
      <dgm:prSet/>
      <dgm:spPr/>
      <dgm:t>
        <a:bodyPr/>
        <a:lstStyle/>
        <a:p>
          <a:endParaRPr lang="en-US"/>
        </a:p>
      </dgm:t>
    </dgm:pt>
    <dgm:pt modelId="{5DEA59FA-97A9-4930-BD49-388983DB36D3}">
      <dgm:prSet phldrT="[Text]" custT="1"/>
      <dgm:spPr/>
      <dgm:t>
        <a:bodyPr/>
        <a:lstStyle/>
        <a:p>
          <a:r>
            <a:rPr lang="en-US" sz="2800" dirty="0">
              <a:latin typeface="Calibri" panose="020F0502020204030204" pitchFamily="34" charset="0"/>
              <a:cs typeface="Calibri" panose="020F0502020204030204" pitchFamily="34" charset="0"/>
            </a:rPr>
            <a:t>Students may not begin working prior to VA approving the contract</a:t>
          </a:r>
        </a:p>
      </dgm:t>
    </dgm:pt>
    <dgm:pt modelId="{4AAC3452-DE9F-4502-B712-8FE48F0ACE1A}" type="parTrans" cxnId="{B7382F68-6884-428F-97F9-94C0CCEFC6AF}">
      <dgm:prSet/>
      <dgm:spPr/>
      <dgm:t>
        <a:bodyPr/>
        <a:lstStyle/>
        <a:p>
          <a:endParaRPr lang="en-US"/>
        </a:p>
      </dgm:t>
    </dgm:pt>
    <dgm:pt modelId="{5ECF86DB-BCA0-47E2-8DFA-A393E2565CB0}" type="sibTrans" cxnId="{B7382F68-6884-428F-97F9-94C0CCEFC6AF}">
      <dgm:prSet/>
      <dgm:spPr/>
      <dgm:t>
        <a:bodyPr/>
        <a:lstStyle/>
        <a:p>
          <a:endParaRPr lang="en-US"/>
        </a:p>
      </dgm:t>
    </dgm:pt>
    <dgm:pt modelId="{A60ACFD0-7C4C-4A87-A489-5BE629F5D7E2}">
      <dgm:prSet phldrT="[Text]" custT="1"/>
      <dgm:spPr/>
      <dgm:t>
        <a:bodyPr/>
        <a:lstStyle/>
        <a:p>
          <a:r>
            <a:rPr lang="en-US" sz="5400" dirty="0">
              <a:latin typeface="Calibri" panose="020F0502020204030204" pitchFamily="34" charset="0"/>
              <a:cs typeface="Calibri" panose="020F0502020204030204" pitchFamily="34" charset="0"/>
            </a:rPr>
            <a:t>If Denied:</a:t>
          </a:r>
        </a:p>
      </dgm:t>
    </dgm:pt>
    <dgm:pt modelId="{7E32216A-E935-4EAD-96D2-69521D5B4943}" type="parTrans" cxnId="{34C2AC9B-505D-4DDF-A576-F9B626839B0A}">
      <dgm:prSet/>
      <dgm:spPr/>
      <dgm:t>
        <a:bodyPr/>
        <a:lstStyle/>
        <a:p>
          <a:endParaRPr lang="en-US"/>
        </a:p>
      </dgm:t>
    </dgm:pt>
    <dgm:pt modelId="{88398738-F66F-445E-A02A-F22A4442F7E7}" type="sibTrans" cxnId="{34C2AC9B-505D-4DDF-A576-F9B626839B0A}">
      <dgm:prSet/>
      <dgm:spPr/>
      <dgm:t>
        <a:bodyPr/>
        <a:lstStyle/>
        <a:p>
          <a:endParaRPr lang="en-US"/>
        </a:p>
      </dgm:t>
    </dgm:pt>
    <dgm:pt modelId="{160AEECA-AE80-434B-B2AE-EF80603F55B3}">
      <dgm:prSet phldrT="[Text]" custT="1"/>
      <dgm:spPr/>
      <dgm:t>
        <a:bodyPr/>
        <a:lstStyle/>
        <a:p>
          <a:r>
            <a:rPr lang="en-US" sz="2800" dirty="0">
              <a:latin typeface="Calibri" panose="020F0502020204030204" pitchFamily="34" charset="0"/>
              <a:cs typeface="Calibri" panose="020F0502020204030204" pitchFamily="34" charset="0"/>
            </a:rPr>
            <a:t>Denial letter sent to student</a:t>
          </a:r>
        </a:p>
      </dgm:t>
    </dgm:pt>
    <dgm:pt modelId="{DB9E621B-0E7E-47AD-A3CE-D95DBACBD6F0}" type="parTrans" cxnId="{9B04AB96-DA12-46F5-8116-7523D00D7F09}">
      <dgm:prSet/>
      <dgm:spPr/>
      <dgm:t>
        <a:bodyPr/>
        <a:lstStyle/>
        <a:p>
          <a:endParaRPr lang="en-US"/>
        </a:p>
      </dgm:t>
    </dgm:pt>
    <dgm:pt modelId="{A4BB2A9D-6ED4-4132-BE25-7D65CF96ED34}" type="sibTrans" cxnId="{9B04AB96-DA12-46F5-8116-7523D00D7F09}">
      <dgm:prSet/>
      <dgm:spPr/>
      <dgm:t>
        <a:bodyPr/>
        <a:lstStyle/>
        <a:p>
          <a:endParaRPr lang="en-US"/>
        </a:p>
      </dgm:t>
    </dgm:pt>
    <dgm:pt modelId="{354A6385-B287-4B64-8642-08703E155241}">
      <dgm:prSet phldrT="[Text]" custT="1"/>
      <dgm:spPr/>
      <dgm:t>
        <a:bodyPr/>
        <a:lstStyle/>
        <a:p>
          <a:r>
            <a:rPr lang="en-US" sz="2800" dirty="0">
              <a:latin typeface="Calibri" panose="020F0502020204030204" pitchFamily="34" charset="0"/>
              <a:cs typeface="Calibri" panose="020F0502020204030204" pitchFamily="34" charset="0"/>
            </a:rPr>
            <a:t>Courtesy email sent to site supervisor</a:t>
          </a:r>
        </a:p>
      </dgm:t>
    </dgm:pt>
    <dgm:pt modelId="{738A5CC5-3B29-4C44-8002-0D3F0B033C76}" type="parTrans" cxnId="{B0BEBD7E-661A-41AF-824C-B4C31F729FB1}">
      <dgm:prSet/>
      <dgm:spPr/>
      <dgm:t>
        <a:bodyPr/>
        <a:lstStyle/>
        <a:p>
          <a:endParaRPr lang="en-US"/>
        </a:p>
      </dgm:t>
    </dgm:pt>
    <dgm:pt modelId="{437A4E7E-F706-4461-822A-22A4178BC447}" type="sibTrans" cxnId="{B0BEBD7E-661A-41AF-824C-B4C31F729FB1}">
      <dgm:prSet/>
      <dgm:spPr/>
      <dgm:t>
        <a:bodyPr/>
        <a:lstStyle/>
        <a:p>
          <a:endParaRPr lang="en-US"/>
        </a:p>
      </dgm:t>
    </dgm:pt>
    <dgm:pt modelId="{2E22BE77-032B-46C8-BF16-C664179E2936}">
      <dgm:prSet custT="1"/>
      <dgm:spPr/>
      <dgm:t>
        <a:bodyPr/>
        <a:lstStyle/>
        <a:p>
          <a:r>
            <a:rPr lang="en-US" sz="2800" dirty="0">
              <a:latin typeface="Calibri" panose="020F0502020204030204" pitchFamily="34" charset="0"/>
              <a:cs typeface="Calibri" panose="020F0502020204030204" pitchFamily="34" charset="0"/>
            </a:rPr>
            <a:t>Time frame and number of approved hours</a:t>
          </a:r>
        </a:p>
      </dgm:t>
    </dgm:pt>
    <dgm:pt modelId="{96E3E630-15C8-49D6-B934-9DC2C316984F}" type="parTrans" cxnId="{01098B83-3ED8-45E9-B760-C215E8C4D1FD}">
      <dgm:prSet/>
      <dgm:spPr/>
      <dgm:t>
        <a:bodyPr/>
        <a:lstStyle/>
        <a:p>
          <a:endParaRPr lang="en-US"/>
        </a:p>
      </dgm:t>
    </dgm:pt>
    <dgm:pt modelId="{724F0D7F-FE11-4E0A-8E5A-A73515E62844}" type="sibTrans" cxnId="{01098B83-3ED8-45E9-B760-C215E8C4D1FD}">
      <dgm:prSet/>
      <dgm:spPr/>
      <dgm:t>
        <a:bodyPr/>
        <a:lstStyle/>
        <a:p>
          <a:endParaRPr lang="en-US"/>
        </a:p>
      </dgm:t>
    </dgm:pt>
    <dgm:pt modelId="{58FF0D83-05CC-4F62-B94C-B0049C4FB343}">
      <dgm:prSet custT="1"/>
      <dgm:spPr/>
      <dgm:t>
        <a:bodyPr/>
        <a:lstStyle/>
        <a:p>
          <a:endParaRPr lang="en-US" sz="2800" dirty="0">
            <a:latin typeface="Calibri" panose="020F0502020204030204" pitchFamily="34" charset="0"/>
            <a:cs typeface="Calibri" panose="020F0502020204030204" pitchFamily="34" charset="0"/>
          </a:endParaRPr>
        </a:p>
      </dgm:t>
    </dgm:pt>
    <dgm:pt modelId="{EC39425C-9B18-49CC-95DB-E2D8A870EF72}" type="parTrans" cxnId="{95CDEC63-698F-4CF4-8336-EAC7073C4982}">
      <dgm:prSet/>
      <dgm:spPr/>
      <dgm:t>
        <a:bodyPr/>
        <a:lstStyle/>
        <a:p>
          <a:endParaRPr lang="en-US"/>
        </a:p>
      </dgm:t>
    </dgm:pt>
    <dgm:pt modelId="{EDBFFC47-9016-4F86-83F5-580131BEAB08}" type="sibTrans" cxnId="{95CDEC63-698F-4CF4-8336-EAC7073C4982}">
      <dgm:prSet/>
      <dgm:spPr/>
      <dgm:t>
        <a:bodyPr/>
        <a:lstStyle/>
        <a:p>
          <a:endParaRPr lang="en-US"/>
        </a:p>
      </dgm:t>
    </dgm:pt>
    <dgm:pt modelId="{FF5B1B09-BCEC-4B38-9582-3497FA4B2F0F}" type="pres">
      <dgm:prSet presAssocID="{CDF405B3-424E-470C-9443-953B0427AEA8}" presName="linear" presStyleCnt="0">
        <dgm:presLayoutVars>
          <dgm:dir/>
          <dgm:resizeHandles val="exact"/>
        </dgm:presLayoutVars>
      </dgm:prSet>
      <dgm:spPr/>
    </dgm:pt>
    <dgm:pt modelId="{4F6E9186-0F61-4B40-9BFE-58BBAB68CCE4}" type="pres">
      <dgm:prSet presAssocID="{A9CCB06B-2D77-4E7B-955D-CA2A43A0FACB}" presName="comp" presStyleCnt="0"/>
      <dgm:spPr/>
    </dgm:pt>
    <dgm:pt modelId="{D69944AE-EA83-4FB1-91C8-20EDF5AF32FB}" type="pres">
      <dgm:prSet presAssocID="{A9CCB06B-2D77-4E7B-955D-CA2A43A0FACB}" presName="box" presStyleLbl="node1" presStyleIdx="0" presStyleCnt="2" custScaleY="188262" custLinFactNeighborX="0" custLinFactNeighborY="744"/>
      <dgm:spPr/>
    </dgm:pt>
    <dgm:pt modelId="{2DDD053B-3E75-4175-A0FB-75C657820AC5}" type="pres">
      <dgm:prSet presAssocID="{A9CCB06B-2D77-4E7B-955D-CA2A43A0FACB}"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humbs up sign with solid fill"/>
        </a:ext>
      </dgm:extLst>
    </dgm:pt>
    <dgm:pt modelId="{9631B0BE-D4B6-47FB-B3B8-D1822944917F}" type="pres">
      <dgm:prSet presAssocID="{A9CCB06B-2D77-4E7B-955D-CA2A43A0FACB}" presName="text" presStyleLbl="node1" presStyleIdx="0" presStyleCnt="2">
        <dgm:presLayoutVars>
          <dgm:bulletEnabled val="1"/>
        </dgm:presLayoutVars>
      </dgm:prSet>
      <dgm:spPr/>
    </dgm:pt>
    <dgm:pt modelId="{0AD0CC27-4C47-4F9E-A0A9-0A92A4DB33D4}" type="pres">
      <dgm:prSet presAssocID="{D5A5E54F-DC45-4B82-AD5F-4C90201A458F}" presName="spacer" presStyleCnt="0"/>
      <dgm:spPr/>
    </dgm:pt>
    <dgm:pt modelId="{B336D1E2-4515-4D5D-AB40-A04F9DA84BC5}" type="pres">
      <dgm:prSet presAssocID="{A60ACFD0-7C4C-4A87-A489-5BE629F5D7E2}" presName="comp" presStyleCnt="0"/>
      <dgm:spPr/>
    </dgm:pt>
    <dgm:pt modelId="{6F0FE455-7DBE-4C51-A180-841E2CAB4BCE}" type="pres">
      <dgm:prSet presAssocID="{A60ACFD0-7C4C-4A87-A489-5BE629F5D7E2}" presName="box" presStyleLbl="node1" presStyleIdx="1" presStyleCnt="2" custScaleY="133091" custLinFactNeighborX="0" custLinFactNeighborY="-2874"/>
      <dgm:spPr/>
    </dgm:pt>
    <dgm:pt modelId="{8FDD2FFA-4090-4A44-8FD6-A46973DB1EC8}" type="pres">
      <dgm:prSet presAssocID="{A60ACFD0-7C4C-4A87-A489-5BE629F5D7E2}"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umbs Down with solid fill"/>
        </a:ext>
      </dgm:extLst>
    </dgm:pt>
    <dgm:pt modelId="{83BF1A53-048A-4511-83EE-748A4FBB7BBE}" type="pres">
      <dgm:prSet presAssocID="{A60ACFD0-7C4C-4A87-A489-5BE629F5D7E2}" presName="text" presStyleLbl="node1" presStyleIdx="1" presStyleCnt="2">
        <dgm:presLayoutVars>
          <dgm:bulletEnabled val="1"/>
        </dgm:presLayoutVars>
      </dgm:prSet>
      <dgm:spPr/>
    </dgm:pt>
  </dgm:ptLst>
  <dgm:cxnLst>
    <dgm:cxn modelId="{F5F1FB08-4883-4FEA-A4C0-0E5CB339B0B8}" type="presOf" srcId="{305A7769-7C06-4F8F-843D-78047F189D1E}" destId="{D69944AE-EA83-4FB1-91C8-20EDF5AF32FB}" srcOrd="0" destOrd="1" presId="urn:microsoft.com/office/officeart/2005/8/layout/vList4"/>
    <dgm:cxn modelId="{9F856310-A715-47D3-AEEA-989E39297199}" type="presOf" srcId="{160AEECA-AE80-434B-B2AE-EF80603F55B3}" destId="{83BF1A53-048A-4511-83EE-748A4FBB7BBE}" srcOrd="1" destOrd="1" presId="urn:microsoft.com/office/officeart/2005/8/layout/vList4"/>
    <dgm:cxn modelId="{A1C6D61C-005B-4D73-9668-7FB07B9D6FB6}" type="presOf" srcId="{58FF0D83-05CC-4F62-B94C-B0049C4FB343}" destId="{D69944AE-EA83-4FB1-91C8-20EDF5AF32FB}" srcOrd="0" destOrd="4" presId="urn:microsoft.com/office/officeart/2005/8/layout/vList4"/>
    <dgm:cxn modelId="{C6E2D421-858C-4F9E-A3AE-EE03D9140705}" type="presOf" srcId="{A9CCB06B-2D77-4E7B-955D-CA2A43A0FACB}" destId="{D69944AE-EA83-4FB1-91C8-20EDF5AF32FB}" srcOrd="0" destOrd="0" presId="urn:microsoft.com/office/officeart/2005/8/layout/vList4"/>
    <dgm:cxn modelId="{6059A722-0776-4007-8DC6-79945D37D1C4}" type="presOf" srcId="{A9CCB06B-2D77-4E7B-955D-CA2A43A0FACB}" destId="{9631B0BE-D4B6-47FB-B3B8-D1822944917F}" srcOrd="1" destOrd="0" presId="urn:microsoft.com/office/officeart/2005/8/layout/vList4"/>
    <dgm:cxn modelId="{FCF40532-CBEC-4ACE-835D-E93E615C1D09}" type="presOf" srcId="{2E22BE77-032B-46C8-BF16-C664179E2936}" destId="{D69944AE-EA83-4FB1-91C8-20EDF5AF32FB}" srcOrd="0" destOrd="2" presId="urn:microsoft.com/office/officeart/2005/8/layout/vList4"/>
    <dgm:cxn modelId="{C1837D39-954F-48AE-90CC-508D8252CEFC}" type="presOf" srcId="{58FF0D83-05CC-4F62-B94C-B0049C4FB343}" destId="{9631B0BE-D4B6-47FB-B3B8-D1822944917F}" srcOrd="1" destOrd="4" presId="urn:microsoft.com/office/officeart/2005/8/layout/vList4"/>
    <dgm:cxn modelId="{03B66A42-1DD6-417C-878D-5E8537643F06}" type="presOf" srcId="{A60ACFD0-7C4C-4A87-A489-5BE629F5D7E2}" destId="{83BF1A53-048A-4511-83EE-748A4FBB7BBE}" srcOrd="1" destOrd="0" presId="urn:microsoft.com/office/officeart/2005/8/layout/vList4"/>
    <dgm:cxn modelId="{BA832043-E53E-41B0-B8EF-7D8AD02CB598}" type="presOf" srcId="{160AEECA-AE80-434B-B2AE-EF80603F55B3}" destId="{6F0FE455-7DBE-4C51-A180-841E2CAB4BCE}" srcOrd="0" destOrd="1" presId="urn:microsoft.com/office/officeart/2005/8/layout/vList4"/>
    <dgm:cxn modelId="{95CDEC63-698F-4CF4-8336-EAC7073C4982}" srcId="{A9CCB06B-2D77-4E7B-955D-CA2A43A0FACB}" destId="{58FF0D83-05CC-4F62-B94C-B0049C4FB343}" srcOrd="3" destOrd="0" parTransId="{EC39425C-9B18-49CC-95DB-E2D8A870EF72}" sibTransId="{EDBFFC47-9016-4F86-83F5-580131BEAB08}"/>
    <dgm:cxn modelId="{CD8D8364-212B-411B-BAC9-CE51135580E4}" type="presOf" srcId="{CDF405B3-424E-470C-9443-953B0427AEA8}" destId="{FF5B1B09-BCEC-4B38-9582-3497FA4B2F0F}" srcOrd="0" destOrd="0" presId="urn:microsoft.com/office/officeart/2005/8/layout/vList4"/>
    <dgm:cxn modelId="{B7382F68-6884-428F-97F9-94C0CCEFC6AF}" srcId="{A9CCB06B-2D77-4E7B-955D-CA2A43A0FACB}" destId="{5DEA59FA-97A9-4930-BD49-388983DB36D3}" srcOrd="2" destOrd="0" parTransId="{4AAC3452-DE9F-4502-B712-8FE48F0ACE1A}" sibTransId="{5ECF86DB-BCA0-47E2-8DFA-A393E2565CB0}"/>
    <dgm:cxn modelId="{39BD6D68-6C90-4657-8E2E-6F19F7029AD9}" type="presOf" srcId="{5DEA59FA-97A9-4930-BD49-388983DB36D3}" destId="{9631B0BE-D4B6-47FB-B3B8-D1822944917F}" srcOrd="1" destOrd="3" presId="urn:microsoft.com/office/officeart/2005/8/layout/vList4"/>
    <dgm:cxn modelId="{B0BEBD7E-661A-41AF-824C-B4C31F729FB1}" srcId="{A60ACFD0-7C4C-4A87-A489-5BE629F5D7E2}" destId="{354A6385-B287-4B64-8642-08703E155241}" srcOrd="1" destOrd="0" parTransId="{738A5CC5-3B29-4C44-8002-0D3F0B033C76}" sibTransId="{437A4E7E-F706-4461-822A-22A4178BC447}"/>
    <dgm:cxn modelId="{01098B83-3ED8-45E9-B760-C215E8C4D1FD}" srcId="{A9CCB06B-2D77-4E7B-955D-CA2A43A0FACB}" destId="{2E22BE77-032B-46C8-BF16-C664179E2936}" srcOrd="1" destOrd="0" parTransId="{96E3E630-15C8-49D6-B934-9DC2C316984F}" sibTransId="{724F0D7F-FE11-4E0A-8E5A-A73515E62844}"/>
    <dgm:cxn modelId="{9B04AB96-DA12-46F5-8116-7523D00D7F09}" srcId="{A60ACFD0-7C4C-4A87-A489-5BE629F5D7E2}" destId="{160AEECA-AE80-434B-B2AE-EF80603F55B3}" srcOrd="0" destOrd="0" parTransId="{DB9E621B-0E7E-47AD-A3CE-D95DBACBD6F0}" sibTransId="{A4BB2A9D-6ED4-4132-BE25-7D65CF96ED34}"/>
    <dgm:cxn modelId="{34C2AC9B-505D-4DDF-A576-F9B626839B0A}" srcId="{CDF405B3-424E-470C-9443-953B0427AEA8}" destId="{A60ACFD0-7C4C-4A87-A489-5BE629F5D7E2}" srcOrd="1" destOrd="0" parTransId="{7E32216A-E935-4EAD-96D2-69521D5B4943}" sibTransId="{88398738-F66F-445E-A02A-F22A4442F7E7}"/>
    <dgm:cxn modelId="{9E65EEAB-1A75-4388-91D3-621222E5F84E}" type="presOf" srcId="{354A6385-B287-4B64-8642-08703E155241}" destId="{83BF1A53-048A-4511-83EE-748A4FBB7BBE}" srcOrd="1" destOrd="2" presId="urn:microsoft.com/office/officeart/2005/8/layout/vList4"/>
    <dgm:cxn modelId="{4E3864CC-0111-4FDB-A82B-0789FC21481D}" type="presOf" srcId="{5DEA59FA-97A9-4930-BD49-388983DB36D3}" destId="{D69944AE-EA83-4FB1-91C8-20EDF5AF32FB}" srcOrd="0" destOrd="3" presId="urn:microsoft.com/office/officeart/2005/8/layout/vList4"/>
    <dgm:cxn modelId="{554924CF-330B-4399-96B5-8DC2C3DB5044}" type="presOf" srcId="{354A6385-B287-4B64-8642-08703E155241}" destId="{6F0FE455-7DBE-4C51-A180-841E2CAB4BCE}" srcOrd="0" destOrd="2" presId="urn:microsoft.com/office/officeart/2005/8/layout/vList4"/>
    <dgm:cxn modelId="{292E70DC-38BD-4F02-A1EA-65B6D5A4C890}" srcId="{A9CCB06B-2D77-4E7B-955D-CA2A43A0FACB}" destId="{305A7769-7C06-4F8F-843D-78047F189D1E}" srcOrd="0" destOrd="0" parTransId="{9D2B7041-C4C3-4261-AF0A-9CFD1963CE91}" sibTransId="{904FCE2D-77AD-4447-8815-0B76241C6D76}"/>
    <dgm:cxn modelId="{D201BBE3-598D-4769-A346-9131D1D384B9}" srcId="{CDF405B3-424E-470C-9443-953B0427AEA8}" destId="{A9CCB06B-2D77-4E7B-955D-CA2A43A0FACB}" srcOrd="0" destOrd="0" parTransId="{A6994743-3DE7-41AF-A943-FE6CD7F6618D}" sibTransId="{D5A5E54F-DC45-4B82-AD5F-4C90201A458F}"/>
    <dgm:cxn modelId="{9B6C58FA-D59B-4DF7-80B0-2F23D4B20E82}" type="presOf" srcId="{2E22BE77-032B-46C8-BF16-C664179E2936}" destId="{9631B0BE-D4B6-47FB-B3B8-D1822944917F}" srcOrd="1" destOrd="2" presId="urn:microsoft.com/office/officeart/2005/8/layout/vList4"/>
    <dgm:cxn modelId="{763A94FE-4714-444F-BC56-0ECA0E8852DC}" type="presOf" srcId="{A60ACFD0-7C4C-4A87-A489-5BE629F5D7E2}" destId="{6F0FE455-7DBE-4C51-A180-841E2CAB4BCE}" srcOrd="0" destOrd="0" presId="urn:microsoft.com/office/officeart/2005/8/layout/vList4"/>
    <dgm:cxn modelId="{6BAAC9FE-F4F5-4293-8505-0CB7EB3201E5}" type="presOf" srcId="{305A7769-7C06-4F8F-843D-78047F189D1E}" destId="{9631B0BE-D4B6-47FB-B3B8-D1822944917F}" srcOrd="1" destOrd="1" presId="urn:microsoft.com/office/officeart/2005/8/layout/vList4"/>
    <dgm:cxn modelId="{6DC16C8A-BD44-470D-B1F6-C46AC7128FA4}" type="presParOf" srcId="{FF5B1B09-BCEC-4B38-9582-3497FA4B2F0F}" destId="{4F6E9186-0F61-4B40-9BFE-58BBAB68CCE4}" srcOrd="0" destOrd="0" presId="urn:microsoft.com/office/officeart/2005/8/layout/vList4"/>
    <dgm:cxn modelId="{8F704C1D-3FB2-4827-BB7D-F32B872A06FA}" type="presParOf" srcId="{4F6E9186-0F61-4B40-9BFE-58BBAB68CCE4}" destId="{D69944AE-EA83-4FB1-91C8-20EDF5AF32FB}" srcOrd="0" destOrd="0" presId="urn:microsoft.com/office/officeart/2005/8/layout/vList4"/>
    <dgm:cxn modelId="{B1B72544-80D0-4916-8065-198414C8CCE9}" type="presParOf" srcId="{4F6E9186-0F61-4B40-9BFE-58BBAB68CCE4}" destId="{2DDD053B-3E75-4175-A0FB-75C657820AC5}" srcOrd="1" destOrd="0" presId="urn:microsoft.com/office/officeart/2005/8/layout/vList4"/>
    <dgm:cxn modelId="{8F2B2C6F-8C70-4D73-9D28-3DD4A0D92F2C}" type="presParOf" srcId="{4F6E9186-0F61-4B40-9BFE-58BBAB68CCE4}" destId="{9631B0BE-D4B6-47FB-B3B8-D1822944917F}" srcOrd="2" destOrd="0" presId="urn:microsoft.com/office/officeart/2005/8/layout/vList4"/>
    <dgm:cxn modelId="{8E37C456-CF0E-4395-8048-DCF0CF8CEED6}" type="presParOf" srcId="{FF5B1B09-BCEC-4B38-9582-3497FA4B2F0F}" destId="{0AD0CC27-4C47-4F9E-A0A9-0A92A4DB33D4}" srcOrd="1" destOrd="0" presId="urn:microsoft.com/office/officeart/2005/8/layout/vList4"/>
    <dgm:cxn modelId="{48E1F61D-FE92-4C74-878C-FC21E738E36A}" type="presParOf" srcId="{FF5B1B09-BCEC-4B38-9582-3497FA4B2F0F}" destId="{B336D1E2-4515-4D5D-AB40-A04F9DA84BC5}" srcOrd="2" destOrd="0" presId="urn:microsoft.com/office/officeart/2005/8/layout/vList4"/>
    <dgm:cxn modelId="{85852012-6BB8-436C-8F95-66A15B6981F7}" type="presParOf" srcId="{B336D1E2-4515-4D5D-AB40-A04F9DA84BC5}" destId="{6F0FE455-7DBE-4C51-A180-841E2CAB4BCE}" srcOrd="0" destOrd="0" presId="urn:microsoft.com/office/officeart/2005/8/layout/vList4"/>
    <dgm:cxn modelId="{FC07FC2B-91AA-4C0E-BB3F-526B66A9CA99}" type="presParOf" srcId="{B336D1E2-4515-4D5D-AB40-A04F9DA84BC5}" destId="{8FDD2FFA-4090-4A44-8FD6-A46973DB1EC8}" srcOrd="1" destOrd="0" presId="urn:microsoft.com/office/officeart/2005/8/layout/vList4"/>
    <dgm:cxn modelId="{C5ADB53A-9907-4B11-9BF1-95D7D43E6509}" type="presParOf" srcId="{B336D1E2-4515-4D5D-AB40-A04F9DA84BC5}" destId="{83BF1A53-048A-4511-83EE-748A4FBB7BB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B1D5A5-BFEF-4851-8075-7E04E32DBA40}" type="doc">
      <dgm:prSet loTypeId="urn:microsoft.com/office/officeart/2005/8/layout/hProcess9" loCatId="process" qsTypeId="urn:microsoft.com/office/officeart/2005/8/quickstyle/3d1" qsCatId="3D" csTypeId="urn:microsoft.com/office/officeart/2005/8/colors/accent1_2" csCatId="accent1"/>
      <dgm:spPr/>
      <dgm:t>
        <a:bodyPr/>
        <a:lstStyle/>
        <a:p>
          <a:endParaRPr lang="en-US"/>
        </a:p>
      </dgm:t>
    </dgm:pt>
    <dgm:pt modelId="{D93124DE-8863-474D-BAD0-1CCEB3BF74A9}">
      <dgm:prSet/>
      <dgm:spPr/>
      <dgm:t>
        <a:bodyPr/>
        <a:lstStyle/>
        <a:p>
          <a:r>
            <a:rPr lang="en-US" b="0"/>
            <a:t>Used at the end of a contract</a:t>
          </a:r>
          <a:endParaRPr lang="en-US"/>
        </a:p>
      </dgm:t>
    </dgm:pt>
    <dgm:pt modelId="{B5ABCAD1-08EB-4F29-965A-56A04B6A4B95}" type="parTrans" cxnId="{F93F56BC-63B0-4F58-915C-E796D2FB1757}">
      <dgm:prSet/>
      <dgm:spPr/>
      <dgm:t>
        <a:bodyPr/>
        <a:lstStyle/>
        <a:p>
          <a:endParaRPr lang="en-US"/>
        </a:p>
      </dgm:t>
    </dgm:pt>
    <dgm:pt modelId="{4920C56B-DAF3-4A0D-A613-E5A2790AFB93}" type="sibTrans" cxnId="{F93F56BC-63B0-4F58-915C-E796D2FB1757}">
      <dgm:prSet/>
      <dgm:spPr/>
      <dgm:t>
        <a:bodyPr/>
        <a:lstStyle/>
        <a:p>
          <a:endParaRPr lang="en-US"/>
        </a:p>
      </dgm:t>
    </dgm:pt>
    <dgm:pt modelId="{6ADDAEDB-E062-4B38-8BA1-A5714F0154FF}">
      <dgm:prSet/>
      <dgm:spPr/>
      <dgm:t>
        <a:bodyPr/>
        <a:lstStyle/>
        <a:p>
          <a:r>
            <a:rPr lang="en-US" b="0"/>
            <a:t>Additional timeframe to work hours from previous contract</a:t>
          </a:r>
          <a:endParaRPr lang="en-US"/>
        </a:p>
      </dgm:t>
    </dgm:pt>
    <dgm:pt modelId="{68AC2CBB-888D-4AB0-AF84-8E8CDE4B2D81}" type="parTrans" cxnId="{6AE9DD70-CAE5-4B99-BFD2-AC39945820CC}">
      <dgm:prSet/>
      <dgm:spPr/>
      <dgm:t>
        <a:bodyPr/>
        <a:lstStyle/>
        <a:p>
          <a:endParaRPr lang="en-US"/>
        </a:p>
      </dgm:t>
    </dgm:pt>
    <dgm:pt modelId="{3CACBD16-AB93-4045-BBDE-D67E8207F874}" type="sibTrans" cxnId="{6AE9DD70-CAE5-4B99-BFD2-AC39945820CC}">
      <dgm:prSet/>
      <dgm:spPr/>
      <dgm:t>
        <a:bodyPr/>
        <a:lstStyle/>
        <a:p>
          <a:endParaRPr lang="en-US"/>
        </a:p>
      </dgm:t>
    </dgm:pt>
    <dgm:pt modelId="{1289BE7C-99D2-4E6C-9AE8-0F2DD8510A38}">
      <dgm:prSet/>
      <dgm:spPr/>
      <dgm:t>
        <a:bodyPr/>
        <a:lstStyle/>
        <a:p>
          <a:r>
            <a:rPr lang="en-US" b="0"/>
            <a:t>Does not exceed 30 days from END DATE of previous contract</a:t>
          </a:r>
          <a:endParaRPr lang="en-US"/>
        </a:p>
      </dgm:t>
    </dgm:pt>
    <dgm:pt modelId="{E65578C8-5C0A-4E75-95B9-ABD0A766C42F}" type="parTrans" cxnId="{F960A7D0-5F2A-4840-8F64-BBA0CCE9BBF3}">
      <dgm:prSet/>
      <dgm:spPr/>
      <dgm:t>
        <a:bodyPr/>
        <a:lstStyle/>
        <a:p>
          <a:endParaRPr lang="en-US"/>
        </a:p>
      </dgm:t>
    </dgm:pt>
    <dgm:pt modelId="{D055362A-294E-4C5C-979C-67816FEAB364}" type="sibTrans" cxnId="{F960A7D0-5F2A-4840-8F64-BBA0CCE9BBF3}">
      <dgm:prSet/>
      <dgm:spPr/>
      <dgm:t>
        <a:bodyPr/>
        <a:lstStyle/>
        <a:p>
          <a:endParaRPr lang="en-US"/>
        </a:p>
      </dgm:t>
    </dgm:pt>
    <dgm:pt modelId="{1E921E44-C8D9-477F-974C-AB6A50C132E3}">
      <dgm:prSet/>
      <dgm:spPr/>
      <dgm:t>
        <a:bodyPr/>
        <a:lstStyle/>
        <a:p>
          <a:r>
            <a:rPr lang="en-US" b="0"/>
            <a:t>Not to be used when out of hours on previous contract</a:t>
          </a:r>
          <a:endParaRPr lang="en-US"/>
        </a:p>
      </dgm:t>
    </dgm:pt>
    <dgm:pt modelId="{1ED4E6E8-3D6E-4B75-A81C-FCEF3503DA2C}" type="parTrans" cxnId="{BAA6C55D-79DF-43A1-9C04-ABFF0BFB5557}">
      <dgm:prSet/>
      <dgm:spPr/>
      <dgm:t>
        <a:bodyPr/>
        <a:lstStyle/>
        <a:p>
          <a:endParaRPr lang="en-US"/>
        </a:p>
      </dgm:t>
    </dgm:pt>
    <dgm:pt modelId="{4FF6002A-51B5-4BF9-ADC0-FD5F48146122}" type="sibTrans" cxnId="{BAA6C55D-79DF-43A1-9C04-ABFF0BFB5557}">
      <dgm:prSet/>
      <dgm:spPr/>
      <dgm:t>
        <a:bodyPr/>
        <a:lstStyle/>
        <a:p>
          <a:endParaRPr lang="en-US"/>
        </a:p>
      </dgm:t>
    </dgm:pt>
    <dgm:pt modelId="{E6A0AEE3-3346-43AA-B455-1D647BCB742F}">
      <dgm:prSet/>
      <dgm:spPr/>
      <dgm:t>
        <a:bodyPr/>
        <a:lstStyle/>
        <a:p>
          <a:r>
            <a:rPr lang="en-US" b="0"/>
            <a:t>Zero hour extension requests can be submitted through the GI Bill ® Ask VA site</a:t>
          </a:r>
          <a:endParaRPr lang="en-US"/>
        </a:p>
      </dgm:t>
    </dgm:pt>
    <dgm:pt modelId="{98D279E8-747C-414B-B839-86A666F751A9}" type="parTrans" cxnId="{6CEA57EE-5DFC-4269-A12D-489D513FCC7B}">
      <dgm:prSet/>
      <dgm:spPr/>
      <dgm:t>
        <a:bodyPr/>
        <a:lstStyle/>
        <a:p>
          <a:endParaRPr lang="en-US"/>
        </a:p>
      </dgm:t>
    </dgm:pt>
    <dgm:pt modelId="{DDAF3B91-8583-4FA0-AFE1-30A9F268496E}" type="sibTrans" cxnId="{6CEA57EE-5DFC-4269-A12D-489D513FCC7B}">
      <dgm:prSet/>
      <dgm:spPr/>
      <dgm:t>
        <a:bodyPr/>
        <a:lstStyle/>
        <a:p>
          <a:endParaRPr lang="en-US"/>
        </a:p>
      </dgm:t>
    </dgm:pt>
    <dgm:pt modelId="{A15530ED-5152-4150-BFED-A9E3CCD843A0}">
      <dgm:prSet/>
      <dgm:spPr/>
      <dgm:t>
        <a:bodyPr/>
        <a:lstStyle/>
        <a:p>
          <a:r>
            <a:rPr lang="en-US" b="0"/>
            <a:t>Must be approved by VA</a:t>
          </a:r>
          <a:endParaRPr lang="en-US"/>
        </a:p>
      </dgm:t>
    </dgm:pt>
    <dgm:pt modelId="{AEFA6F8E-5F30-4E5F-AC32-398952D578E8}" type="parTrans" cxnId="{A2EDF11D-82BA-481A-BFED-03F1BCA7D09B}">
      <dgm:prSet/>
      <dgm:spPr/>
      <dgm:t>
        <a:bodyPr/>
        <a:lstStyle/>
        <a:p>
          <a:endParaRPr lang="en-US"/>
        </a:p>
      </dgm:t>
    </dgm:pt>
    <dgm:pt modelId="{B9696C76-8E67-4A2A-B6D4-B31A1337D726}" type="sibTrans" cxnId="{A2EDF11D-82BA-481A-BFED-03F1BCA7D09B}">
      <dgm:prSet/>
      <dgm:spPr/>
      <dgm:t>
        <a:bodyPr/>
        <a:lstStyle/>
        <a:p>
          <a:endParaRPr lang="en-US"/>
        </a:p>
      </dgm:t>
    </dgm:pt>
    <dgm:pt modelId="{1740F415-CAD8-470F-9CCD-D6BB872BA24B}" type="pres">
      <dgm:prSet presAssocID="{22B1D5A5-BFEF-4851-8075-7E04E32DBA40}" presName="CompostProcess" presStyleCnt="0">
        <dgm:presLayoutVars>
          <dgm:dir/>
          <dgm:resizeHandles val="exact"/>
        </dgm:presLayoutVars>
      </dgm:prSet>
      <dgm:spPr/>
    </dgm:pt>
    <dgm:pt modelId="{70D0ADDC-40A5-48D0-97EB-F14A39056223}" type="pres">
      <dgm:prSet presAssocID="{22B1D5A5-BFEF-4851-8075-7E04E32DBA40}" presName="arrow" presStyleLbl="bgShp" presStyleIdx="0" presStyleCnt="1"/>
      <dgm:spPr/>
    </dgm:pt>
    <dgm:pt modelId="{8ADB9C4F-D99A-4C18-B011-65D1CB78F243}" type="pres">
      <dgm:prSet presAssocID="{22B1D5A5-BFEF-4851-8075-7E04E32DBA40}" presName="linearProcess" presStyleCnt="0"/>
      <dgm:spPr/>
    </dgm:pt>
    <dgm:pt modelId="{5BE2C8E4-FD42-48DC-AC17-F6995555C3A8}" type="pres">
      <dgm:prSet presAssocID="{D93124DE-8863-474D-BAD0-1CCEB3BF74A9}" presName="textNode" presStyleLbl="node1" presStyleIdx="0" presStyleCnt="6">
        <dgm:presLayoutVars>
          <dgm:bulletEnabled val="1"/>
        </dgm:presLayoutVars>
      </dgm:prSet>
      <dgm:spPr/>
    </dgm:pt>
    <dgm:pt modelId="{DE023ED1-8E54-4E52-BFDA-B5FCCF7E2146}" type="pres">
      <dgm:prSet presAssocID="{4920C56B-DAF3-4A0D-A613-E5A2790AFB93}" presName="sibTrans" presStyleCnt="0"/>
      <dgm:spPr/>
    </dgm:pt>
    <dgm:pt modelId="{D11B713C-78B5-4116-A55F-80DEA9FE90C2}" type="pres">
      <dgm:prSet presAssocID="{6ADDAEDB-E062-4B38-8BA1-A5714F0154FF}" presName="textNode" presStyleLbl="node1" presStyleIdx="1" presStyleCnt="6">
        <dgm:presLayoutVars>
          <dgm:bulletEnabled val="1"/>
        </dgm:presLayoutVars>
      </dgm:prSet>
      <dgm:spPr/>
    </dgm:pt>
    <dgm:pt modelId="{85099E33-DE63-4069-BD54-30C33345A4D1}" type="pres">
      <dgm:prSet presAssocID="{3CACBD16-AB93-4045-BBDE-D67E8207F874}" presName="sibTrans" presStyleCnt="0"/>
      <dgm:spPr/>
    </dgm:pt>
    <dgm:pt modelId="{681B4851-4731-44CF-9A8F-38778C8F51B4}" type="pres">
      <dgm:prSet presAssocID="{1289BE7C-99D2-4E6C-9AE8-0F2DD8510A38}" presName="textNode" presStyleLbl="node1" presStyleIdx="2" presStyleCnt="6">
        <dgm:presLayoutVars>
          <dgm:bulletEnabled val="1"/>
        </dgm:presLayoutVars>
      </dgm:prSet>
      <dgm:spPr/>
    </dgm:pt>
    <dgm:pt modelId="{8668E78A-8932-461C-A120-3864D9DEC58C}" type="pres">
      <dgm:prSet presAssocID="{D055362A-294E-4C5C-979C-67816FEAB364}" presName="sibTrans" presStyleCnt="0"/>
      <dgm:spPr/>
    </dgm:pt>
    <dgm:pt modelId="{7CD6F788-EF7C-424A-B682-1629638E11F8}" type="pres">
      <dgm:prSet presAssocID="{1E921E44-C8D9-477F-974C-AB6A50C132E3}" presName="textNode" presStyleLbl="node1" presStyleIdx="3" presStyleCnt="6">
        <dgm:presLayoutVars>
          <dgm:bulletEnabled val="1"/>
        </dgm:presLayoutVars>
      </dgm:prSet>
      <dgm:spPr/>
    </dgm:pt>
    <dgm:pt modelId="{17B296BB-7513-4E65-8A87-FF1FA69436DE}" type="pres">
      <dgm:prSet presAssocID="{4FF6002A-51B5-4BF9-ADC0-FD5F48146122}" presName="sibTrans" presStyleCnt="0"/>
      <dgm:spPr/>
    </dgm:pt>
    <dgm:pt modelId="{A47C6D79-D32E-4980-8B4A-614F6A2C5A67}" type="pres">
      <dgm:prSet presAssocID="{E6A0AEE3-3346-43AA-B455-1D647BCB742F}" presName="textNode" presStyleLbl="node1" presStyleIdx="4" presStyleCnt="6">
        <dgm:presLayoutVars>
          <dgm:bulletEnabled val="1"/>
        </dgm:presLayoutVars>
      </dgm:prSet>
      <dgm:spPr/>
    </dgm:pt>
    <dgm:pt modelId="{239AC0A5-7802-4D5B-9562-6C2CDE98EB79}" type="pres">
      <dgm:prSet presAssocID="{DDAF3B91-8583-4FA0-AFE1-30A9F268496E}" presName="sibTrans" presStyleCnt="0"/>
      <dgm:spPr/>
    </dgm:pt>
    <dgm:pt modelId="{A236AC8A-306D-461C-A8E0-D283175161BA}" type="pres">
      <dgm:prSet presAssocID="{A15530ED-5152-4150-BFED-A9E3CCD843A0}" presName="textNode" presStyleLbl="node1" presStyleIdx="5" presStyleCnt="6">
        <dgm:presLayoutVars>
          <dgm:bulletEnabled val="1"/>
        </dgm:presLayoutVars>
      </dgm:prSet>
      <dgm:spPr/>
    </dgm:pt>
  </dgm:ptLst>
  <dgm:cxnLst>
    <dgm:cxn modelId="{A2EDF11D-82BA-481A-BFED-03F1BCA7D09B}" srcId="{22B1D5A5-BFEF-4851-8075-7E04E32DBA40}" destId="{A15530ED-5152-4150-BFED-A9E3CCD843A0}" srcOrd="5" destOrd="0" parTransId="{AEFA6F8E-5F30-4E5F-AC32-398952D578E8}" sibTransId="{B9696C76-8E67-4A2A-B6D4-B31A1337D726}"/>
    <dgm:cxn modelId="{62D97424-918C-4D93-9F63-8323CAFBF3F3}" type="presOf" srcId="{A15530ED-5152-4150-BFED-A9E3CCD843A0}" destId="{A236AC8A-306D-461C-A8E0-D283175161BA}" srcOrd="0" destOrd="0" presId="urn:microsoft.com/office/officeart/2005/8/layout/hProcess9"/>
    <dgm:cxn modelId="{BAA6C55D-79DF-43A1-9C04-ABFF0BFB5557}" srcId="{22B1D5A5-BFEF-4851-8075-7E04E32DBA40}" destId="{1E921E44-C8D9-477F-974C-AB6A50C132E3}" srcOrd="3" destOrd="0" parTransId="{1ED4E6E8-3D6E-4B75-A81C-FCEF3503DA2C}" sibTransId="{4FF6002A-51B5-4BF9-ADC0-FD5F48146122}"/>
    <dgm:cxn modelId="{6AE9DD70-CAE5-4B99-BFD2-AC39945820CC}" srcId="{22B1D5A5-BFEF-4851-8075-7E04E32DBA40}" destId="{6ADDAEDB-E062-4B38-8BA1-A5714F0154FF}" srcOrd="1" destOrd="0" parTransId="{68AC2CBB-888D-4AB0-AF84-8E8CDE4B2D81}" sibTransId="{3CACBD16-AB93-4045-BBDE-D67E8207F874}"/>
    <dgm:cxn modelId="{1579B17C-134E-44EC-A91C-717EE40903AC}" type="presOf" srcId="{1289BE7C-99D2-4E6C-9AE8-0F2DD8510A38}" destId="{681B4851-4731-44CF-9A8F-38778C8F51B4}" srcOrd="0" destOrd="0" presId="urn:microsoft.com/office/officeart/2005/8/layout/hProcess9"/>
    <dgm:cxn modelId="{E06A1F84-8D0E-41D9-97D4-ABAE7B9A55B2}" type="presOf" srcId="{E6A0AEE3-3346-43AA-B455-1D647BCB742F}" destId="{A47C6D79-D32E-4980-8B4A-614F6A2C5A67}" srcOrd="0" destOrd="0" presId="urn:microsoft.com/office/officeart/2005/8/layout/hProcess9"/>
    <dgm:cxn modelId="{00204A8B-A444-4235-A065-21CAB0F30907}" type="presOf" srcId="{22B1D5A5-BFEF-4851-8075-7E04E32DBA40}" destId="{1740F415-CAD8-470F-9CCD-D6BB872BA24B}" srcOrd="0" destOrd="0" presId="urn:microsoft.com/office/officeart/2005/8/layout/hProcess9"/>
    <dgm:cxn modelId="{44A2659C-50F2-4752-8006-CBB376DF295C}" type="presOf" srcId="{6ADDAEDB-E062-4B38-8BA1-A5714F0154FF}" destId="{D11B713C-78B5-4116-A55F-80DEA9FE90C2}" srcOrd="0" destOrd="0" presId="urn:microsoft.com/office/officeart/2005/8/layout/hProcess9"/>
    <dgm:cxn modelId="{F93F56BC-63B0-4F58-915C-E796D2FB1757}" srcId="{22B1D5A5-BFEF-4851-8075-7E04E32DBA40}" destId="{D93124DE-8863-474D-BAD0-1CCEB3BF74A9}" srcOrd="0" destOrd="0" parTransId="{B5ABCAD1-08EB-4F29-965A-56A04B6A4B95}" sibTransId="{4920C56B-DAF3-4A0D-A613-E5A2790AFB93}"/>
    <dgm:cxn modelId="{F25712C1-A98B-4E00-87F3-988EC8058B3D}" type="presOf" srcId="{1E921E44-C8D9-477F-974C-AB6A50C132E3}" destId="{7CD6F788-EF7C-424A-B682-1629638E11F8}" srcOrd="0" destOrd="0" presId="urn:microsoft.com/office/officeart/2005/8/layout/hProcess9"/>
    <dgm:cxn modelId="{F960A7D0-5F2A-4840-8F64-BBA0CCE9BBF3}" srcId="{22B1D5A5-BFEF-4851-8075-7E04E32DBA40}" destId="{1289BE7C-99D2-4E6C-9AE8-0F2DD8510A38}" srcOrd="2" destOrd="0" parTransId="{E65578C8-5C0A-4E75-95B9-ABD0A766C42F}" sibTransId="{D055362A-294E-4C5C-979C-67816FEAB364}"/>
    <dgm:cxn modelId="{BCAF45EC-92D4-4ABA-9E22-78B8FA5AA4C5}" type="presOf" srcId="{D93124DE-8863-474D-BAD0-1CCEB3BF74A9}" destId="{5BE2C8E4-FD42-48DC-AC17-F6995555C3A8}" srcOrd="0" destOrd="0" presId="urn:microsoft.com/office/officeart/2005/8/layout/hProcess9"/>
    <dgm:cxn modelId="{6CEA57EE-5DFC-4269-A12D-489D513FCC7B}" srcId="{22B1D5A5-BFEF-4851-8075-7E04E32DBA40}" destId="{E6A0AEE3-3346-43AA-B455-1D647BCB742F}" srcOrd="4" destOrd="0" parTransId="{98D279E8-747C-414B-B839-86A666F751A9}" sibTransId="{DDAF3B91-8583-4FA0-AFE1-30A9F268496E}"/>
    <dgm:cxn modelId="{3F9622D9-C246-4669-9FAA-12C8A774670E}" type="presParOf" srcId="{1740F415-CAD8-470F-9CCD-D6BB872BA24B}" destId="{70D0ADDC-40A5-48D0-97EB-F14A39056223}" srcOrd="0" destOrd="0" presId="urn:microsoft.com/office/officeart/2005/8/layout/hProcess9"/>
    <dgm:cxn modelId="{52E403A8-8CDF-4813-8586-6EC2C3BDBC1F}" type="presParOf" srcId="{1740F415-CAD8-470F-9CCD-D6BB872BA24B}" destId="{8ADB9C4F-D99A-4C18-B011-65D1CB78F243}" srcOrd="1" destOrd="0" presId="urn:microsoft.com/office/officeart/2005/8/layout/hProcess9"/>
    <dgm:cxn modelId="{A8AF434F-EE99-4726-BFBD-D870F1BE44AD}" type="presParOf" srcId="{8ADB9C4F-D99A-4C18-B011-65D1CB78F243}" destId="{5BE2C8E4-FD42-48DC-AC17-F6995555C3A8}" srcOrd="0" destOrd="0" presId="urn:microsoft.com/office/officeart/2005/8/layout/hProcess9"/>
    <dgm:cxn modelId="{520E9318-63FC-42AF-95E7-071314B2F573}" type="presParOf" srcId="{8ADB9C4F-D99A-4C18-B011-65D1CB78F243}" destId="{DE023ED1-8E54-4E52-BFDA-B5FCCF7E2146}" srcOrd="1" destOrd="0" presId="urn:microsoft.com/office/officeart/2005/8/layout/hProcess9"/>
    <dgm:cxn modelId="{38BF4E0C-AB6D-431F-B6FE-4CEF30150D56}" type="presParOf" srcId="{8ADB9C4F-D99A-4C18-B011-65D1CB78F243}" destId="{D11B713C-78B5-4116-A55F-80DEA9FE90C2}" srcOrd="2" destOrd="0" presId="urn:microsoft.com/office/officeart/2005/8/layout/hProcess9"/>
    <dgm:cxn modelId="{31326AA9-5522-444C-8DC0-0FD3BDF7FB78}" type="presParOf" srcId="{8ADB9C4F-D99A-4C18-B011-65D1CB78F243}" destId="{85099E33-DE63-4069-BD54-30C33345A4D1}" srcOrd="3" destOrd="0" presId="urn:microsoft.com/office/officeart/2005/8/layout/hProcess9"/>
    <dgm:cxn modelId="{308D1B67-E45F-4462-A108-77201F60BBD8}" type="presParOf" srcId="{8ADB9C4F-D99A-4C18-B011-65D1CB78F243}" destId="{681B4851-4731-44CF-9A8F-38778C8F51B4}" srcOrd="4" destOrd="0" presId="urn:microsoft.com/office/officeart/2005/8/layout/hProcess9"/>
    <dgm:cxn modelId="{E1057E51-1222-453A-8D65-DBD4364AB7ED}" type="presParOf" srcId="{8ADB9C4F-D99A-4C18-B011-65D1CB78F243}" destId="{8668E78A-8932-461C-A120-3864D9DEC58C}" srcOrd="5" destOrd="0" presId="urn:microsoft.com/office/officeart/2005/8/layout/hProcess9"/>
    <dgm:cxn modelId="{144FB6C0-9CE1-4230-BEC8-681FA00D6262}" type="presParOf" srcId="{8ADB9C4F-D99A-4C18-B011-65D1CB78F243}" destId="{7CD6F788-EF7C-424A-B682-1629638E11F8}" srcOrd="6" destOrd="0" presId="urn:microsoft.com/office/officeart/2005/8/layout/hProcess9"/>
    <dgm:cxn modelId="{A9DE921C-6BEA-4E93-B5F7-BFB788D63410}" type="presParOf" srcId="{8ADB9C4F-D99A-4C18-B011-65D1CB78F243}" destId="{17B296BB-7513-4E65-8A87-FF1FA69436DE}" srcOrd="7" destOrd="0" presId="urn:microsoft.com/office/officeart/2005/8/layout/hProcess9"/>
    <dgm:cxn modelId="{57F59D97-20C0-4B28-8974-D15F5967ECA2}" type="presParOf" srcId="{8ADB9C4F-D99A-4C18-B011-65D1CB78F243}" destId="{A47C6D79-D32E-4980-8B4A-614F6A2C5A67}" srcOrd="8" destOrd="0" presId="urn:microsoft.com/office/officeart/2005/8/layout/hProcess9"/>
    <dgm:cxn modelId="{5236A113-F5CD-4EE6-9376-E6330A86076D}" type="presParOf" srcId="{8ADB9C4F-D99A-4C18-B011-65D1CB78F243}" destId="{239AC0A5-7802-4D5B-9562-6C2CDE98EB79}" srcOrd="9" destOrd="0" presId="urn:microsoft.com/office/officeart/2005/8/layout/hProcess9"/>
    <dgm:cxn modelId="{F4740912-8E89-4C88-A361-72D9820A5DAB}" type="presParOf" srcId="{8ADB9C4F-D99A-4C18-B011-65D1CB78F243}" destId="{A236AC8A-306D-461C-A8E0-D283175161B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AAF08D-B209-4D2C-9941-640899185F59}"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en-US"/>
        </a:p>
      </dgm:t>
    </dgm:pt>
    <dgm:pt modelId="{3A5CA3BB-CC3C-451B-BE49-896469C6B2A8}">
      <dgm:prSet custT="1"/>
      <dgm:spPr/>
      <dgm:t>
        <a:bodyPr/>
        <a:lstStyle/>
        <a:p>
          <a:r>
            <a:rPr lang="en-US" sz="2400" b="0" dirty="0">
              <a:latin typeface="Calibri" panose="020F0502020204030204" pitchFamily="34" charset="0"/>
              <a:cs typeface="Calibri" panose="020F0502020204030204" pitchFamily="34" charset="0"/>
            </a:rPr>
            <a:t>Site Supervisor submits student Time Records on VA Form 22-8690</a:t>
          </a:r>
          <a:endParaRPr lang="en-US" sz="2400" dirty="0">
            <a:latin typeface="Calibri" panose="020F0502020204030204" pitchFamily="34" charset="0"/>
            <a:cs typeface="Calibri" panose="020F0502020204030204" pitchFamily="34" charset="0"/>
          </a:endParaRPr>
        </a:p>
      </dgm:t>
    </dgm:pt>
    <dgm:pt modelId="{7EDA75C4-7B35-4BE5-A57F-5FF0B93FACDF}" type="parTrans" cxnId="{8CF4112F-D8FF-4E8E-9A93-7BBC8AA81AF9}">
      <dgm:prSet/>
      <dgm:spPr/>
      <dgm:t>
        <a:bodyPr/>
        <a:lstStyle/>
        <a:p>
          <a:endParaRPr lang="en-US"/>
        </a:p>
      </dgm:t>
    </dgm:pt>
    <dgm:pt modelId="{2A3BA5E4-76F6-415C-B8AA-647A98798068}" type="sibTrans" cxnId="{8CF4112F-D8FF-4E8E-9A93-7BBC8AA81AF9}">
      <dgm:prSet/>
      <dgm:spPr/>
      <dgm:t>
        <a:bodyPr/>
        <a:lstStyle/>
        <a:p>
          <a:endParaRPr lang="en-US"/>
        </a:p>
      </dgm:t>
    </dgm:pt>
    <dgm:pt modelId="{2CA6A9B4-15AE-41CB-9521-02478ABA18F4}">
      <dgm:prSet custT="1"/>
      <dgm:spPr/>
      <dgm:t>
        <a:bodyPr/>
        <a:lstStyle/>
        <a:p>
          <a:r>
            <a:rPr lang="en-US" sz="2400" b="0" dirty="0">
              <a:latin typeface="Calibri" panose="020F0502020204030204" pitchFamily="34" charset="0"/>
              <a:cs typeface="Calibri" panose="020F0502020204030204" pitchFamily="34" charset="0"/>
            </a:rPr>
            <a:t>Time records are processed in order of receipt</a:t>
          </a:r>
          <a:endParaRPr lang="en-US" sz="2400" dirty="0">
            <a:latin typeface="Calibri" panose="020F0502020204030204" pitchFamily="34" charset="0"/>
            <a:cs typeface="Calibri" panose="020F0502020204030204" pitchFamily="34" charset="0"/>
          </a:endParaRPr>
        </a:p>
      </dgm:t>
    </dgm:pt>
    <dgm:pt modelId="{8EEA4538-E25C-4521-A477-FAD23B1C9AD3}" type="parTrans" cxnId="{32C3AE95-5F58-4106-A098-1E82DE3B9FFF}">
      <dgm:prSet/>
      <dgm:spPr/>
      <dgm:t>
        <a:bodyPr/>
        <a:lstStyle/>
        <a:p>
          <a:endParaRPr lang="en-US"/>
        </a:p>
      </dgm:t>
    </dgm:pt>
    <dgm:pt modelId="{03E8BBB2-60EE-4435-83A6-A6ED9ED34D01}" type="sibTrans" cxnId="{32C3AE95-5F58-4106-A098-1E82DE3B9FFF}">
      <dgm:prSet/>
      <dgm:spPr/>
      <dgm:t>
        <a:bodyPr/>
        <a:lstStyle/>
        <a:p>
          <a:endParaRPr lang="en-US"/>
        </a:p>
      </dgm:t>
    </dgm:pt>
    <dgm:pt modelId="{CC06CCBE-E009-48F1-A267-D5A2FB3EC735}">
      <dgm:prSet custT="1"/>
      <dgm:spPr/>
      <dgm:t>
        <a:bodyPr/>
        <a:lstStyle/>
        <a:p>
          <a:r>
            <a:rPr lang="en-US" sz="2400" b="0" dirty="0">
              <a:latin typeface="Calibri" panose="020F0502020204030204" pitchFamily="34" charset="0"/>
              <a:cs typeface="Calibri" panose="020F0502020204030204" pitchFamily="34" charset="0"/>
            </a:rPr>
            <a:t>Hours should be kept cumulative, initialed, signed, and filled out before starting a new Time Record</a:t>
          </a:r>
          <a:endParaRPr lang="en-US" sz="2400" dirty="0">
            <a:latin typeface="Calibri" panose="020F0502020204030204" pitchFamily="34" charset="0"/>
            <a:cs typeface="Calibri" panose="020F0502020204030204" pitchFamily="34" charset="0"/>
          </a:endParaRPr>
        </a:p>
      </dgm:t>
    </dgm:pt>
    <dgm:pt modelId="{1DDB3319-C1A6-4A7D-9D39-F0AA9948032C}" type="parTrans" cxnId="{D947644E-EDBC-40D5-B90B-60BCAD90158E}">
      <dgm:prSet/>
      <dgm:spPr/>
      <dgm:t>
        <a:bodyPr/>
        <a:lstStyle/>
        <a:p>
          <a:endParaRPr lang="en-US"/>
        </a:p>
      </dgm:t>
    </dgm:pt>
    <dgm:pt modelId="{A171BCB5-054F-48A9-B5AE-5B5CDFC6F652}" type="sibTrans" cxnId="{D947644E-EDBC-40D5-B90B-60BCAD90158E}">
      <dgm:prSet/>
      <dgm:spPr/>
      <dgm:t>
        <a:bodyPr/>
        <a:lstStyle/>
        <a:p>
          <a:endParaRPr lang="en-US"/>
        </a:p>
      </dgm:t>
    </dgm:pt>
    <dgm:pt modelId="{133729E8-A21A-4DD5-93A6-9A3DF4CE6EFD}">
      <dgm:prSet custT="1"/>
      <dgm:spPr/>
      <dgm:t>
        <a:bodyPr/>
        <a:lstStyle/>
        <a:p>
          <a:r>
            <a:rPr lang="en-US" sz="2400" b="0" dirty="0">
              <a:latin typeface="Calibri" panose="020F0502020204030204" pitchFamily="34" charset="0"/>
              <a:cs typeface="Calibri" panose="020F0502020204030204" pitchFamily="34" charset="0"/>
            </a:rPr>
            <a:t>Zero-hour time records must continue with cumulative hours from previous time records</a:t>
          </a:r>
          <a:endParaRPr lang="en-US" sz="2400" dirty="0">
            <a:latin typeface="Calibri" panose="020F0502020204030204" pitchFamily="34" charset="0"/>
            <a:cs typeface="Calibri" panose="020F0502020204030204" pitchFamily="34" charset="0"/>
          </a:endParaRPr>
        </a:p>
      </dgm:t>
    </dgm:pt>
    <dgm:pt modelId="{18592068-BDD2-4EB9-86FB-6EC6CA0B349E}" type="parTrans" cxnId="{8D66279B-EA72-4DF4-BCD2-FE86B01C2670}">
      <dgm:prSet/>
      <dgm:spPr/>
      <dgm:t>
        <a:bodyPr/>
        <a:lstStyle/>
        <a:p>
          <a:endParaRPr lang="en-US"/>
        </a:p>
      </dgm:t>
    </dgm:pt>
    <dgm:pt modelId="{9378E6F1-F20A-4350-BDB9-08DF8CF2D854}" type="sibTrans" cxnId="{8D66279B-EA72-4DF4-BCD2-FE86B01C2670}">
      <dgm:prSet/>
      <dgm:spPr/>
      <dgm:t>
        <a:bodyPr/>
        <a:lstStyle/>
        <a:p>
          <a:endParaRPr lang="en-US"/>
        </a:p>
      </dgm:t>
    </dgm:pt>
    <dgm:pt modelId="{74DB037D-B46F-48E6-AA0E-CE2B5C7D6B80}" type="pres">
      <dgm:prSet presAssocID="{30AAF08D-B209-4D2C-9941-640899185F59}" presName="matrix" presStyleCnt="0">
        <dgm:presLayoutVars>
          <dgm:chMax val="1"/>
          <dgm:dir/>
          <dgm:resizeHandles val="exact"/>
        </dgm:presLayoutVars>
      </dgm:prSet>
      <dgm:spPr/>
    </dgm:pt>
    <dgm:pt modelId="{98DD7FFD-F81A-4E3F-9321-820393D58D5B}" type="pres">
      <dgm:prSet presAssocID="{30AAF08D-B209-4D2C-9941-640899185F59}" presName="diamond" presStyleLbl="bgShp" presStyleIdx="0" presStyleCnt="1" custScaleX="156966" custLinFactNeighborX="0" custLinFactNeighborY="-3091"/>
      <dgm:spPr/>
    </dgm:pt>
    <dgm:pt modelId="{7CB8651A-7BCD-42CC-B6FC-C99C65C0AF59}" type="pres">
      <dgm:prSet presAssocID="{30AAF08D-B209-4D2C-9941-640899185F59}" presName="quad1" presStyleLbl="node1" presStyleIdx="0" presStyleCnt="4" custScaleX="160338" custScaleY="118306" custLinFactNeighborX="-26323" custLinFactNeighborY="-8601">
        <dgm:presLayoutVars>
          <dgm:chMax val="0"/>
          <dgm:chPref val="0"/>
          <dgm:bulletEnabled val="1"/>
        </dgm:presLayoutVars>
      </dgm:prSet>
      <dgm:spPr/>
    </dgm:pt>
    <dgm:pt modelId="{B71BF73E-7CFD-44E9-B49D-68BD3646F25E}" type="pres">
      <dgm:prSet presAssocID="{30AAF08D-B209-4D2C-9941-640899185F59}" presName="quad2" presStyleLbl="node1" presStyleIdx="1" presStyleCnt="4" custScaleX="160338" custScaleY="118933" custLinFactNeighborX="26323" custLinFactNeighborY="-8987">
        <dgm:presLayoutVars>
          <dgm:chMax val="0"/>
          <dgm:chPref val="0"/>
          <dgm:bulletEnabled val="1"/>
        </dgm:presLayoutVars>
      </dgm:prSet>
      <dgm:spPr/>
    </dgm:pt>
    <dgm:pt modelId="{23436218-2130-413D-8EEF-7E9B2EB7A7AC}" type="pres">
      <dgm:prSet presAssocID="{30AAF08D-B209-4D2C-9941-640899185F59}" presName="quad3" presStyleLbl="node1" presStyleIdx="2" presStyleCnt="4" custScaleX="160338" custScaleY="121384" custLinFactNeighborX="-26323" custLinFactNeighborY="6676">
        <dgm:presLayoutVars>
          <dgm:chMax val="0"/>
          <dgm:chPref val="0"/>
          <dgm:bulletEnabled val="1"/>
        </dgm:presLayoutVars>
      </dgm:prSet>
      <dgm:spPr/>
    </dgm:pt>
    <dgm:pt modelId="{233C9410-67C9-40F9-B6B5-EB66C7970D28}" type="pres">
      <dgm:prSet presAssocID="{30AAF08D-B209-4D2C-9941-640899185F59}" presName="quad4" presStyleLbl="node1" presStyleIdx="3" presStyleCnt="4" custScaleX="160338" custScaleY="122527" custLinFactNeighborX="26323" custLinFactNeighborY="7353">
        <dgm:presLayoutVars>
          <dgm:chMax val="0"/>
          <dgm:chPref val="0"/>
          <dgm:bulletEnabled val="1"/>
        </dgm:presLayoutVars>
      </dgm:prSet>
      <dgm:spPr/>
    </dgm:pt>
  </dgm:ptLst>
  <dgm:cxnLst>
    <dgm:cxn modelId="{7893A70C-E5A3-4AEA-8F81-97362107EEE8}" type="presOf" srcId="{2CA6A9B4-15AE-41CB-9521-02478ABA18F4}" destId="{B71BF73E-7CFD-44E9-B49D-68BD3646F25E}" srcOrd="0" destOrd="0" presId="urn:microsoft.com/office/officeart/2005/8/layout/matrix3"/>
    <dgm:cxn modelId="{8CF4112F-D8FF-4E8E-9A93-7BBC8AA81AF9}" srcId="{30AAF08D-B209-4D2C-9941-640899185F59}" destId="{3A5CA3BB-CC3C-451B-BE49-896469C6B2A8}" srcOrd="0" destOrd="0" parTransId="{7EDA75C4-7B35-4BE5-A57F-5FF0B93FACDF}" sibTransId="{2A3BA5E4-76F6-415C-B8AA-647A98798068}"/>
    <dgm:cxn modelId="{A10EB35F-A999-49E3-9F6D-B9C1B4FEF1B8}" type="presOf" srcId="{CC06CCBE-E009-48F1-A267-D5A2FB3EC735}" destId="{23436218-2130-413D-8EEF-7E9B2EB7A7AC}" srcOrd="0" destOrd="0" presId="urn:microsoft.com/office/officeart/2005/8/layout/matrix3"/>
    <dgm:cxn modelId="{D947644E-EDBC-40D5-B90B-60BCAD90158E}" srcId="{30AAF08D-B209-4D2C-9941-640899185F59}" destId="{CC06CCBE-E009-48F1-A267-D5A2FB3EC735}" srcOrd="2" destOrd="0" parTransId="{1DDB3319-C1A6-4A7D-9D39-F0AA9948032C}" sibTransId="{A171BCB5-054F-48A9-B5AE-5B5CDFC6F652}"/>
    <dgm:cxn modelId="{614E9B85-E9E4-4BF4-BF6D-8C259064CBC8}" type="presOf" srcId="{30AAF08D-B209-4D2C-9941-640899185F59}" destId="{74DB037D-B46F-48E6-AA0E-CE2B5C7D6B80}" srcOrd="0" destOrd="0" presId="urn:microsoft.com/office/officeart/2005/8/layout/matrix3"/>
    <dgm:cxn modelId="{32C3AE95-5F58-4106-A098-1E82DE3B9FFF}" srcId="{30AAF08D-B209-4D2C-9941-640899185F59}" destId="{2CA6A9B4-15AE-41CB-9521-02478ABA18F4}" srcOrd="1" destOrd="0" parTransId="{8EEA4538-E25C-4521-A477-FAD23B1C9AD3}" sibTransId="{03E8BBB2-60EE-4435-83A6-A6ED9ED34D01}"/>
    <dgm:cxn modelId="{8D66279B-EA72-4DF4-BCD2-FE86B01C2670}" srcId="{30AAF08D-B209-4D2C-9941-640899185F59}" destId="{133729E8-A21A-4DD5-93A6-9A3DF4CE6EFD}" srcOrd="3" destOrd="0" parTransId="{18592068-BDD2-4EB9-86FB-6EC6CA0B349E}" sibTransId="{9378E6F1-F20A-4350-BDB9-08DF8CF2D854}"/>
    <dgm:cxn modelId="{0570A4AF-718D-4C50-96CB-2665F9BF29ED}" type="presOf" srcId="{133729E8-A21A-4DD5-93A6-9A3DF4CE6EFD}" destId="{233C9410-67C9-40F9-B6B5-EB66C7970D28}" srcOrd="0" destOrd="0" presId="urn:microsoft.com/office/officeart/2005/8/layout/matrix3"/>
    <dgm:cxn modelId="{5BF321E7-0173-4E01-BC0B-A0F93C3772E2}" type="presOf" srcId="{3A5CA3BB-CC3C-451B-BE49-896469C6B2A8}" destId="{7CB8651A-7BCD-42CC-B6FC-C99C65C0AF59}" srcOrd="0" destOrd="0" presId="urn:microsoft.com/office/officeart/2005/8/layout/matrix3"/>
    <dgm:cxn modelId="{F127BD49-413E-4176-812F-BEF219B90F29}" type="presParOf" srcId="{74DB037D-B46F-48E6-AA0E-CE2B5C7D6B80}" destId="{98DD7FFD-F81A-4E3F-9321-820393D58D5B}" srcOrd="0" destOrd="0" presId="urn:microsoft.com/office/officeart/2005/8/layout/matrix3"/>
    <dgm:cxn modelId="{5BAB6B2B-7571-4A75-ACA6-F58DA1AAB29D}" type="presParOf" srcId="{74DB037D-B46F-48E6-AA0E-CE2B5C7D6B80}" destId="{7CB8651A-7BCD-42CC-B6FC-C99C65C0AF59}" srcOrd="1" destOrd="0" presId="urn:microsoft.com/office/officeart/2005/8/layout/matrix3"/>
    <dgm:cxn modelId="{D479D603-F56C-4CC1-A631-7DAC22BC20FC}" type="presParOf" srcId="{74DB037D-B46F-48E6-AA0E-CE2B5C7D6B80}" destId="{B71BF73E-7CFD-44E9-B49D-68BD3646F25E}" srcOrd="2" destOrd="0" presId="urn:microsoft.com/office/officeart/2005/8/layout/matrix3"/>
    <dgm:cxn modelId="{AA2827EC-5A73-4BD3-BB90-10B6798985CE}" type="presParOf" srcId="{74DB037D-B46F-48E6-AA0E-CE2B5C7D6B80}" destId="{23436218-2130-413D-8EEF-7E9B2EB7A7AC}" srcOrd="3" destOrd="0" presId="urn:microsoft.com/office/officeart/2005/8/layout/matrix3"/>
    <dgm:cxn modelId="{E9181644-6EEE-4580-ACDC-8013E18C99CB}" type="presParOf" srcId="{74DB037D-B46F-48E6-AA0E-CE2B5C7D6B80}" destId="{233C9410-67C9-40F9-B6B5-EB66C7970D2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ECEBC1-8A36-4D81-8F22-1FD07CE2BF3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29D99834-6AB5-4A07-8F5D-E06A8EF824AD}">
      <dgm:prSet custT="1"/>
      <dgm:spPr/>
      <dgm:t>
        <a:bodyPr/>
        <a:lstStyle/>
        <a:p>
          <a:r>
            <a:rPr lang="en-US" sz="1800" b="0" dirty="0">
              <a:latin typeface="Calibri" panose="020F0502020204030204" pitchFamily="34" charset="0"/>
              <a:cs typeface="Calibri" panose="020F0502020204030204" pitchFamily="34" charset="0"/>
            </a:rPr>
            <a:t>Paid in 50-hour increments or two weeks</a:t>
          </a:r>
          <a:endParaRPr lang="en-US" sz="1800" dirty="0">
            <a:latin typeface="Calibri" panose="020F0502020204030204" pitchFamily="34" charset="0"/>
            <a:cs typeface="Calibri" panose="020F0502020204030204" pitchFamily="34" charset="0"/>
          </a:endParaRPr>
        </a:p>
      </dgm:t>
    </dgm:pt>
    <dgm:pt modelId="{2E2E87FF-4FBF-467C-BC41-851239485775}" type="parTrans" cxnId="{7EE4057A-C623-4706-85BE-DF51F5CABC03}">
      <dgm:prSet/>
      <dgm:spPr/>
      <dgm:t>
        <a:bodyPr/>
        <a:lstStyle/>
        <a:p>
          <a:endParaRPr lang="en-US"/>
        </a:p>
      </dgm:t>
    </dgm:pt>
    <dgm:pt modelId="{A70C5C2A-F0C9-4B98-B4AF-5EE4B7E199F9}" type="sibTrans" cxnId="{7EE4057A-C623-4706-85BE-DF51F5CABC03}">
      <dgm:prSet/>
      <dgm:spPr/>
      <dgm:t>
        <a:bodyPr/>
        <a:lstStyle/>
        <a:p>
          <a:endParaRPr lang="en-US"/>
        </a:p>
      </dgm:t>
    </dgm:pt>
    <dgm:pt modelId="{26DE71A8-0260-4B20-AE12-B580BC71180C}">
      <dgm:prSet custT="1"/>
      <dgm:spPr/>
      <dgm:t>
        <a:bodyPr/>
        <a:lstStyle/>
        <a:p>
          <a:r>
            <a:rPr lang="en-US" sz="1800" b="0" dirty="0">
              <a:latin typeface="Calibri" panose="020F0502020204030204" pitchFamily="34" charset="0"/>
              <a:cs typeface="Calibri" panose="020F0502020204030204" pitchFamily="34" charset="0"/>
            </a:rPr>
            <a:t>Paid the higher of either the state or federal minimum wage</a:t>
          </a:r>
          <a:endParaRPr lang="en-US" sz="1800" dirty="0">
            <a:latin typeface="Calibri" panose="020F0502020204030204" pitchFamily="34" charset="0"/>
            <a:cs typeface="Calibri" panose="020F0502020204030204" pitchFamily="34" charset="0"/>
          </a:endParaRPr>
        </a:p>
      </dgm:t>
    </dgm:pt>
    <dgm:pt modelId="{6AB71EC1-F570-4C87-A174-349A83FB1933}" type="parTrans" cxnId="{7072F749-3031-4CC2-AE2C-E494D907DBAB}">
      <dgm:prSet/>
      <dgm:spPr/>
      <dgm:t>
        <a:bodyPr/>
        <a:lstStyle/>
        <a:p>
          <a:endParaRPr lang="en-US"/>
        </a:p>
      </dgm:t>
    </dgm:pt>
    <dgm:pt modelId="{FD57CAB9-7561-4C1D-8BE3-980A147AAF0B}" type="sibTrans" cxnId="{7072F749-3031-4CC2-AE2C-E494D907DBAB}">
      <dgm:prSet/>
      <dgm:spPr/>
      <dgm:t>
        <a:bodyPr/>
        <a:lstStyle/>
        <a:p>
          <a:endParaRPr lang="en-US"/>
        </a:p>
      </dgm:t>
    </dgm:pt>
    <dgm:pt modelId="{DBEDCA77-8218-466F-9F9B-3CB7DD8459E9}">
      <dgm:prSet custT="1"/>
      <dgm:spPr/>
      <dgm:t>
        <a:bodyPr/>
        <a:lstStyle/>
        <a:p>
          <a:r>
            <a:rPr lang="en-US" sz="1800" b="0" dirty="0">
              <a:latin typeface="Calibri" panose="020F0502020204030204" pitchFamily="34" charset="0"/>
              <a:cs typeface="Calibri" panose="020F0502020204030204" pitchFamily="34" charset="0"/>
            </a:rPr>
            <a:t>Hours worked on or after effective date of Department of Labor new rates will be paid at the higher rate</a:t>
          </a:r>
          <a:endParaRPr lang="en-US" sz="1800" dirty="0">
            <a:latin typeface="Calibri" panose="020F0502020204030204" pitchFamily="34" charset="0"/>
            <a:cs typeface="Calibri" panose="020F0502020204030204" pitchFamily="34" charset="0"/>
          </a:endParaRPr>
        </a:p>
      </dgm:t>
    </dgm:pt>
    <dgm:pt modelId="{BA82E2FD-F8F9-46AC-8FB3-230ED76E9250}" type="parTrans" cxnId="{1D054CBF-6CB5-421E-90D6-9CCF09BF6895}">
      <dgm:prSet/>
      <dgm:spPr/>
      <dgm:t>
        <a:bodyPr/>
        <a:lstStyle/>
        <a:p>
          <a:endParaRPr lang="en-US"/>
        </a:p>
      </dgm:t>
    </dgm:pt>
    <dgm:pt modelId="{307FE622-E51B-4822-AB2E-247DCB246A92}" type="sibTrans" cxnId="{1D054CBF-6CB5-421E-90D6-9CCF09BF6895}">
      <dgm:prSet/>
      <dgm:spPr/>
      <dgm:t>
        <a:bodyPr/>
        <a:lstStyle/>
        <a:p>
          <a:endParaRPr lang="en-US"/>
        </a:p>
      </dgm:t>
    </dgm:pt>
    <dgm:pt modelId="{C819DBF6-8E0E-496A-83B9-15A75E6FFAA3}">
      <dgm:prSet custT="1"/>
      <dgm:spPr/>
      <dgm:t>
        <a:bodyPr/>
        <a:lstStyle/>
        <a:p>
          <a:r>
            <a:rPr lang="en-US" sz="1800" b="0" dirty="0">
              <a:latin typeface="Calibri" panose="020F0502020204030204" pitchFamily="34" charset="0"/>
              <a:cs typeface="Calibri" panose="020F0502020204030204" pitchFamily="34" charset="0"/>
            </a:rPr>
            <a:t>VA will not process and pay out “Future Dates”</a:t>
          </a:r>
          <a:endParaRPr lang="en-US" sz="1800" dirty="0">
            <a:latin typeface="Calibri" panose="020F0502020204030204" pitchFamily="34" charset="0"/>
            <a:cs typeface="Calibri" panose="020F0502020204030204" pitchFamily="34" charset="0"/>
          </a:endParaRPr>
        </a:p>
      </dgm:t>
    </dgm:pt>
    <dgm:pt modelId="{E1D78298-67D0-4E4B-B530-E0C8555EA10A}" type="parTrans" cxnId="{2F119906-75A0-466A-90FF-A14E3F386D04}">
      <dgm:prSet/>
      <dgm:spPr/>
      <dgm:t>
        <a:bodyPr/>
        <a:lstStyle/>
        <a:p>
          <a:endParaRPr lang="en-US"/>
        </a:p>
      </dgm:t>
    </dgm:pt>
    <dgm:pt modelId="{77AAFB75-BD99-4725-BD9C-A63A5FAF9C5B}" type="sibTrans" cxnId="{2F119906-75A0-466A-90FF-A14E3F386D04}">
      <dgm:prSet/>
      <dgm:spPr/>
      <dgm:t>
        <a:bodyPr/>
        <a:lstStyle/>
        <a:p>
          <a:endParaRPr lang="en-US"/>
        </a:p>
      </dgm:t>
    </dgm:pt>
    <dgm:pt modelId="{B43A84C1-9443-47AB-A69F-E895F602ABD2}">
      <dgm:prSet custT="1"/>
      <dgm:spPr/>
      <dgm:t>
        <a:bodyPr/>
        <a:lstStyle/>
        <a:p>
          <a:r>
            <a:rPr lang="en-US" sz="1800" b="0" dirty="0">
              <a:latin typeface="Calibri" panose="020F0502020204030204" pitchFamily="34" charset="0"/>
              <a:cs typeface="Calibri" panose="020F0502020204030204" pitchFamily="34" charset="0"/>
            </a:rPr>
            <a:t>Email notification sent to the site supervisor once payment is processed</a:t>
          </a:r>
          <a:endParaRPr lang="en-US" sz="1800" dirty="0">
            <a:latin typeface="Calibri" panose="020F0502020204030204" pitchFamily="34" charset="0"/>
            <a:cs typeface="Calibri" panose="020F0502020204030204" pitchFamily="34" charset="0"/>
          </a:endParaRPr>
        </a:p>
      </dgm:t>
    </dgm:pt>
    <dgm:pt modelId="{10729F8D-3BAF-4323-AF7D-CE3570D71D5F}" type="parTrans" cxnId="{93E83471-9F79-4175-BB96-02E081A12E32}">
      <dgm:prSet/>
      <dgm:spPr/>
      <dgm:t>
        <a:bodyPr/>
        <a:lstStyle/>
        <a:p>
          <a:endParaRPr lang="en-US"/>
        </a:p>
      </dgm:t>
    </dgm:pt>
    <dgm:pt modelId="{A05C027F-E985-4A04-974B-AEC46E973A5C}" type="sibTrans" cxnId="{93E83471-9F79-4175-BB96-02E081A12E32}">
      <dgm:prSet/>
      <dgm:spPr/>
      <dgm:t>
        <a:bodyPr/>
        <a:lstStyle/>
        <a:p>
          <a:endParaRPr lang="en-US"/>
        </a:p>
      </dgm:t>
    </dgm:pt>
    <dgm:pt modelId="{B291164D-0D97-4E42-BC6A-572DEF4F52C1}">
      <dgm:prSet custT="1"/>
      <dgm:spPr/>
      <dgm:t>
        <a:bodyPr/>
        <a:lstStyle/>
        <a:p>
          <a:r>
            <a:rPr lang="en-US" sz="1800" b="0" dirty="0">
              <a:latin typeface="Calibri" panose="020F0502020204030204" pitchFamily="34" charset="0"/>
              <a:cs typeface="Calibri" panose="020F0502020204030204" pitchFamily="34" charset="0"/>
            </a:rPr>
            <a:t>The student can expect payment 3-5 business days after time record processed</a:t>
          </a:r>
          <a:endParaRPr lang="en-US" sz="1800" dirty="0">
            <a:latin typeface="Calibri" panose="020F0502020204030204" pitchFamily="34" charset="0"/>
            <a:cs typeface="Calibri" panose="020F0502020204030204" pitchFamily="34" charset="0"/>
          </a:endParaRPr>
        </a:p>
      </dgm:t>
    </dgm:pt>
    <dgm:pt modelId="{6804A28A-C49C-4575-953F-F2567E4F52CC}" type="parTrans" cxnId="{265C07EB-8299-45FC-9447-99000C6C0444}">
      <dgm:prSet/>
      <dgm:spPr/>
      <dgm:t>
        <a:bodyPr/>
        <a:lstStyle/>
        <a:p>
          <a:endParaRPr lang="en-US"/>
        </a:p>
      </dgm:t>
    </dgm:pt>
    <dgm:pt modelId="{F1BB30DD-2E78-4479-8DE4-A1DC295AA559}" type="sibTrans" cxnId="{265C07EB-8299-45FC-9447-99000C6C0444}">
      <dgm:prSet/>
      <dgm:spPr/>
      <dgm:t>
        <a:bodyPr/>
        <a:lstStyle/>
        <a:p>
          <a:endParaRPr lang="en-US"/>
        </a:p>
      </dgm:t>
    </dgm:pt>
    <dgm:pt modelId="{7B890083-BC89-41A8-B481-A8D1FBADB1F2}" type="pres">
      <dgm:prSet presAssocID="{40ECEBC1-8A36-4D81-8F22-1FD07CE2BF3B}" presName="Name0" presStyleCnt="0">
        <dgm:presLayoutVars>
          <dgm:chMax val="7"/>
          <dgm:chPref val="7"/>
          <dgm:dir/>
        </dgm:presLayoutVars>
      </dgm:prSet>
      <dgm:spPr/>
    </dgm:pt>
    <dgm:pt modelId="{8BF7652F-EDB6-4032-8CBB-295A9976D35C}" type="pres">
      <dgm:prSet presAssocID="{40ECEBC1-8A36-4D81-8F22-1FD07CE2BF3B}" presName="Name1" presStyleCnt="0"/>
      <dgm:spPr/>
    </dgm:pt>
    <dgm:pt modelId="{F68ADD17-AD89-427F-842E-BFB75BB7D8CF}" type="pres">
      <dgm:prSet presAssocID="{40ECEBC1-8A36-4D81-8F22-1FD07CE2BF3B}" presName="cycle" presStyleCnt="0"/>
      <dgm:spPr/>
    </dgm:pt>
    <dgm:pt modelId="{4C27DA7C-2199-47F5-AE85-139D4D367589}" type="pres">
      <dgm:prSet presAssocID="{40ECEBC1-8A36-4D81-8F22-1FD07CE2BF3B}" presName="srcNode" presStyleLbl="node1" presStyleIdx="0" presStyleCnt="6"/>
      <dgm:spPr/>
    </dgm:pt>
    <dgm:pt modelId="{8EBEA8AB-FD9A-4EB3-902D-BE8751606A23}" type="pres">
      <dgm:prSet presAssocID="{40ECEBC1-8A36-4D81-8F22-1FD07CE2BF3B}" presName="conn" presStyleLbl="parChTrans1D2" presStyleIdx="0" presStyleCnt="1"/>
      <dgm:spPr/>
    </dgm:pt>
    <dgm:pt modelId="{D311CBE3-B4BF-4E29-929B-A7989856E924}" type="pres">
      <dgm:prSet presAssocID="{40ECEBC1-8A36-4D81-8F22-1FD07CE2BF3B}" presName="extraNode" presStyleLbl="node1" presStyleIdx="0" presStyleCnt="6"/>
      <dgm:spPr/>
    </dgm:pt>
    <dgm:pt modelId="{5255B497-686F-40EA-9607-C989447AEC1C}" type="pres">
      <dgm:prSet presAssocID="{40ECEBC1-8A36-4D81-8F22-1FD07CE2BF3B}" presName="dstNode" presStyleLbl="node1" presStyleIdx="0" presStyleCnt="6"/>
      <dgm:spPr/>
    </dgm:pt>
    <dgm:pt modelId="{D602D19B-9379-42F3-A8CD-6CF1A569E8E6}" type="pres">
      <dgm:prSet presAssocID="{29D99834-6AB5-4A07-8F5D-E06A8EF824AD}" presName="text_1" presStyleLbl="node1" presStyleIdx="0" presStyleCnt="6">
        <dgm:presLayoutVars>
          <dgm:bulletEnabled val="1"/>
        </dgm:presLayoutVars>
      </dgm:prSet>
      <dgm:spPr/>
    </dgm:pt>
    <dgm:pt modelId="{C1A22895-6801-471E-BBF8-A384C4E05163}" type="pres">
      <dgm:prSet presAssocID="{29D99834-6AB5-4A07-8F5D-E06A8EF824AD}" presName="accent_1" presStyleCnt="0"/>
      <dgm:spPr/>
    </dgm:pt>
    <dgm:pt modelId="{38653BD4-006B-43F2-BFFF-3F618554CB12}" type="pres">
      <dgm:prSet presAssocID="{29D99834-6AB5-4A07-8F5D-E06A8EF824AD}" presName="accentRepeatNode" presStyleLbl="solidFgAcc1" presStyleIdx="0" presStyleCnt="6"/>
      <dgm:spPr/>
    </dgm:pt>
    <dgm:pt modelId="{F3972E6F-5383-4C1A-BDEB-3979249ED99B}" type="pres">
      <dgm:prSet presAssocID="{26DE71A8-0260-4B20-AE12-B580BC71180C}" presName="text_2" presStyleLbl="node1" presStyleIdx="1" presStyleCnt="6">
        <dgm:presLayoutVars>
          <dgm:bulletEnabled val="1"/>
        </dgm:presLayoutVars>
      </dgm:prSet>
      <dgm:spPr/>
    </dgm:pt>
    <dgm:pt modelId="{F838A2A1-D4F1-4071-9A99-7038996E3466}" type="pres">
      <dgm:prSet presAssocID="{26DE71A8-0260-4B20-AE12-B580BC71180C}" presName="accent_2" presStyleCnt="0"/>
      <dgm:spPr/>
    </dgm:pt>
    <dgm:pt modelId="{ACFC5EC6-1F6C-4288-9E5A-B2A965CE05FD}" type="pres">
      <dgm:prSet presAssocID="{26DE71A8-0260-4B20-AE12-B580BC71180C}" presName="accentRepeatNode" presStyleLbl="solidFgAcc1" presStyleIdx="1" presStyleCnt="6"/>
      <dgm:spPr/>
    </dgm:pt>
    <dgm:pt modelId="{7E774B3E-DC6E-48FA-A652-43871E2F13A9}" type="pres">
      <dgm:prSet presAssocID="{DBEDCA77-8218-466F-9F9B-3CB7DD8459E9}" presName="text_3" presStyleLbl="node1" presStyleIdx="2" presStyleCnt="6">
        <dgm:presLayoutVars>
          <dgm:bulletEnabled val="1"/>
        </dgm:presLayoutVars>
      </dgm:prSet>
      <dgm:spPr/>
    </dgm:pt>
    <dgm:pt modelId="{E797E895-1C7E-4E79-8A50-5A19D97842F2}" type="pres">
      <dgm:prSet presAssocID="{DBEDCA77-8218-466F-9F9B-3CB7DD8459E9}" presName="accent_3" presStyleCnt="0"/>
      <dgm:spPr/>
    </dgm:pt>
    <dgm:pt modelId="{5F3995EC-4A08-4267-AD12-EDE4897DBCA1}" type="pres">
      <dgm:prSet presAssocID="{DBEDCA77-8218-466F-9F9B-3CB7DD8459E9}" presName="accentRepeatNode" presStyleLbl="solidFgAcc1" presStyleIdx="2" presStyleCnt="6"/>
      <dgm:spPr/>
    </dgm:pt>
    <dgm:pt modelId="{684E3DA0-E879-4B38-BED4-323AF2661D3C}" type="pres">
      <dgm:prSet presAssocID="{C819DBF6-8E0E-496A-83B9-15A75E6FFAA3}" presName="text_4" presStyleLbl="node1" presStyleIdx="3" presStyleCnt="6">
        <dgm:presLayoutVars>
          <dgm:bulletEnabled val="1"/>
        </dgm:presLayoutVars>
      </dgm:prSet>
      <dgm:spPr/>
    </dgm:pt>
    <dgm:pt modelId="{7A011D3D-ED9D-4123-8DEA-D66BAA8F2AC9}" type="pres">
      <dgm:prSet presAssocID="{C819DBF6-8E0E-496A-83B9-15A75E6FFAA3}" presName="accent_4" presStyleCnt="0"/>
      <dgm:spPr/>
    </dgm:pt>
    <dgm:pt modelId="{E8375632-2CB7-4756-98D5-244EC5D02098}" type="pres">
      <dgm:prSet presAssocID="{C819DBF6-8E0E-496A-83B9-15A75E6FFAA3}" presName="accentRepeatNode" presStyleLbl="solidFgAcc1" presStyleIdx="3" presStyleCnt="6"/>
      <dgm:spPr/>
    </dgm:pt>
    <dgm:pt modelId="{35047088-846F-475F-951E-1A9B42AE4F59}" type="pres">
      <dgm:prSet presAssocID="{B43A84C1-9443-47AB-A69F-E895F602ABD2}" presName="text_5" presStyleLbl="node1" presStyleIdx="4" presStyleCnt="6">
        <dgm:presLayoutVars>
          <dgm:bulletEnabled val="1"/>
        </dgm:presLayoutVars>
      </dgm:prSet>
      <dgm:spPr/>
    </dgm:pt>
    <dgm:pt modelId="{1888339B-10B0-43BC-A302-622A33EE3F4A}" type="pres">
      <dgm:prSet presAssocID="{B43A84C1-9443-47AB-A69F-E895F602ABD2}" presName="accent_5" presStyleCnt="0"/>
      <dgm:spPr/>
    </dgm:pt>
    <dgm:pt modelId="{E7CB947E-84A4-4CBC-B6C2-8EF689829073}" type="pres">
      <dgm:prSet presAssocID="{B43A84C1-9443-47AB-A69F-E895F602ABD2}" presName="accentRepeatNode" presStyleLbl="solidFgAcc1" presStyleIdx="4" presStyleCnt="6"/>
      <dgm:spPr/>
    </dgm:pt>
    <dgm:pt modelId="{F0397FE8-AF2B-47D4-A362-75619FDE2612}" type="pres">
      <dgm:prSet presAssocID="{B291164D-0D97-4E42-BC6A-572DEF4F52C1}" presName="text_6" presStyleLbl="node1" presStyleIdx="5" presStyleCnt="6">
        <dgm:presLayoutVars>
          <dgm:bulletEnabled val="1"/>
        </dgm:presLayoutVars>
      </dgm:prSet>
      <dgm:spPr/>
    </dgm:pt>
    <dgm:pt modelId="{AAA547A7-46FC-486E-8D0B-729982AD0741}" type="pres">
      <dgm:prSet presAssocID="{B291164D-0D97-4E42-BC6A-572DEF4F52C1}" presName="accent_6" presStyleCnt="0"/>
      <dgm:spPr/>
    </dgm:pt>
    <dgm:pt modelId="{4C223124-BDC0-45FC-BB52-64C1D82B2A23}" type="pres">
      <dgm:prSet presAssocID="{B291164D-0D97-4E42-BC6A-572DEF4F52C1}" presName="accentRepeatNode" presStyleLbl="solidFgAcc1" presStyleIdx="5" presStyleCnt="6"/>
      <dgm:spPr/>
    </dgm:pt>
  </dgm:ptLst>
  <dgm:cxnLst>
    <dgm:cxn modelId="{2F119906-75A0-466A-90FF-A14E3F386D04}" srcId="{40ECEBC1-8A36-4D81-8F22-1FD07CE2BF3B}" destId="{C819DBF6-8E0E-496A-83B9-15A75E6FFAA3}" srcOrd="3" destOrd="0" parTransId="{E1D78298-67D0-4E4B-B530-E0C8555EA10A}" sibTransId="{77AAFB75-BD99-4725-BD9C-A63A5FAF9C5B}"/>
    <dgm:cxn modelId="{0E83A968-4513-4B36-A675-012D3410E50A}" type="presOf" srcId="{B43A84C1-9443-47AB-A69F-E895F602ABD2}" destId="{35047088-846F-475F-951E-1A9B42AE4F59}" srcOrd="0" destOrd="0" presId="urn:microsoft.com/office/officeart/2008/layout/VerticalCurvedList"/>
    <dgm:cxn modelId="{7072F749-3031-4CC2-AE2C-E494D907DBAB}" srcId="{40ECEBC1-8A36-4D81-8F22-1FD07CE2BF3B}" destId="{26DE71A8-0260-4B20-AE12-B580BC71180C}" srcOrd="1" destOrd="0" parTransId="{6AB71EC1-F570-4C87-A174-349A83FB1933}" sibTransId="{FD57CAB9-7561-4C1D-8BE3-980A147AAF0B}"/>
    <dgm:cxn modelId="{93E83471-9F79-4175-BB96-02E081A12E32}" srcId="{40ECEBC1-8A36-4D81-8F22-1FD07CE2BF3B}" destId="{B43A84C1-9443-47AB-A69F-E895F602ABD2}" srcOrd="4" destOrd="0" parTransId="{10729F8D-3BAF-4323-AF7D-CE3570D71D5F}" sibTransId="{A05C027F-E985-4A04-974B-AEC46E973A5C}"/>
    <dgm:cxn modelId="{43DE4177-0B46-4E97-9B07-630AC11741C9}" type="presOf" srcId="{29D99834-6AB5-4A07-8F5D-E06A8EF824AD}" destId="{D602D19B-9379-42F3-A8CD-6CF1A569E8E6}" srcOrd="0" destOrd="0" presId="urn:microsoft.com/office/officeart/2008/layout/VerticalCurvedList"/>
    <dgm:cxn modelId="{0A107457-7A43-44B5-90DD-59BCD5BC380A}" type="presOf" srcId="{26DE71A8-0260-4B20-AE12-B580BC71180C}" destId="{F3972E6F-5383-4C1A-BDEB-3979249ED99B}" srcOrd="0" destOrd="0" presId="urn:microsoft.com/office/officeart/2008/layout/VerticalCurvedList"/>
    <dgm:cxn modelId="{7EE4057A-C623-4706-85BE-DF51F5CABC03}" srcId="{40ECEBC1-8A36-4D81-8F22-1FD07CE2BF3B}" destId="{29D99834-6AB5-4A07-8F5D-E06A8EF824AD}" srcOrd="0" destOrd="0" parTransId="{2E2E87FF-4FBF-467C-BC41-851239485775}" sibTransId="{A70C5C2A-F0C9-4B98-B4AF-5EE4B7E199F9}"/>
    <dgm:cxn modelId="{8B46FAB4-58A0-442B-B8FB-82628104C314}" type="presOf" srcId="{DBEDCA77-8218-466F-9F9B-3CB7DD8459E9}" destId="{7E774B3E-DC6E-48FA-A652-43871E2F13A9}" srcOrd="0" destOrd="0" presId="urn:microsoft.com/office/officeart/2008/layout/VerticalCurvedList"/>
    <dgm:cxn modelId="{2F780CBC-397F-487E-A48F-CA629800DB48}" type="presOf" srcId="{C819DBF6-8E0E-496A-83B9-15A75E6FFAA3}" destId="{684E3DA0-E879-4B38-BED4-323AF2661D3C}" srcOrd="0" destOrd="0" presId="urn:microsoft.com/office/officeart/2008/layout/VerticalCurvedList"/>
    <dgm:cxn modelId="{1D054CBF-6CB5-421E-90D6-9CCF09BF6895}" srcId="{40ECEBC1-8A36-4D81-8F22-1FD07CE2BF3B}" destId="{DBEDCA77-8218-466F-9F9B-3CB7DD8459E9}" srcOrd="2" destOrd="0" parTransId="{BA82E2FD-F8F9-46AC-8FB3-230ED76E9250}" sibTransId="{307FE622-E51B-4822-AB2E-247DCB246A92}"/>
    <dgm:cxn modelId="{EC9AD8C8-42CA-4120-BE00-11F924B31E08}" type="presOf" srcId="{40ECEBC1-8A36-4D81-8F22-1FD07CE2BF3B}" destId="{7B890083-BC89-41A8-B481-A8D1FBADB1F2}" srcOrd="0" destOrd="0" presId="urn:microsoft.com/office/officeart/2008/layout/VerticalCurvedList"/>
    <dgm:cxn modelId="{265C07EB-8299-45FC-9447-99000C6C0444}" srcId="{40ECEBC1-8A36-4D81-8F22-1FD07CE2BF3B}" destId="{B291164D-0D97-4E42-BC6A-572DEF4F52C1}" srcOrd="5" destOrd="0" parTransId="{6804A28A-C49C-4575-953F-F2567E4F52CC}" sibTransId="{F1BB30DD-2E78-4479-8DE4-A1DC295AA559}"/>
    <dgm:cxn modelId="{601B2FEF-9700-4D9D-9A9B-79435FFE8F95}" type="presOf" srcId="{A70C5C2A-F0C9-4B98-B4AF-5EE4B7E199F9}" destId="{8EBEA8AB-FD9A-4EB3-902D-BE8751606A23}" srcOrd="0" destOrd="0" presId="urn:microsoft.com/office/officeart/2008/layout/VerticalCurvedList"/>
    <dgm:cxn modelId="{320370F8-13AD-4136-95FD-8414EAC25B59}" type="presOf" srcId="{B291164D-0D97-4E42-BC6A-572DEF4F52C1}" destId="{F0397FE8-AF2B-47D4-A362-75619FDE2612}" srcOrd="0" destOrd="0" presId="urn:microsoft.com/office/officeart/2008/layout/VerticalCurvedList"/>
    <dgm:cxn modelId="{8FD8100D-62B1-4A11-9A98-7272DCC40EED}" type="presParOf" srcId="{7B890083-BC89-41A8-B481-A8D1FBADB1F2}" destId="{8BF7652F-EDB6-4032-8CBB-295A9976D35C}" srcOrd="0" destOrd="0" presId="urn:microsoft.com/office/officeart/2008/layout/VerticalCurvedList"/>
    <dgm:cxn modelId="{6A81296F-9F7D-4DF4-A520-B880530F4FFA}" type="presParOf" srcId="{8BF7652F-EDB6-4032-8CBB-295A9976D35C}" destId="{F68ADD17-AD89-427F-842E-BFB75BB7D8CF}" srcOrd="0" destOrd="0" presId="urn:microsoft.com/office/officeart/2008/layout/VerticalCurvedList"/>
    <dgm:cxn modelId="{E2E93CFF-4DCB-4E1B-882F-2ABDE1B536BD}" type="presParOf" srcId="{F68ADD17-AD89-427F-842E-BFB75BB7D8CF}" destId="{4C27DA7C-2199-47F5-AE85-139D4D367589}" srcOrd="0" destOrd="0" presId="urn:microsoft.com/office/officeart/2008/layout/VerticalCurvedList"/>
    <dgm:cxn modelId="{FCF7C307-95EE-4439-BB43-8993C12D7595}" type="presParOf" srcId="{F68ADD17-AD89-427F-842E-BFB75BB7D8CF}" destId="{8EBEA8AB-FD9A-4EB3-902D-BE8751606A23}" srcOrd="1" destOrd="0" presId="urn:microsoft.com/office/officeart/2008/layout/VerticalCurvedList"/>
    <dgm:cxn modelId="{EDFEF0C2-9DDA-465B-9998-0A5943F45138}" type="presParOf" srcId="{F68ADD17-AD89-427F-842E-BFB75BB7D8CF}" destId="{D311CBE3-B4BF-4E29-929B-A7989856E924}" srcOrd="2" destOrd="0" presId="urn:microsoft.com/office/officeart/2008/layout/VerticalCurvedList"/>
    <dgm:cxn modelId="{0193C5A2-5843-4DD5-AE6A-565C9965F379}" type="presParOf" srcId="{F68ADD17-AD89-427F-842E-BFB75BB7D8CF}" destId="{5255B497-686F-40EA-9607-C989447AEC1C}" srcOrd="3" destOrd="0" presId="urn:microsoft.com/office/officeart/2008/layout/VerticalCurvedList"/>
    <dgm:cxn modelId="{ACAEE889-828B-46AA-B0FC-41D12E461721}" type="presParOf" srcId="{8BF7652F-EDB6-4032-8CBB-295A9976D35C}" destId="{D602D19B-9379-42F3-A8CD-6CF1A569E8E6}" srcOrd="1" destOrd="0" presId="urn:microsoft.com/office/officeart/2008/layout/VerticalCurvedList"/>
    <dgm:cxn modelId="{2EAD2618-CD9E-4E1B-BDB1-A10C0A57105B}" type="presParOf" srcId="{8BF7652F-EDB6-4032-8CBB-295A9976D35C}" destId="{C1A22895-6801-471E-BBF8-A384C4E05163}" srcOrd="2" destOrd="0" presId="urn:microsoft.com/office/officeart/2008/layout/VerticalCurvedList"/>
    <dgm:cxn modelId="{C3A6F760-7028-46D4-B373-C32856F05632}" type="presParOf" srcId="{C1A22895-6801-471E-BBF8-A384C4E05163}" destId="{38653BD4-006B-43F2-BFFF-3F618554CB12}" srcOrd="0" destOrd="0" presId="urn:microsoft.com/office/officeart/2008/layout/VerticalCurvedList"/>
    <dgm:cxn modelId="{D5ED0005-4ED6-4A14-87CB-50E29FD35B57}" type="presParOf" srcId="{8BF7652F-EDB6-4032-8CBB-295A9976D35C}" destId="{F3972E6F-5383-4C1A-BDEB-3979249ED99B}" srcOrd="3" destOrd="0" presId="urn:microsoft.com/office/officeart/2008/layout/VerticalCurvedList"/>
    <dgm:cxn modelId="{1D3E971F-26D1-4AB3-AE22-B7B46E581AE6}" type="presParOf" srcId="{8BF7652F-EDB6-4032-8CBB-295A9976D35C}" destId="{F838A2A1-D4F1-4071-9A99-7038996E3466}" srcOrd="4" destOrd="0" presId="urn:microsoft.com/office/officeart/2008/layout/VerticalCurvedList"/>
    <dgm:cxn modelId="{6705BB52-EC23-4E43-A5A1-B71623D1A020}" type="presParOf" srcId="{F838A2A1-D4F1-4071-9A99-7038996E3466}" destId="{ACFC5EC6-1F6C-4288-9E5A-B2A965CE05FD}" srcOrd="0" destOrd="0" presId="urn:microsoft.com/office/officeart/2008/layout/VerticalCurvedList"/>
    <dgm:cxn modelId="{10F18AD8-BD7D-4F3D-A33E-A1D76BCAD756}" type="presParOf" srcId="{8BF7652F-EDB6-4032-8CBB-295A9976D35C}" destId="{7E774B3E-DC6E-48FA-A652-43871E2F13A9}" srcOrd="5" destOrd="0" presId="urn:microsoft.com/office/officeart/2008/layout/VerticalCurvedList"/>
    <dgm:cxn modelId="{59947A53-C127-42F1-86DD-9884088ABAEE}" type="presParOf" srcId="{8BF7652F-EDB6-4032-8CBB-295A9976D35C}" destId="{E797E895-1C7E-4E79-8A50-5A19D97842F2}" srcOrd="6" destOrd="0" presId="urn:microsoft.com/office/officeart/2008/layout/VerticalCurvedList"/>
    <dgm:cxn modelId="{E53B5B8C-52BB-49EF-B555-BE3D597C6AC6}" type="presParOf" srcId="{E797E895-1C7E-4E79-8A50-5A19D97842F2}" destId="{5F3995EC-4A08-4267-AD12-EDE4897DBCA1}" srcOrd="0" destOrd="0" presId="urn:microsoft.com/office/officeart/2008/layout/VerticalCurvedList"/>
    <dgm:cxn modelId="{1137688D-E067-4D13-B2A4-93715FE3558D}" type="presParOf" srcId="{8BF7652F-EDB6-4032-8CBB-295A9976D35C}" destId="{684E3DA0-E879-4B38-BED4-323AF2661D3C}" srcOrd="7" destOrd="0" presId="urn:microsoft.com/office/officeart/2008/layout/VerticalCurvedList"/>
    <dgm:cxn modelId="{6DBE13F3-2CD6-45C2-AB2B-22B26E1A79F6}" type="presParOf" srcId="{8BF7652F-EDB6-4032-8CBB-295A9976D35C}" destId="{7A011D3D-ED9D-4123-8DEA-D66BAA8F2AC9}" srcOrd="8" destOrd="0" presId="urn:microsoft.com/office/officeart/2008/layout/VerticalCurvedList"/>
    <dgm:cxn modelId="{D5E4353C-108A-4256-B981-54359EC42BAD}" type="presParOf" srcId="{7A011D3D-ED9D-4123-8DEA-D66BAA8F2AC9}" destId="{E8375632-2CB7-4756-98D5-244EC5D02098}" srcOrd="0" destOrd="0" presId="urn:microsoft.com/office/officeart/2008/layout/VerticalCurvedList"/>
    <dgm:cxn modelId="{BDBCE3D8-1C9C-44C1-9812-6BE715F3E718}" type="presParOf" srcId="{8BF7652F-EDB6-4032-8CBB-295A9976D35C}" destId="{35047088-846F-475F-951E-1A9B42AE4F59}" srcOrd="9" destOrd="0" presId="urn:microsoft.com/office/officeart/2008/layout/VerticalCurvedList"/>
    <dgm:cxn modelId="{02A30E51-CBCE-435E-9483-8EEC3E9BA2EE}" type="presParOf" srcId="{8BF7652F-EDB6-4032-8CBB-295A9976D35C}" destId="{1888339B-10B0-43BC-A302-622A33EE3F4A}" srcOrd="10" destOrd="0" presId="urn:microsoft.com/office/officeart/2008/layout/VerticalCurvedList"/>
    <dgm:cxn modelId="{CEF63556-961A-415E-825F-6DD204F9ACE5}" type="presParOf" srcId="{1888339B-10B0-43BC-A302-622A33EE3F4A}" destId="{E7CB947E-84A4-4CBC-B6C2-8EF689829073}" srcOrd="0" destOrd="0" presId="urn:microsoft.com/office/officeart/2008/layout/VerticalCurvedList"/>
    <dgm:cxn modelId="{B7D4AB12-2759-435D-B63A-B82FBFFAD9B3}" type="presParOf" srcId="{8BF7652F-EDB6-4032-8CBB-295A9976D35C}" destId="{F0397FE8-AF2B-47D4-A362-75619FDE2612}" srcOrd="11" destOrd="0" presId="urn:microsoft.com/office/officeart/2008/layout/VerticalCurvedList"/>
    <dgm:cxn modelId="{DA780EF1-C24D-47BD-8728-48DB0E2A763B}" type="presParOf" srcId="{8BF7652F-EDB6-4032-8CBB-295A9976D35C}" destId="{AAA547A7-46FC-486E-8D0B-729982AD0741}" srcOrd="12" destOrd="0" presId="urn:microsoft.com/office/officeart/2008/layout/VerticalCurvedList"/>
    <dgm:cxn modelId="{DEB3F30B-61B7-405F-B951-6049BC2DA9A9}" type="presParOf" srcId="{AAA547A7-46FC-486E-8D0B-729982AD0741}" destId="{4C223124-BDC0-45FC-BB52-64C1D82B2A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1C2D7B-904B-459E-8CDA-ACE62CF9191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D4FE57CA-FF94-45D8-AA51-EAE6FB851F5C}">
      <dgm:prSet phldrT="[Text]" custT="1"/>
      <dgm:spPr/>
      <dgm:t>
        <a:bodyPr/>
        <a:lstStyle/>
        <a:p>
          <a:r>
            <a:rPr lang="en-US" sz="3200" b="1" dirty="0">
              <a:latin typeface="Calibri" panose="020F0502020204030204" pitchFamily="34" charset="0"/>
              <a:cs typeface="Calibri" panose="020F0502020204030204" pitchFamily="34" charset="0"/>
            </a:rPr>
            <a:t>Reduction</a:t>
          </a:r>
        </a:p>
      </dgm:t>
    </dgm:pt>
    <dgm:pt modelId="{33A6C28C-C340-42CC-BEE6-8728C86F1950}" type="parTrans" cxnId="{CFA636B8-979D-42F5-B138-050D00A10DD7}">
      <dgm:prSet/>
      <dgm:spPr/>
      <dgm:t>
        <a:bodyPr/>
        <a:lstStyle/>
        <a:p>
          <a:endParaRPr lang="en-US"/>
        </a:p>
      </dgm:t>
    </dgm:pt>
    <dgm:pt modelId="{3A9DF64B-5303-4732-B1BA-17705449BE0C}" type="sibTrans" cxnId="{CFA636B8-979D-42F5-B138-050D00A10DD7}">
      <dgm:prSet/>
      <dgm:spPr/>
      <dgm:t>
        <a:bodyPr/>
        <a:lstStyle/>
        <a:p>
          <a:endParaRPr lang="en-US"/>
        </a:p>
      </dgm:t>
    </dgm:pt>
    <dgm:pt modelId="{46F2A8BA-FEE4-47B7-B0DA-DB449847A360}">
      <dgm:prSet phldrT="[Text]" custT="1"/>
      <dgm:spPr/>
      <dgm:t>
        <a:bodyPr/>
        <a:lstStyle/>
        <a:p>
          <a:r>
            <a:rPr lang="en-US" sz="2400" dirty="0">
              <a:latin typeface="Calibri" panose="020F0502020204030204" pitchFamily="34" charset="0"/>
              <a:cs typeface="Calibri" panose="020F0502020204030204" pitchFamily="34" charset="0"/>
            </a:rPr>
            <a:t>In most instances, VA allows the student to continue/finish </a:t>
          </a:r>
        </a:p>
      </dgm:t>
    </dgm:pt>
    <dgm:pt modelId="{A6E04A2A-B453-478C-9832-BC307CB7E28F}" type="parTrans" cxnId="{2E7CE258-0FA6-4AFE-9751-A478517AFEE4}">
      <dgm:prSet/>
      <dgm:spPr/>
      <dgm:t>
        <a:bodyPr/>
        <a:lstStyle/>
        <a:p>
          <a:endParaRPr lang="en-US"/>
        </a:p>
      </dgm:t>
    </dgm:pt>
    <dgm:pt modelId="{1A6273BA-600B-4FD9-9D1F-3BF1B3D87F71}" type="sibTrans" cxnId="{2E7CE258-0FA6-4AFE-9751-A478517AFEE4}">
      <dgm:prSet/>
      <dgm:spPr/>
      <dgm:t>
        <a:bodyPr/>
        <a:lstStyle/>
        <a:p>
          <a:endParaRPr lang="en-US"/>
        </a:p>
      </dgm:t>
    </dgm:pt>
    <dgm:pt modelId="{1E98E018-0C90-4DF6-9CFA-76DF794D5D70}">
      <dgm:prSet phldrT="[Text]" custT="1"/>
      <dgm:spPr/>
      <dgm:t>
        <a:bodyPr/>
        <a:lstStyle/>
        <a:p>
          <a:r>
            <a:rPr lang="en-US" sz="3200" b="1" dirty="0">
              <a:latin typeface="Calibri" panose="020F0502020204030204" pitchFamily="34" charset="0"/>
              <a:cs typeface="Calibri" panose="020F0502020204030204" pitchFamily="34" charset="0"/>
            </a:rPr>
            <a:t>Termination</a:t>
          </a:r>
        </a:p>
      </dgm:t>
    </dgm:pt>
    <dgm:pt modelId="{C957D940-7DF8-4BF6-A7F7-A3037DF50951}" type="parTrans" cxnId="{D094B7F3-F024-4257-B342-BF9C9ACE6BEB}">
      <dgm:prSet/>
      <dgm:spPr/>
      <dgm:t>
        <a:bodyPr/>
        <a:lstStyle/>
        <a:p>
          <a:endParaRPr lang="en-US"/>
        </a:p>
      </dgm:t>
    </dgm:pt>
    <dgm:pt modelId="{1DF7E6FB-8183-4371-BF83-B8DCA5666402}" type="sibTrans" cxnId="{D094B7F3-F024-4257-B342-BF9C9ACE6BEB}">
      <dgm:prSet/>
      <dgm:spPr/>
      <dgm:t>
        <a:bodyPr/>
        <a:lstStyle/>
        <a:p>
          <a:endParaRPr lang="en-US"/>
        </a:p>
      </dgm:t>
    </dgm:pt>
    <dgm:pt modelId="{51AFC469-F855-4D4E-B1F8-C9082FCBA6C1}">
      <dgm:prSet phldrT="[Text]" custT="1"/>
      <dgm:spPr/>
      <dgm:t>
        <a:bodyPr/>
        <a:lstStyle/>
        <a:p>
          <a:r>
            <a:rPr lang="en-US" sz="2400" dirty="0">
              <a:latin typeface="Calibri" panose="020F0502020204030204" pitchFamily="34" charset="0"/>
              <a:cs typeface="Calibri" panose="020F0502020204030204" pitchFamily="34" charset="0"/>
            </a:rPr>
            <a:t>Contract stopped at the end of the month of withdrawal </a:t>
          </a:r>
        </a:p>
      </dgm:t>
    </dgm:pt>
    <dgm:pt modelId="{D196ABF8-475D-4257-8DF4-8CE01C2D6022}" type="parTrans" cxnId="{FE94217A-6973-4C37-BCFD-CDA9343522CE}">
      <dgm:prSet/>
      <dgm:spPr/>
      <dgm:t>
        <a:bodyPr/>
        <a:lstStyle/>
        <a:p>
          <a:endParaRPr lang="en-US"/>
        </a:p>
      </dgm:t>
    </dgm:pt>
    <dgm:pt modelId="{52B623AA-3A5D-4420-A0CB-0524B355BF49}" type="sibTrans" cxnId="{FE94217A-6973-4C37-BCFD-CDA9343522CE}">
      <dgm:prSet/>
      <dgm:spPr/>
      <dgm:t>
        <a:bodyPr/>
        <a:lstStyle/>
        <a:p>
          <a:endParaRPr lang="en-US"/>
        </a:p>
      </dgm:t>
    </dgm:pt>
    <dgm:pt modelId="{04357D8F-FEE7-4B10-B8DE-A4DC8D7DA51B}">
      <dgm:prSet custT="1"/>
      <dgm:spPr/>
      <dgm:t>
        <a:bodyPr/>
        <a:lstStyle/>
        <a:p>
          <a:r>
            <a:rPr lang="en-US" sz="2400" dirty="0">
              <a:latin typeface="Calibri" panose="020F0502020204030204" pitchFamily="34" charset="0"/>
              <a:cs typeface="Calibri" panose="020F0502020204030204" pitchFamily="34" charset="0"/>
            </a:rPr>
            <a:t>If advancement received, the student is allowed to work until it’s paid</a:t>
          </a:r>
        </a:p>
      </dgm:t>
    </dgm:pt>
    <dgm:pt modelId="{8F7821B5-F80F-4A22-BD19-3B4110C0E8C9}" type="parTrans" cxnId="{42946A7D-5250-4107-BA8C-D8CA5525F376}">
      <dgm:prSet/>
      <dgm:spPr/>
      <dgm:t>
        <a:bodyPr/>
        <a:lstStyle/>
        <a:p>
          <a:endParaRPr lang="en-US"/>
        </a:p>
      </dgm:t>
    </dgm:pt>
    <dgm:pt modelId="{9FB65850-118A-41D7-9394-FC11C2D6FE54}" type="sibTrans" cxnId="{42946A7D-5250-4107-BA8C-D8CA5525F376}">
      <dgm:prSet/>
      <dgm:spPr/>
      <dgm:t>
        <a:bodyPr/>
        <a:lstStyle/>
        <a:p>
          <a:endParaRPr lang="en-US"/>
        </a:p>
      </dgm:t>
    </dgm:pt>
    <dgm:pt modelId="{BE0068AA-62D8-446B-A971-912535A8BD21}">
      <dgm:prSet/>
      <dgm:spPr/>
      <dgm:t>
        <a:bodyPr/>
        <a:lstStyle/>
        <a:p>
          <a:endParaRPr lang="en-US" sz="1800" dirty="0"/>
        </a:p>
      </dgm:t>
    </dgm:pt>
    <dgm:pt modelId="{2F6E5D5C-C414-4D72-89D6-E50DEFA818AA}" type="parTrans" cxnId="{AA815D73-3209-4CA6-A712-C46F568B2352}">
      <dgm:prSet/>
      <dgm:spPr/>
      <dgm:t>
        <a:bodyPr/>
        <a:lstStyle/>
        <a:p>
          <a:endParaRPr lang="en-US"/>
        </a:p>
      </dgm:t>
    </dgm:pt>
    <dgm:pt modelId="{19D532AF-A4C3-4F72-9B38-90F64190946D}" type="sibTrans" cxnId="{AA815D73-3209-4CA6-A712-C46F568B2352}">
      <dgm:prSet/>
      <dgm:spPr/>
      <dgm:t>
        <a:bodyPr/>
        <a:lstStyle/>
        <a:p>
          <a:endParaRPr lang="en-US"/>
        </a:p>
      </dgm:t>
    </dgm:pt>
    <dgm:pt modelId="{7595AB4B-31BC-4AF1-B4AF-6627B9E0D0FF}">
      <dgm:prSet custT="1"/>
      <dgm:spPr/>
      <dgm:t>
        <a:bodyPr/>
        <a:lstStyle/>
        <a:p>
          <a:r>
            <a:rPr lang="en-US" sz="2400" dirty="0">
              <a:latin typeface="Calibri" panose="020F0502020204030204" pitchFamily="34" charset="0"/>
              <a:cs typeface="Calibri" panose="020F0502020204030204" pitchFamily="34" charset="0"/>
            </a:rPr>
            <a:t>If the pattern continues, VA will notify site and student</a:t>
          </a:r>
        </a:p>
      </dgm:t>
    </dgm:pt>
    <dgm:pt modelId="{9F658021-20BB-4B6B-A960-6D965C85CFA1}" type="parTrans" cxnId="{4099B66A-35D2-488E-A415-6E6E74454335}">
      <dgm:prSet/>
      <dgm:spPr/>
      <dgm:t>
        <a:bodyPr/>
        <a:lstStyle/>
        <a:p>
          <a:endParaRPr lang="en-US"/>
        </a:p>
      </dgm:t>
    </dgm:pt>
    <dgm:pt modelId="{7D29C005-EFB7-4609-9DD4-BC36A038B60C}" type="sibTrans" cxnId="{4099B66A-35D2-488E-A415-6E6E74454335}">
      <dgm:prSet/>
      <dgm:spPr/>
      <dgm:t>
        <a:bodyPr/>
        <a:lstStyle/>
        <a:p>
          <a:endParaRPr lang="en-US"/>
        </a:p>
      </dgm:t>
    </dgm:pt>
    <dgm:pt modelId="{A7E821D6-DA23-45AD-8390-5E1EFF0B275E}">
      <dgm:prSet/>
      <dgm:spPr/>
      <dgm:t>
        <a:bodyPr/>
        <a:lstStyle/>
        <a:p>
          <a:endParaRPr lang="en-US" sz="1700" dirty="0"/>
        </a:p>
      </dgm:t>
    </dgm:pt>
    <dgm:pt modelId="{D46DDD77-3417-410C-A091-4248D48058C3}" type="parTrans" cxnId="{4413340C-5D2E-4192-9095-ADD64218FC56}">
      <dgm:prSet/>
      <dgm:spPr/>
      <dgm:t>
        <a:bodyPr/>
        <a:lstStyle/>
        <a:p>
          <a:endParaRPr lang="en-US"/>
        </a:p>
      </dgm:t>
    </dgm:pt>
    <dgm:pt modelId="{80AEF0D1-E1AD-41D4-A6A5-16589B452FCE}" type="sibTrans" cxnId="{4413340C-5D2E-4192-9095-ADD64218FC56}">
      <dgm:prSet/>
      <dgm:spPr/>
      <dgm:t>
        <a:bodyPr/>
        <a:lstStyle/>
        <a:p>
          <a:endParaRPr lang="en-US"/>
        </a:p>
      </dgm:t>
    </dgm:pt>
    <dgm:pt modelId="{5E4E507A-25BC-41B4-ABB4-17A391CD5007}" type="pres">
      <dgm:prSet presAssocID="{B11C2D7B-904B-459E-8CDA-ACE62CF91915}" presName="Name0" presStyleCnt="0">
        <dgm:presLayoutVars>
          <dgm:dir/>
        </dgm:presLayoutVars>
      </dgm:prSet>
      <dgm:spPr/>
    </dgm:pt>
    <dgm:pt modelId="{ECA77169-BA86-4D81-B504-27D9A8941AF4}" type="pres">
      <dgm:prSet presAssocID="{D4FE57CA-FF94-45D8-AA51-EAE6FB851F5C}" presName="composite" presStyleCnt="0"/>
      <dgm:spPr/>
    </dgm:pt>
    <dgm:pt modelId="{2477B4D7-76F3-4500-916D-FB4AAA4CAB32}" type="pres">
      <dgm:prSet presAssocID="{D4FE57CA-FF94-45D8-AA51-EAE6FB851F5C}" presName="Accent" presStyleLbl="alignAcc1" presStyleIdx="0" presStyleCnt="2"/>
      <dgm:spPr/>
    </dgm:pt>
    <dgm:pt modelId="{06DA7EE4-385E-4741-A002-EFE47CBF7C71}" type="pres">
      <dgm:prSet presAssocID="{D4FE57CA-FF94-45D8-AA51-EAE6FB851F5C}" presName="Image" presStyleLbl="node1" presStyleIdx="0" presStyleCnt="2" custFlipVert="1" custScaleX="103144" custScaleY="106135" custLinFactX="-17306" custLinFactNeighborX="-100000" custLinFactNeighborY="20709"/>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Blue arrow amid grey arrows"/>
        </a:ext>
      </dgm:extLst>
    </dgm:pt>
    <dgm:pt modelId="{716259EB-6146-46C3-949A-7A4C225D3DC2}" type="pres">
      <dgm:prSet presAssocID="{D4FE57CA-FF94-45D8-AA51-EAE6FB851F5C}" presName="Child" presStyleLbl="revTx" presStyleIdx="0" presStyleCnt="2" custLinFactNeighborX="2793" custLinFactNeighborY="-75494">
        <dgm:presLayoutVars>
          <dgm:bulletEnabled val="1"/>
        </dgm:presLayoutVars>
      </dgm:prSet>
      <dgm:spPr/>
    </dgm:pt>
    <dgm:pt modelId="{7BDF15B0-5E45-4100-A8D5-6F4416DB9BF6}" type="pres">
      <dgm:prSet presAssocID="{D4FE57CA-FF94-45D8-AA51-EAE6FB851F5C}" presName="Parent" presStyleLbl="alignNode1" presStyleIdx="0" presStyleCnt="2" custLinFactNeighborX="11568" custLinFactNeighborY="60833">
        <dgm:presLayoutVars>
          <dgm:bulletEnabled val="1"/>
        </dgm:presLayoutVars>
      </dgm:prSet>
      <dgm:spPr/>
    </dgm:pt>
    <dgm:pt modelId="{B72AE9B7-3336-47C5-B8EC-990E345C5EBB}" type="pres">
      <dgm:prSet presAssocID="{3A9DF64B-5303-4732-B1BA-17705449BE0C}" presName="sibTrans" presStyleCnt="0"/>
      <dgm:spPr/>
    </dgm:pt>
    <dgm:pt modelId="{1FA06187-1D65-4A99-BCB6-F18B2D8144FC}" type="pres">
      <dgm:prSet presAssocID="{1E98E018-0C90-4DF6-9CFA-76DF794D5D70}" presName="composite" presStyleCnt="0"/>
      <dgm:spPr/>
    </dgm:pt>
    <dgm:pt modelId="{D241C0F9-D8DF-459E-A94F-D7A08529D581}" type="pres">
      <dgm:prSet presAssocID="{1E98E018-0C90-4DF6-9CFA-76DF794D5D70}" presName="Accent" presStyleLbl="alignAcc1" presStyleIdx="1" presStyleCnt="2"/>
      <dgm:spPr/>
    </dgm:pt>
    <dgm:pt modelId="{7BFB0932-84CA-4871-8AEA-726C0C1E5C3D}" type="pres">
      <dgm:prSet presAssocID="{1E98E018-0C90-4DF6-9CFA-76DF794D5D70}" presName="Image" presStyleLbl="node1" presStyleIdx="1" presStyleCnt="2" custLinFactX="34395" custLinFactNeighborX="100000" custLinFactNeighborY="20709"/>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20E6178-3347-4459-8F00-9F9288642D08}" type="pres">
      <dgm:prSet presAssocID="{1E98E018-0C90-4DF6-9CFA-76DF794D5D70}" presName="Child" presStyleLbl="revTx" presStyleIdx="1" presStyleCnt="2" custScaleY="153873" custLinFactNeighborX="7828" custLinFactNeighborY="-49520">
        <dgm:presLayoutVars>
          <dgm:bulletEnabled val="1"/>
        </dgm:presLayoutVars>
      </dgm:prSet>
      <dgm:spPr/>
    </dgm:pt>
    <dgm:pt modelId="{3EE75790-C891-43DA-8E9A-66D2C99FD397}" type="pres">
      <dgm:prSet presAssocID="{1E98E018-0C90-4DF6-9CFA-76DF794D5D70}" presName="Parent" presStyleLbl="alignNode1" presStyleIdx="1" presStyleCnt="2" custLinFactNeighborX="11645" custLinFactNeighborY="63522">
        <dgm:presLayoutVars>
          <dgm:bulletEnabled val="1"/>
        </dgm:presLayoutVars>
      </dgm:prSet>
      <dgm:spPr/>
    </dgm:pt>
  </dgm:ptLst>
  <dgm:cxnLst>
    <dgm:cxn modelId="{4413340C-5D2E-4192-9095-ADD64218FC56}" srcId="{D4FE57CA-FF94-45D8-AA51-EAE6FB851F5C}" destId="{A7E821D6-DA23-45AD-8390-5E1EFF0B275E}" srcOrd="2" destOrd="0" parTransId="{D46DDD77-3417-410C-A091-4248D48058C3}" sibTransId="{80AEF0D1-E1AD-41D4-A6A5-16589B452FCE}"/>
    <dgm:cxn modelId="{BF22153A-257A-4DCB-92BF-F843663AAE72}" type="presOf" srcId="{7595AB4B-31BC-4AF1-B4AF-6627B9E0D0FF}" destId="{716259EB-6146-46C3-949A-7A4C225D3DC2}" srcOrd="0" destOrd="1" presId="urn:microsoft.com/office/officeart/2008/layout/TitlePictureLineup"/>
    <dgm:cxn modelId="{4099B66A-35D2-488E-A415-6E6E74454335}" srcId="{D4FE57CA-FF94-45D8-AA51-EAE6FB851F5C}" destId="{7595AB4B-31BC-4AF1-B4AF-6627B9E0D0FF}" srcOrd="1" destOrd="0" parTransId="{9F658021-20BB-4B6B-A960-6D965C85CFA1}" sibTransId="{7D29C005-EFB7-4609-9DD4-BC36A038B60C}"/>
    <dgm:cxn modelId="{D0DC626D-6014-451A-B647-073CA1C5D8AD}" type="presOf" srcId="{51AFC469-F855-4D4E-B1F8-C9082FCBA6C1}" destId="{A20E6178-3347-4459-8F00-9F9288642D08}" srcOrd="0" destOrd="0" presId="urn:microsoft.com/office/officeart/2008/layout/TitlePictureLineup"/>
    <dgm:cxn modelId="{59308C6E-86C6-4FB3-B07F-C56D1EC70A77}" type="presOf" srcId="{1E98E018-0C90-4DF6-9CFA-76DF794D5D70}" destId="{3EE75790-C891-43DA-8E9A-66D2C99FD397}" srcOrd="0" destOrd="0" presId="urn:microsoft.com/office/officeart/2008/layout/TitlePictureLineup"/>
    <dgm:cxn modelId="{AA815D73-3209-4CA6-A712-C46F568B2352}" srcId="{1E98E018-0C90-4DF6-9CFA-76DF794D5D70}" destId="{BE0068AA-62D8-446B-A971-912535A8BD21}" srcOrd="2" destOrd="0" parTransId="{2F6E5D5C-C414-4D72-89D6-E50DEFA818AA}" sibTransId="{19D532AF-A4C3-4F72-9B38-90F64190946D}"/>
    <dgm:cxn modelId="{2E7CE258-0FA6-4AFE-9751-A478517AFEE4}" srcId="{D4FE57CA-FF94-45D8-AA51-EAE6FB851F5C}" destId="{46F2A8BA-FEE4-47B7-B0DA-DB449847A360}" srcOrd="0" destOrd="0" parTransId="{A6E04A2A-B453-478C-9832-BC307CB7E28F}" sibTransId="{1A6273BA-600B-4FD9-9D1F-3BF1B3D87F71}"/>
    <dgm:cxn modelId="{FE94217A-6973-4C37-BCFD-CDA9343522CE}" srcId="{1E98E018-0C90-4DF6-9CFA-76DF794D5D70}" destId="{51AFC469-F855-4D4E-B1F8-C9082FCBA6C1}" srcOrd="0" destOrd="0" parTransId="{D196ABF8-475D-4257-8DF4-8CE01C2D6022}" sibTransId="{52B623AA-3A5D-4420-A0CB-0524B355BF49}"/>
    <dgm:cxn modelId="{42946A7D-5250-4107-BA8C-D8CA5525F376}" srcId="{1E98E018-0C90-4DF6-9CFA-76DF794D5D70}" destId="{04357D8F-FEE7-4B10-B8DE-A4DC8D7DA51B}" srcOrd="1" destOrd="0" parTransId="{8F7821B5-F80F-4A22-BD19-3B4110C0E8C9}" sibTransId="{9FB65850-118A-41D7-9394-FC11C2D6FE54}"/>
    <dgm:cxn modelId="{614B619D-3EBB-427D-B2E8-390C91D4AB83}" type="presOf" srcId="{A7E821D6-DA23-45AD-8390-5E1EFF0B275E}" destId="{716259EB-6146-46C3-949A-7A4C225D3DC2}" srcOrd="0" destOrd="2" presId="urn:microsoft.com/office/officeart/2008/layout/TitlePictureLineup"/>
    <dgm:cxn modelId="{CFB32F9F-6CC4-47EA-B592-F10CA177CD9E}" type="presOf" srcId="{B11C2D7B-904B-459E-8CDA-ACE62CF91915}" destId="{5E4E507A-25BC-41B4-ABB4-17A391CD5007}" srcOrd="0" destOrd="0" presId="urn:microsoft.com/office/officeart/2008/layout/TitlePictureLineup"/>
    <dgm:cxn modelId="{65C162AC-1D6B-4766-91A7-94F8210EDB75}" type="presOf" srcId="{BE0068AA-62D8-446B-A971-912535A8BD21}" destId="{A20E6178-3347-4459-8F00-9F9288642D08}" srcOrd="0" destOrd="2" presId="urn:microsoft.com/office/officeart/2008/layout/TitlePictureLineup"/>
    <dgm:cxn modelId="{CFA636B8-979D-42F5-B138-050D00A10DD7}" srcId="{B11C2D7B-904B-459E-8CDA-ACE62CF91915}" destId="{D4FE57CA-FF94-45D8-AA51-EAE6FB851F5C}" srcOrd="0" destOrd="0" parTransId="{33A6C28C-C340-42CC-BEE6-8728C86F1950}" sibTransId="{3A9DF64B-5303-4732-B1BA-17705449BE0C}"/>
    <dgm:cxn modelId="{4683FCE7-EB43-4816-9C28-78F05970EB1A}" type="presOf" srcId="{D4FE57CA-FF94-45D8-AA51-EAE6FB851F5C}" destId="{7BDF15B0-5E45-4100-A8D5-6F4416DB9BF6}" srcOrd="0" destOrd="0" presId="urn:microsoft.com/office/officeart/2008/layout/TitlePictureLineup"/>
    <dgm:cxn modelId="{7D5D07F3-352C-48A8-B9D1-895EC121EC16}" type="presOf" srcId="{04357D8F-FEE7-4B10-B8DE-A4DC8D7DA51B}" destId="{A20E6178-3347-4459-8F00-9F9288642D08}" srcOrd="0" destOrd="1" presId="urn:microsoft.com/office/officeart/2008/layout/TitlePictureLineup"/>
    <dgm:cxn modelId="{D094B7F3-F024-4257-B342-BF9C9ACE6BEB}" srcId="{B11C2D7B-904B-459E-8CDA-ACE62CF91915}" destId="{1E98E018-0C90-4DF6-9CFA-76DF794D5D70}" srcOrd="1" destOrd="0" parTransId="{C957D940-7DF8-4BF6-A7F7-A3037DF50951}" sibTransId="{1DF7E6FB-8183-4371-BF83-B8DCA5666402}"/>
    <dgm:cxn modelId="{311AC1FD-EC82-46F6-8DF8-2AD7FEED003B}" type="presOf" srcId="{46F2A8BA-FEE4-47B7-B0DA-DB449847A360}" destId="{716259EB-6146-46C3-949A-7A4C225D3DC2}" srcOrd="0" destOrd="0" presId="urn:microsoft.com/office/officeart/2008/layout/TitlePictureLineup"/>
    <dgm:cxn modelId="{18BB029A-7182-40F5-B817-1E263F5EF511}" type="presParOf" srcId="{5E4E507A-25BC-41B4-ABB4-17A391CD5007}" destId="{ECA77169-BA86-4D81-B504-27D9A8941AF4}" srcOrd="0" destOrd="0" presId="urn:microsoft.com/office/officeart/2008/layout/TitlePictureLineup"/>
    <dgm:cxn modelId="{F490FDBB-0271-4356-9381-48AC5B876F3F}" type="presParOf" srcId="{ECA77169-BA86-4D81-B504-27D9A8941AF4}" destId="{2477B4D7-76F3-4500-916D-FB4AAA4CAB32}" srcOrd="0" destOrd="0" presId="urn:microsoft.com/office/officeart/2008/layout/TitlePictureLineup"/>
    <dgm:cxn modelId="{800AEAEF-2634-4222-8242-FBC2C2EEF588}" type="presParOf" srcId="{ECA77169-BA86-4D81-B504-27D9A8941AF4}" destId="{06DA7EE4-385E-4741-A002-EFE47CBF7C71}" srcOrd="1" destOrd="0" presId="urn:microsoft.com/office/officeart/2008/layout/TitlePictureLineup"/>
    <dgm:cxn modelId="{E394E62E-3820-43B9-A28C-62BB86955161}" type="presParOf" srcId="{ECA77169-BA86-4D81-B504-27D9A8941AF4}" destId="{716259EB-6146-46C3-949A-7A4C225D3DC2}" srcOrd="2" destOrd="0" presId="urn:microsoft.com/office/officeart/2008/layout/TitlePictureLineup"/>
    <dgm:cxn modelId="{B009CEAD-7754-46F0-8EB4-B8B6BFFE2B05}" type="presParOf" srcId="{ECA77169-BA86-4D81-B504-27D9A8941AF4}" destId="{7BDF15B0-5E45-4100-A8D5-6F4416DB9BF6}" srcOrd="3" destOrd="0" presId="urn:microsoft.com/office/officeart/2008/layout/TitlePictureLineup"/>
    <dgm:cxn modelId="{5B027F45-A1AD-44DB-A092-42AA02311A68}" type="presParOf" srcId="{5E4E507A-25BC-41B4-ABB4-17A391CD5007}" destId="{B72AE9B7-3336-47C5-B8EC-990E345C5EBB}" srcOrd="1" destOrd="0" presId="urn:microsoft.com/office/officeart/2008/layout/TitlePictureLineup"/>
    <dgm:cxn modelId="{72578CB0-89A8-4F32-A8C1-90B16F150061}" type="presParOf" srcId="{5E4E507A-25BC-41B4-ABB4-17A391CD5007}" destId="{1FA06187-1D65-4A99-BCB6-F18B2D8144FC}" srcOrd="2" destOrd="0" presId="urn:microsoft.com/office/officeart/2008/layout/TitlePictureLineup"/>
    <dgm:cxn modelId="{D28C9D2F-F452-4A12-BE49-054D5A0E9000}" type="presParOf" srcId="{1FA06187-1D65-4A99-BCB6-F18B2D8144FC}" destId="{D241C0F9-D8DF-459E-A94F-D7A08529D581}" srcOrd="0" destOrd="0" presId="urn:microsoft.com/office/officeart/2008/layout/TitlePictureLineup"/>
    <dgm:cxn modelId="{38A0E708-D3AB-40F4-A1D1-193850EEAA9A}" type="presParOf" srcId="{1FA06187-1D65-4A99-BCB6-F18B2D8144FC}" destId="{7BFB0932-84CA-4871-8AEA-726C0C1E5C3D}" srcOrd="1" destOrd="0" presId="urn:microsoft.com/office/officeart/2008/layout/TitlePictureLineup"/>
    <dgm:cxn modelId="{BB94A244-358A-4F95-8DB2-FAF1DC5B2919}" type="presParOf" srcId="{1FA06187-1D65-4A99-BCB6-F18B2D8144FC}" destId="{A20E6178-3347-4459-8F00-9F9288642D08}" srcOrd="2" destOrd="0" presId="urn:microsoft.com/office/officeart/2008/layout/TitlePictureLineup"/>
    <dgm:cxn modelId="{C973DA78-CF6A-4440-A4A0-6346DCCEC6A2}" type="presParOf" srcId="{1FA06187-1D65-4A99-BCB6-F18B2D8144FC}" destId="{3EE75790-C891-43DA-8E9A-66D2C99FD397}"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AC4B9-4FD9-4943-866F-EE66280C38D2}">
      <dsp:nvSpPr>
        <dsp:cNvPr id="0" name=""/>
        <dsp:cNvSpPr/>
      </dsp:nvSpPr>
      <dsp:spPr>
        <a:xfrm>
          <a:off x="0" y="359469"/>
          <a:ext cx="1142999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021C89-2AA4-48AB-A173-CED586DD5B45}">
      <dsp:nvSpPr>
        <dsp:cNvPr id="0" name=""/>
        <dsp:cNvSpPr/>
      </dsp:nvSpPr>
      <dsp:spPr>
        <a:xfrm>
          <a:off x="571499" y="34749"/>
          <a:ext cx="800099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Know work site and site supervisor responsibilities</a:t>
          </a:r>
        </a:p>
      </dsp:txBody>
      <dsp:txXfrm>
        <a:off x="603202" y="66452"/>
        <a:ext cx="7937592" cy="586034"/>
      </dsp:txXfrm>
    </dsp:sp>
    <dsp:sp modelId="{17F52B77-8D78-4372-AEB3-AFD04B8250BB}">
      <dsp:nvSpPr>
        <dsp:cNvPr id="0" name=""/>
        <dsp:cNvSpPr/>
      </dsp:nvSpPr>
      <dsp:spPr>
        <a:xfrm>
          <a:off x="0" y="1357389"/>
          <a:ext cx="1142999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C52A4-7629-48F7-8738-A2B679FA0A45}">
      <dsp:nvSpPr>
        <dsp:cNvPr id="0" name=""/>
        <dsp:cNvSpPr/>
      </dsp:nvSpPr>
      <dsp:spPr>
        <a:xfrm>
          <a:off x="571499" y="1032670"/>
          <a:ext cx="800099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Identify the criteria used to select students </a:t>
          </a:r>
        </a:p>
      </dsp:txBody>
      <dsp:txXfrm>
        <a:off x="603202" y="1064373"/>
        <a:ext cx="7937592" cy="586034"/>
      </dsp:txXfrm>
    </dsp:sp>
    <dsp:sp modelId="{587B3D9C-C957-412D-A0C5-74C0C955974A}">
      <dsp:nvSpPr>
        <dsp:cNvPr id="0" name=""/>
        <dsp:cNvSpPr/>
      </dsp:nvSpPr>
      <dsp:spPr>
        <a:xfrm>
          <a:off x="0" y="2355310"/>
          <a:ext cx="1142999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DC829-F94B-472F-8505-027DD770235A}">
      <dsp:nvSpPr>
        <dsp:cNvPr id="0" name=""/>
        <dsp:cNvSpPr/>
      </dsp:nvSpPr>
      <dsp:spPr>
        <a:xfrm>
          <a:off x="571499" y="2030589"/>
          <a:ext cx="800099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Understand Work Study contracts</a:t>
          </a:r>
        </a:p>
      </dsp:txBody>
      <dsp:txXfrm>
        <a:off x="603202" y="2062292"/>
        <a:ext cx="7937592" cy="586034"/>
      </dsp:txXfrm>
    </dsp:sp>
    <dsp:sp modelId="{0D22ED34-0B91-4480-A3C4-0089021DECDE}">
      <dsp:nvSpPr>
        <dsp:cNvPr id="0" name=""/>
        <dsp:cNvSpPr/>
      </dsp:nvSpPr>
      <dsp:spPr>
        <a:xfrm>
          <a:off x="0" y="3353230"/>
          <a:ext cx="1142999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A61A6-FAEE-43BF-81F7-70F6FBE2C63B}">
      <dsp:nvSpPr>
        <dsp:cNvPr id="0" name=""/>
        <dsp:cNvSpPr/>
      </dsp:nvSpPr>
      <dsp:spPr>
        <a:xfrm>
          <a:off x="571499" y="3028510"/>
          <a:ext cx="800099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Identify the requirements for payments</a:t>
          </a:r>
        </a:p>
      </dsp:txBody>
      <dsp:txXfrm>
        <a:off x="603202" y="3060213"/>
        <a:ext cx="7937592" cy="586034"/>
      </dsp:txXfrm>
    </dsp:sp>
    <dsp:sp modelId="{C9DDD1FC-927A-4EBA-BED6-0B49AB7C7014}">
      <dsp:nvSpPr>
        <dsp:cNvPr id="0" name=""/>
        <dsp:cNvSpPr/>
      </dsp:nvSpPr>
      <dsp:spPr>
        <a:xfrm>
          <a:off x="0" y="4351150"/>
          <a:ext cx="1142999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1F56F-2F03-43DD-99A4-BB94E4B4693C}">
      <dsp:nvSpPr>
        <dsp:cNvPr id="0" name=""/>
        <dsp:cNvSpPr/>
      </dsp:nvSpPr>
      <dsp:spPr>
        <a:xfrm>
          <a:off x="571499" y="4026430"/>
          <a:ext cx="800099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Know how to contact Work Study</a:t>
          </a:r>
        </a:p>
      </dsp:txBody>
      <dsp:txXfrm>
        <a:off x="603202" y="4058133"/>
        <a:ext cx="7937592"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B04F0-27A7-4159-B957-8D57FD4DCB94}">
      <dsp:nvSpPr>
        <dsp:cNvPr id="0" name=""/>
        <dsp:cNvSpPr/>
      </dsp:nvSpPr>
      <dsp:spPr>
        <a:xfrm>
          <a:off x="674696" y="0"/>
          <a:ext cx="2598202" cy="30567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F0D4C23-E9E8-41B9-814B-70D4DD306360}">
      <dsp:nvSpPr>
        <dsp:cNvPr id="0" name=""/>
        <dsp:cNvSpPr/>
      </dsp:nvSpPr>
      <dsp:spPr>
        <a:xfrm>
          <a:off x="804606" y="122268"/>
          <a:ext cx="2338382" cy="198686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B9057-C5E1-410C-BD56-382E858F70F0}">
      <dsp:nvSpPr>
        <dsp:cNvPr id="0" name=""/>
        <dsp:cNvSpPr/>
      </dsp:nvSpPr>
      <dsp:spPr>
        <a:xfrm>
          <a:off x="804606" y="2414824"/>
          <a:ext cx="2338382" cy="5196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Ask</a:t>
          </a:r>
          <a:r>
            <a:rPr lang="en-US" sz="1900" kern="1200" baseline="0" dirty="0"/>
            <a:t> AVA </a:t>
          </a:r>
          <a:endParaRPr lang="en-US" sz="1900" kern="1200" dirty="0"/>
        </a:p>
      </dsp:txBody>
      <dsp:txXfrm>
        <a:off x="804606" y="2414824"/>
        <a:ext cx="2338382" cy="519616"/>
      </dsp:txXfrm>
    </dsp:sp>
    <dsp:sp modelId="{D5B7B547-9E15-4101-A3DA-889C25675CC8}">
      <dsp:nvSpPr>
        <dsp:cNvPr id="0" name=""/>
        <dsp:cNvSpPr/>
      </dsp:nvSpPr>
      <dsp:spPr>
        <a:xfrm>
          <a:off x="804606" y="2109129"/>
          <a:ext cx="2338382" cy="30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04606" y="2109129"/>
        <a:ext cx="2338382" cy="305695"/>
      </dsp:txXfrm>
    </dsp:sp>
    <dsp:sp modelId="{AA884612-80E5-4E84-927B-1B4DB6DE3F64}">
      <dsp:nvSpPr>
        <dsp:cNvPr id="0" name=""/>
        <dsp:cNvSpPr/>
      </dsp:nvSpPr>
      <dsp:spPr>
        <a:xfrm>
          <a:off x="4415898" y="0"/>
          <a:ext cx="2598202" cy="30567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532342-74DC-43AC-B24E-352D8F216298}">
      <dsp:nvSpPr>
        <dsp:cNvPr id="0" name=""/>
        <dsp:cNvSpPr/>
      </dsp:nvSpPr>
      <dsp:spPr>
        <a:xfrm>
          <a:off x="4545808" y="59086"/>
          <a:ext cx="2338382" cy="1986860"/>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09805-C941-45C1-B7F0-F84888253E50}">
      <dsp:nvSpPr>
        <dsp:cNvPr id="0" name=""/>
        <dsp:cNvSpPr/>
      </dsp:nvSpPr>
      <dsp:spPr>
        <a:xfrm>
          <a:off x="4545808" y="2414824"/>
          <a:ext cx="2338382" cy="5196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E6F3F8"/>
              </a:solidFill>
              <a:hlinkClick xmlns:r="http://schemas.openxmlformats.org/officeDocument/2006/relationships" r:id="rId3">
                <a:extLst>
                  <a:ext uri="{A12FA001-AC4F-418D-AE19-62706E023703}">
                    <ahyp:hlinkClr xmlns:ahyp="http://schemas.microsoft.com/office/drawing/2018/hyperlinkcolor" val="tx"/>
                  </a:ext>
                </a:extLst>
              </a:hlinkClick>
            </a:rPr>
            <a:t>https://ask.va.gov</a:t>
          </a:r>
          <a:r>
            <a:rPr lang="en-US" sz="1900" kern="1200" dirty="0">
              <a:hlinkClick xmlns:r="http://schemas.openxmlformats.org/officeDocument/2006/relationships" r:id="rId3"/>
            </a:rPr>
            <a:t>/</a:t>
          </a:r>
          <a:endParaRPr lang="en-US" sz="1900" kern="1200" dirty="0"/>
        </a:p>
      </dsp:txBody>
      <dsp:txXfrm>
        <a:off x="4545808" y="2414824"/>
        <a:ext cx="2338382" cy="519616"/>
      </dsp:txXfrm>
    </dsp:sp>
    <dsp:sp modelId="{43DBF967-9A9B-4DA4-9700-FA9F3E0F809B}">
      <dsp:nvSpPr>
        <dsp:cNvPr id="0" name=""/>
        <dsp:cNvSpPr/>
      </dsp:nvSpPr>
      <dsp:spPr>
        <a:xfrm>
          <a:off x="4545808" y="2109129"/>
          <a:ext cx="2338382" cy="30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545808" y="2109129"/>
        <a:ext cx="2338382" cy="305695"/>
      </dsp:txXfrm>
    </dsp:sp>
    <dsp:sp modelId="{5D941294-51A0-4B53-9927-5CF775936547}">
      <dsp:nvSpPr>
        <dsp:cNvPr id="0" name=""/>
        <dsp:cNvSpPr/>
      </dsp:nvSpPr>
      <dsp:spPr>
        <a:xfrm>
          <a:off x="8157101" y="0"/>
          <a:ext cx="2598202" cy="30567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1FBEF50-C033-4972-B007-D062400B5600}">
      <dsp:nvSpPr>
        <dsp:cNvPr id="0" name=""/>
        <dsp:cNvSpPr/>
      </dsp:nvSpPr>
      <dsp:spPr>
        <a:xfrm>
          <a:off x="8287011" y="122268"/>
          <a:ext cx="2338382" cy="1986860"/>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458435-0F3D-4B0C-9668-729C2BDA2856}">
      <dsp:nvSpPr>
        <dsp:cNvPr id="0" name=""/>
        <dsp:cNvSpPr/>
      </dsp:nvSpPr>
      <dsp:spPr>
        <a:xfrm>
          <a:off x="8287011" y="2414824"/>
          <a:ext cx="2338382" cy="5196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Secure VA Partners</a:t>
          </a:r>
        </a:p>
      </dsp:txBody>
      <dsp:txXfrm>
        <a:off x="8287011" y="2414824"/>
        <a:ext cx="2338382" cy="519616"/>
      </dsp:txXfrm>
    </dsp:sp>
    <dsp:sp modelId="{C569DC30-B682-4641-A89D-9E97A5632AD2}">
      <dsp:nvSpPr>
        <dsp:cNvPr id="0" name=""/>
        <dsp:cNvSpPr/>
      </dsp:nvSpPr>
      <dsp:spPr>
        <a:xfrm>
          <a:off x="8287011" y="2109129"/>
          <a:ext cx="2338382" cy="30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287011" y="2109129"/>
        <a:ext cx="2338382" cy="305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3378-9232-49FA-A0C0-1E352C6CE3D4}">
      <dsp:nvSpPr>
        <dsp:cNvPr id="0" name=""/>
        <dsp:cNvSpPr/>
      </dsp:nvSpPr>
      <dsp:spPr>
        <a:xfrm>
          <a:off x="3425316" y="1527324"/>
          <a:ext cx="3534772" cy="2180397"/>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44B2DD0-4EB1-4BA9-B64B-9EBD24C81A5E}">
      <dsp:nvSpPr>
        <dsp:cNvPr id="0" name=""/>
        <dsp:cNvSpPr/>
      </dsp:nvSpPr>
      <dsp:spPr>
        <a:xfrm>
          <a:off x="3598478" y="1692030"/>
          <a:ext cx="3194094" cy="1837913"/>
        </a:xfrm>
        <a:prstGeom prst="rect">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4F89E1-6BF9-4B4E-ACEE-183CAC1E40C1}">
      <dsp:nvSpPr>
        <dsp:cNvPr id="0" name=""/>
        <dsp:cNvSpPr/>
      </dsp:nvSpPr>
      <dsp:spPr>
        <a:xfrm>
          <a:off x="3633342" y="1927054"/>
          <a:ext cx="1538052" cy="142954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1">
          <a:scrgbClr r="0" g="0" b="0"/>
        </a:effectRef>
        <a:fontRef idx="minor"/>
      </dsp:style>
      <dsp:txBody>
        <a:bodyPr spcFirstLastPara="0" vert="horz" wrap="square" lIns="26670" tIns="8890" rIns="26670" bIns="0" numCol="1" spcCol="1270" anchor="b" anchorCtr="0">
          <a:noAutofit/>
        </a:bodyPr>
        <a:lstStyle/>
        <a:p>
          <a:pPr marL="0" lvl="0" indent="0" algn="r" defTabSz="622300">
            <a:lnSpc>
              <a:spcPct val="100000"/>
            </a:lnSpc>
            <a:spcBef>
              <a:spcPct val="0"/>
            </a:spcBef>
            <a:spcAft>
              <a:spcPct val="35000"/>
            </a:spcAft>
            <a:buNone/>
          </a:pPr>
          <a:r>
            <a:rPr lang="en-US" sz="1400" b="1" kern="1200" dirty="0">
              <a:solidFill>
                <a:schemeClr val="tx1"/>
              </a:solidFill>
              <a:latin typeface="Calibri" panose="020F0502020204030204" pitchFamily="34" charset="0"/>
              <a:cs typeface="Calibri" panose="020F0502020204030204" pitchFamily="34" charset="0"/>
            </a:rPr>
            <a:t>VA Facilities (Regional Offices or Medical Centers)</a:t>
          </a:r>
        </a:p>
      </dsp:txBody>
      <dsp:txXfrm>
        <a:off x="3633342" y="1927054"/>
        <a:ext cx="1538052" cy="1429542"/>
      </dsp:txXfrm>
    </dsp:sp>
    <dsp:sp modelId="{FECE9BFC-F040-465B-821B-FDB6F18D45AF}">
      <dsp:nvSpPr>
        <dsp:cNvPr id="0" name=""/>
        <dsp:cNvSpPr/>
      </dsp:nvSpPr>
      <dsp:spPr>
        <a:xfrm>
          <a:off x="5622476" y="0"/>
          <a:ext cx="1383417" cy="1411245"/>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D6FF274-83A1-413A-96C8-288FE3FA562F}">
      <dsp:nvSpPr>
        <dsp:cNvPr id="0" name=""/>
        <dsp:cNvSpPr/>
      </dsp:nvSpPr>
      <dsp:spPr>
        <a:xfrm>
          <a:off x="5672664" y="85751"/>
          <a:ext cx="1212137" cy="1239741"/>
        </a:xfrm>
        <a:prstGeom prst="rect">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6FD703-3E77-4FE0-B75A-1105FEEE19B8}">
      <dsp:nvSpPr>
        <dsp:cNvPr id="0" name=""/>
        <dsp:cNvSpPr/>
      </dsp:nvSpPr>
      <dsp:spPr>
        <a:xfrm>
          <a:off x="5516364" y="26073"/>
          <a:ext cx="1304114" cy="23380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1">
          <a:scrgbClr r="0" g="0" b="0"/>
        </a:effectRef>
        <a:fontRef idx="minor"/>
      </dsp:style>
      <dsp:txBody>
        <a:bodyPr spcFirstLastPara="0" vert="horz" wrap="square" lIns="26670" tIns="8890" rIns="26670" bIns="0" numCol="1" spcCol="1270" anchor="b" anchorCtr="0">
          <a:noAutofit/>
        </a:bodyPr>
        <a:lstStyle/>
        <a:p>
          <a:pPr marL="0" lvl="0" indent="0" algn="r" defTabSz="622300">
            <a:lnSpc>
              <a:spcPct val="90000"/>
            </a:lnSpc>
            <a:spcBef>
              <a:spcPct val="0"/>
            </a:spcBef>
            <a:spcAft>
              <a:spcPct val="35000"/>
            </a:spcAft>
            <a:buNone/>
          </a:pPr>
          <a:r>
            <a:rPr lang="en-US" sz="1400" b="1" kern="1200" dirty="0">
              <a:solidFill>
                <a:schemeClr val="tx1"/>
              </a:solidFill>
              <a:latin typeface="Calibri" panose="020F0502020204030204" pitchFamily="34" charset="0"/>
              <a:cs typeface="Calibri" panose="020F0502020204030204" pitchFamily="34" charset="0"/>
            </a:rPr>
            <a:t>DOD Facilities</a:t>
          </a:r>
        </a:p>
      </dsp:txBody>
      <dsp:txXfrm>
        <a:off x="5516364" y="26073"/>
        <a:ext cx="1304114" cy="233801"/>
      </dsp:txXfrm>
    </dsp:sp>
    <dsp:sp modelId="{5A9B1264-FF3A-4C5B-BD3B-0B29815DC063}">
      <dsp:nvSpPr>
        <dsp:cNvPr id="0" name=""/>
        <dsp:cNvSpPr/>
      </dsp:nvSpPr>
      <dsp:spPr>
        <a:xfrm>
          <a:off x="7076785" y="2371770"/>
          <a:ext cx="1682687" cy="1040002"/>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9A2B0DC-B3D8-485C-B62B-9912820E69AC}">
      <dsp:nvSpPr>
        <dsp:cNvPr id="0" name=""/>
        <dsp:cNvSpPr/>
      </dsp:nvSpPr>
      <dsp:spPr>
        <a:xfrm>
          <a:off x="7162739" y="2458045"/>
          <a:ext cx="1511407" cy="869021"/>
        </a:xfrm>
        <a:prstGeom prst="rect">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A44822-C9DB-4B56-8974-9773CE9F8B83}">
      <dsp:nvSpPr>
        <dsp:cNvPr id="0" name=""/>
        <dsp:cNvSpPr/>
      </dsp:nvSpPr>
      <dsp:spPr>
        <a:xfrm>
          <a:off x="7233760" y="2419129"/>
          <a:ext cx="1511407" cy="37071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1">
          <a:scrgbClr r="0" g="0" b="0"/>
        </a:effectRef>
        <a:fontRef idx="minor"/>
      </dsp:style>
      <dsp:txBody>
        <a:bodyPr spcFirstLastPara="0" vert="horz" wrap="square" lIns="26670" tIns="8890" rIns="26670" bIns="0" numCol="1" spcCol="1270" anchor="b" anchorCtr="0">
          <a:noAutofit/>
        </a:bodyPr>
        <a:lstStyle/>
        <a:p>
          <a:pPr marL="0" lvl="0" indent="0" algn="r" defTabSz="622300">
            <a:lnSpc>
              <a:spcPct val="90000"/>
            </a:lnSpc>
            <a:spcBef>
              <a:spcPct val="0"/>
            </a:spcBef>
            <a:spcAft>
              <a:spcPct val="35000"/>
            </a:spcAft>
            <a:buNone/>
          </a:pPr>
          <a:r>
            <a:rPr lang="en-US" sz="1400" b="1" kern="1200" dirty="0">
              <a:solidFill>
                <a:schemeClr val="tx1"/>
              </a:solidFill>
              <a:latin typeface="Calibri" panose="020F0502020204030204" pitchFamily="34" charset="0"/>
              <a:cs typeface="Calibri" panose="020F0502020204030204" pitchFamily="34" charset="0"/>
            </a:rPr>
            <a:t>Educational Institutions</a:t>
          </a:r>
        </a:p>
      </dsp:txBody>
      <dsp:txXfrm>
        <a:off x="7233760" y="2419129"/>
        <a:ext cx="1511407" cy="370719"/>
      </dsp:txXfrm>
    </dsp:sp>
    <dsp:sp modelId="{20FD350D-1E7C-4518-9415-D395EA8176FC}">
      <dsp:nvSpPr>
        <dsp:cNvPr id="0" name=""/>
        <dsp:cNvSpPr/>
      </dsp:nvSpPr>
      <dsp:spPr>
        <a:xfrm>
          <a:off x="2485470" y="2818307"/>
          <a:ext cx="825658" cy="838694"/>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AF7E91A-F52A-40B8-8D76-FF2AF2B23B0B}">
      <dsp:nvSpPr>
        <dsp:cNvPr id="0" name=""/>
        <dsp:cNvSpPr/>
      </dsp:nvSpPr>
      <dsp:spPr>
        <a:xfrm>
          <a:off x="2570797" y="2906673"/>
          <a:ext cx="655633" cy="669805"/>
        </a:xfrm>
        <a:prstGeom prst="rect">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CF337E-8DC9-4223-9913-64531DB20F28}">
      <dsp:nvSpPr>
        <dsp:cNvPr id="0" name=""/>
        <dsp:cNvSpPr/>
      </dsp:nvSpPr>
      <dsp:spPr>
        <a:xfrm>
          <a:off x="2391353" y="2763205"/>
          <a:ext cx="611856" cy="37071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1">
          <a:scrgbClr r="0" g="0" b="0"/>
        </a:effectRef>
        <a:fontRef idx="minor"/>
      </dsp:style>
      <dsp:txBody>
        <a:bodyPr spcFirstLastPara="0" vert="horz" wrap="square" lIns="26670" tIns="8890" rIns="26670" bIns="0" numCol="1" spcCol="1270" anchor="b" anchorCtr="0">
          <a:noAutofit/>
        </a:bodyPr>
        <a:lstStyle/>
        <a:p>
          <a:pPr marL="0" lvl="0" indent="0" algn="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SAA’s</a:t>
          </a:r>
        </a:p>
      </dsp:txBody>
      <dsp:txXfrm>
        <a:off x="2391353" y="2763205"/>
        <a:ext cx="611856" cy="370719"/>
      </dsp:txXfrm>
    </dsp:sp>
    <dsp:sp modelId="{3593FA49-FFCE-4B6E-A2F8-788EABF240F0}">
      <dsp:nvSpPr>
        <dsp:cNvPr id="0" name=""/>
        <dsp:cNvSpPr/>
      </dsp:nvSpPr>
      <dsp:spPr>
        <a:xfrm>
          <a:off x="6429936" y="3817525"/>
          <a:ext cx="1454313" cy="1411245"/>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745DE5F-AC1F-48CD-BA77-916915B3C62F}">
      <dsp:nvSpPr>
        <dsp:cNvPr id="0" name=""/>
        <dsp:cNvSpPr/>
      </dsp:nvSpPr>
      <dsp:spPr>
        <a:xfrm>
          <a:off x="6513380" y="3904323"/>
          <a:ext cx="1283033" cy="1239741"/>
        </a:xfrm>
        <a:prstGeom prst="rect">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FDC566-852F-4B71-9978-9EF9FCC300A3}">
      <dsp:nvSpPr>
        <dsp:cNvPr id="0" name=""/>
        <dsp:cNvSpPr/>
      </dsp:nvSpPr>
      <dsp:spPr>
        <a:xfrm>
          <a:off x="6513380" y="4773345"/>
          <a:ext cx="1283033" cy="37071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1">
          <a:scrgbClr r="0" g="0" b="0"/>
        </a:effectRef>
        <a:fontRef idx="minor"/>
      </dsp:style>
      <dsp:txBody>
        <a:bodyPr spcFirstLastPara="0" vert="horz" wrap="square" lIns="26670" tIns="8890" rIns="26670" bIns="0" numCol="1" spcCol="1270" anchor="b" anchorCtr="0">
          <a:noAutofit/>
        </a:bodyPr>
        <a:lstStyle/>
        <a:p>
          <a:pPr marL="0" lvl="0" indent="0" algn="r" defTabSz="622300">
            <a:lnSpc>
              <a:spcPct val="90000"/>
            </a:lnSpc>
            <a:spcBef>
              <a:spcPct val="0"/>
            </a:spcBef>
            <a:spcAft>
              <a:spcPct val="35000"/>
            </a:spcAft>
            <a:buNone/>
          </a:pPr>
          <a:r>
            <a:rPr lang="en-US" sz="1400" b="1" kern="1200" dirty="0">
              <a:solidFill>
                <a:schemeClr val="tx1"/>
              </a:solidFill>
              <a:latin typeface="Calibri" panose="020F0502020204030204" pitchFamily="34" charset="0"/>
              <a:cs typeface="Calibri" panose="020F0502020204030204" pitchFamily="34" charset="0"/>
            </a:rPr>
            <a:t>Veteran Cemeteries</a:t>
          </a:r>
        </a:p>
      </dsp:txBody>
      <dsp:txXfrm>
        <a:off x="6513380" y="4773345"/>
        <a:ext cx="1283033" cy="370719"/>
      </dsp:txXfrm>
    </dsp:sp>
    <dsp:sp modelId="{B02663C2-19C8-49EB-827D-8D8B33BC037C}">
      <dsp:nvSpPr>
        <dsp:cNvPr id="0" name=""/>
        <dsp:cNvSpPr/>
      </dsp:nvSpPr>
      <dsp:spPr>
        <a:xfrm>
          <a:off x="3432845" y="3817525"/>
          <a:ext cx="1481291" cy="838694"/>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21453D6-B59F-4DA3-96AA-FF2DC1C4A479}">
      <dsp:nvSpPr>
        <dsp:cNvPr id="0" name=""/>
        <dsp:cNvSpPr/>
      </dsp:nvSpPr>
      <dsp:spPr>
        <a:xfrm>
          <a:off x="3519426" y="3904323"/>
          <a:ext cx="1311893" cy="669805"/>
        </a:xfrm>
        <a:prstGeom prst="rect">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98757F-D161-44A3-B158-3DACD59127CA}">
      <dsp:nvSpPr>
        <dsp:cNvPr id="0" name=""/>
        <dsp:cNvSpPr/>
      </dsp:nvSpPr>
      <dsp:spPr>
        <a:xfrm>
          <a:off x="3509285" y="3918751"/>
          <a:ext cx="1311893" cy="37071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1">
          <a:scrgbClr r="0" g="0" b="0"/>
        </a:effectRef>
        <a:fontRef idx="minor"/>
      </dsp:style>
      <dsp:txBody>
        <a:bodyPr spcFirstLastPara="0" vert="horz" wrap="square" lIns="26670" tIns="8890" rIns="26670" bIns="0" numCol="1" spcCol="1270" anchor="b" anchorCtr="0">
          <a:noAutofit/>
        </a:bodyPr>
        <a:lstStyle/>
        <a:p>
          <a:pPr marL="0" lvl="0" indent="0" algn="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Vet Success Centers</a:t>
          </a:r>
        </a:p>
      </dsp:txBody>
      <dsp:txXfrm>
        <a:off x="3509285" y="3918751"/>
        <a:ext cx="1311893" cy="370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C7E6A-22A6-4051-A24E-4E08E96677C7}">
      <dsp:nvSpPr>
        <dsp:cNvPr id="0" name=""/>
        <dsp:cNvSpPr/>
      </dsp:nvSpPr>
      <dsp:spPr>
        <a:xfrm>
          <a:off x="525595" y="-8"/>
          <a:ext cx="10161932" cy="51161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Calibri" panose="020F0502020204030204" pitchFamily="34" charset="0"/>
              <a:cs typeface="Calibri" panose="020F0502020204030204" pitchFamily="34" charset="0"/>
            </a:rPr>
            <a:t>Responsibilities:</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Submit a Work Site Application and position description to Work Study every year</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Provide direct supervision and training</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Ensure only approved tasks are performed</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Ensure approved hours are worked</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Ensure the student works only at the approved work site</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Review and maintain all correspondence from VA Work Study</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Maintain records</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Read the Site Supervisor Handbook</a:t>
          </a:r>
        </a:p>
      </dsp:txBody>
      <dsp:txXfrm>
        <a:off x="2219250" y="852685"/>
        <a:ext cx="6774621" cy="3410775"/>
      </dsp:txXfrm>
    </dsp:sp>
    <dsp:sp modelId="{E52F123C-29F7-4F42-8072-A14829D069EB}">
      <dsp:nvSpPr>
        <dsp:cNvPr id="0" name=""/>
        <dsp:cNvSpPr/>
      </dsp:nvSpPr>
      <dsp:spPr>
        <a:xfrm>
          <a:off x="447401" y="-269620"/>
          <a:ext cx="10343694" cy="5733172"/>
        </a:xfrm>
        <a:prstGeom prst="circularArrow">
          <a:avLst>
            <a:gd name="adj1" fmla="val 5085"/>
            <a:gd name="adj2" fmla="val 327528"/>
            <a:gd name="adj3" fmla="val 15804373"/>
            <a:gd name="adj4" fmla="val 16268098"/>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4B9D4-485A-418D-9CBC-DDEE4EB4E1E3}">
      <dsp:nvSpPr>
        <dsp:cNvPr id="0" name=""/>
        <dsp:cNvSpPr/>
      </dsp:nvSpPr>
      <dsp:spPr>
        <a:xfrm>
          <a:off x="0" y="0"/>
          <a:ext cx="11430000" cy="914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Service-connected disability</a:t>
          </a:r>
        </a:p>
      </dsp:txBody>
      <dsp:txXfrm>
        <a:off x="2377424" y="0"/>
        <a:ext cx="9052575" cy="914244"/>
      </dsp:txXfrm>
    </dsp:sp>
    <dsp:sp modelId="{0E7DD73D-A3A2-4F85-9D83-33243E1F3549}">
      <dsp:nvSpPr>
        <dsp:cNvPr id="0" name=""/>
        <dsp:cNvSpPr/>
      </dsp:nvSpPr>
      <dsp:spPr>
        <a:xfrm>
          <a:off x="91424" y="91424"/>
          <a:ext cx="2286000" cy="73139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1F0638-E369-4603-80A9-ABC4DEACEC10}">
      <dsp:nvSpPr>
        <dsp:cNvPr id="0" name=""/>
        <dsp:cNvSpPr/>
      </dsp:nvSpPr>
      <dsp:spPr>
        <a:xfrm>
          <a:off x="0" y="1005669"/>
          <a:ext cx="11430000" cy="914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Financial need</a:t>
          </a:r>
        </a:p>
      </dsp:txBody>
      <dsp:txXfrm>
        <a:off x="2377424" y="1005669"/>
        <a:ext cx="9052575" cy="914244"/>
      </dsp:txXfrm>
    </dsp:sp>
    <dsp:sp modelId="{8CDDA56C-1379-4084-AE4C-BF08D358ECB1}">
      <dsp:nvSpPr>
        <dsp:cNvPr id="0" name=""/>
        <dsp:cNvSpPr/>
      </dsp:nvSpPr>
      <dsp:spPr>
        <a:xfrm>
          <a:off x="101688" y="1097093"/>
          <a:ext cx="2286000" cy="73139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956559-A151-4406-98A3-CC6659EA8B3E}">
      <dsp:nvSpPr>
        <dsp:cNvPr id="0" name=""/>
        <dsp:cNvSpPr/>
      </dsp:nvSpPr>
      <dsp:spPr>
        <a:xfrm>
          <a:off x="0" y="2011338"/>
          <a:ext cx="11430000" cy="914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altLang="en-US" sz="3300" kern="1200" dirty="0">
              <a:ea typeface="Georgia" pitchFamily="18" charset="0"/>
              <a:cs typeface="Georgia" pitchFamily="18" charset="0"/>
            </a:rPr>
            <a:t>Availability of transportation</a:t>
          </a:r>
          <a:endParaRPr lang="en-US" sz="3300" kern="1200" dirty="0"/>
        </a:p>
      </dsp:txBody>
      <dsp:txXfrm>
        <a:off x="2377424" y="2011338"/>
        <a:ext cx="9052575" cy="914244"/>
      </dsp:txXfrm>
    </dsp:sp>
    <dsp:sp modelId="{76E5FE66-42AE-4012-B731-3B63467C2389}">
      <dsp:nvSpPr>
        <dsp:cNvPr id="0" name=""/>
        <dsp:cNvSpPr/>
      </dsp:nvSpPr>
      <dsp:spPr>
        <a:xfrm>
          <a:off x="91424" y="2102763"/>
          <a:ext cx="2286000" cy="731395"/>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6507C-CAF5-4725-84EE-928ED0B62E1D}">
      <dsp:nvSpPr>
        <dsp:cNvPr id="0" name=""/>
        <dsp:cNvSpPr/>
      </dsp:nvSpPr>
      <dsp:spPr>
        <a:xfrm>
          <a:off x="0" y="3017008"/>
          <a:ext cx="11430000" cy="914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altLang="en-US" sz="3300" kern="1200" dirty="0">
              <a:ea typeface="Georgia" pitchFamily="18" charset="0"/>
              <a:cs typeface="Georgia" pitchFamily="18" charset="0"/>
            </a:rPr>
            <a:t>Motivation</a:t>
          </a:r>
          <a:endParaRPr lang="en-US" sz="3300" kern="1200" dirty="0"/>
        </a:p>
      </dsp:txBody>
      <dsp:txXfrm>
        <a:off x="2377424" y="3017008"/>
        <a:ext cx="9052575" cy="914244"/>
      </dsp:txXfrm>
    </dsp:sp>
    <dsp:sp modelId="{CA7DBE09-C2D5-4049-B9E9-D37D21E484CE}">
      <dsp:nvSpPr>
        <dsp:cNvPr id="0" name=""/>
        <dsp:cNvSpPr/>
      </dsp:nvSpPr>
      <dsp:spPr>
        <a:xfrm>
          <a:off x="91424" y="3108432"/>
          <a:ext cx="2286000" cy="731395"/>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CF0C8-1075-4638-909D-F118D4077603}">
      <dsp:nvSpPr>
        <dsp:cNvPr id="0" name=""/>
        <dsp:cNvSpPr/>
      </dsp:nvSpPr>
      <dsp:spPr>
        <a:xfrm>
          <a:off x="0" y="4022677"/>
          <a:ext cx="11430000" cy="914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Work Assignments Don’t Conflict with Disability</a:t>
          </a:r>
        </a:p>
      </dsp:txBody>
      <dsp:txXfrm>
        <a:off x="2377424" y="4022677"/>
        <a:ext cx="9052575" cy="914244"/>
      </dsp:txXfrm>
    </dsp:sp>
    <dsp:sp modelId="{69DEEACD-B523-4B30-ACC9-98D2C25DCF9E}">
      <dsp:nvSpPr>
        <dsp:cNvPr id="0" name=""/>
        <dsp:cNvSpPr/>
      </dsp:nvSpPr>
      <dsp:spPr>
        <a:xfrm>
          <a:off x="91424" y="4114102"/>
          <a:ext cx="2286000" cy="731395"/>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944AE-EA83-4FB1-91C8-20EDF5AF32FB}">
      <dsp:nvSpPr>
        <dsp:cNvPr id="0" name=""/>
        <dsp:cNvSpPr/>
      </dsp:nvSpPr>
      <dsp:spPr>
        <a:xfrm>
          <a:off x="0" y="11818"/>
          <a:ext cx="11430000" cy="29906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latin typeface="Calibri" panose="020F0502020204030204" pitchFamily="34" charset="0"/>
              <a:cs typeface="Calibri" panose="020F0502020204030204" pitchFamily="34" charset="0"/>
            </a:rPr>
            <a:t>If Approved:</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Contract and time record sent to site supervisor</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Time frame and number of approved hours</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Students may not begin working prior to VA approving the contract</a:t>
          </a:r>
        </a:p>
        <a:p>
          <a:pPr marL="285750" lvl="1" indent="-285750" algn="l" defTabSz="1244600">
            <a:lnSpc>
              <a:spcPct val="90000"/>
            </a:lnSpc>
            <a:spcBef>
              <a:spcPct val="0"/>
            </a:spcBef>
            <a:spcAft>
              <a:spcPct val="15000"/>
            </a:spcAft>
            <a:buChar char="•"/>
          </a:pPr>
          <a:endParaRPr lang="en-US" sz="2800" kern="1200" dirty="0">
            <a:latin typeface="Calibri" panose="020F0502020204030204" pitchFamily="34" charset="0"/>
            <a:cs typeface="Calibri" panose="020F0502020204030204" pitchFamily="34" charset="0"/>
          </a:endParaRPr>
        </a:p>
      </dsp:txBody>
      <dsp:txXfrm>
        <a:off x="2444855" y="11818"/>
        <a:ext cx="8985144" cy="2990642"/>
      </dsp:txXfrm>
    </dsp:sp>
    <dsp:sp modelId="{2DDD053B-3E75-4175-A0FB-75C657820AC5}">
      <dsp:nvSpPr>
        <dsp:cNvPr id="0" name=""/>
        <dsp:cNvSpPr/>
      </dsp:nvSpPr>
      <dsp:spPr>
        <a:xfrm>
          <a:off x="158855" y="859899"/>
          <a:ext cx="2286000" cy="12708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F0FE455-7DBE-4C51-A180-841E2CAB4BCE}">
      <dsp:nvSpPr>
        <dsp:cNvPr id="0" name=""/>
        <dsp:cNvSpPr/>
      </dsp:nvSpPr>
      <dsp:spPr>
        <a:xfrm>
          <a:off x="0" y="3103843"/>
          <a:ext cx="11430000" cy="21142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latin typeface="Calibri" panose="020F0502020204030204" pitchFamily="34" charset="0"/>
              <a:cs typeface="Calibri" panose="020F0502020204030204" pitchFamily="34" charset="0"/>
            </a:rPr>
            <a:t>If Denied:</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Denial letter sent to student</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Courtesy email sent to site supervisor</a:t>
          </a:r>
        </a:p>
      </dsp:txBody>
      <dsp:txXfrm>
        <a:off x="2444855" y="3103843"/>
        <a:ext cx="8985144" cy="2114221"/>
      </dsp:txXfrm>
    </dsp:sp>
    <dsp:sp modelId="{8FDD2FFA-4090-4A44-8FD6-A46973DB1EC8}">
      <dsp:nvSpPr>
        <dsp:cNvPr id="0" name=""/>
        <dsp:cNvSpPr/>
      </dsp:nvSpPr>
      <dsp:spPr>
        <a:xfrm>
          <a:off x="158855" y="3571187"/>
          <a:ext cx="2286000" cy="127084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0ADDC-40A5-48D0-97EB-F14A39056223}">
      <dsp:nvSpPr>
        <dsp:cNvPr id="0" name=""/>
        <dsp:cNvSpPr/>
      </dsp:nvSpPr>
      <dsp:spPr>
        <a:xfrm>
          <a:off x="857250" y="0"/>
          <a:ext cx="9715500" cy="4940300"/>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BE2C8E4-FD42-48DC-AC17-F6995555C3A8}">
      <dsp:nvSpPr>
        <dsp:cNvPr id="0" name=""/>
        <dsp:cNvSpPr/>
      </dsp:nvSpPr>
      <dsp:spPr>
        <a:xfrm>
          <a:off x="3139" y="1482090"/>
          <a:ext cx="1827795" cy="1976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Used at the end of a contract</a:t>
          </a:r>
          <a:endParaRPr lang="en-US" sz="1800" kern="1200"/>
        </a:p>
      </dsp:txBody>
      <dsp:txXfrm>
        <a:off x="92365" y="1571316"/>
        <a:ext cx="1649343" cy="1797668"/>
      </dsp:txXfrm>
    </dsp:sp>
    <dsp:sp modelId="{D11B713C-78B5-4116-A55F-80DEA9FE90C2}">
      <dsp:nvSpPr>
        <dsp:cNvPr id="0" name=""/>
        <dsp:cNvSpPr/>
      </dsp:nvSpPr>
      <dsp:spPr>
        <a:xfrm>
          <a:off x="1922324" y="1482090"/>
          <a:ext cx="1827795" cy="1976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Additional timeframe to work hours from previous contract</a:t>
          </a:r>
          <a:endParaRPr lang="en-US" sz="1800" kern="1200"/>
        </a:p>
      </dsp:txBody>
      <dsp:txXfrm>
        <a:off x="2011550" y="1571316"/>
        <a:ext cx="1649343" cy="1797668"/>
      </dsp:txXfrm>
    </dsp:sp>
    <dsp:sp modelId="{681B4851-4731-44CF-9A8F-38778C8F51B4}">
      <dsp:nvSpPr>
        <dsp:cNvPr id="0" name=""/>
        <dsp:cNvSpPr/>
      </dsp:nvSpPr>
      <dsp:spPr>
        <a:xfrm>
          <a:off x="3841509" y="1482090"/>
          <a:ext cx="1827795" cy="1976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Does not exceed 30 days from END DATE of previous contract</a:t>
          </a:r>
          <a:endParaRPr lang="en-US" sz="1800" kern="1200"/>
        </a:p>
      </dsp:txBody>
      <dsp:txXfrm>
        <a:off x="3930735" y="1571316"/>
        <a:ext cx="1649343" cy="1797668"/>
      </dsp:txXfrm>
    </dsp:sp>
    <dsp:sp modelId="{7CD6F788-EF7C-424A-B682-1629638E11F8}">
      <dsp:nvSpPr>
        <dsp:cNvPr id="0" name=""/>
        <dsp:cNvSpPr/>
      </dsp:nvSpPr>
      <dsp:spPr>
        <a:xfrm>
          <a:off x="5760694" y="1482090"/>
          <a:ext cx="1827795" cy="1976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Not to be used when out of hours on previous contract</a:t>
          </a:r>
          <a:endParaRPr lang="en-US" sz="1800" kern="1200"/>
        </a:p>
      </dsp:txBody>
      <dsp:txXfrm>
        <a:off x="5849920" y="1571316"/>
        <a:ext cx="1649343" cy="1797668"/>
      </dsp:txXfrm>
    </dsp:sp>
    <dsp:sp modelId="{A47C6D79-D32E-4980-8B4A-614F6A2C5A67}">
      <dsp:nvSpPr>
        <dsp:cNvPr id="0" name=""/>
        <dsp:cNvSpPr/>
      </dsp:nvSpPr>
      <dsp:spPr>
        <a:xfrm>
          <a:off x="7679880" y="1482090"/>
          <a:ext cx="1827795" cy="1976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Zero hour extension requests can be submitted through the GI Bill ® Ask VA site</a:t>
          </a:r>
          <a:endParaRPr lang="en-US" sz="1800" kern="1200"/>
        </a:p>
      </dsp:txBody>
      <dsp:txXfrm>
        <a:off x="7769106" y="1571316"/>
        <a:ext cx="1649343" cy="1797668"/>
      </dsp:txXfrm>
    </dsp:sp>
    <dsp:sp modelId="{A236AC8A-306D-461C-A8E0-D283175161BA}">
      <dsp:nvSpPr>
        <dsp:cNvPr id="0" name=""/>
        <dsp:cNvSpPr/>
      </dsp:nvSpPr>
      <dsp:spPr>
        <a:xfrm>
          <a:off x="9599065" y="1482090"/>
          <a:ext cx="1827795" cy="1976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Must be approved by VA</a:t>
          </a:r>
          <a:endParaRPr lang="en-US" sz="1800" kern="1200"/>
        </a:p>
      </dsp:txBody>
      <dsp:txXfrm>
        <a:off x="9688291" y="1571316"/>
        <a:ext cx="1649343" cy="17976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D7FFD-F81A-4E3F-9321-820393D58D5B}">
      <dsp:nvSpPr>
        <dsp:cNvPr id="0" name=""/>
        <dsp:cNvSpPr/>
      </dsp:nvSpPr>
      <dsp:spPr>
        <a:xfrm>
          <a:off x="1735182" y="0"/>
          <a:ext cx="7959635" cy="5070929"/>
        </a:xfrm>
        <a:prstGeom prst="diamond">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CB8651A-7BCD-42CC-B6FC-C99C65C0AF59}">
      <dsp:nvSpPr>
        <dsp:cNvPr id="0" name=""/>
        <dsp:cNvSpPr/>
      </dsp:nvSpPr>
      <dsp:spPr>
        <a:xfrm>
          <a:off x="2544052" y="130624"/>
          <a:ext cx="3170944" cy="23396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Site Supervisor submits student Time Records on VA Form 22-8690</a:t>
          </a:r>
          <a:endParaRPr lang="en-US" sz="2400" kern="1200" dirty="0">
            <a:latin typeface="Calibri" panose="020F0502020204030204" pitchFamily="34" charset="0"/>
            <a:cs typeface="Calibri" panose="020F0502020204030204" pitchFamily="34" charset="0"/>
          </a:endParaRPr>
        </a:p>
      </dsp:txBody>
      <dsp:txXfrm>
        <a:off x="2658266" y="244838"/>
        <a:ext cx="2942516" cy="2111265"/>
      </dsp:txXfrm>
    </dsp:sp>
    <dsp:sp modelId="{B71BF73E-7CFD-44E9-B49D-68BD3646F25E}">
      <dsp:nvSpPr>
        <dsp:cNvPr id="0" name=""/>
        <dsp:cNvSpPr/>
      </dsp:nvSpPr>
      <dsp:spPr>
        <a:xfrm>
          <a:off x="5715003" y="116790"/>
          <a:ext cx="3170944" cy="23520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Time records are processed in order of receipt</a:t>
          </a:r>
          <a:endParaRPr lang="en-US" sz="2400" kern="1200" dirty="0">
            <a:latin typeface="Calibri" panose="020F0502020204030204" pitchFamily="34" charset="0"/>
            <a:cs typeface="Calibri" panose="020F0502020204030204" pitchFamily="34" charset="0"/>
          </a:endParaRPr>
        </a:p>
      </dsp:txBody>
      <dsp:txXfrm>
        <a:off x="5829823" y="231610"/>
        <a:ext cx="2941304" cy="2122453"/>
      </dsp:txXfrm>
    </dsp:sp>
    <dsp:sp modelId="{23436218-2130-413D-8EEF-7E9B2EB7A7AC}">
      <dsp:nvSpPr>
        <dsp:cNvPr id="0" name=""/>
        <dsp:cNvSpPr/>
      </dsp:nvSpPr>
      <dsp:spPr>
        <a:xfrm>
          <a:off x="2544052" y="2532106"/>
          <a:ext cx="3170944" cy="24005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Hours should be kept cumulative, initialed, signed, and filled out before starting a new Time Record</a:t>
          </a:r>
          <a:endParaRPr lang="en-US" sz="2400" kern="1200" dirty="0">
            <a:latin typeface="Calibri" panose="020F0502020204030204" pitchFamily="34" charset="0"/>
            <a:cs typeface="Calibri" panose="020F0502020204030204" pitchFamily="34" charset="0"/>
          </a:endParaRPr>
        </a:p>
      </dsp:txBody>
      <dsp:txXfrm>
        <a:off x="2661238" y="2649292"/>
        <a:ext cx="2936572" cy="2166194"/>
      </dsp:txXfrm>
    </dsp:sp>
    <dsp:sp modelId="{233C9410-67C9-40F9-B6B5-EB66C7970D28}">
      <dsp:nvSpPr>
        <dsp:cNvPr id="0" name=""/>
        <dsp:cNvSpPr/>
      </dsp:nvSpPr>
      <dsp:spPr>
        <a:xfrm>
          <a:off x="5715003" y="2534192"/>
          <a:ext cx="3170944" cy="24231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Zero-hour time records must continue with cumulative hours from previous time records</a:t>
          </a:r>
          <a:endParaRPr lang="en-US" sz="2400" kern="1200" dirty="0">
            <a:latin typeface="Calibri" panose="020F0502020204030204" pitchFamily="34" charset="0"/>
            <a:cs typeface="Calibri" panose="020F0502020204030204" pitchFamily="34" charset="0"/>
          </a:endParaRPr>
        </a:p>
      </dsp:txBody>
      <dsp:txXfrm>
        <a:off x="5833292" y="2652481"/>
        <a:ext cx="2934366" cy="21865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A8AB-FD9A-4EB3-902D-BE8751606A23}">
      <dsp:nvSpPr>
        <dsp:cNvPr id="0" name=""/>
        <dsp:cNvSpPr/>
      </dsp:nvSpPr>
      <dsp:spPr>
        <a:xfrm>
          <a:off x="-5999580" y="-918042"/>
          <a:ext cx="7142145" cy="7142145"/>
        </a:xfrm>
        <a:prstGeom prst="blockArc">
          <a:avLst>
            <a:gd name="adj1" fmla="val 18900000"/>
            <a:gd name="adj2" fmla="val 2700000"/>
            <a:gd name="adj3" fmla="val 30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02D19B-9379-42F3-A8CD-6CF1A569E8E6}">
      <dsp:nvSpPr>
        <dsp:cNvPr id="0" name=""/>
        <dsp:cNvSpPr/>
      </dsp:nvSpPr>
      <dsp:spPr>
        <a:xfrm>
          <a:off x="425557" y="279417"/>
          <a:ext cx="10929638" cy="5586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34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Paid in 50-hour increments or two weeks</a:t>
          </a:r>
          <a:endParaRPr lang="en-US" sz="1800" kern="1200" dirty="0">
            <a:latin typeface="Calibri" panose="020F0502020204030204" pitchFamily="34" charset="0"/>
            <a:cs typeface="Calibri" panose="020F0502020204030204" pitchFamily="34" charset="0"/>
          </a:endParaRPr>
        </a:p>
      </dsp:txBody>
      <dsp:txXfrm>
        <a:off x="425557" y="279417"/>
        <a:ext cx="10929638" cy="558622"/>
      </dsp:txXfrm>
    </dsp:sp>
    <dsp:sp modelId="{38653BD4-006B-43F2-BFFF-3F618554CB12}">
      <dsp:nvSpPr>
        <dsp:cNvPr id="0" name=""/>
        <dsp:cNvSpPr/>
      </dsp:nvSpPr>
      <dsp:spPr>
        <a:xfrm>
          <a:off x="76419" y="209589"/>
          <a:ext cx="698277" cy="6982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3972E6F-5383-4C1A-BDEB-3979249ED99B}">
      <dsp:nvSpPr>
        <dsp:cNvPr id="0" name=""/>
        <dsp:cNvSpPr/>
      </dsp:nvSpPr>
      <dsp:spPr>
        <a:xfrm>
          <a:off x="885062" y="1117244"/>
          <a:ext cx="10470133" cy="5586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34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Paid the higher of either the state or federal minimum wage</a:t>
          </a:r>
          <a:endParaRPr lang="en-US" sz="1800" kern="1200" dirty="0">
            <a:latin typeface="Calibri" panose="020F0502020204030204" pitchFamily="34" charset="0"/>
            <a:cs typeface="Calibri" panose="020F0502020204030204" pitchFamily="34" charset="0"/>
          </a:endParaRPr>
        </a:p>
      </dsp:txBody>
      <dsp:txXfrm>
        <a:off x="885062" y="1117244"/>
        <a:ext cx="10470133" cy="558622"/>
      </dsp:txXfrm>
    </dsp:sp>
    <dsp:sp modelId="{ACFC5EC6-1F6C-4288-9E5A-B2A965CE05FD}">
      <dsp:nvSpPr>
        <dsp:cNvPr id="0" name=""/>
        <dsp:cNvSpPr/>
      </dsp:nvSpPr>
      <dsp:spPr>
        <a:xfrm>
          <a:off x="535924" y="1047416"/>
          <a:ext cx="698277" cy="6982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774B3E-DC6E-48FA-A652-43871E2F13A9}">
      <dsp:nvSpPr>
        <dsp:cNvPr id="0" name=""/>
        <dsp:cNvSpPr/>
      </dsp:nvSpPr>
      <dsp:spPr>
        <a:xfrm>
          <a:off x="1095182" y="1955071"/>
          <a:ext cx="10260013" cy="5586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34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Hours worked on or after effective date of Department of Labor new rates will be paid at the higher rate</a:t>
          </a:r>
          <a:endParaRPr lang="en-US" sz="1800" kern="1200" dirty="0">
            <a:latin typeface="Calibri" panose="020F0502020204030204" pitchFamily="34" charset="0"/>
            <a:cs typeface="Calibri" panose="020F0502020204030204" pitchFamily="34" charset="0"/>
          </a:endParaRPr>
        </a:p>
      </dsp:txBody>
      <dsp:txXfrm>
        <a:off x="1095182" y="1955071"/>
        <a:ext cx="10260013" cy="558622"/>
      </dsp:txXfrm>
    </dsp:sp>
    <dsp:sp modelId="{5F3995EC-4A08-4267-AD12-EDE4897DBCA1}">
      <dsp:nvSpPr>
        <dsp:cNvPr id="0" name=""/>
        <dsp:cNvSpPr/>
      </dsp:nvSpPr>
      <dsp:spPr>
        <a:xfrm>
          <a:off x="746044" y="1885243"/>
          <a:ext cx="698277" cy="6982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84E3DA0-E879-4B38-BED4-323AF2661D3C}">
      <dsp:nvSpPr>
        <dsp:cNvPr id="0" name=""/>
        <dsp:cNvSpPr/>
      </dsp:nvSpPr>
      <dsp:spPr>
        <a:xfrm>
          <a:off x="1095182" y="2792367"/>
          <a:ext cx="10260013" cy="5586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34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VA will not process and pay out “Future Dates”</a:t>
          </a:r>
          <a:endParaRPr lang="en-US" sz="1800" kern="1200" dirty="0">
            <a:latin typeface="Calibri" panose="020F0502020204030204" pitchFamily="34" charset="0"/>
            <a:cs typeface="Calibri" panose="020F0502020204030204" pitchFamily="34" charset="0"/>
          </a:endParaRPr>
        </a:p>
      </dsp:txBody>
      <dsp:txXfrm>
        <a:off x="1095182" y="2792367"/>
        <a:ext cx="10260013" cy="558622"/>
      </dsp:txXfrm>
    </dsp:sp>
    <dsp:sp modelId="{E8375632-2CB7-4756-98D5-244EC5D02098}">
      <dsp:nvSpPr>
        <dsp:cNvPr id="0" name=""/>
        <dsp:cNvSpPr/>
      </dsp:nvSpPr>
      <dsp:spPr>
        <a:xfrm>
          <a:off x="746044" y="2722539"/>
          <a:ext cx="698277" cy="6982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5047088-846F-475F-951E-1A9B42AE4F59}">
      <dsp:nvSpPr>
        <dsp:cNvPr id="0" name=""/>
        <dsp:cNvSpPr/>
      </dsp:nvSpPr>
      <dsp:spPr>
        <a:xfrm>
          <a:off x="885062" y="3630194"/>
          <a:ext cx="10470133" cy="5586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34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Email notification sent to the site supervisor once payment is processed</a:t>
          </a:r>
          <a:endParaRPr lang="en-US" sz="1800" kern="1200" dirty="0">
            <a:latin typeface="Calibri" panose="020F0502020204030204" pitchFamily="34" charset="0"/>
            <a:cs typeface="Calibri" panose="020F0502020204030204" pitchFamily="34" charset="0"/>
          </a:endParaRPr>
        </a:p>
      </dsp:txBody>
      <dsp:txXfrm>
        <a:off x="885062" y="3630194"/>
        <a:ext cx="10470133" cy="558622"/>
      </dsp:txXfrm>
    </dsp:sp>
    <dsp:sp modelId="{E7CB947E-84A4-4CBC-B6C2-8EF689829073}">
      <dsp:nvSpPr>
        <dsp:cNvPr id="0" name=""/>
        <dsp:cNvSpPr/>
      </dsp:nvSpPr>
      <dsp:spPr>
        <a:xfrm>
          <a:off x="535924" y="3560366"/>
          <a:ext cx="698277" cy="6982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397FE8-AF2B-47D4-A362-75619FDE2612}">
      <dsp:nvSpPr>
        <dsp:cNvPr id="0" name=""/>
        <dsp:cNvSpPr/>
      </dsp:nvSpPr>
      <dsp:spPr>
        <a:xfrm>
          <a:off x="425557" y="4468021"/>
          <a:ext cx="10929638" cy="5586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3406"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The student can expect payment 3-5 business days after time record processed</a:t>
          </a:r>
          <a:endParaRPr lang="en-US" sz="1800" kern="1200" dirty="0">
            <a:latin typeface="Calibri" panose="020F0502020204030204" pitchFamily="34" charset="0"/>
            <a:cs typeface="Calibri" panose="020F0502020204030204" pitchFamily="34" charset="0"/>
          </a:endParaRPr>
        </a:p>
      </dsp:txBody>
      <dsp:txXfrm>
        <a:off x="425557" y="4468021"/>
        <a:ext cx="10929638" cy="558622"/>
      </dsp:txXfrm>
    </dsp:sp>
    <dsp:sp modelId="{4C223124-BDC0-45FC-BB52-64C1D82B2A23}">
      <dsp:nvSpPr>
        <dsp:cNvPr id="0" name=""/>
        <dsp:cNvSpPr/>
      </dsp:nvSpPr>
      <dsp:spPr>
        <a:xfrm>
          <a:off x="76419" y="4398193"/>
          <a:ext cx="698277" cy="6982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7B4D7-76F3-4500-916D-FB4AAA4CAB32}">
      <dsp:nvSpPr>
        <dsp:cNvPr id="0" name=""/>
        <dsp:cNvSpPr/>
      </dsp:nvSpPr>
      <dsp:spPr>
        <a:xfrm>
          <a:off x="3138481" y="186863"/>
          <a:ext cx="0" cy="4441927"/>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DA7EE4-385E-4741-A002-EFE47CBF7C71}">
      <dsp:nvSpPr>
        <dsp:cNvPr id="0" name=""/>
        <dsp:cNvSpPr/>
      </dsp:nvSpPr>
      <dsp:spPr>
        <a:xfrm flipV="1">
          <a:off x="484632" y="687558"/>
          <a:ext cx="2409657" cy="212149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259EB-6146-46C3-949A-7A4C225D3DC2}">
      <dsp:nvSpPr>
        <dsp:cNvPr id="0" name=""/>
        <dsp:cNvSpPr/>
      </dsp:nvSpPr>
      <dsp:spPr>
        <a:xfrm>
          <a:off x="3327118" y="601211"/>
          <a:ext cx="2336207" cy="229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In most instances, VA allows the student to continue/finish </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If the pattern continues, VA will notify site and student</a:t>
          </a:r>
        </a:p>
        <a:p>
          <a:pPr marL="171450" lvl="1" indent="-171450" algn="l" defTabSz="755650">
            <a:lnSpc>
              <a:spcPct val="90000"/>
            </a:lnSpc>
            <a:spcBef>
              <a:spcPct val="0"/>
            </a:spcBef>
            <a:spcAft>
              <a:spcPct val="15000"/>
            </a:spcAft>
            <a:buChar char="•"/>
          </a:pPr>
          <a:endParaRPr lang="en-US" sz="1700" kern="1200" dirty="0"/>
        </a:p>
      </dsp:txBody>
      <dsp:txXfrm>
        <a:off x="3327118" y="601211"/>
        <a:ext cx="2336207" cy="2294996"/>
      </dsp:txXfrm>
    </dsp:sp>
    <dsp:sp modelId="{7BDF15B0-5E45-4100-A8D5-6F4416DB9BF6}">
      <dsp:nvSpPr>
        <dsp:cNvPr id="0" name=""/>
        <dsp:cNvSpPr/>
      </dsp:nvSpPr>
      <dsp:spPr>
        <a:xfrm>
          <a:off x="3423949" y="-6443"/>
          <a:ext cx="2467737" cy="4935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alibri" panose="020F0502020204030204" pitchFamily="34" charset="0"/>
              <a:cs typeface="Calibri" panose="020F0502020204030204" pitchFamily="34" charset="0"/>
            </a:rPr>
            <a:t>Reduction</a:t>
          </a:r>
        </a:p>
      </dsp:txBody>
      <dsp:txXfrm>
        <a:off x="3423949" y="-6443"/>
        <a:ext cx="2467737" cy="493547"/>
      </dsp:txXfrm>
    </dsp:sp>
    <dsp:sp modelId="{D241C0F9-D8DF-459E-A94F-D7A08529D581}">
      <dsp:nvSpPr>
        <dsp:cNvPr id="0" name=""/>
        <dsp:cNvSpPr/>
      </dsp:nvSpPr>
      <dsp:spPr>
        <a:xfrm>
          <a:off x="6225825" y="186863"/>
          <a:ext cx="0" cy="4441927"/>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B0932-84CA-4871-8AEA-726C0C1E5C3D}">
      <dsp:nvSpPr>
        <dsp:cNvPr id="0" name=""/>
        <dsp:cNvSpPr/>
      </dsp:nvSpPr>
      <dsp:spPr>
        <a:xfrm>
          <a:off x="9488958" y="748873"/>
          <a:ext cx="2336207" cy="1998867"/>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E6178-3347-4459-8F00-9F9288642D08}">
      <dsp:nvSpPr>
        <dsp:cNvPr id="0" name=""/>
        <dsp:cNvSpPr/>
      </dsp:nvSpPr>
      <dsp:spPr>
        <a:xfrm>
          <a:off x="6532090" y="579122"/>
          <a:ext cx="2336207" cy="353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Contract stopped at the end of the month of withdrawal </a:t>
          </a:r>
        </a:p>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If advancement received, the student is allowed to work until it’s paid</a:t>
          </a:r>
        </a:p>
        <a:p>
          <a:pPr marL="171450" lvl="1" indent="-171450" algn="l" defTabSz="800100">
            <a:lnSpc>
              <a:spcPct val="90000"/>
            </a:lnSpc>
            <a:spcBef>
              <a:spcPct val="0"/>
            </a:spcBef>
            <a:spcAft>
              <a:spcPct val="15000"/>
            </a:spcAft>
            <a:buChar char="•"/>
          </a:pPr>
          <a:endParaRPr lang="en-US" sz="1800" kern="1200" dirty="0"/>
        </a:p>
      </dsp:txBody>
      <dsp:txXfrm>
        <a:off x="6532090" y="579122"/>
        <a:ext cx="2336207" cy="3531379"/>
      </dsp:txXfrm>
    </dsp:sp>
    <dsp:sp modelId="{3EE75790-C891-43DA-8E9A-66D2C99FD397}">
      <dsp:nvSpPr>
        <dsp:cNvPr id="0" name=""/>
        <dsp:cNvSpPr/>
      </dsp:nvSpPr>
      <dsp:spPr>
        <a:xfrm>
          <a:off x="6513193" y="6827"/>
          <a:ext cx="2467737" cy="4935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alibri" panose="020F0502020204030204" pitchFamily="34" charset="0"/>
              <a:cs typeface="Calibri" panose="020F0502020204030204" pitchFamily="34" charset="0"/>
            </a:rPr>
            <a:t>Termination</a:t>
          </a:r>
        </a:p>
      </dsp:txBody>
      <dsp:txXfrm>
        <a:off x="6513193" y="6827"/>
        <a:ext cx="2467737" cy="4935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DAB0B3-3271-46A9-99B3-BBA9E0DCAE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C6BD49-2F1F-4E13-9686-3818D46867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C68FF7-9158-4421-88C0-4551FFADE216}" type="datetimeFigureOut">
              <a:rPr lang="en-US" smtClean="0"/>
              <a:t>10/06/2023</a:t>
            </a:fld>
            <a:endParaRPr lang="en-US"/>
          </a:p>
        </p:txBody>
      </p:sp>
      <p:sp>
        <p:nvSpPr>
          <p:cNvPr id="4" name="Footer Placeholder 3">
            <a:extLst>
              <a:ext uri="{FF2B5EF4-FFF2-40B4-BE49-F238E27FC236}">
                <a16:creationId xmlns:a16="http://schemas.microsoft.com/office/drawing/2014/main" id="{511C327A-A521-45A7-891E-D420A7A39A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0B2108-1738-4C45-8295-671BB23DD7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CB1862-95CE-466F-82EC-D50D7FF851A1}" type="slidenum">
              <a:rPr lang="en-US" smtClean="0"/>
              <a:t>‹#›</a:t>
            </a:fld>
            <a:endParaRPr lang="en-US"/>
          </a:p>
        </p:txBody>
      </p:sp>
    </p:spTree>
    <p:extLst>
      <p:ext uri="{BB962C8B-B14F-4D97-AF65-F5344CB8AC3E}">
        <p14:creationId xmlns:p14="http://schemas.microsoft.com/office/powerpoint/2010/main" val="51367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raphik" panose="020B050303020206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raphik" panose="020B0503030202060203" pitchFamily="34" charset="0"/>
              </a:defRPr>
            </a:lvl1pPr>
          </a:lstStyle>
          <a:p>
            <a:fld id="{1DE7078C-3525-4C9B-BF62-C9FD13B9A875}" type="datetimeFigureOut">
              <a:rPr lang="en-US" smtClean="0"/>
              <a:pPr/>
              <a:t>10/06/2023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raphik" panose="020B050303020206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raphik" panose="020B0503030202060203" pitchFamily="34" charset="0"/>
              </a:defRPr>
            </a:lvl1pPr>
          </a:lstStyle>
          <a:p>
            <a:fld id="{436E8A87-18DA-4CCE-A8C2-BDBC489258C6}" type="slidenum">
              <a:rPr lang="en-US" smtClean="0"/>
              <a:pPr/>
              <a:t>‹#›</a:t>
            </a:fld>
            <a:endParaRPr lang="en-US"/>
          </a:p>
        </p:txBody>
      </p:sp>
    </p:spTree>
    <p:extLst>
      <p:ext uri="{BB962C8B-B14F-4D97-AF65-F5344CB8AC3E}">
        <p14:creationId xmlns:p14="http://schemas.microsoft.com/office/powerpoint/2010/main" val="66738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raphik" panose="020B050303020206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1</a:t>
            </a:fld>
            <a:endParaRPr lang="en-US"/>
          </a:p>
        </p:txBody>
      </p:sp>
    </p:spTree>
    <p:extLst>
      <p:ext uri="{BB962C8B-B14F-4D97-AF65-F5344CB8AC3E}">
        <p14:creationId xmlns:p14="http://schemas.microsoft.com/office/powerpoint/2010/main" val="337041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defRPr/>
            </a:pPr>
            <a:r>
              <a:rPr lang="en-US" altLang="en-US" sz="1100" i="0" u="sng" dirty="0">
                <a:latin typeface="Calibri" panose="020F0502020204030204" pitchFamily="34" charset="0"/>
                <a:ea typeface="Georgia" pitchFamily="18" charset="0"/>
                <a:cs typeface="Calibri" panose="020F0502020204030204" pitchFamily="34" charset="0"/>
              </a:rPr>
              <a:t>When it comes to student selection, the following factors need to be carefully evaluated</a:t>
            </a:r>
            <a:r>
              <a:rPr lang="en-US" altLang="en-US" sz="1100" i="0" dirty="0">
                <a:latin typeface="Calibri" panose="020F0502020204030204" pitchFamily="34" charset="0"/>
                <a:ea typeface="Georgia" pitchFamily="18" charset="0"/>
                <a:cs typeface="Calibri" panose="020F0502020204030204" pitchFamily="34" charset="0"/>
              </a:rPr>
              <a:t>:</a:t>
            </a:r>
          </a:p>
          <a:p>
            <a:pPr>
              <a:spcAft>
                <a:spcPts val="1200"/>
              </a:spcAft>
              <a:defRPr/>
            </a:pPr>
            <a:r>
              <a:rPr lang="en-US" altLang="en-US" sz="1100" i="0" dirty="0">
                <a:latin typeface="Calibri" panose="020F0502020204030204" pitchFamily="34" charset="0"/>
                <a:ea typeface="Georgia" pitchFamily="18" charset="0"/>
                <a:cs typeface="Calibri" panose="020F0502020204030204" pitchFamily="34" charset="0"/>
              </a:rPr>
              <a:t>• Students with service-connected disabilities have priority (30% or more)</a:t>
            </a:r>
          </a:p>
          <a:p>
            <a:pPr>
              <a:spcAft>
                <a:spcPts val="1200"/>
              </a:spcAft>
              <a:defRPr/>
            </a:pPr>
            <a:r>
              <a:rPr lang="en-US" altLang="en-US" sz="1100" i="0" dirty="0">
                <a:latin typeface="Calibri" panose="020F0502020204030204" pitchFamily="34" charset="0"/>
                <a:ea typeface="Georgia" pitchFamily="18" charset="0"/>
                <a:cs typeface="Calibri" panose="020F0502020204030204" pitchFamily="34" charset="0"/>
              </a:rPr>
              <a:t>• Financial need</a:t>
            </a:r>
          </a:p>
          <a:p>
            <a:pPr>
              <a:spcAft>
                <a:spcPts val="1200"/>
              </a:spcAft>
              <a:defRPr/>
            </a:pPr>
            <a:r>
              <a:rPr lang="en-US" altLang="en-US" sz="1100" i="0" dirty="0">
                <a:latin typeface="Calibri" panose="020F0502020204030204" pitchFamily="34" charset="0"/>
                <a:ea typeface="Georgia" pitchFamily="18" charset="0"/>
                <a:cs typeface="Calibri" panose="020F0502020204030204" pitchFamily="34" charset="0"/>
              </a:rPr>
              <a:t>• Availability of transportation</a:t>
            </a:r>
          </a:p>
          <a:p>
            <a:pPr>
              <a:spcAft>
                <a:spcPts val="1200"/>
              </a:spcAft>
              <a:defRPr/>
            </a:pPr>
            <a:r>
              <a:rPr lang="en-US" altLang="en-US" sz="1100" i="0" dirty="0">
                <a:latin typeface="Calibri" panose="020F0502020204030204" pitchFamily="34" charset="0"/>
                <a:ea typeface="Georgia" pitchFamily="18" charset="0"/>
                <a:cs typeface="Calibri" panose="020F0502020204030204" pitchFamily="34" charset="0"/>
              </a:rPr>
              <a:t>• Motivation</a:t>
            </a:r>
          </a:p>
          <a:p>
            <a:pPr>
              <a:spcAft>
                <a:spcPts val="1200"/>
              </a:spcAft>
              <a:defRPr/>
            </a:pPr>
            <a:r>
              <a:rPr lang="en-US" altLang="en-US" sz="1100" i="0" dirty="0">
                <a:latin typeface="Calibri" panose="020F0502020204030204" pitchFamily="34" charset="0"/>
                <a:ea typeface="Georgia" pitchFamily="18" charset="0"/>
                <a:cs typeface="Calibri" panose="020F0502020204030204" pitchFamily="34" charset="0"/>
              </a:rPr>
              <a:t>• Work assignments don’t conflict with disability or are accommodated.  </a:t>
            </a:r>
            <a:r>
              <a:rPr lang="en-US" sz="1100" i="0" dirty="0">
                <a:latin typeface="Calibri" panose="020F0502020204030204" pitchFamily="34" charset="0"/>
                <a:cs typeface="Calibri" panose="020F0502020204030204" pitchFamily="34" charset="0"/>
              </a:rPr>
              <a:t>Each facility must ensure that the work assignment is compatible with the student’s service connected disability.  If the disability is discovered after placing the student, try to accommodate the individual as you would a regular employee.  You may consult your local HR or contact VA Work Study Department if you have questions.</a:t>
            </a:r>
          </a:p>
          <a:p>
            <a:pPr>
              <a:spcAft>
                <a:spcPts val="1200"/>
              </a:spcAft>
              <a:defRPr/>
            </a:pPr>
            <a:endParaRPr lang="en-US" sz="1100" i="0" dirty="0">
              <a:effectLst/>
              <a:latin typeface="Calibri" panose="020F0502020204030204" pitchFamily="34" charset="0"/>
              <a:ea typeface="+mn-ea"/>
              <a:cs typeface="Calibri" panose="020F0502020204030204" pitchFamily="34" charset="0"/>
            </a:endParaRPr>
          </a:p>
          <a:p>
            <a:pPr>
              <a:spcAft>
                <a:spcPts val="1200"/>
              </a:spcAft>
              <a:defRPr/>
            </a:pPr>
            <a:r>
              <a:rPr lang="en-US" sz="1100" i="0" dirty="0">
                <a:effectLst/>
                <a:latin typeface="Calibri" panose="020F0502020204030204" pitchFamily="34" charset="0"/>
                <a:ea typeface="+mn-ea"/>
                <a:cs typeface="Calibri" panose="020F0502020204030204" pitchFamily="34" charset="0"/>
              </a:rPr>
              <a:t>*</a:t>
            </a:r>
            <a:r>
              <a:rPr lang="en-US" sz="1100" i="0" dirty="0">
                <a:effectLst/>
                <a:latin typeface="Calibri" panose="020F0502020204030204" pitchFamily="34" charset="0"/>
                <a:ea typeface="Calibri" panose="020F0502020204030204" pitchFamily="34" charset="0"/>
                <a:cs typeface="Calibri" panose="020F0502020204030204" pitchFamily="34" charset="0"/>
              </a:rPr>
              <a:t>Work Study students cannot receive or accept compensation from any other source for the same hours of work performed under a Work Study contract.</a:t>
            </a:r>
            <a:endParaRPr lang="en-US" sz="11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36E8A87-18DA-4CCE-A8C2-BDBC489258C6}" type="slidenum">
              <a:rPr lang="en-US" smtClean="0"/>
              <a:pPr/>
              <a:t>10</a:t>
            </a:fld>
            <a:endParaRPr lang="en-US"/>
          </a:p>
        </p:txBody>
      </p:sp>
    </p:spTree>
    <p:extLst>
      <p:ext uri="{BB962C8B-B14F-4D97-AF65-F5344CB8AC3E}">
        <p14:creationId xmlns:p14="http://schemas.microsoft.com/office/powerpoint/2010/main" val="87390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 how Work Study contracts are determined and written.</a:t>
            </a:r>
          </a:p>
        </p:txBody>
      </p:sp>
      <p:sp>
        <p:nvSpPr>
          <p:cNvPr id="4" name="Slide Number Placeholder 3"/>
          <p:cNvSpPr>
            <a:spLocks noGrp="1"/>
          </p:cNvSpPr>
          <p:nvPr>
            <p:ph type="sldNum" sz="quarter" idx="5"/>
          </p:nvPr>
        </p:nvSpPr>
        <p:spPr/>
        <p:txBody>
          <a:bodyPr/>
          <a:lstStyle/>
          <a:p>
            <a:fld id="{436E8A87-18DA-4CCE-A8C2-BDBC489258C6}" type="slidenum">
              <a:rPr lang="en-US" smtClean="0"/>
              <a:pPr/>
              <a:t>15</a:t>
            </a:fld>
            <a:endParaRPr lang="en-US"/>
          </a:p>
        </p:txBody>
      </p:sp>
    </p:spTree>
    <p:extLst>
      <p:ext uri="{BB962C8B-B14F-4D97-AF65-F5344CB8AC3E}">
        <p14:creationId xmlns:p14="http://schemas.microsoft.com/office/powerpoint/2010/main" val="340340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Here’s a general overview of the Work Study contract request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student’s 22-8691 is good for 1 year from the original start date, unless they’re switching benefits or work sites.  </a:t>
            </a:r>
          </a:p>
        </p:txBody>
      </p:sp>
      <p:sp>
        <p:nvSpPr>
          <p:cNvPr id="4" name="Slide Number Placeholder 3"/>
          <p:cNvSpPr>
            <a:spLocks noGrp="1"/>
          </p:cNvSpPr>
          <p:nvPr>
            <p:ph type="sldNum" sz="quarter" idx="5"/>
          </p:nvPr>
        </p:nvSpPr>
        <p:spPr/>
        <p:txBody>
          <a:bodyPr/>
          <a:lstStyle/>
          <a:p>
            <a:fld id="{436E8A87-18DA-4CCE-A8C2-BDBC489258C6}" type="slidenum">
              <a:rPr lang="en-US" smtClean="0"/>
              <a:pPr/>
              <a:t>16</a:t>
            </a:fld>
            <a:endParaRPr lang="en-US"/>
          </a:p>
        </p:txBody>
      </p:sp>
    </p:spTree>
    <p:extLst>
      <p:ext uri="{BB962C8B-B14F-4D97-AF65-F5344CB8AC3E}">
        <p14:creationId xmlns:p14="http://schemas.microsoft.com/office/powerpoint/2010/main" val="3220405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200" i="0" u="none" dirty="0">
                <a:effectLst/>
                <a:latin typeface="Calibri" panose="020F0502020204030204" pitchFamily="34" charset="0"/>
                <a:ea typeface="Calibri" panose="020F0502020204030204" pitchFamily="34" charset="0"/>
                <a:cs typeface="Calibri" panose="020F0502020204030204" pitchFamily="34" charset="0"/>
              </a:rPr>
              <a:t>• Once a contract request is </a:t>
            </a:r>
            <a:r>
              <a:rPr lang="en-US" sz="1200" b="1" i="0" u="sng" dirty="0">
                <a:effectLst/>
                <a:latin typeface="Calibri" panose="020F0502020204030204" pitchFamily="34" charset="0"/>
                <a:ea typeface="Calibri" panose="020F0502020204030204" pitchFamily="34" charset="0"/>
                <a:cs typeface="Calibri" panose="020F0502020204030204" pitchFamily="34" charset="0"/>
              </a:rPr>
              <a:t>approved</a:t>
            </a:r>
            <a:r>
              <a:rPr lang="en-US" sz="1200" i="0" u="none" dirty="0">
                <a:effectLst/>
                <a:latin typeface="Calibri" panose="020F0502020204030204" pitchFamily="34" charset="0"/>
                <a:ea typeface="Calibri" panose="020F0502020204030204" pitchFamily="34" charset="0"/>
                <a:cs typeface="Calibri" panose="020F0502020204030204" pitchFamily="34" charset="0"/>
              </a:rPr>
              <a:t> by Work Study, the Student WS Agreement (22-8692) and Time Record (22-8690) are sent to site supervisor via email.</a:t>
            </a:r>
            <a:endParaRPr lang="en-US" sz="1200" u="non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dirty="0">
                <a:effectLst/>
                <a:latin typeface="Calibri" panose="020F0502020204030204" pitchFamily="34" charset="0"/>
                <a:ea typeface="Calibri" panose="020F0502020204030204" pitchFamily="34" charset="0"/>
                <a:cs typeface="Calibri" panose="020F0502020204030204" pitchFamily="34" charset="0"/>
              </a:rPr>
              <a:t>• Applications may be submitted to Work Study up to 45 days before a term begins.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Contracts may start up to 30 days before the term begins as long as Work Study has approved the contract.  This allows the student a larger timeframe to work allotted hours.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This additional time, up to 30 days, will automatically be given if the contract is processed before the term begins and it doesn’t overlap with a previous contract.  The student will not receive additional approved hours for this extra time.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A Work Study contract is written based on eligible enrollment that has been processed.</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The 22-8690 and 22-8692 list the time frame for working and the number of approved hours.</a:t>
            </a: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cs typeface="Calibri" panose="020F0502020204030204" pitchFamily="34" charset="0"/>
              </a:rPr>
              <a:t>• Students may not begin working prior to VA approving the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latin typeface="Calibri" panose="020F0502020204030204" pitchFamily="34" charset="0"/>
                <a:cs typeface="Calibri" panose="020F0502020204030204" pitchFamily="34" charset="0"/>
              </a:rPr>
              <a:t>• Any hours worked prior to approval, after a contract ends, or are in excess of the approved hours </a:t>
            </a:r>
            <a:r>
              <a:rPr lang="en-US" altLang="en-US" sz="1200" b="1" u="none" dirty="0">
                <a:solidFill>
                  <a:srgbClr val="FF0000"/>
                </a:solidFill>
                <a:latin typeface="Calibri" panose="020F0502020204030204" pitchFamily="34" charset="0"/>
                <a:cs typeface="Calibri" panose="020F0502020204030204" pitchFamily="34" charset="0"/>
              </a:rPr>
              <a:t>CANNOT</a:t>
            </a:r>
            <a:r>
              <a:rPr lang="en-US" altLang="en-US" sz="1200" u="none" dirty="0">
                <a:latin typeface="Calibri" panose="020F0502020204030204" pitchFamily="34" charset="0"/>
                <a:cs typeface="Calibri" panose="020F0502020204030204" pitchFamily="34" charset="0"/>
              </a:rPr>
              <a:t> be paid.</a:t>
            </a:r>
          </a:p>
          <a:p>
            <a:pPr marL="0" marR="0">
              <a:spcBef>
                <a:spcPts val="0"/>
              </a:spcBef>
              <a:spcAft>
                <a:spcPts val="0"/>
              </a:spcAft>
            </a:pPr>
            <a:endParaRPr lang="en-US" sz="1200" i="0" u="none"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cs typeface="Calibri" panose="020F0502020204030204" pitchFamily="34" charset="0"/>
              </a:rPr>
              <a:t>If a WS contract is </a:t>
            </a:r>
            <a:r>
              <a:rPr lang="en-US" sz="1200" b="1" i="0" u="sng" dirty="0">
                <a:effectLst/>
                <a:latin typeface="Calibri" panose="020F0502020204030204" pitchFamily="34" charset="0"/>
                <a:ea typeface="Calibri" panose="020F0502020204030204" pitchFamily="34" charset="0"/>
                <a:cs typeface="Calibri" panose="020F0502020204030204" pitchFamily="34" charset="0"/>
              </a:rPr>
              <a:t>denied</a:t>
            </a:r>
            <a:r>
              <a:rPr lang="en-US" sz="1200" i="0" u="none" dirty="0">
                <a:effectLst/>
                <a:latin typeface="Calibri" panose="020F0502020204030204" pitchFamily="34" charset="0"/>
                <a:ea typeface="Calibri" panose="020F0502020204030204" pitchFamily="34" charset="0"/>
                <a:cs typeface="Calibri" panose="020F0502020204030204" pitchFamily="34" charset="0"/>
              </a:rPr>
              <a:t> then a denial letter will be sent to the student and an email is  sent to site supervisor.  These documents list the reason for the denial.  </a:t>
            </a:r>
          </a:p>
        </p:txBody>
      </p:sp>
      <p:sp>
        <p:nvSpPr>
          <p:cNvPr id="4" name="Slide Number Placeholder 3"/>
          <p:cNvSpPr>
            <a:spLocks noGrp="1"/>
          </p:cNvSpPr>
          <p:nvPr>
            <p:ph type="sldNum" sz="quarter" idx="5"/>
          </p:nvPr>
        </p:nvSpPr>
        <p:spPr/>
        <p:txBody>
          <a:bodyPr/>
          <a:lstStyle/>
          <a:p>
            <a:fld id="{436E8A87-18DA-4CCE-A8C2-BDBC489258C6}" type="slidenum">
              <a:rPr lang="en-US" smtClean="0"/>
              <a:pPr/>
              <a:t>17</a:t>
            </a:fld>
            <a:endParaRPr lang="en-US"/>
          </a:p>
        </p:txBody>
      </p:sp>
    </p:spTree>
    <p:extLst>
      <p:ext uri="{BB962C8B-B14F-4D97-AF65-F5344CB8AC3E}">
        <p14:creationId xmlns:p14="http://schemas.microsoft.com/office/powerpoint/2010/main" val="67222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u="none" dirty="0">
                <a:effectLst/>
                <a:latin typeface="Calibri" panose="020F0502020204030204" pitchFamily="34" charset="0"/>
                <a:ea typeface="Calibri" panose="020F0502020204030204" pitchFamily="34" charset="0"/>
              </a:rPr>
              <a:t>• The number of approved hours for a contract are figured by calculating 25 hours per week of eligible enrollment; these hours are prorated for partial weeks </a:t>
            </a: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rPr>
              <a:t>• Contracts can be written for up to one (1) year in length, based on eligible enrollment that has been processed, for a maximum of 1,300 hours </a:t>
            </a: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rPr>
              <a:t>• Students are not limited to the amount of hours they work in a day or week.  This is up to site based upon the site’s workload, the student’s availability, the site’s working hours, etc.  </a:t>
            </a:r>
            <a:br>
              <a:rPr lang="en-US" sz="1200" i="0" u="none" dirty="0">
                <a:effectLst/>
                <a:latin typeface="Calibri" panose="020F0502020204030204" pitchFamily="34" charset="0"/>
                <a:ea typeface="Calibri" panose="020F0502020204030204" pitchFamily="34" charset="0"/>
              </a:rPr>
            </a:br>
            <a:r>
              <a:rPr lang="en-US" sz="1200" i="0" u="none" dirty="0">
                <a:effectLst/>
                <a:latin typeface="Calibri" panose="020F0502020204030204" pitchFamily="34" charset="0"/>
                <a:ea typeface="Calibri" panose="020F0502020204030204" pitchFamily="34" charset="0"/>
              </a:rPr>
              <a:t>• The student is not eligible for overtime pay.</a:t>
            </a:r>
          </a:p>
          <a:p>
            <a:r>
              <a:rPr lang="en-US" sz="1200" i="0" u="none" dirty="0">
                <a:effectLst/>
                <a:latin typeface="Calibri" panose="020F0502020204030204" pitchFamily="34" charset="0"/>
                <a:ea typeface="Calibri" panose="020F0502020204030204" pitchFamily="34" charset="0"/>
              </a:rPr>
              <a:t>• Covered under Worker’s Compensation laws while performing work under a Work Study contract – contact Work Study if you have a student injured while on the job for guidance on what paper work to fill out.  </a:t>
            </a:r>
          </a:p>
          <a:p>
            <a:endParaRPr lang="en-US" sz="1200" i="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0" u="sng" dirty="0">
                <a:solidFill>
                  <a:srgbClr val="000000"/>
                </a:solidFill>
                <a:effectLst/>
                <a:latin typeface="Calibri" panose="020F0502020204030204" pitchFamily="34" charset="0"/>
                <a:ea typeface="Calibri" panose="020F0502020204030204" pitchFamily="34" charset="0"/>
              </a:rPr>
              <a:t>Example of a contract</a:t>
            </a:r>
            <a:r>
              <a:rPr lang="en-US" sz="1800" i="0" u="none"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0" u="none" dirty="0">
                <a:solidFill>
                  <a:srgbClr val="000000"/>
                </a:solidFill>
                <a:effectLst/>
                <a:latin typeface="Calibri" panose="020F0502020204030204" pitchFamily="34" charset="0"/>
                <a:ea typeface="Calibri" panose="020F0502020204030204" pitchFamily="34" charset="0"/>
              </a:rPr>
              <a:t>A contract has been approved for the term </a:t>
            </a:r>
            <a:r>
              <a:rPr lang="en-US" sz="1800" b="1" i="0" u="none" dirty="0">
                <a:solidFill>
                  <a:srgbClr val="000000"/>
                </a:solidFill>
                <a:effectLst/>
                <a:latin typeface="Calibri" panose="020F0502020204030204" pitchFamily="34" charset="0"/>
                <a:ea typeface="Calibri" panose="020F0502020204030204" pitchFamily="34" charset="0"/>
              </a:rPr>
              <a:t>1/15/24 </a:t>
            </a:r>
            <a:r>
              <a:rPr lang="en-US" sz="1800" i="0" u="none" dirty="0">
                <a:solidFill>
                  <a:srgbClr val="000000"/>
                </a:solidFill>
                <a:effectLst/>
                <a:latin typeface="Calibri" panose="020F0502020204030204" pitchFamily="34" charset="0"/>
                <a:ea typeface="Calibri" panose="020F0502020204030204" pitchFamily="34" charset="0"/>
              </a:rPr>
              <a:t>through </a:t>
            </a:r>
            <a:r>
              <a:rPr lang="en-US" sz="1800" b="1" i="0" u="none" dirty="0">
                <a:solidFill>
                  <a:srgbClr val="000000"/>
                </a:solidFill>
                <a:effectLst/>
                <a:latin typeface="Calibri" panose="020F0502020204030204" pitchFamily="34" charset="0"/>
                <a:ea typeface="Calibri" panose="020F0502020204030204" pitchFamily="34" charset="0"/>
              </a:rPr>
              <a:t>5/15/2024 </a:t>
            </a:r>
            <a:r>
              <a:rPr lang="en-US" sz="1800" i="0" u="none" dirty="0">
                <a:solidFill>
                  <a:srgbClr val="000000"/>
                </a:solidFill>
                <a:effectLst/>
                <a:latin typeface="Calibri" panose="020F0502020204030204" pitchFamily="34" charset="0"/>
                <a:ea typeface="Calibri" panose="020F0502020204030204" pitchFamily="34" charset="0"/>
              </a:rPr>
              <a:t>and has allotted the student </a:t>
            </a:r>
            <a:r>
              <a:rPr lang="en-US" sz="1800" b="1" i="0" u="none" dirty="0">
                <a:solidFill>
                  <a:srgbClr val="000000"/>
                </a:solidFill>
                <a:effectLst/>
                <a:latin typeface="Calibri" panose="020F0502020204030204" pitchFamily="34" charset="0"/>
                <a:ea typeface="Calibri" panose="020F0502020204030204" pitchFamily="34" charset="0"/>
              </a:rPr>
              <a:t>400 </a:t>
            </a:r>
            <a:r>
              <a:rPr lang="en-US" sz="1800" i="0" u="none" dirty="0">
                <a:solidFill>
                  <a:srgbClr val="000000"/>
                </a:solidFill>
                <a:effectLst/>
                <a:latin typeface="Calibri" panose="020F0502020204030204" pitchFamily="34" charset="0"/>
                <a:ea typeface="Calibri" panose="020F0502020204030204" pitchFamily="34" charset="0"/>
              </a:rPr>
              <a:t>hours to work by </a:t>
            </a:r>
            <a:r>
              <a:rPr lang="en-US" sz="1800" b="1" i="0" u="none" dirty="0">
                <a:solidFill>
                  <a:srgbClr val="000000"/>
                </a:solidFill>
                <a:effectLst/>
                <a:latin typeface="Calibri" panose="020F0502020204030204" pitchFamily="34" charset="0"/>
                <a:ea typeface="Calibri" panose="020F0502020204030204" pitchFamily="34" charset="0"/>
              </a:rPr>
              <a:t>5/15/2024</a:t>
            </a:r>
            <a:r>
              <a:rPr lang="en-US" sz="1800" i="0" u="none" dirty="0">
                <a:solidFill>
                  <a:srgbClr val="000000"/>
                </a:solidFill>
                <a:effectLst/>
                <a:latin typeface="Calibri" panose="020F0502020204030204" pitchFamily="34" charset="0"/>
                <a:ea typeface="Calibri" panose="020F0502020204030204" pitchFamily="34" charset="0"/>
              </a:rPr>
              <a:t>. The student has worked all </a:t>
            </a:r>
            <a:r>
              <a:rPr lang="en-US" sz="1800" b="1" i="0" u="none" dirty="0">
                <a:solidFill>
                  <a:srgbClr val="000000"/>
                </a:solidFill>
                <a:effectLst/>
                <a:latin typeface="Calibri" panose="020F0502020204030204" pitchFamily="34" charset="0"/>
                <a:ea typeface="Calibri" panose="020F0502020204030204" pitchFamily="34" charset="0"/>
              </a:rPr>
              <a:t>400 </a:t>
            </a:r>
            <a:r>
              <a:rPr lang="en-US" sz="1800" i="0" u="none" dirty="0">
                <a:solidFill>
                  <a:srgbClr val="000000"/>
                </a:solidFill>
                <a:effectLst/>
                <a:latin typeface="Calibri" panose="020F0502020204030204" pitchFamily="34" charset="0"/>
                <a:ea typeface="Calibri" panose="020F0502020204030204" pitchFamily="34" charset="0"/>
              </a:rPr>
              <a:t>hours by </a:t>
            </a:r>
            <a:r>
              <a:rPr lang="en-US" sz="1800" b="1" i="0" u="none" dirty="0">
                <a:solidFill>
                  <a:srgbClr val="000000"/>
                </a:solidFill>
                <a:effectLst/>
                <a:latin typeface="Calibri" panose="020F0502020204030204" pitchFamily="34" charset="0"/>
                <a:ea typeface="Calibri" panose="020F0502020204030204" pitchFamily="34" charset="0"/>
              </a:rPr>
              <a:t>4/30/2024</a:t>
            </a:r>
            <a:r>
              <a:rPr lang="en-US" sz="1800" i="0" u="none" dirty="0">
                <a:solidFill>
                  <a:srgbClr val="000000"/>
                </a:solidFill>
                <a:effectLst/>
                <a:latin typeface="Calibri" panose="020F0502020204030204" pitchFamily="34" charset="0"/>
                <a:ea typeface="Calibri" panose="020F0502020204030204" pitchFamily="34" charset="0"/>
              </a:rPr>
              <a:t>. There will not be any new hours allotted until after the contact ends on </a:t>
            </a:r>
            <a:r>
              <a:rPr lang="en-US" sz="1800" b="1" i="0" u="none" dirty="0">
                <a:solidFill>
                  <a:srgbClr val="000000"/>
                </a:solidFill>
                <a:effectLst/>
                <a:latin typeface="Calibri" panose="020F0502020204030204" pitchFamily="34" charset="0"/>
                <a:ea typeface="Calibri" panose="020F0502020204030204" pitchFamily="34" charset="0"/>
              </a:rPr>
              <a:t>5/15/2024</a:t>
            </a:r>
            <a:r>
              <a:rPr lang="en-US" sz="1800" i="0" u="none" dirty="0">
                <a:solidFill>
                  <a:srgbClr val="000000"/>
                </a:solidFill>
                <a:effectLst/>
                <a:latin typeface="Calibri" panose="020F0502020204030204" pitchFamily="34" charset="0"/>
                <a:ea typeface="Calibri" panose="020F0502020204030204" pitchFamily="34" charset="0"/>
              </a:rPr>
              <a:t>.</a:t>
            </a:r>
            <a:endParaRPr lang="en-US" sz="1800" i="0" u="none" dirty="0">
              <a:effectLst/>
              <a:latin typeface="Calibri" panose="020F0502020204030204" pitchFamily="34" charset="0"/>
              <a:ea typeface="Calibri" panose="020F0502020204030204" pitchFamily="34" charset="0"/>
            </a:endParaRPr>
          </a:p>
          <a:p>
            <a:br>
              <a:rPr lang="en-US" sz="180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18</a:t>
            </a:fld>
            <a:endParaRPr lang="en-US"/>
          </a:p>
        </p:txBody>
      </p:sp>
    </p:spTree>
    <p:extLst>
      <p:ext uri="{BB962C8B-B14F-4D97-AF65-F5344CB8AC3E}">
        <p14:creationId xmlns:p14="http://schemas.microsoft.com/office/powerpoint/2010/main" val="32924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Work Study Application, 22-8691, is good for 1 year from the original contract start date.  The original contract is written based on enrollment that has been processed.  Therefore, contract extensions can be requested by the site for future terms within that 1 year.  Extensions are a continuation of the original contract agreement and are based on eligible enrollment that has been processed.   </a:t>
            </a:r>
            <a:b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contract extension can begin up to 30 days before the next term begins and cannot overlap with another Work Study contract.  Contract extension requests can be submitted to Work Study up to 45 days before a term begins.  </a:t>
            </a:r>
            <a:endParaRPr lang="en-US" sz="1600" i="0" u="none" dirty="0">
              <a:effectLst/>
              <a:latin typeface="Calibri" panose="020F0502020204030204" pitchFamily="34" charset="0"/>
              <a:ea typeface="Calibri" panose="020F0502020204030204" pitchFamily="34" charset="0"/>
              <a:cs typeface="Calibri" panose="020F0502020204030204" pitchFamily="34" charset="0"/>
            </a:endParaRPr>
          </a:p>
          <a:p>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 hours from a previous contract not worked by that contract’s end date are forfeited.</a:t>
            </a:r>
            <a:br>
              <a:rPr lang="en-US" sz="1600" i="0" u="none" dirty="0">
                <a:effectLst/>
                <a:latin typeface="Calibri" panose="020F0502020204030204" pitchFamily="34" charset="0"/>
                <a:ea typeface="Calibri" panose="020F0502020204030204" pitchFamily="34" charset="0"/>
                <a:cs typeface="Calibri" panose="020F0502020204030204" pitchFamily="34" charset="0"/>
              </a:rPr>
            </a:br>
            <a:r>
              <a:rPr lang="en-US" sz="1600" i="0" u="none" dirty="0">
                <a:effectLst/>
                <a:latin typeface="Calibri" panose="020F0502020204030204" pitchFamily="34" charset="0"/>
                <a:ea typeface="Calibri" panose="020F0502020204030204" pitchFamily="34" charset="0"/>
                <a:cs typeface="Calibri" panose="020F0502020204030204" pitchFamily="34" charset="0"/>
              </a:rPr>
              <a:t>• </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Contract extension requests must be submitted to Work Study and include the contract dates the site is requesting. </a:t>
            </a:r>
            <a:br>
              <a:rPr lang="en-US" sz="1600" i="0" u="none" dirty="0">
                <a:effectLst/>
                <a:latin typeface="Calibri" panose="020F0502020204030204" pitchFamily="34" charset="0"/>
                <a:ea typeface="Calibri" panose="020F0502020204030204" pitchFamily="34" charset="0"/>
                <a:cs typeface="Calibri" panose="020F0502020204030204" pitchFamily="34" charset="0"/>
              </a:rPr>
            </a:br>
            <a:r>
              <a:rPr lang="en-US" sz="1600" i="0" u="none" dirty="0">
                <a:effectLst/>
                <a:latin typeface="Calibri" panose="020F0502020204030204" pitchFamily="34" charset="0"/>
                <a:ea typeface="Calibri" panose="020F0502020204030204" pitchFamily="34" charset="0"/>
                <a:cs typeface="Calibri" panose="020F0502020204030204" pitchFamily="34" charset="0"/>
              </a:rPr>
              <a:t>• The contract extension must be processed and approved by VA Work Study before the student can begin working. </a:t>
            </a:r>
            <a:br>
              <a:rPr lang="en-US" sz="1600" i="0" u="none" dirty="0">
                <a:effectLst/>
                <a:latin typeface="Calibri" panose="020F0502020204030204" pitchFamily="34" charset="0"/>
                <a:ea typeface="Calibri" panose="020F0502020204030204" pitchFamily="34" charset="0"/>
                <a:cs typeface="Calibri" panose="020F0502020204030204" pitchFamily="34" charset="0"/>
              </a:rPr>
            </a:br>
            <a:r>
              <a:rPr lang="en-US" sz="1600" i="0" u="none" dirty="0">
                <a:effectLst/>
                <a:latin typeface="Calibri" panose="020F0502020204030204" pitchFamily="34" charset="0"/>
                <a:ea typeface="Calibri" panose="020F0502020204030204" pitchFamily="34" charset="0"/>
                <a:cs typeface="Calibri" panose="020F0502020204030204" pitchFamily="34" charset="0"/>
              </a:rPr>
              <a:t>• </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contract extension time record and signed agreement will reflect the correct start date and approved hours.  </a:t>
            </a:r>
            <a:br>
              <a:rPr lang="en-US" sz="1600" i="0" u="none" dirty="0">
                <a:effectLst/>
                <a:latin typeface="Calibri" panose="020F0502020204030204" pitchFamily="34" charset="0"/>
                <a:ea typeface="Calibri" panose="020F0502020204030204" pitchFamily="34" charset="0"/>
                <a:cs typeface="Calibri" panose="020F0502020204030204" pitchFamily="34" charset="0"/>
              </a:rPr>
            </a:br>
            <a:br>
              <a:rPr lang="en-US" sz="1600" i="0" u="none" dirty="0">
                <a:effectLst/>
                <a:latin typeface="Calibri" panose="020F0502020204030204" pitchFamily="34" charset="0"/>
                <a:ea typeface="Calibri" panose="020F0502020204030204" pitchFamily="34" charset="0"/>
                <a:cs typeface="Calibri" panose="020F0502020204030204" pitchFamily="34" charset="0"/>
              </a:rPr>
            </a:br>
            <a:r>
              <a:rPr lang="en-US" sz="16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Example</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original contract has been approved for the term </a:t>
            </a:r>
            <a:r>
              <a:rPr lang="en-US" sz="16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1/15/24</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through </a:t>
            </a:r>
            <a:r>
              <a:rPr lang="en-US" sz="16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5/15/2024</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has allotted the student </a:t>
            </a:r>
            <a:r>
              <a:rPr lang="en-US" sz="16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hours to work by </a:t>
            </a:r>
            <a:r>
              <a:rPr lang="en-US" sz="16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5/15/2024</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student has a qualifying term on file beginning </a:t>
            </a:r>
            <a:r>
              <a:rPr lang="en-US" sz="16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6/15/24</a:t>
            </a:r>
            <a:r>
              <a:rPr lang="en-US" sz="16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en-US" sz="16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7/15/24</a:t>
            </a:r>
            <a:r>
              <a:rPr lang="en-US" sz="16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site can request an extension for this summer term up to 45 days before that term begins.  The extension contract can begin up to 30 days before the summer term begins as long as the request is submitted and approved by VA Work Study in time, and the contract does not overlap with another Work Study contract.   </a:t>
            </a:r>
            <a:br>
              <a:rPr lang="en-US" sz="1800" i="1" dirty="0">
                <a:solidFill>
                  <a:srgbClr val="000000"/>
                </a:solidFill>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19</a:t>
            </a:fld>
            <a:endParaRPr lang="en-US"/>
          </a:p>
        </p:txBody>
      </p:sp>
    </p:spTree>
    <p:extLst>
      <p:ext uri="{BB962C8B-B14F-4D97-AF65-F5344CB8AC3E}">
        <p14:creationId xmlns:p14="http://schemas.microsoft.com/office/powerpoint/2010/main" val="272806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zero hour extension</a:t>
            </a:r>
            <a:r>
              <a:rPr lang="en-US" sz="1800" i="0" dirty="0">
                <a:effectLst/>
                <a:latin typeface="Calibri" panose="020F0502020204030204" pitchFamily="34" charset="0"/>
                <a:ea typeface="Calibri" panose="020F0502020204030204" pitchFamily="34" charset="0"/>
                <a:cs typeface="Calibri" panose="020F0502020204030204" pitchFamily="34" charset="0"/>
              </a:rPr>
              <a:t> can be requested and used </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the end of a contract.</a:t>
            </a: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allows additional time for the student to work hours from the previous contract.</a:t>
            </a: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Does not exceed 30 days from the end date of the previous contract</a:t>
            </a:r>
            <a:endParaRPr lang="en-US" sz="1800" i="0" dirty="0">
              <a:effectLst/>
              <a:latin typeface="Calibri" panose="020F0502020204030204" pitchFamily="34" charset="0"/>
              <a:ea typeface="Calibri" panose="020F0502020204030204" pitchFamily="34" charset="0"/>
              <a:cs typeface="Calibri" panose="020F0502020204030204" pitchFamily="34" charset="0"/>
            </a:endParaRPr>
          </a:p>
          <a:p>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Not to be used when the student is out of hours on the previous contract</a:t>
            </a: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does not grant additional work hours.</a:t>
            </a: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Zero hour extension requests must be submitted to Work Study, with the submitter specifically stating “zero hour extension request” and giving the dates the site is requesting. </a:t>
            </a: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zero hour extension request can be submitted up to 45 days before the end date of the current contract. </a:t>
            </a:r>
            <a:br>
              <a:rPr lang="en-US" sz="1800" i="0" dirty="0">
                <a:effectLst/>
                <a:latin typeface="Calibri" panose="020F0502020204030204" pitchFamily="34" charset="0"/>
                <a:ea typeface="Calibri" panose="020F0502020204030204" pitchFamily="34" charset="0"/>
                <a:cs typeface="Calibri" panose="020F0502020204030204" pitchFamily="34" charset="0"/>
              </a:rPr>
            </a:br>
            <a:r>
              <a:rPr lang="en-US" sz="1800" i="0" dirty="0">
                <a:effectLst/>
                <a:latin typeface="Calibri" panose="020F0502020204030204" pitchFamily="34" charset="0"/>
                <a:ea typeface="Calibri" panose="020F0502020204030204" pitchFamily="34" charset="0"/>
                <a:cs typeface="Calibri" panose="020F0502020204030204" pitchFamily="34" charset="0"/>
              </a:rPr>
              <a:t>• The zero hour extension must be processed and approved by VA Work Study before the student can begin working.</a:t>
            </a:r>
            <a:br>
              <a:rPr lang="en-US" sz="1800" i="0" dirty="0">
                <a:effectLst/>
                <a:latin typeface="Calibri" panose="020F0502020204030204" pitchFamily="34" charset="0"/>
                <a:ea typeface="Calibri" panose="020F0502020204030204" pitchFamily="34" charset="0"/>
                <a:cs typeface="Calibri" panose="020F0502020204030204" pitchFamily="34" charset="0"/>
              </a:rPr>
            </a:br>
            <a:r>
              <a:rPr lang="en-US" sz="1800" i="0" dirty="0">
                <a:effectLst/>
                <a:latin typeface="Calibri" panose="020F0502020204030204" pitchFamily="34" charset="0"/>
                <a:ea typeface="Calibri" panose="020F0502020204030204" pitchFamily="34" charset="0"/>
                <a:cs typeface="Calibri" panose="020F0502020204030204" pitchFamily="34" charset="0"/>
              </a:rPr>
              <a:t>• Work Study will automatically grant up to 30 days after the contract ends unless the site specifically requests otherwise, or there’s a future term in the student’s education file.   </a:t>
            </a: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student and site supervisor will be required to continue keeping cumulative hours from the previous time record as they fill out the Zero Hour extension time record. </a:t>
            </a: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Example</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original contract has been approved for the term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1/15/24 </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5/15/24 </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has allotted the student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hours to work by </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5/15/24</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 5/1/24 the site supervisor determines the student will have approximately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hours remaining </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this contract on 5/15/22.  Therefore, the site supervisor submits a request to Work Study on 5/1/24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specifically requesting a zero hour extension</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begin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5/16/24 through 5/30/24</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site supervisor is aware that the student will work all 50 of those hours within that 2-week zero hour extension contract.  Furthermore, the site supervisor knows the student will have an summer term that they will request an extension for; therefore, the site supervisor requests the zero hour only be for two weeks.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a:t>
            </a:r>
            <a: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site supervisor was not specific with the dates in this request and there’s no subsequent enrollment on file, then Work Study would write the zero hour for the full 30 days (5/16/24 to 6/15/24) which could affect a future extension request since contract dates cannot overlap.  </a:t>
            </a:r>
            <a:br>
              <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36E8A87-18DA-4CCE-A8C2-BDBC489258C6}" type="slidenum">
              <a:rPr lang="en-US" smtClean="0"/>
              <a:pPr/>
              <a:t>20</a:t>
            </a:fld>
            <a:endParaRPr lang="en-US"/>
          </a:p>
        </p:txBody>
      </p:sp>
    </p:spTree>
    <p:extLst>
      <p:ext uri="{BB962C8B-B14F-4D97-AF65-F5344CB8AC3E}">
        <p14:creationId xmlns:p14="http://schemas.microsoft.com/office/powerpoint/2010/main" val="2878753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Georgia" pitchFamily="18" charset="0"/>
                <a:cs typeface="Georgia" pitchFamily="18" charset="0"/>
              </a:rPr>
              <a:t>• Site Supervisor submits student Time Records on VA Form 22-8690</a:t>
            </a:r>
          </a:p>
          <a:p>
            <a:r>
              <a:rPr lang="en-US" altLang="en-US" dirty="0">
                <a:ea typeface="Georgia" pitchFamily="18" charset="0"/>
                <a:cs typeface="Georgia" pitchFamily="18" charset="0"/>
              </a:rPr>
              <a:t>• Time Records are processed in order of receipt</a:t>
            </a:r>
          </a:p>
          <a:p>
            <a:r>
              <a:rPr lang="en-US" dirty="0">
                <a:latin typeface="Arial" panose="020B0604020202020204" pitchFamily="34" charset="0"/>
                <a:cs typeface="Arial" panose="020B0604020202020204" pitchFamily="34" charset="0"/>
              </a:rPr>
              <a:t>• Time record hours should be kept cumulative, initialed, signed, and filled out before starting a new Time Record</a:t>
            </a:r>
          </a:p>
          <a:p>
            <a:r>
              <a:rPr lang="en-US" dirty="0">
                <a:latin typeface="Arial" panose="020B0604020202020204" pitchFamily="34" charset="0"/>
                <a:cs typeface="Arial" panose="020B0604020202020204" pitchFamily="34" charset="0"/>
              </a:rPr>
              <a:t>• Zero-hour time records must continue with cumulative hours from previous time records</a:t>
            </a:r>
          </a:p>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22</a:t>
            </a:fld>
            <a:endParaRPr lang="en-US"/>
          </a:p>
        </p:txBody>
      </p:sp>
    </p:spTree>
    <p:extLst>
      <p:ext uri="{BB962C8B-B14F-4D97-AF65-F5344CB8AC3E}">
        <p14:creationId xmlns:p14="http://schemas.microsoft.com/office/powerpoint/2010/main" val="1810093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0" dirty="0">
                <a:effectLst/>
                <a:latin typeface="Calibri" panose="020F0502020204030204" pitchFamily="34" charset="0"/>
                <a:ea typeface="Calibri" panose="020F0502020204030204" pitchFamily="34" charset="0"/>
              </a:rPr>
              <a:t>• Paid in 50-hour increments or two weeks, </a:t>
            </a:r>
            <a:r>
              <a:rPr lang="en-US" sz="1800" b="1" i="0" dirty="0">
                <a:effectLst/>
                <a:latin typeface="Calibri" panose="020F0502020204030204" pitchFamily="34" charset="0"/>
                <a:ea typeface="Calibri" panose="020F0502020204030204" pitchFamily="34" charset="0"/>
              </a:rPr>
              <a:t>whichever comes first</a:t>
            </a:r>
            <a:r>
              <a:rPr lang="en-US" sz="1800" i="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i="0" dirty="0">
                <a:effectLst/>
                <a:latin typeface="Calibri" panose="020F0502020204030204" pitchFamily="34" charset="0"/>
                <a:ea typeface="Calibri" panose="020F0502020204030204" pitchFamily="34" charset="0"/>
              </a:rPr>
              <a:t>• Paid the higher of either the state or federal minimum wage.</a:t>
            </a:r>
          </a:p>
          <a:p>
            <a:pPr marL="0" marR="0">
              <a:spcBef>
                <a:spcPts val="0"/>
              </a:spcBef>
              <a:spcAft>
                <a:spcPts val="0"/>
              </a:spcAft>
            </a:pPr>
            <a:r>
              <a:rPr lang="en-US" sz="1800" i="0" dirty="0">
                <a:effectLst/>
                <a:latin typeface="Calibri" panose="020F0502020204030204" pitchFamily="34" charset="0"/>
                <a:ea typeface="Calibri" panose="020F0502020204030204" pitchFamily="34" charset="0"/>
              </a:rPr>
              <a:t>• Once a new rate has taken effect by the Department of Labor, any hours worked on or after the effective date will be paid at the higher rate.  The </a:t>
            </a:r>
            <a:r>
              <a:rPr lang="en-US" sz="1800" b="1" i="0" dirty="0">
                <a:effectLst/>
                <a:latin typeface="Calibri" panose="020F0502020204030204" pitchFamily="34" charset="0"/>
                <a:ea typeface="Calibri" panose="020F0502020204030204" pitchFamily="34" charset="0"/>
              </a:rPr>
              <a:t>Department of Labor website will have the rates</a:t>
            </a:r>
            <a:r>
              <a:rPr lang="en-US" sz="1800" i="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0" dirty="0">
                <a:effectLst/>
                <a:latin typeface="Calibri" panose="020F0502020204030204" pitchFamily="34" charset="0"/>
                <a:ea typeface="Calibri" panose="020F0502020204030204" pitchFamily="34" charset="0"/>
              </a:rPr>
              <a:t>• VA will not process and pay out “Future Dates” </a:t>
            </a:r>
            <a:r>
              <a:rPr lang="en-US" sz="1800" b="1" i="0" dirty="0">
                <a:effectLst/>
                <a:latin typeface="Calibri" panose="020F0502020204030204" pitchFamily="34" charset="0"/>
                <a:ea typeface="Calibri" panose="020F0502020204030204" pitchFamily="34" charset="0"/>
              </a:rPr>
              <a:t>meaning</a:t>
            </a:r>
            <a:r>
              <a:rPr lang="en-US" sz="1800" i="0" dirty="0">
                <a:effectLst/>
                <a:latin typeface="Calibri" panose="020F0502020204030204" pitchFamily="34" charset="0"/>
                <a:ea typeface="Calibri" panose="020F0502020204030204" pitchFamily="34" charset="0"/>
              </a:rPr>
              <a:t> if the time record was submitted to Work Study on 12/1/23 it must not list work dates after this submission date since that would be in the future and the student has not yet worked.  </a:t>
            </a:r>
          </a:p>
          <a:p>
            <a:r>
              <a:rPr lang="en-US" sz="1800" i="0" dirty="0">
                <a:effectLst/>
                <a:latin typeface="Calibri" panose="020F0502020204030204" pitchFamily="34" charset="0"/>
                <a:ea typeface="Calibri" panose="020F0502020204030204" pitchFamily="34" charset="0"/>
              </a:rPr>
              <a:t>• An email notification is sent to the site supervisor when the payment has been processed.  The email </a:t>
            </a:r>
            <a:r>
              <a:rPr lang="en-US" sz="1800" b="1" i="0" dirty="0">
                <a:effectLst/>
                <a:latin typeface="Calibri" panose="020F0502020204030204" pitchFamily="34" charset="0"/>
                <a:ea typeface="Calibri" panose="020F0502020204030204" pitchFamily="34" charset="0"/>
              </a:rPr>
              <a:t>will include </a:t>
            </a:r>
            <a:r>
              <a:rPr lang="en-US" sz="1800" i="0" dirty="0">
                <a:effectLst/>
                <a:latin typeface="Calibri" panose="020F0502020204030204" pitchFamily="34" charset="0"/>
                <a:ea typeface="Calibri" panose="020F0502020204030204" pitchFamily="34" charset="0"/>
              </a:rPr>
              <a:t>the dates of work and amount paid.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rPr>
              <a:t>• The student can expect payment 3-5 business days after the time record has been processed.  </a:t>
            </a:r>
          </a:p>
          <a:p>
            <a:br>
              <a:rPr lang="en-US" sz="1800" i="1"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23</a:t>
            </a:fld>
            <a:endParaRPr lang="en-US"/>
          </a:p>
        </p:txBody>
      </p:sp>
    </p:spTree>
    <p:extLst>
      <p:ext uri="{BB962C8B-B14F-4D97-AF65-F5344CB8AC3E}">
        <p14:creationId xmlns:p14="http://schemas.microsoft.com/office/powerpoint/2010/main" val="2666684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800" i="0" dirty="0">
                <a:latin typeface="Calibri" panose="020F0502020204030204" pitchFamily="34" charset="0"/>
                <a:cs typeface="Calibri" panose="020F0502020204030204" pitchFamily="34" charset="0"/>
              </a:rPr>
              <a:t>• Students may elect to be paid in advance for 50 hours in their Work Study agreement (field 9 on the Work Study Application, VA Form 22-8691) </a:t>
            </a:r>
          </a:p>
          <a:p>
            <a:pPr>
              <a:spcAft>
                <a:spcPts val="1200"/>
              </a:spcAft>
            </a:pPr>
            <a:r>
              <a:rPr lang="en-US" sz="1800" i="0" dirty="0">
                <a:latin typeface="Calibri" panose="020F0502020204030204" pitchFamily="34" charset="0"/>
                <a:cs typeface="Calibri" panose="020F0502020204030204" pitchFamily="34" charset="0"/>
              </a:rPr>
              <a:t>• The advance payment is recouped from the first regular payment</a:t>
            </a:r>
          </a:p>
          <a:p>
            <a:pPr>
              <a:spcAft>
                <a:spcPts val="1200"/>
              </a:spcAft>
            </a:pPr>
            <a:r>
              <a:rPr lang="en-US" sz="1800" i="0" dirty="0">
                <a:latin typeface="Calibri" panose="020F0502020204030204" pitchFamily="34" charset="0"/>
                <a:cs typeface="Calibri" panose="020F0502020204030204" pitchFamily="34" charset="0"/>
              </a:rPr>
              <a:t>• Students must fulfill their requirement within 60 days of starting their contract</a:t>
            </a:r>
          </a:p>
          <a:p>
            <a:pPr>
              <a:spcAft>
                <a:spcPts val="1200"/>
              </a:spcAft>
            </a:pPr>
            <a:r>
              <a:rPr lang="en-US" sz="1800" i="0" dirty="0">
                <a:latin typeface="Calibri" panose="020F0502020204030204" pitchFamily="34" charset="0"/>
                <a:cs typeface="Calibri" panose="020F0502020204030204" pitchFamily="34" charset="0"/>
              </a:rPr>
              <a:t>• Advance payment and time records cannot be processed until the signed contract is received (VA Form 22-8692).  </a:t>
            </a:r>
            <a:r>
              <a:rPr lang="en-US" sz="1800" b="0" i="0" u="none" strike="noStrike" kern="1200" baseline="0" dirty="0">
                <a:solidFill>
                  <a:schemeClr val="tx1"/>
                </a:solidFill>
                <a:latin typeface="Calibri" panose="020F0502020204030204" pitchFamily="34" charset="0"/>
                <a:ea typeface="+mn-ea"/>
                <a:cs typeface="Calibri" panose="020F0502020204030204" pitchFamily="34" charset="0"/>
              </a:rPr>
              <a:t>It’s important to know that if your student requested Advanced Payment the student must sign the contract as soon as possible so that the advancement can be released.  The site supervisor is responsible for returning a copy of the signed contract to VA. This advance payment will not be processed until the VA Work Study Department has received the signed contract. </a:t>
            </a:r>
            <a:endParaRPr lang="en-US" sz="1800" b="0" i="0" kern="1200" dirty="0">
              <a:solidFill>
                <a:schemeClr val="tx1"/>
              </a:solidFill>
              <a:effectLst/>
              <a:latin typeface="Calibri" panose="020F0502020204030204" pitchFamily="34" charset="0"/>
              <a:ea typeface="+mn-ea"/>
              <a:cs typeface="Calibri" panose="020F0502020204030204" pitchFamily="34" charset="0"/>
            </a:endParaRPr>
          </a:p>
          <a:p>
            <a:pPr>
              <a:spcAft>
                <a:spcPts val="1200"/>
              </a:spcAft>
            </a:pPr>
            <a:r>
              <a:rPr lang="en-US" sz="1800" i="0" dirty="0">
                <a:effectLst/>
                <a:latin typeface="Calibri" panose="020F0502020204030204" pitchFamily="34" charset="0"/>
                <a:ea typeface="Calibri" panose="020F0502020204030204" pitchFamily="34" charset="0"/>
                <a:cs typeface="Calibri" panose="020F0502020204030204" pitchFamily="34" charset="0"/>
              </a:rPr>
              <a:t>• A </a:t>
            </a:r>
            <a:r>
              <a:rPr lang="en-US" sz="1800" b="1" i="0" dirty="0">
                <a:effectLst/>
                <a:latin typeface="Calibri" panose="020F0502020204030204" pitchFamily="34" charset="0"/>
                <a:ea typeface="Calibri" panose="020F0502020204030204" pitchFamily="34" charset="0"/>
                <a:cs typeface="Calibri" panose="020F0502020204030204" pitchFamily="34" charset="0"/>
              </a:rPr>
              <a:t>debt</a:t>
            </a:r>
            <a:r>
              <a:rPr lang="en-US" sz="1800" i="0" dirty="0">
                <a:effectLst/>
                <a:latin typeface="Calibri" panose="020F0502020204030204" pitchFamily="34" charset="0"/>
                <a:ea typeface="Calibri" panose="020F0502020204030204" pitchFamily="34" charset="0"/>
                <a:cs typeface="Calibri" panose="020F0502020204030204" pitchFamily="34" charset="0"/>
              </a:rPr>
              <a:t> will be established for the student if they don’t work to pay off the advance payment sent to them.  </a:t>
            </a:r>
            <a:endParaRPr lang="en-US" sz="18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36E8A87-18DA-4CCE-A8C2-BDBC489258C6}" type="slidenum">
              <a:rPr lang="en-US" smtClean="0"/>
              <a:pPr/>
              <a:t>24</a:t>
            </a:fld>
            <a:endParaRPr lang="en-US"/>
          </a:p>
        </p:txBody>
      </p:sp>
    </p:spTree>
    <p:extLst>
      <p:ext uri="{BB962C8B-B14F-4D97-AF65-F5344CB8AC3E}">
        <p14:creationId xmlns:p14="http://schemas.microsoft.com/office/powerpoint/2010/main" val="220889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bg1"/>
                </a:solidFill>
              </a:rPr>
              <a:t>Work Study is a Veterans Administration (VA) tax exempt education benefit paid by VA to students for performing VA-related activities at an approved Work Study work site.  The money a student receives for this benefit is not considered income and there is no cost to the approved Work Study site. </a:t>
            </a:r>
          </a:p>
          <a:p>
            <a:endParaRPr lang="en-US" sz="1200" b="0" dirty="0">
              <a:solidFill>
                <a:schemeClr val="bg1"/>
              </a:solidFill>
            </a:endParaRPr>
          </a:p>
          <a:p>
            <a:r>
              <a:rPr lang="en-US" sz="1800" dirty="0">
                <a:effectLst/>
                <a:latin typeface="Calibri" panose="020F0502020204030204" pitchFamily="34" charset="0"/>
                <a:ea typeface="Calibri" panose="020F0502020204030204" pitchFamily="34" charset="0"/>
              </a:rPr>
              <a:t>This course is designed for new School Certifying Officials interested in learning what the VA Work Study program has to offer.  This session will cover the basics of Work Study including what qualifies a student and work site for Work Study, how Work Study contracts are written, and the payment procedures.  </a:t>
            </a: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a:t>
            </a:fld>
            <a:endParaRPr lang="en-US"/>
          </a:p>
        </p:txBody>
      </p:sp>
    </p:spTree>
    <p:extLst>
      <p:ext uri="{BB962C8B-B14F-4D97-AF65-F5344CB8AC3E}">
        <p14:creationId xmlns:p14="http://schemas.microsoft.com/office/powerpoint/2010/main" val="162818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dirty="0"/>
              <a:t>If enrollment status changes, report it to Work Study Department immediately.</a:t>
            </a:r>
            <a:endParaRPr lang="en-US" i="1" dirty="0"/>
          </a:p>
          <a:p>
            <a:pPr marL="0" indent="0">
              <a:spcAft>
                <a:spcPts val="1200"/>
              </a:spcAft>
              <a:buNone/>
            </a:pPr>
            <a:endParaRPr lang="en-US" b="1" dirty="0"/>
          </a:p>
          <a:p>
            <a:pPr marL="0" indent="0">
              <a:spcAft>
                <a:spcPts val="1200"/>
              </a:spcAft>
              <a:buNone/>
            </a:pPr>
            <a:r>
              <a:rPr lang="en-US" b="1" dirty="0"/>
              <a:t>Reduction</a:t>
            </a:r>
          </a:p>
          <a:p>
            <a:pPr>
              <a:spcAft>
                <a:spcPts val="1200"/>
              </a:spcAft>
            </a:pPr>
            <a:r>
              <a:rPr lang="en-US" dirty="0"/>
              <a:t>In most instances, VA allows the student to continue/finish </a:t>
            </a:r>
          </a:p>
          <a:p>
            <a:pPr>
              <a:spcAft>
                <a:spcPts val="1200"/>
              </a:spcAft>
            </a:pPr>
            <a:r>
              <a:rPr lang="en-US" dirty="0"/>
              <a:t>If the pattern continues, VA will notify site and student</a:t>
            </a:r>
            <a:endParaRPr lang="en-US" b="1" dirty="0"/>
          </a:p>
          <a:p>
            <a:pPr marL="0" indent="0">
              <a:spcAft>
                <a:spcPts val="1200"/>
              </a:spcAft>
              <a:buNone/>
            </a:pPr>
            <a:endParaRPr lang="en-US" b="1" dirty="0"/>
          </a:p>
          <a:p>
            <a:pPr marL="0" indent="0">
              <a:spcAft>
                <a:spcPts val="1200"/>
              </a:spcAft>
              <a:buNone/>
            </a:pPr>
            <a:r>
              <a:rPr lang="en-US" b="1" dirty="0"/>
              <a:t>Termination</a:t>
            </a:r>
          </a:p>
          <a:p>
            <a:pPr>
              <a:spcAft>
                <a:spcPts val="1200"/>
              </a:spcAft>
            </a:pPr>
            <a:r>
              <a:rPr lang="en-US" dirty="0"/>
              <a:t>Contract stopped at the end of the month of the withdrawal  </a:t>
            </a:r>
          </a:p>
          <a:p>
            <a:pPr>
              <a:spcAft>
                <a:spcPts val="1200"/>
              </a:spcAft>
            </a:pPr>
            <a:r>
              <a:rPr lang="en-US" dirty="0"/>
              <a:t>If advancement received, the student is allowed to work until it’s paid</a:t>
            </a:r>
            <a:endParaRPr lang="en-US" b="1" dirty="0"/>
          </a:p>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25</a:t>
            </a:fld>
            <a:endParaRPr lang="en-US"/>
          </a:p>
        </p:txBody>
      </p:sp>
    </p:spTree>
    <p:extLst>
      <p:ext uri="{BB962C8B-B14F-4D97-AF65-F5344CB8AC3E}">
        <p14:creationId xmlns:p14="http://schemas.microsoft.com/office/powerpoint/2010/main" val="200342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27</a:t>
            </a:fld>
            <a:endParaRPr lang="en-US"/>
          </a:p>
        </p:txBody>
      </p:sp>
    </p:spTree>
    <p:extLst>
      <p:ext uri="{BB962C8B-B14F-4D97-AF65-F5344CB8AC3E}">
        <p14:creationId xmlns:p14="http://schemas.microsoft.com/office/powerpoint/2010/main" val="254183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Calibri" panose="020F0502020204030204" pitchFamily="34" charset="0"/>
              </a:rPr>
              <a:t>The student’s contract will end on 10/31.</a:t>
            </a:r>
            <a:br>
              <a:rPr lang="en-US" sz="1800" i="1"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29</a:t>
            </a:fld>
            <a:endParaRPr lang="en-US"/>
          </a:p>
        </p:txBody>
      </p:sp>
    </p:spTree>
    <p:extLst>
      <p:ext uri="{BB962C8B-B14F-4D97-AF65-F5344CB8AC3E}">
        <p14:creationId xmlns:p14="http://schemas.microsoft.com/office/powerpoint/2010/main" val="150575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30</a:t>
            </a:fld>
            <a:endParaRPr lang="en-US"/>
          </a:p>
        </p:txBody>
      </p:sp>
    </p:spTree>
    <p:extLst>
      <p:ext uri="{BB962C8B-B14F-4D97-AF65-F5344CB8AC3E}">
        <p14:creationId xmlns:p14="http://schemas.microsoft.com/office/powerpoint/2010/main" val="3010893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Calibri" panose="020F0502020204030204" pitchFamily="34" charset="0"/>
                <a:cs typeface="Calibri" panose="020F0502020204030204" pitchFamily="34" charset="0"/>
              </a:rPr>
              <a:t>All Work Study documents should be submitted through the GI Bill “Ask VA” (AVA) website.  You may go to the https://ask.va.gov/ website in order to set up an account and submit Work Study documents and questions. Choose a secure VA partner to verify your identity and sign into your AVA account. </a:t>
            </a:r>
            <a:r>
              <a:rPr lang="en-US" sz="1600" dirty="0">
                <a:effectLst/>
                <a:latin typeface="Calibri" panose="020F0502020204030204" pitchFamily="34" charset="0"/>
                <a:ea typeface="Calibri" panose="020F0502020204030204" pitchFamily="34" charset="0"/>
                <a:cs typeface="Calibri" panose="020F0502020204030204" pitchFamily="34" charset="0"/>
              </a:rPr>
              <a:t>Choose a secure VA partner to verify your identity and sign into your </a:t>
            </a:r>
            <a:r>
              <a:rPr lang="en-US" sz="1600" dirty="0" err="1">
                <a:effectLst/>
                <a:latin typeface="Calibri" panose="020F0502020204030204" pitchFamily="34" charset="0"/>
                <a:ea typeface="Calibri" panose="020F0502020204030204" pitchFamily="34" charset="0"/>
                <a:cs typeface="Calibri" panose="020F0502020204030204" pitchFamily="34" charset="0"/>
              </a:rPr>
              <a:t>AskVA</a:t>
            </a:r>
            <a:r>
              <a:rPr lang="en-US" sz="1600" dirty="0">
                <a:effectLst/>
                <a:latin typeface="Calibri" panose="020F0502020204030204" pitchFamily="34" charset="0"/>
                <a:ea typeface="Calibri" panose="020F0502020204030204" pitchFamily="34" charset="0"/>
                <a:cs typeface="Calibri" panose="020F0502020204030204" pitchFamily="34" charset="0"/>
              </a:rPr>
              <a:t> (AVA) account.  Your options include DS Logon, ID.me, Login.gov, and My HealtheVet.</a:t>
            </a:r>
          </a:p>
          <a:p>
            <a:endParaRPr lang="en-US" b="0"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31</a:t>
            </a:fld>
            <a:endParaRPr lang="en-US"/>
          </a:p>
        </p:txBody>
      </p:sp>
    </p:spTree>
    <p:extLst>
      <p:ext uri="{BB962C8B-B14F-4D97-AF65-F5344CB8AC3E}">
        <p14:creationId xmlns:p14="http://schemas.microsoft.com/office/powerpoint/2010/main" val="3003209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Once you have a secure sign in account, you may log into your AVA account.  Once in your account, select “Create New Inquiry”.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Fill out the information and click “Next”.  Please note: You can choose “Work Study” as a topic after choosing “Education (Ch30, 33, 35, 1606, etc. &amp; Work Study)” as the category.  From there, you have a variety of Work Study related sub-topics to choose from.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Note:</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The “</a:t>
            </a:r>
            <a:r>
              <a:rPr lang="en-US" sz="1800" b="1" dirty="0">
                <a:effectLst/>
                <a:latin typeface="Calibri" panose="020F0502020204030204" pitchFamily="34" charset="0"/>
                <a:ea typeface="Calibri" panose="020F0502020204030204" pitchFamily="34" charset="0"/>
                <a:cs typeface="Calibri" panose="020F0502020204030204" pitchFamily="34" charset="0"/>
              </a:rPr>
              <a:t>How should we get in touch with you?</a:t>
            </a:r>
            <a:r>
              <a:rPr lang="en-US" sz="1800" dirty="0">
                <a:effectLst/>
                <a:latin typeface="Calibri" panose="020F0502020204030204" pitchFamily="34" charset="0"/>
                <a:ea typeface="Calibri" panose="020F0502020204030204" pitchFamily="34" charset="0"/>
                <a:cs typeface="Calibri" panose="020F0502020204030204" pitchFamily="34" charset="0"/>
              </a:rPr>
              <a:t>” field is automatically selected as “Email” and cannot be changed.</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If “GI Bill Beneficiary” or “Other” is chosen in the “</a:t>
            </a:r>
            <a:r>
              <a:rPr lang="en-US" sz="1800" b="1" dirty="0">
                <a:effectLst/>
                <a:latin typeface="Calibri" panose="020F0502020204030204" pitchFamily="34" charset="0"/>
                <a:ea typeface="Calibri" panose="020F0502020204030204" pitchFamily="34" charset="0"/>
                <a:cs typeface="Calibri" panose="020F0502020204030204" pitchFamily="34" charset="0"/>
              </a:rPr>
              <a:t>I am a</a:t>
            </a:r>
            <a:r>
              <a:rPr lang="en-US" sz="1800" dirty="0">
                <a:effectLst/>
                <a:latin typeface="Calibri" panose="020F0502020204030204" pitchFamily="34" charset="0"/>
                <a:ea typeface="Calibri" panose="020F0502020204030204" pitchFamily="34" charset="0"/>
                <a:cs typeface="Calibri" panose="020F0502020204030204" pitchFamily="34" charset="0"/>
              </a:rPr>
              <a:t>:” field, then the inquiry will be shown under the submitter’s “</a:t>
            </a:r>
            <a:r>
              <a:rPr lang="en-US" sz="1800" b="1" dirty="0">
                <a:effectLst/>
                <a:latin typeface="Calibri" panose="020F0502020204030204" pitchFamily="34" charset="0"/>
                <a:ea typeface="Calibri" panose="020F0502020204030204" pitchFamily="34" charset="0"/>
                <a:cs typeface="Calibri" panose="020F0502020204030204" pitchFamily="34" charset="0"/>
              </a:rPr>
              <a:t>Personal</a:t>
            </a:r>
            <a:r>
              <a:rPr lang="en-US" sz="1800" dirty="0">
                <a:effectLst/>
                <a:latin typeface="Calibri" panose="020F0502020204030204" pitchFamily="34" charset="0"/>
                <a:ea typeface="Calibri" panose="020F0502020204030204" pitchFamily="34" charset="0"/>
                <a:cs typeface="Calibri" panose="020F0502020204030204" pitchFamily="34" charset="0"/>
              </a:rPr>
              <a:t>” folder in AVA.</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If “OJT/Apprenticeship Supervisor”, “School Certifying Official“, “Work Study Site Supervisor”, or “Other (Business)” is chosen in the “</a:t>
            </a:r>
            <a:r>
              <a:rPr lang="en-US" sz="1800" b="1" dirty="0">
                <a:effectLst/>
                <a:latin typeface="Calibri" panose="020F0502020204030204" pitchFamily="34" charset="0"/>
                <a:ea typeface="Calibri" panose="020F0502020204030204" pitchFamily="34" charset="0"/>
                <a:cs typeface="Calibri" panose="020F0502020204030204" pitchFamily="34" charset="0"/>
              </a:rPr>
              <a:t>I am a</a:t>
            </a:r>
            <a:r>
              <a:rPr lang="en-US" sz="1800" dirty="0">
                <a:effectLst/>
                <a:latin typeface="Calibri" panose="020F0502020204030204" pitchFamily="34" charset="0"/>
                <a:ea typeface="Calibri" panose="020F0502020204030204" pitchFamily="34" charset="0"/>
                <a:cs typeface="Calibri" panose="020F0502020204030204" pitchFamily="34" charset="0"/>
              </a:rPr>
              <a:t>:” field, then the inquiry will be shown under the submitter’s “</a:t>
            </a:r>
            <a:r>
              <a:rPr lang="en-US" sz="1800" b="1" dirty="0">
                <a:effectLst/>
                <a:latin typeface="Calibri" panose="020F0502020204030204" pitchFamily="34" charset="0"/>
                <a:ea typeface="Calibri" panose="020F0502020204030204" pitchFamily="34" charset="0"/>
                <a:cs typeface="Calibri" panose="020F0502020204030204" pitchFamily="34" charset="0"/>
              </a:rPr>
              <a:t>Business</a:t>
            </a:r>
            <a:r>
              <a:rPr lang="en-US" sz="1800" dirty="0">
                <a:effectLst/>
                <a:latin typeface="Calibri" panose="020F0502020204030204" pitchFamily="34" charset="0"/>
                <a:ea typeface="Calibri" panose="020F0502020204030204" pitchFamily="34" charset="0"/>
                <a:cs typeface="Calibri" panose="020F0502020204030204" pitchFamily="34" charset="0"/>
              </a:rPr>
              <a:t>” folder in AVA.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“Tell us about yourself” page will contain information from the person submitting the inquiry. Required fields must be completed.  Click “Next” when the appropriate fields are filled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If you need to update the “Tell us about yourself” information, click on “Update My Profile”, fill out the information, scroll down to click “Submit”, and then select “Go Back”.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Review your information.  You can submit attachments by clicking “Add Attachment” at the bottom of the “Review your information”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After submitting the inquiry, you’ll be sent to a page confirming your inquiry has been successfully submitted.  This page will have the inquiry number to use for future reference.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the home button at the top of this page to go back to the main home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submitting your inquiry, you’ll see it on your “My AVA Dashboard” page. You can see the status of all inquiries on this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Your inquiry will show “Solved” once it has been reviewed and responded to by the VA.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To see VA’s reply message, you’ll click on the Inquiry Number and then click “Response from 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You’ll receive an email from the VAVBAWAS/CO/VA_AVA_NO_REPLY mailbox confirming your AVA submission.  You’ll receive another email from this same email address when VA responds to the AVA inquiry.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6E8A87-18DA-4CCE-A8C2-BDBC489258C6}" type="slidenum">
              <a:rPr lang="en-US" smtClean="0"/>
              <a:pPr/>
              <a:t>32</a:t>
            </a:fld>
            <a:endParaRPr lang="en-US"/>
          </a:p>
        </p:txBody>
      </p:sp>
    </p:spTree>
    <p:extLst>
      <p:ext uri="{BB962C8B-B14F-4D97-AF65-F5344CB8AC3E}">
        <p14:creationId xmlns:p14="http://schemas.microsoft.com/office/powerpoint/2010/main" val="86126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33</a:t>
            </a:fld>
            <a:endParaRPr lang="en-US"/>
          </a:p>
        </p:txBody>
      </p:sp>
    </p:spTree>
    <p:extLst>
      <p:ext uri="{BB962C8B-B14F-4D97-AF65-F5344CB8AC3E}">
        <p14:creationId xmlns:p14="http://schemas.microsoft.com/office/powerpoint/2010/main" val="258998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100" b="1" dirty="0">
                <a:latin typeface="Calibri" panose="020F0502020204030204" pitchFamily="34" charset="0"/>
                <a:cs typeface="Calibri" panose="020F0502020204030204" pitchFamily="34" charset="0"/>
              </a:rPr>
              <a:t>Upon completion of this training, you should be able to:</a:t>
            </a:r>
          </a:p>
          <a:p>
            <a:pPr lvl="0">
              <a:spcAft>
                <a:spcPts val="1200"/>
              </a:spcAft>
            </a:pPr>
            <a:r>
              <a:rPr lang="en-US" sz="1100" dirty="0">
                <a:latin typeface="Calibri" panose="020F0502020204030204" pitchFamily="34" charset="0"/>
                <a:cs typeface="Calibri" panose="020F0502020204030204" pitchFamily="34" charset="0"/>
              </a:rPr>
              <a:t>Identify the criteria used to select students</a:t>
            </a:r>
          </a:p>
          <a:p>
            <a:pPr lvl="0">
              <a:spcAft>
                <a:spcPts val="1200"/>
              </a:spcAft>
            </a:pPr>
            <a:r>
              <a:rPr lang="en-US" sz="1100" dirty="0">
                <a:latin typeface="Calibri" panose="020F0502020204030204" pitchFamily="34" charset="0"/>
                <a:cs typeface="Calibri" panose="020F0502020204030204" pitchFamily="34" charset="0"/>
              </a:rPr>
              <a:t>Know work site and site supervisor responsibilities </a:t>
            </a:r>
          </a:p>
          <a:p>
            <a:pPr lvl="0">
              <a:spcAft>
                <a:spcPts val="1200"/>
              </a:spcAft>
            </a:pPr>
            <a:r>
              <a:rPr lang="en-US" sz="1100" dirty="0">
                <a:latin typeface="Calibri" panose="020F0502020204030204" pitchFamily="34" charset="0"/>
                <a:cs typeface="Calibri" panose="020F0502020204030204" pitchFamily="34" charset="0"/>
              </a:rPr>
              <a:t>Understand Work Study contracts</a:t>
            </a:r>
          </a:p>
          <a:p>
            <a:pPr lvl="0">
              <a:spcAft>
                <a:spcPts val="1200"/>
              </a:spcAft>
            </a:pPr>
            <a:r>
              <a:rPr lang="en-US" sz="1100" dirty="0">
                <a:latin typeface="Calibri" panose="020F0502020204030204" pitchFamily="34" charset="0"/>
                <a:cs typeface="Calibri" panose="020F0502020204030204" pitchFamily="34" charset="0"/>
              </a:rPr>
              <a:t>Identify the requirements for payments</a:t>
            </a:r>
          </a:p>
          <a:p>
            <a:pPr lvl="0">
              <a:spcAft>
                <a:spcPts val="1200"/>
              </a:spcAft>
            </a:pPr>
            <a:r>
              <a:rPr lang="en-US" sz="1100" dirty="0">
                <a:latin typeface="Calibri" panose="020F0502020204030204" pitchFamily="34" charset="0"/>
                <a:cs typeface="Calibri" panose="020F0502020204030204" pitchFamily="34" charset="0"/>
              </a:rPr>
              <a:t>Know how to contact Work Study</a:t>
            </a:r>
          </a:p>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3</a:t>
            </a:fld>
            <a:endParaRPr lang="en-US"/>
          </a:p>
        </p:txBody>
      </p:sp>
    </p:spTree>
    <p:extLst>
      <p:ext uri="{BB962C8B-B14F-4D97-AF65-F5344CB8AC3E}">
        <p14:creationId xmlns:p14="http://schemas.microsoft.com/office/powerpoint/2010/main" val="1322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series of slides will help you understand which facilities are considered approved work sites, the different types of work assignments or job duties students can perform at various facilities and the responsibilities of the Work Study site supervisors.</a:t>
            </a:r>
          </a:p>
        </p:txBody>
      </p:sp>
      <p:sp>
        <p:nvSpPr>
          <p:cNvPr id="4" name="Slide Number Placeholder 3"/>
          <p:cNvSpPr>
            <a:spLocks noGrp="1"/>
          </p:cNvSpPr>
          <p:nvPr>
            <p:ph type="sldNum" sz="quarter" idx="5"/>
          </p:nvPr>
        </p:nvSpPr>
        <p:spPr/>
        <p:txBody>
          <a:bodyPr/>
          <a:lstStyle/>
          <a:p>
            <a:fld id="{436E8A87-18DA-4CCE-A8C2-BDBC489258C6}" type="slidenum">
              <a:rPr lang="en-US" smtClean="0"/>
              <a:pPr/>
              <a:t>4</a:t>
            </a:fld>
            <a:endParaRPr lang="en-US"/>
          </a:p>
        </p:txBody>
      </p:sp>
    </p:spTree>
    <p:extLst>
      <p:ext uri="{BB962C8B-B14F-4D97-AF65-F5344CB8AC3E}">
        <p14:creationId xmlns:p14="http://schemas.microsoft.com/office/powerpoint/2010/main" val="302381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There are many different types of places that can be approved to be a Work Study work site.  Allowable Work Study duties are different for each work site type.</a:t>
            </a:r>
            <a:br>
              <a:rPr lang="en-US" dirty="0"/>
            </a:br>
            <a:br>
              <a:rPr lang="en-US" dirty="0"/>
            </a:br>
            <a:r>
              <a:rPr lang="en-US" dirty="0"/>
              <a:t>For example:</a:t>
            </a:r>
            <a:br>
              <a:rPr lang="en-US" dirty="0"/>
            </a:br>
            <a:r>
              <a:rPr lang="en-US" sz="1800" b="1" u="sng" kern="1200" dirty="0">
                <a:solidFill>
                  <a:srgbClr val="000000"/>
                </a:solidFill>
                <a:effectLst/>
                <a:latin typeface="Calibri" panose="020F0502020204030204" pitchFamily="34" charset="0"/>
                <a:ea typeface="Times New Roman" panose="02020603050405020304" pitchFamily="18" charset="0"/>
              </a:rPr>
              <a:t>VA Facilities</a:t>
            </a:r>
            <a:r>
              <a:rPr lang="en-US" sz="1800" kern="1200" dirty="0">
                <a:solidFill>
                  <a:srgbClr val="000000"/>
                </a:solidFill>
                <a:effectLst/>
                <a:latin typeface="Calibri" panose="020F0502020204030204" pitchFamily="34" charset="0"/>
                <a:ea typeface="Times New Roman" panose="02020603050405020304" pitchFamily="18" charset="0"/>
              </a:rPr>
              <a:t>: There’s no limitation as to the VA-related duties for Work Study students at any VA facility.  </a:t>
            </a:r>
            <a:r>
              <a:rPr lang="en-US" sz="1800" dirty="0">
                <a:solidFill>
                  <a:srgbClr val="000000"/>
                </a:solidFill>
                <a:effectLst/>
                <a:latin typeface="Calibri" panose="020F0502020204030204" pitchFamily="34" charset="0"/>
                <a:ea typeface="Times New Roman" panose="02020603050405020304" pitchFamily="18" charset="0"/>
              </a:rPr>
              <a:t>Only VA facilities are approved to allow “driving” as an approved duty for Work Study students.</a:t>
            </a:r>
            <a:br>
              <a:rPr lang="en-US" sz="1800" kern="1200" dirty="0">
                <a:solidFill>
                  <a:srgbClr val="000000"/>
                </a:solidFill>
                <a:effectLst/>
                <a:latin typeface="Calibri" panose="020F0502020204030204" pitchFamily="34" charset="0"/>
                <a:ea typeface="Times New Roman" panose="02020603050405020304" pitchFamily="18" charset="0"/>
              </a:rPr>
            </a:br>
            <a:r>
              <a:rPr lang="en-US" sz="1800" b="1" u="sng" kern="1200" dirty="0">
                <a:solidFill>
                  <a:srgbClr val="000000"/>
                </a:solidFill>
                <a:effectLst/>
                <a:latin typeface="Calibri" panose="020F0502020204030204" pitchFamily="34" charset="0"/>
                <a:ea typeface="Times New Roman" panose="02020603050405020304" pitchFamily="18" charset="0"/>
              </a:rPr>
              <a:t>Department of Defense (DOD), Coast Guard or National Guard Facilities</a:t>
            </a:r>
            <a:r>
              <a:rPr lang="en-US" sz="1800" b="1" kern="12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disseminating information (outreach) on VA benefits and services and helping individuals in obtaining these benefits. Work Study students may assist with general office duties that directly relate to or impact Veteran students. Such duties should be necessary to ensure the success of Veterans achieving educational and career goals.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case of an individual who is receiving educational assistance under chapter 1606, Work Study students may assist with an activity relating to the administration of this chapter (for which he or she is receiving benefits) at DoD, Department of Homeland Security (DHS), or National Guard facilities. Appropriate tasks include completing Notice of Basic Eligibility (NOBE), also known as DD Form 2384-1, or reporting information through channels when individuals make a six-year commitment or in the event someone fails to carry out his or her commitment. A DoD, DHS, or National Guard official must supervise these students.</a:t>
            </a:r>
            <a:b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b="1"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Non-VA facilities</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Other non-VA facilities can use Work Study students for disseminating information on VA benefits and services and providing assistance to individuals in obtaining these benefits.  Duties may also include, to  the extent feasible, providing information on other governmental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such as other federal, state, or local programs determined to be beneficial to Veterans and eligible dependents</a:t>
            </a:r>
            <a:r>
              <a:rPr lang="en-US" sz="18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  Work Study students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not be performing the services associated with any non-VA program and should not be performing administrative duties or processing paperwork for the non-VA facility.  For example, an allowable duty would be to distribute information about job programs, whereas assisting a Veteran with locating a job would not be an allowable duty.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National Cemetery or State Veteran’s Cemetery</a:t>
            </a:r>
            <a:r>
              <a:rPr lang="en-US" sz="1800" dirty="0">
                <a:effectLst/>
                <a:latin typeface="Calibri" panose="020F0502020204030204" pitchFamily="34" charset="0"/>
                <a:ea typeface="Calibri" panose="020F0502020204030204" pitchFamily="34" charset="0"/>
                <a:cs typeface="Calibri" panose="020F0502020204030204" pitchFamily="34" charset="0"/>
              </a:rPr>
              <a:t>: Work Study students may assist with the administration of national cemeteries or state Veteran’s cemeteries.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Outreach Services Assisting SAA employees</a:t>
            </a:r>
            <a:r>
              <a:rPr lang="en-US" sz="1800" dirty="0">
                <a:effectLst/>
                <a:latin typeface="Calibri" panose="020F0502020204030204" pitchFamily="34" charset="0"/>
                <a:ea typeface="Calibri" panose="020F0502020204030204" pitchFamily="34" charset="0"/>
                <a:cs typeface="Calibri" panose="020F0502020204030204" pitchFamily="34" charset="0"/>
              </a:rPr>
              <a:t>: Work Study students may assist State Approving Agency employees in performing outreach activities which includes </a:t>
            </a:r>
            <a:r>
              <a:rPr lang="en-US" sz="18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disseminating information on VA benefits and services and providing assistance to individuals in obtaining these benefits.  Duties may also include, to the extent feasible, providing information on other governmental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such as other federal, state, or local programs determined to be beneficial to Veterans and eligible dependents</a:t>
            </a:r>
            <a:r>
              <a:rPr lang="en-US" sz="1800" dirty="0">
                <a:effectLst/>
                <a:latin typeface="Calibri" panose="020F0502020204030204" pitchFamily="34" charset="0"/>
                <a:ea typeface="Calibri" panose="020F0502020204030204" pitchFamily="34" charset="0"/>
                <a:cs typeface="Calibri" panose="020F0502020204030204" pitchFamily="34" charset="0"/>
              </a:rPr>
              <a:t> .  If the SAA is under the state’s Veterans Affairs Office, then there’s no limitation to those duties as they should all be Veteran-related.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Hospital and Domiciliary Care at State Home</a:t>
            </a:r>
            <a:r>
              <a:rPr lang="en-US" sz="1800" dirty="0">
                <a:effectLst/>
                <a:latin typeface="Calibri" panose="020F0502020204030204" pitchFamily="34" charset="0"/>
                <a:ea typeface="Calibri" panose="020F0502020204030204" pitchFamily="34" charset="0"/>
                <a:cs typeface="Calibri" panose="020F0502020204030204" pitchFamily="34" charset="0"/>
              </a:rPr>
              <a:t>: Work Study students may assist with the delivery of hospital and domiciliary care and medical treatment to Veterans in a state facility when VA pays an allowance to the state for the Veteran’s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Congressional Offices</a:t>
            </a:r>
            <a:r>
              <a:rPr lang="en-US" sz="1800" b="1"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The distribution of information to members of the Armed Forces, Veterans, and their dependents about the benefits and services administered by the Department of Veterans Affairs; and other appropriate governmental and nongovernmental Veterans programs.</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The preparation and processing of papers and other documents, including documents to assist in the preparation and presentation of claims for benefits administered by the Department of Veterans Affairs.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5</a:t>
            </a:fld>
            <a:endParaRPr lang="en-US"/>
          </a:p>
        </p:txBody>
      </p:sp>
    </p:spTree>
    <p:extLst>
      <p:ext uri="{BB962C8B-B14F-4D97-AF65-F5344CB8AC3E}">
        <p14:creationId xmlns:p14="http://schemas.microsoft.com/office/powerpoint/2010/main" val="310687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u="sng" dirty="0"/>
              <a:t>Work Assignments for Educational Institutions are as follows</a:t>
            </a:r>
            <a:r>
              <a:rPr lang="en-US" dirty="0"/>
              <a:t>:</a:t>
            </a:r>
            <a:br>
              <a:rPr lang="en-US" dirty="0"/>
            </a:b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Preparation and processing of necessary Veteran related papers and other documents at educational institutions, </a:t>
            </a:r>
            <a:r>
              <a:rPr lang="en-US" sz="1200" dirty="0">
                <a:effectLst/>
                <a:latin typeface="Calibri" panose="020F0502020204030204" pitchFamily="34" charset="0"/>
                <a:ea typeface="Calibri" panose="020F0502020204030204" pitchFamily="34" charset="0"/>
                <a:cs typeface="Calibri" panose="020F0502020204030204" pitchFamily="34" charset="0"/>
              </a:rPr>
              <a:t>and the gathering of information to fulfill reporting requirements.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Assisting with dissemination of general information regarding Veteran benefits and/or services and providing assistance to individuals in obtaining these benefits.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Aiding Veteran students with general inquiries about Veteran benefits via phone, email, or in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Maintaining and organizing Veteran related files.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 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br>
              <a:rPr lang="en-US" sz="1200" dirty="0">
                <a:effectLst/>
                <a:latin typeface="Calibri" panose="020F0502020204030204" pitchFamily="34" charset="0"/>
                <a:ea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6</a:t>
            </a:fld>
            <a:endParaRPr lang="en-US"/>
          </a:p>
        </p:txBody>
      </p:sp>
    </p:spTree>
    <p:extLst>
      <p:ext uri="{BB962C8B-B14F-4D97-AF65-F5344CB8AC3E}">
        <p14:creationId xmlns:p14="http://schemas.microsoft.com/office/powerpoint/2010/main" val="185137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u="sng" dirty="0">
                <a:effectLst/>
                <a:latin typeface="Calibri" panose="020F0502020204030204" pitchFamily="34" charset="0"/>
                <a:ea typeface="Times New Roman" panose="02020603050405020304" pitchFamily="18" charset="0"/>
                <a:cs typeface="Calibri" panose="020F0502020204030204" pitchFamily="34" charset="0"/>
              </a:rPr>
              <a:t>Site Supervisor responsibilities include but are not limited to</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Calibri" panose="020F0502020204030204" pitchFamily="34" charset="0"/>
              </a:rPr>
              <a:t>• Submitting a Work Site Application (VA Form 22-10219) and a Position Description to VA Work Study every year.  The 22-10219 will be dis/approved after review by Work Study.  This form will be submitted to Work Study via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AskVA</a:t>
            </a:r>
            <a:r>
              <a:rPr lang="en-US" sz="1100" dirty="0">
                <a:effectLst/>
                <a:latin typeface="Calibri" panose="020F0502020204030204" pitchFamily="34" charset="0"/>
                <a:ea typeface="Times New Roman" panose="02020603050405020304" pitchFamily="18" charset="0"/>
                <a:cs typeface="Calibri" panose="020F0502020204030204" pitchFamily="34" charset="0"/>
              </a:rPr>
              <a:t>.  We’ll cover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AskVA</a:t>
            </a:r>
            <a:r>
              <a:rPr lang="en-US" sz="1100" dirty="0">
                <a:effectLst/>
                <a:latin typeface="Calibri" panose="020F0502020204030204" pitchFamily="34" charset="0"/>
                <a:ea typeface="Times New Roman" panose="02020603050405020304" pitchFamily="18" charset="0"/>
                <a:cs typeface="Calibri" panose="020F0502020204030204" pitchFamily="34" charset="0"/>
              </a:rPr>
              <a:t> later on in this presentation. </a:t>
            </a:r>
            <a:br>
              <a:rPr lang="en-US" sz="1100" dirty="0">
                <a:effectLst/>
                <a:latin typeface="Calibri" panose="020F0502020204030204" pitchFamily="34" charset="0"/>
                <a:ea typeface="Times New Roman" panose="02020603050405020304" pitchFamily="18" charset="0"/>
                <a:cs typeface="Calibri" panose="020F0502020204030204" pitchFamily="34" charset="0"/>
              </a:rPr>
            </a:br>
            <a:r>
              <a:rPr lang="en-US" sz="1100" dirty="0">
                <a:effectLst/>
                <a:latin typeface="Calibri" panose="020F0502020204030204" pitchFamily="34" charset="0"/>
                <a:ea typeface="Times New Roman" panose="02020603050405020304" pitchFamily="18" charset="0"/>
                <a:cs typeface="Calibri" panose="020F0502020204030204" pitchFamily="34" charset="0"/>
              </a:rPr>
              <a:t>• Providing direct supervision and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Calibri" panose="020F0502020204030204" pitchFamily="34" charset="0"/>
              </a:rPr>
              <a:t>• Ensuring only approved tasks are performed. Under no circumstances should students do homework or study during their assigned Work Study time.</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Ensuring only approved hours are worked</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Ensure the student works only at the approved work site listed on the time record. Work Study students are assigned to a specific work site and cannot perform work at any other 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cs typeface="Calibri" panose="020F0502020204030204" pitchFamily="34" charset="0"/>
              </a:rPr>
              <a:t>Review and maintain all correspondence from VA Work Study</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Maintaining records for a minimum of 3 years</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Read the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Work Study Site Supervisor Handbook</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36E8A87-18DA-4CCE-A8C2-BDBC489258C6}" type="slidenum">
              <a:rPr lang="en-US" smtClean="0"/>
              <a:pPr/>
              <a:t>7</a:t>
            </a:fld>
            <a:endParaRPr lang="en-US"/>
          </a:p>
        </p:txBody>
      </p:sp>
    </p:spTree>
    <p:extLst>
      <p:ext uri="{BB962C8B-B14F-4D97-AF65-F5344CB8AC3E}">
        <p14:creationId xmlns:p14="http://schemas.microsoft.com/office/powerpoint/2010/main" val="338506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work site qualifications and responsibilities, let’s dive into student qualifications. For a student to be eligible for the VA Work Study Allowance Program, they must first meet a list of qualifications. The qualifications reviewed in the next few slides contain information on the VA education benefit programs approved for participation in the Work Study program, the student enrollment requirements, and the components evaluated in the student selection process. </a:t>
            </a:r>
          </a:p>
        </p:txBody>
      </p:sp>
      <p:sp>
        <p:nvSpPr>
          <p:cNvPr id="4" name="Slide Number Placeholder 3"/>
          <p:cNvSpPr>
            <a:spLocks noGrp="1"/>
          </p:cNvSpPr>
          <p:nvPr>
            <p:ph type="sldNum" sz="quarter" idx="5"/>
          </p:nvPr>
        </p:nvSpPr>
        <p:spPr/>
        <p:txBody>
          <a:bodyPr/>
          <a:lstStyle/>
          <a:p>
            <a:fld id="{436E8A87-18DA-4CCE-A8C2-BDBC489258C6}" type="slidenum">
              <a:rPr lang="en-US" smtClean="0"/>
              <a:pPr/>
              <a:t>8</a:t>
            </a:fld>
            <a:endParaRPr lang="en-US"/>
          </a:p>
        </p:txBody>
      </p:sp>
    </p:spTree>
    <p:extLst>
      <p:ext uri="{BB962C8B-B14F-4D97-AF65-F5344CB8AC3E}">
        <p14:creationId xmlns:p14="http://schemas.microsoft.com/office/powerpoint/2010/main" val="57178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effectLst/>
                <a:latin typeface="Calibri" panose="020F0502020204030204" pitchFamily="34" charset="0"/>
                <a:ea typeface="Times New Roman" panose="02020603050405020304" pitchFamily="18" charset="0"/>
              </a:rPr>
              <a:t>A student must be using an approved VA education benefits program to pay for their education or training to be considered for participation in the Work Study Allowance program.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kern="12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kern="1200" dirty="0">
                <a:effectLst/>
                <a:latin typeface="Calibri" panose="020F0502020204030204" pitchFamily="34" charset="0"/>
                <a:ea typeface="Times New Roman" panose="02020603050405020304" pitchFamily="18" charset="0"/>
              </a:rPr>
              <a:t>Approved VA education benefits programs include</a:t>
            </a:r>
            <a:r>
              <a:rPr lang="en-US" sz="1800" kern="12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Chapter 33: Post-9/11 GI Bill for Veterans, including Post-9/11 GI Bill for family members using transferred benefits (TOE) and Fry Scholarship recipients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Chapter 30: Montgomery GI Bill Active Duty (MGIB-AD)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Chapter 1606: Montgomery GI Bill Selected Reserve (MGIB-SR)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Chapter 32: Veterans’ Educational Assistance Program (VEAP)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Chapter 35: Survivors’ and Dependents’ Educational Assistance (DEA)</a:t>
            </a:r>
            <a:br>
              <a:rPr lang="en-US" sz="1800" kern="1200" dirty="0">
                <a:effectLst/>
                <a:latin typeface="Calibri" panose="020F0502020204030204" pitchFamily="34" charset="0"/>
                <a:ea typeface="Times New Roman" panose="02020603050405020304" pitchFamily="18" charset="0"/>
                <a:cs typeface="Calibri" panose="020F0502020204030204" pitchFamily="34" charset="0"/>
              </a:rPr>
            </a:b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(Note: Dependents who qualify under 38 U.S.C. Chapter 35 may use work study only while enrolled at a school in one of the 50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Chapter 31: Veteran Readiness and Employment (VR&amp;E)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200" dirty="0">
                <a:effectLst/>
                <a:latin typeface="Calibri" panose="020F0502020204030204" pitchFamily="34" charset="0"/>
                <a:ea typeface="Times New Roman" panose="02020603050405020304" pitchFamily="18" charset="0"/>
              </a:rPr>
              <a:t>• The Edith </a:t>
            </a:r>
            <a:r>
              <a:rPr lang="en-US" sz="1800" kern="1200" dirty="0" err="1">
                <a:effectLst/>
                <a:latin typeface="Calibri" panose="020F0502020204030204" pitchFamily="34" charset="0"/>
                <a:ea typeface="Times New Roman" panose="02020603050405020304" pitchFamily="18" charset="0"/>
              </a:rPr>
              <a:t>Nourse</a:t>
            </a:r>
            <a:r>
              <a:rPr lang="en-US" sz="1800" kern="1200" dirty="0">
                <a:effectLst/>
                <a:latin typeface="Calibri" panose="020F0502020204030204" pitchFamily="34" charset="0"/>
                <a:ea typeface="Times New Roman" panose="02020603050405020304" pitchFamily="18" charset="0"/>
              </a:rPr>
              <a:t> Rogers Science Technology Engineering Math (STEM) Scholarship</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 student must be enrolled in an approved degree, vocational or professional program at a rate of ¾ time or higher; or, 75% ROP for Ch33 participants and work at a VA approved work site.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Neither federal employees nor students receiving VA education benefits, while participating in an internship program at a VA Facility, are eligible to participate in the Work-Study Allowance Program simultaneously at a VA facility.</a:t>
            </a:r>
            <a:endParaRPr lang="en-US" sz="1800" dirty="0">
              <a:effectLst/>
              <a:latin typeface="Times New Roman" panose="02020603050405020304" pitchFamily="18" charset="0"/>
              <a:ea typeface="Times New Roman" panose="02020603050405020304" pitchFamily="18" charset="0"/>
            </a:endParaRPr>
          </a:p>
          <a:p>
            <a:pPr marL="0" indent="0">
              <a:spcAft>
                <a:spcPts val="1200"/>
              </a:spcAft>
              <a:buNone/>
              <a:defRPr/>
            </a:pPr>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9</a:t>
            </a:fld>
            <a:endParaRPr lang="en-US"/>
          </a:p>
        </p:txBody>
      </p:sp>
    </p:spTree>
    <p:extLst>
      <p:ext uri="{BB962C8B-B14F-4D97-AF65-F5344CB8AC3E}">
        <p14:creationId xmlns:p14="http://schemas.microsoft.com/office/powerpoint/2010/main" val="2949826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36615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08783941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1551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9712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33065139"/>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6678932"/>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0121667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973330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627640688"/>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55738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883277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58689837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22110109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8653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16514856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62957423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45318868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9816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3363971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95705112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75885586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411640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dirty="0"/>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56196053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1013685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007526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7802384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63201006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1272995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415029729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4" r:id="rId3"/>
    <p:sldLayoutId id="2147483772" r:id="rId4"/>
    <p:sldLayoutId id="2147483775" r:id="rId5"/>
    <p:sldLayoutId id="2147483773" r:id="rId6"/>
    <p:sldLayoutId id="2147483806" r:id="rId7"/>
    <p:sldLayoutId id="2147483807" r:id="rId8"/>
    <p:sldLayoutId id="2147483808" r:id="rId9"/>
    <p:sldLayoutId id="2147483777" r:id="rId10"/>
    <p:sldLayoutId id="2147483778" r:id="rId11"/>
    <p:sldLayoutId id="2147483811"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8" r:id="rId21"/>
    <p:sldLayoutId id="2147483790" r:id="rId22"/>
    <p:sldLayoutId id="2147483809" r:id="rId23"/>
    <p:sldLayoutId id="2147483787" r:id="rId24"/>
    <p:sldLayoutId id="2147483792" r:id="rId25"/>
    <p:sldLayoutId id="2147483789" r:id="rId26"/>
    <p:sldLayoutId id="2147483810" r:id="rId27"/>
    <p:sldLayoutId id="2147483791" r:id="rId28"/>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5FDDD-D2D9-2E4E-BA85-2257864031DA}"/>
              </a:ext>
            </a:extLst>
          </p:cNvPr>
          <p:cNvSpPr>
            <a:spLocks noGrp="1"/>
          </p:cNvSpPr>
          <p:nvPr>
            <p:ph type="title"/>
          </p:nvPr>
        </p:nvSpPr>
        <p:spPr>
          <a:xfrm>
            <a:off x="2299030" y="2318273"/>
            <a:ext cx="7593939" cy="2221454"/>
          </a:xfrm>
        </p:spPr>
        <p:txBody>
          <a:bodyPr/>
          <a:lstStyle/>
          <a:p>
            <a:r>
              <a:rPr lang="en-US" sz="6000" dirty="0">
                <a:latin typeface="Calibri" panose="020F0502020204030204" pitchFamily="34" charset="0"/>
                <a:cs typeface="Calibri" panose="020F0502020204030204" pitchFamily="34" charset="0"/>
              </a:rPr>
              <a:t>Work Study Allowance Program</a:t>
            </a:r>
          </a:p>
        </p:txBody>
      </p:sp>
    </p:spTree>
    <p:extLst>
      <p:ext uri="{BB962C8B-B14F-4D97-AF65-F5344CB8AC3E}">
        <p14:creationId xmlns:p14="http://schemas.microsoft.com/office/powerpoint/2010/main" val="315327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54B-8FA2-4309-8229-1418CB4BAC92}"/>
              </a:ext>
            </a:extLst>
          </p:cNvPr>
          <p:cNvSpPr>
            <a:spLocks noGrp="1"/>
          </p:cNvSpPr>
          <p:nvPr>
            <p:ph type="title"/>
          </p:nvPr>
        </p:nvSpPr>
        <p:spPr/>
        <p:txBody>
          <a:bodyPr/>
          <a:lstStyle/>
          <a:p>
            <a:r>
              <a:rPr lang="en-US" sz="4800" dirty="0"/>
              <a:t>Selection Criterion</a:t>
            </a:r>
            <a:br>
              <a:rPr lang="en-US" dirty="0"/>
            </a:br>
            <a:endParaRPr lang="en-US" dirty="0"/>
          </a:p>
        </p:txBody>
      </p:sp>
      <p:graphicFrame>
        <p:nvGraphicFramePr>
          <p:cNvPr id="4" name="Content Placeholder 3">
            <a:extLst>
              <a:ext uri="{FF2B5EF4-FFF2-40B4-BE49-F238E27FC236}">
                <a16:creationId xmlns:a16="http://schemas.microsoft.com/office/drawing/2014/main" id="{8A0B07BD-331F-4CD6-AC75-4C769B3EA797}"/>
              </a:ext>
            </a:extLst>
          </p:cNvPr>
          <p:cNvGraphicFramePr>
            <a:graphicFrameLocks noGrp="1"/>
          </p:cNvGraphicFramePr>
          <p:nvPr>
            <p:ph sz="quarter" idx="10"/>
            <p:extLst>
              <p:ext uri="{D42A27DB-BD31-4B8C-83A1-F6EECF244321}">
                <p14:modId xmlns:p14="http://schemas.microsoft.com/office/powerpoint/2010/main" val="1445090801"/>
              </p:ext>
            </p:extLst>
          </p:nvPr>
        </p:nvGraphicFramePr>
        <p:xfrm>
          <a:off x="381000" y="1371600"/>
          <a:ext cx="11430000" cy="49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80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#1</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1765869" y="1638729"/>
            <a:ext cx="8660257" cy="4227815"/>
          </a:xfrm>
          <a:ln w="57150">
            <a:solidFill>
              <a:schemeClr val="accent1"/>
            </a:solidFill>
          </a:ln>
        </p:spPr>
        <p:txBody>
          <a:bodyPr anchor="ctr"/>
          <a:lstStyle/>
          <a:p>
            <a:pPr algn="ctr"/>
            <a:r>
              <a:rPr lang="en-US" sz="3600" b="1" dirty="0"/>
              <a:t> </a:t>
            </a:r>
            <a:r>
              <a:rPr lang="en-US" sz="3600" dirty="0"/>
              <a:t>Work Study students will receive a W-2 every year for time worked as a VA Work Study.  </a:t>
            </a:r>
          </a:p>
          <a:p>
            <a:pPr algn="ctr"/>
            <a:endParaRPr lang="en-US" sz="3600" b="1" dirty="0"/>
          </a:p>
          <a:p>
            <a:pPr marL="742950" indent="-742950" algn="ctr">
              <a:buFont typeface="+mj-lt"/>
              <a:buAutoNum type="alphaUcPeriod"/>
            </a:pPr>
            <a:r>
              <a:rPr lang="en-US" sz="3600" dirty="0"/>
              <a:t>True</a:t>
            </a:r>
          </a:p>
          <a:p>
            <a:pPr marL="742950" indent="-742950" algn="ctr">
              <a:buFont typeface="+mj-lt"/>
              <a:buAutoNum type="alphaUcPeriod"/>
            </a:pPr>
            <a:r>
              <a:rPr lang="en-US" sz="3600" dirty="0"/>
              <a:t>False</a:t>
            </a:r>
          </a:p>
          <a:p>
            <a:pPr algn="ctr"/>
            <a:endParaRPr lang="en-US" dirty="0"/>
          </a:p>
        </p:txBody>
      </p:sp>
    </p:spTree>
    <p:extLst>
      <p:ext uri="{BB962C8B-B14F-4D97-AF65-F5344CB8AC3E}">
        <p14:creationId xmlns:p14="http://schemas.microsoft.com/office/powerpoint/2010/main" val="44494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#1</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1765869" y="1638729"/>
            <a:ext cx="8660257" cy="4227815"/>
          </a:xfrm>
          <a:ln w="57150">
            <a:solidFill>
              <a:schemeClr val="accent1"/>
            </a:solidFill>
          </a:ln>
        </p:spPr>
        <p:txBody>
          <a:bodyPr anchor="ctr"/>
          <a:lstStyle/>
          <a:p>
            <a:pPr algn="ctr"/>
            <a:r>
              <a:rPr lang="en-US" sz="3600" b="1" dirty="0"/>
              <a:t> </a:t>
            </a:r>
            <a:r>
              <a:rPr lang="en-US" sz="3600" dirty="0"/>
              <a:t>Work Study students will receive a W-2 every year for time worked as a VA Work Study.  </a:t>
            </a:r>
          </a:p>
          <a:p>
            <a:pPr algn="ctr"/>
            <a:endParaRPr lang="en-US" sz="3600" b="1" dirty="0"/>
          </a:p>
          <a:p>
            <a:pPr marL="742950" indent="-742950" algn="ctr">
              <a:buFont typeface="+mj-lt"/>
              <a:buAutoNum type="alphaUcPeriod"/>
            </a:pPr>
            <a:r>
              <a:rPr lang="en-US" sz="3600" strike="sngStrike" dirty="0"/>
              <a:t>True</a:t>
            </a:r>
          </a:p>
          <a:p>
            <a:pPr marL="742950" indent="-742950" algn="ctr">
              <a:buFont typeface="+mj-lt"/>
              <a:buAutoNum type="alphaUcPeriod"/>
            </a:pPr>
            <a:r>
              <a:rPr lang="en-US" sz="3600" b="1" dirty="0"/>
              <a:t>False</a:t>
            </a:r>
          </a:p>
          <a:p>
            <a:pPr algn="ctr"/>
            <a:endParaRPr lang="en-US" dirty="0"/>
          </a:p>
        </p:txBody>
      </p:sp>
    </p:spTree>
    <p:extLst>
      <p:ext uri="{BB962C8B-B14F-4D97-AF65-F5344CB8AC3E}">
        <p14:creationId xmlns:p14="http://schemas.microsoft.com/office/powerpoint/2010/main" val="336606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#2</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472611" y="1253447"/>
            <a:ext cx="11338387" cy="4613098"/>
          </a:xfrm>
          <a:ln w="57150">
            <a:solidFill>
              <a:schemeClr val="accent1"/>
            </a:solidFill>
          </a:ln>
        </p:spPr>
        <p:txBody>
          <a:bodyPr anchor="ctr"/>
          <a:lstStyle/>
          <a:p>
            <a:pPr algn="ctr"/>
            <a:r>
              <a:rPr lang="en-US" sz="3600" b="1" dirty="0"/>
              <a:t> </a:t>
            </a:r>
            <a:r>
              <a:rPr lang="en-US" sz="3200" dirty="0"/>
              <a:t>Which statements are the most accurate about student selection? </a:t>
            </a:r>
          </a:p>
          <a:p>
            <a:pPr algn="ctr"/>
            <a:r>
              <a:rPr lang="en-US" sz="3200" dirty="0"/>
              <a:t>(Select all that apply)</a:t>
            </a:r>
          </a:p>
          <a:p>
            <a:pPr algn="ctr"/>
            <a:endParaRPr lang="en-US" sz="3200" b="1" dirty="0"/>
          </a:p>
          <a:p>
            <a:pPr marL="228600" lvl="2" indent="0">
              <a:buNone/>
              <a:defRPr/>
            </a:pPr>
            <a:r>
              <a:rPr lang="en-US" sz="2800" dirty="0"/>
              <a:t>A. </a:t>
            </a:r>
            <a:r>
              <a:rPr lang="en-US" altLang="en-US" sz="2800" dirty="0">
                <a:ea typeface="Georgia" pitchFamily="18" charset="0"/>
                <a:cs typeface="Georgia" pitchFamily="18" charset="0"/>
              </a:rPr>
              <a:t>Service-connected disabilities have priority</a:t>
            </a:r>
          </a:p>
          <a:p>
            <a:pPr marL="228600" lvl="2" indent="0">
              <a:buNone/>
              <a:defRPr/>
            </a:pPr>
            <a:r>
              <a:rPr lang="en-US" altLang="en-US" sz="2800" dirty="0">
                <a:ea typeface="Georgia" pitchFamily="18" charset="0"/>
                <a:cs typeface="Georgia" pitchFamily="18" charset="0"/>
              </a:rPr>
              <a:t>B. They do not need to exhibit financial need</a:t>
            </a:r>
          </a:p>
          <a:p>
            <a:pPr marL="228600" lvl="2" indent="0">
              <a:buNone/>
              <a:defRPr/>
            </a:pPr>
            <a:r>
              <a:rPr lang="en-US" altLang="en-US" sz="2800" dirty="0">
                <a:ea typeface="Georgia" pitchFamily="18" charset="0"/>
                <a:cs typeface="Georgia" pitchFamily="18" charset="0"/>
              </a:rPr>
              <a:t>C. Must have availability to transportation</a:t>
            </a:r>
          </a:p>
          <a:p>
            <a:pPr marL="228600" lvl="2" indent="0">
              <a:buNone/>
              <a:defRPr/>
            </a:pPr>
            <a:r>
              <a:rPr lang="en-US" altLang="en-US" sz="2800" dirty="0">
                <a:ea typeface="Georgia" pitchFamily="18" charset="0"/>
                <a:cs typeface="Georgia" pitchFamily="18" charset="0"/>
              </a:rPr>
              <a:t>D. Work assignments don’t conflict with disability</a:t>
            </a:r>
          </a:p>
          <a:p>
            <a:pPr algn="ctr"/>
            <a:endParaRPr lang="en-US" dirty="0"/>
          </a:p>
        </p:txBody>
      </p:sp>
    </p:spTree>
    <p:extLst>
      <p:ext uri="{BB962C8B-B14F-4D97-AF65-F5344CB8AC3E}">
        <p14:creationId xmlns:p14="http://schemas.microsoft.com/office/powerpoint/2010/main" val="408878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#2</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472611" y="1253447"/>
            <a:ext cx="11338387" cy="4613098"/>
          </a:xfrm>
          <a:ln w="57150">
            <a:solidFill>
              <a:schemeClr val="accent1"/>
            </a:solidFill>
          </a:ln>
        </p:spPr>
        <p:txBody>
          <a:bodyPr anchor="ctr"/>
          <a:lstStyle/>
          <a:p>
            <a:pPr algn="ctr"/>
            <a:r>
              <a:rPr lang="en-US" sz="3600" b="1" dirty="0"/>
              <a:t> </a:t>
            </a:r>
            <a:r>
              <a:rPr lang="en-US" sz="3200" dirty="0"/>
              <a:t>Which statements are the most accurate about student selection? </a:t>
            </a:r>
          </a:p>
          <a:p>
            <a:pPr algn="ctr"/>
            <a:r>
              <a:rPr lang="en-US" sz="3200" dirty="0"/>
              <a:t>(Select all that apply)</a:t>
            </a:r>
          </a:p>
          <a:p>
            <a:pPr algn="ctr"/>
            <a:endParaRPr lang="en-US" sz="3200" b="1" dirty="0"/>
          </a:p>
          <a:p>
            <a:pPr marL="228600" lvl="2" indent="0">
              <a:buNone/>
              <a:defRPr/>
            </a:pPr>
            <a:r>
              <a:rPr lang="en-US" sz="2800" b="1" dirty="0"/>
              <a:t>A. </a:t>
            </a:r>
            <a:r>
              <a:rPr lang="en-US" altLang="en-US" sz="2800" b="1" dirty="0">
                <a:ea typeface="Georgia" pitchFamily="18" charset="0"/>
                <a:cs typeface="Georgia" pitchFamily="18" charset="0"/>
              </a:rPr>
              <a:t>Service-connected disabilities have priority</a:t>
            </a:r>
          </a:p>
          <a:p>
            <a:pPr marL="228600" lvl="2" indent="0">
              <a:buNone/>
              <a:defRPr/>
            </a:pPr>
            <a:r>
              <a:rPr lang="en-US" altLang="en-US" sz="2800" strike="sngStrike" dirty="0">
                <a:ea typeface="Georgia" pitchFamily="18" charset="0"/>
                <a:cs typeface="Georgia" pitchFamily="18" charset="0"/>
              </a:rPr>
              <a:t>B. They do not need to exhibit financial need</a:t>
            </a:r>
          </a:p>
          <a:p>
            <a:pPr marL="228600" lvl="2" indent="0">
              <a:buNone/>
              <a:defRPr/>
            </a:pPr>
            <a:r>
              <a:rPr lang="en-US" altLang="en-US" sz="2800" b="1" dirty="0">
                <a:ea typeface="Georgia" pitchFamily="18" charset="0"/>
                <a:cs typeface="Georgia" pitchFamily="18" charset="0"/>
              </a:rPr>
              <a:t>C. Must have availability to transportation</a:t>
            </a:r>
          </a:p>
          <a:p>
            <a:pPr marL="228600" lvl="2" indent="0">
              <a:buNone/>
              <a:defRPr/>
            </a:pPr>
            <a:r>
              <a:rPr lang="en-US" altLang="en-US" sz="2800" b="1" dirty="0">
                <a:ea typeface="Georgia" pitchFamily="18" charset="0"/>
                <a:cs typeface="Georgia" pitchFamily="18" charset="0"/>
              </a:rPr>
              <a:t>D. Work assignments don’t conflict with disability</a:t>
            </a:r>
          </a:p>
          <a:p>
            <a:pPr algn="ctr"/>
            <a:endParaRPr lang="en-US" dirty="0"/>
          </a:p>
        </p:txBody>
      </p:sp>
    </p:spTree>
    <p:extLst>
      <p:ext uri="{BB962C8B-B14F-4D97-AF65-F5344CB8AC3E}">
        <p14:creationId xmlns:p14="http://schemas.microsoft.com/office/powerpoint/2010/main" val="114134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196BC63-6B65-4D05-B956-162693CDD9AB}"/>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7BB5AC19-DD77-456F-9E1A-67EF8F3D35E4}"/>
              </a:ext>
            </a:extLst>
          </p:cNvPr>
          <p:cNvSpPr>
            <a:spLocks noGrp="1"/>
          </p:cNvSpPr>
          <p:nvPr>
            <p:ph type="body" sz="quarter" idx="14"/>
          </p:nvPr>
        </p:nvSpPr>
        <p:spPr/>
        <p:txBody>
          <a:bodyPr anchor="t"/>
          <a:lstStyle/>
          <a:p>
            <a:pPr marL="342900" indent="-342900">
              <a:buFont typeface="Wingdings" panose="05000000000000000000" pitchFamily="2" charset="2"/>
              <a:buChar char="q"/>
            </a:pPr>
            <a:r>
              <a:rPr lang="en-US" dirty="0"/>
              <a:t>Contract Agreements</a:t>
            </a:r>
          </a:p>
          <a:p>
            <a:pPr marL="342900" indent="-342900">
              <a:buFont typeface="Wingdings" panose="05000000000000000000" pitchFamily="2" charset="2"/>
              <a:buChar char="q"/>
            </a:pPr>
            <a:r>
              <a:rPr lang="en-US" dirty="0"/>
              <a:t>Contract Approval</a:t>
            </a:r>
          </a:p>
          <a:p>
            <a:pPr marL="342900" indent="-342900">
              <a:buFont typeface="Wingdings" panose="05000000000000000000" pitchFamily="2" charset="2"/>
              <a:buChar char="q"/>
            </a:pPr>
            <a:r>
              <a:rPr lang="en-US" dirty="0"/>
              <a:t>Contract Dates</a:t>
            </a:r>
          </a:p>
          <a:p>
            <a:pPr marL="342900" indent="-342900">
              <a:buFont typeface="Wingdings" panose="05000000000000000000" pitchFamily="2" charset="2"/>
              <a:buChar char="q"/>
            </a:pPr>
            <a:r>
              <a:rPr lang="en-US" dirty="0"/>
              <a:t>Contract Extensions</a:t>
            </a:r>
          </a:p>
        </p:txBody>
      </p:sp>
      <p:sp>
        <p:nvSpPr>
          <p:cNvPr id="4" name="Title 3">
            <a:extLst>
              <a:ext uri="{FF2B5EF4-FFF2-40B4-BE49-F238E27FC236}">
                <a16:creationId xmlns:a16="http://schemas.microsoft.com/office/drawing/2014/main" id="{CD14B0D1-A4A9-4352-9556-71F215AD76A7}"/>
              </a:ext>
            </a:extLst>
          </p:cNvPr>
          <p:cNvSpPr>
            <a:spLocks noGrp="1"/>
          </p:cNvSpPr>
          <p:nvPr>
            <p:ph type="title"/>
          </p:nvPr>
        </p:nvSpPr>
        <p:spPr/>
        <p:txBody>
          <a:bodyPr/>
          <a:lstStyle/>
          <a:p>
            <a:r>
              <a:rPr lang="en-US" sz="4800" dirty="0"/>
              <a:t> </a:t>
            </a:r>
            <a:br>
              <a:rPr lang="en-US" sz="4800" dirty="0"/>
            </a:br>
            <a:r>
              <a:rPr lang="en-US" sz="4800" dirty="0"/>
              <a:t>Work Study Contracts</a:t>
            </a:r>
          </a:p>
        </p:txBody>
      </p:sp>
    </p:spTree>
    <p:extLst>
      <p:ext uri="{BB962C8B-B14F-4D97-AF65-F5344CB8AC3E}">
        <p14:creationId xmlns:p14="http://schemas.microsoft.com/office/powerpoint/2010/main" val="63597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Contract Agreement Process</a:t>
            </a:r>
          </a:p>
        </p:txBody>
      </p:sp>
      <p:sp>
        <p:nvSpPr>
          <p:cNvPr id="4" name="Rectangle 3">
            <a:extLst>
              <a:ext uri="{FF2B5EF4-FFF2-40B4-BE49-F238E27FC236}">
                <a16:creationId xmlns:a16="http://schemas.microsoft.com/office/drawing/2014/main" id="{3B777AF6-C669-4DA7-9B57-BB26725791C2}"/>
              </a:ext>
            </a:extLst>
          </p:cNvPr>
          <p:cNvSpPr/>
          <p:nvPr/>
        </p:nvSpPr>
        <p:spPr>
          <a:xfrm>
            <a:off x="2007436" y="1334347"/>
            <a:ext cx="8177128" cy="4714763"/>
          </a:xfrm>
          <a:prstGeom prst="rect">
            <a:avLst/>
          </a:prstGeom>
        </p:spPr>
        <p:txBody>
          <a:bodyPr wrap="square" lIns="0" tIns="0" rIns="0" bIns="0">
            <a:noAutofit/>
          </a:bodyPr>
          <a:lstStyle/>
          <a:p>
            <a:pPr>
              <a:lnSpc>
                <a:spcPct val="90000"/>
              </a:lnSpc>
            </a:pPr>
            <a:endParaRPr lang="en-US" sz="24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BB5D1811-2CF3-4AA3-A51D-F3C85D34BD1F}"/>
              </a:ext>
            </a:extLst>
          </p:cNvPr>
          <p:cNvSpPr/>
          <p:nvPr/>
        </p:nvSpPr>
        <p:spPr>
          <a:xfrm>
            <a:off x="1026621" y="1208198"/>
            <a:ext cx="2614683" cy="2233498"/>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The approved work site finds a student; or a student finds a work site willing to bring them on. </a:t>
            </a:r>
          </a:p>
        </p:txBody>
      </p:sp>
      <p:sp>
        <p:nvSpPr>
          <p:cNvPr id="8" name="Rectangle: Rounded Corners 7">
            <a:extLst>
              <a:ext uri="{FF2B5EF4-FFF2-40B4-BE49-F238E27FC236}">
                <a16:creationId xmlns:a16="http://schemas.microsoft.com/office/drawing/2014/main" id="{F0CAAEDF-ED09-4461-B57B-279B9AA58A19}"/>
              </a:ext>
            </a:extLst>
          </p:cNvPr>
          <p:cNvSpPr/>
          <p:nvPr/>
        </p:nvSpPr>
        <p:spPr>
          <a:xfrm>
            <a:off x="4439977" y="1208198"/>
            <a:ext cx="2577162" cy="2219475"/>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The student completes the Application for Work Study Allowance (VA Form 22-8691).</a:t>
            </a:r>
          </a:p>
        </p:txBody>
      </p:sp>
      <p:sp>
        <p:nvSpPr>
          <p:cNvPr id="9" name="Rectangle: Rounded Corners 8">
            <a:extLst>
              <a:ext uri="{FF2B5EF4-FFF2-40B4-BE49-F238E27FC236}">
                <a16:creationId xmlns:a16="http://schemas.microsoft.com/office/drawing/2014/main" id="{BA87E149-7820-481B-9DB2-663A7EBA7254}"/>
              </a:ext>
            </a:extLst>
          </p:cNvPr>
          <p:cNvSpPr/>
          <p:nvPr/>
        </p:nvSpPr>
        <p:spPr>
          <a:xfrm>
            <a:off x="7815812" y="1194176"/>
            <a:ext cx="2577162" cy="2247520"/>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The work site will send the completed student application to Work Study (WS)</a:t>
            </a:r>
            <a:r>
              <a:rPr lang="en-US" sz="2000" dirty="0">
                <a:latin typeface="Calibri" panose="020F0502020204030204" pitchFamily="34" charset="0"/>
                <a:cs typeface="Calibri" panose="020F0502020204030204" pitchFamily="34" charset="0"/>
              </a:rPr>
              <a:t>.</a:t>
            </a:r>
          </a:p>
        </p:txBody>
      </p:sp>
      <p:sp>
        <p:nvSpPr>
          <p:cNvPr id="10" name="Rectangle: Rounded Corners 9">
            <a:extLst>
              <a:ext uri="{FF2B5EF4-FFF2-40B4-BE49-F238E27FC236}">
                <a16:creationId xmlns:a16="http://schemas.microsoft.com/office/drawing/2014/main" id="{43056F91-FFFF-4E68-BE0C-2C68EAD665D2}"/>
              </a:ext>
            </a:extLst>
          </p:cNvPr>
          <p:cNvSpPr/>
          <p:nvPr/>
        </p:nvSpPr>
        <p:spPr>
          <a:xfrm>
            <a:off x="1026621" y="3762071"/>
            <a:ext cx="2614683" cy="2242819"/>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Work Study will review the application and if approved, send the Time Record (VA Form 22-8690), and Student WS Agreement (VA Form 22-8692).</a:t>
            </a:r>
          </a:p>
        </p:txBody>
      </p:sp>
      <p:sp>
        <p:nvSpPr>
          <p:cNvPr id="11" name="Rectangle: Rounded Corners 10">
            <a:extLst>
              <a:ext uri="{FF2B5EF4-FFF2-40B4-BE49-F238E27FC236}">
                <a16:creationId xmlns:a16="http://schemas.microsoft.com/office/drawing/2014/main" id="{CB62987F-6629-4980-98FF-EDAFE15CABFA}"/>
              </a:ext>
            </a:extLst>
          </p:cNvPr>
          <p:cNvSpPr/>
          <p:nvPr/>
        </p:nvSpPr>
        <p:spPr>
          <a:xfrm>
            <a:off x="4400337" y="3762071"/>
            <a:ext cx="2599398" cy="2299659"/>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The site supervisor will obtain the student’s signature on the Student WS Agreement and return it to Work Study.</a:t>
            </a:r>
          </a:p>
        </p:txBody>
      </p:sp>
      <p:sp>
        <p:nvSpPr>
          <p:cNvPr id="12" name="Rectangle: Rounded Corners 11">
            <a:extLst>
              <a:ext uri="{FF2B5EF4-FFF2-40B4-BE49-F238E27FC236}">
                <a16:creationId xmlns:a16="http://schemas.microsoft.com/office/drawing/2014/main" id="{E0BD3E20-95C4-412A-A4E8-62795CD2E81A}"/>
              </a:ext>
            </a:extLst>
          </p:cNvPr>
          <p:cNvSpPr/>
          <p:nvPr/>
        </p:nvSpPr>
        <p:spPr>
          <a:xfrm>
            <a:off x="7819131" y="3794909"/>
            <a:ext cx="2638565" cy="2233982"/>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The site supervisor will send completed Time Records and future contract requests to Work Study.</a:t>
            </a:r>
          </a:p>
        </p:txBody>
      </p:sp>
      <p:sp>
        <p:nvSpPr>
          <p:cNvPr id="15" name="Arrow: Right 14">
            <a:extLst>
              <a:ext uri="{FF2B5EF4-FFF2-40B4-BE49-F238E27FC236}">
                <a16:creationId xmlns:a16="http://schemas.microsoft.com/office/drawing/2014/main" id="{F7C5B81A-AC43-4F6C-8D5D-13C15EAC3537}"/>
              </a:ext>
            </a:extLst>
          </p:cNvPr>
          <p:cNvSpPr/>
          <p:nvPr/>
        </p:nvSpPr>
        <p:spPr>
          <a:xfrm>
            <a:off x="3790226" y="2107671"/>
            <a:ext cx="560089" cy="664211"/>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16" name="Arrow: Right 15">
            <a:extLst>
              <a:ext uri="{FF2B5EF4-FFF2-40B4-BE49-F238E27FC236}">
                <a16:creationId xmlns:a16="http://schemas.microsoft.com/office/drawing/2014/main" id="{66229859-BCAC-40D2-BCDE-AF0D90CFCACC}"/>
              </a:ext>
            </a:extLst>
          </p:cNvPr>
          <p:cNvSpPr/>
          <p:nvPr/>
        </p:nvSpPr>
        <p:spPr>
          <a:xfrm>
            <a:off x="10534740" y="2074542"/>
            <a:ext cx="560089" cy="664211"/>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17" name="Arrow: Right 16">
            <a:extLst>
              <a:ext uri="{FF2B5EF4-FFF2-40B4-BE49-F238E27FC236}">
                <a16:creationId xmlns:a16="http://schemas.microsoft.com/office/drawing/2014/main" id="{B9212AE8-91D7-43FC-9D12-742F6E547768}"/>
              </a:ext>
            </a:extLst>
          </p:cNvPr>
          <p:cNvSpPr/>
          <p:nvPr/>
        </p:nvSpPr>
        <p:spPr>
          <a:xfrm>
            <a:off x="7158905" y="2067531"/>
            <a:ext cx="560089" cy="664211"/>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18" name="Arrow: Right 17">
            <a:extLst>
              <a:ext uri="{FF2B5EF4-FFF2-40B4-BE49-F238E27FC236}">
                <a16:creationId xmlns:a16="http://schemas.microsoft.com/office/drawing/2014/main" id="{D7DAF236-F985-4705-B5CA-2D4244F70299}"/>
              </a:ext>
            </a:extLst>
          </p:cNvPr>
          <p:cNvSpPr/>
          <p:nvPr/>
        </p:nvSpPr>
        <p:spPr>
          <a:xfrm>
            <a:off x="3775684" y="4511281"/>
            <a:ext cx="560089" cy="664211"/>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19" name="Arrow: Right 18">
            <a:extLst>
              <a:ext uri="{FF2B5EF4-FFF2-40B4-BE49-F238E27FC236}">
                <a16:creationId xmlns:a16="http://schemas.microsoft.com/office/drawing/2014/main" id="{671E2E79-3AC0-4940-AD4E-DB2FE061D21D}"/>
              </a:ext>
            </a:extLst>
          </p:cNvPr>
          <p:cNvSpPr/>
          <p:nvPr/>
        </p:nvSpPr>
        <p:spPr>
          <a:xfrm>
            <a:off x="7129388" y="4511281"/>
            <a:ext cx="560089" cy="664211"/>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Work Study Contracts</a:t>
            </a:r>
          </a:p>
        </p:txBody>
      </p:sp>
      <p:graphicFrame>
        <p:nvGraphicFramePr>
          <p:cNvPr id="4" name="Content Placeholder 3">
            <a:extLst>
              <a:ext uri="{FF2B5EF4-FFF2-40B4-BE49-F238E27FC236}">
                <a16:creationId xmlns:a16="http://schemas.microsoft.com/office/drawing/2014/main" id="{5BC2AC4E-E3DF-4137-B6EC-D25E7F86CA92}"/>
              </a:ext>
            </a:extLst>
          </p:cNvPr>
          <p:cNvGraphicFramePr>
            <a:graphicFrameLocks noGrp="1"/>
          </p:cNvGraphicFramePr>
          <p:nvPr>
            <p:ph sz="quarter" idx="10"/>
            <p:extLst>
              <p:ext uri="{D42A27DB-BD31-4B8C-83A1-F6EECF244321}">
                <p14:modId xmlns:p14="http://schemas.microsoft.com/office/powerpoint/2010/main" val="81123952"/>
              </p:ext>
            </p:extLst>
          </p:nvPr>
        </p:nvGraphicFramePr>
        <p:xfrm>
          <a:off x="381000" y="1084216"/>
          <a:ext cx="11430000" cy="526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03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Hours of Service</a:t>
            </a:r>
          </a:p>
        </p:txBody>
      </p:sp>
      <p:pic>
        <p:nvPicPr>
          <p:cNvPr id="5" name="Content Placeholder 4" descr="Clock mounted on wall">
            <a:extLst>
              <a:ext uri="{FF2B5EF4-FFF2-40B4-BE49-F238E27FC236}">
                <a16:creationId xmlns:a16="http://schemas.microsoft.com/office/drawing/2014/main" id="{7D10628D-B27D-476E-9A37-C595083BD48B}"/>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6256976" y="1520552"/>
            <a:ext cx="5554022" cy="4383859"/>
          </a:xfrm>
        </p:spPr>
      </p:pic>
      <p:sp>
        <p:nvSpPr>
          <p:cNvPr id="6" name="TextBox 5">
            <a:extLst>
              <a:ext uri="{FF2B5EF4-FFF2-40B4-BE49-F238E27FC236}">
                <a16:creationId xmlns:a16="http://schemas.microsoft.com/office/drawing/2014/main" id="{D2744EE5-3CEF-48DE-9D79-AC957757E618}"/>
              </a:ext>
            </a:extLst>
          </p:cNvPr>
          <p:cNvSpPr txBox="1"/>
          <p:nvPr/>
        </p:nvSpPr>
        <p:spPr>
          <a:xfrm>
            <a:off x="380999" y="1267097"/>
            <a:ext cx="5554022" cy="4872446"/>
          </a:xfrm>
          <a:prstGeom prst="rect">
            <a:avLst/>
          </a:prstGeom>
          <a:noFill/>
          <a:ln>
            <a:noFill/>
          </a:ln>
        </p:spPr>
        <p:txBody>
          <a:bodyPr wrap="square" lIns="0" tIns="0" rIns="0" bIns="0" rtlCol="0" anchor="ctr">
            <a:noAutofit/>
          </a:bodyPr>
          <a:lstStyle/>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25 hours per week, prorated for partial weeks </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Can be up to one (1) year or 1300 hours </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Not limited to number of hours in a day or week </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Not eligible for overtime pay</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Covered under Worker’s Compensation laws </a:t>
            </a:r>
          </a:p>
        </p:txBody>
      </p:sp>
    </p:spTree>
    <p:extLst>
      <p:ext uri="{BB962C8B-B14F-4D97-AF65-F5344CB8AC3E}">
        <p14:creationId xmlns:p14="http://schemas.microsoft.com/office/powerpoint/2010/main" val="396516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Contract Extensions</a:t>
            </a:r>
          </a:p>
        </p:txBody>
      </p:sp>
      <p:pic>
        <p:nvPicPr>
          <p:cNvPr id="9" name="Content Placeholder 8" descr="White calendar with a blue pen on top">
            <a:extLst>
              <a:ext uri="{FF2B5EF4-FFF2-40B4-BE49-F238E27FC236}">
                <a16:creationId xmlns:a16="http://schemas.microsoft.com/office/drawing/2014/main" id="{84AB7CF0-3998-4521-9AF4-F78612D5670B}"/>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6337120" y="1455239"/>
            <a:ext cx="5473878" cy="4483099"/>
          </a:xfrm>
        </p:spPr>
      </p:pic>
      <p:sp>
        <p:nvSpPr>
          <p:cNvPr id="10" name="TextBox 9">
            <a:extLst>
              <a:ext uri="{FF2B5EF4-FFF2-40B4-BE49-F238E27FC236}">
                <a16:creationId xmlns:a16="http://schemas.microsoft.com/office/drawing/2014/main" id="{80DB5D5A-2FEA-4554-89E0-1AAC65423D44}"/>
              </a:ext>
            </a:extLst>
          </p:cNvPr>
          <p:cNvSpPr txBox="1"/>
          <p:nvPr/>
        </p:nvSpPr>
        <p:spPr>
          <a:xfrm>
            <a:off x="380999" y="1371600"/>
            <a:ext cx="5715001" cy="4650378"/>
          </a:xfrm>
          <a:prstGeom prst="rect">
            <a:avLst/>
          </a:prstGeom>
          <a:noFill/>
          <a:ln>
            <a:noFill/>
          </a:ln>
        </p:spPr>
        <p:txBody>
          <a:bodyPr wrap="square" lIns="0" tIns="0" rIns="0" bIns="0" rtlCol="0" anchor="ctr">
            <a:noAutofit/>
          </a:bodyPr>
          <a:lstStyle/>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A continuation of the original agreement </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A contract extension can begin up to 30 days before the next term begins</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All hours from previous contract not worked by the </a:t>
            </a:r>
            <a:r>
              <a:rPr lang="en-US" sz="2400" b="1" noProof="0" dirty="0">
                <a:latin typeface="Calibri" panose="020F0502020204030204" pitchFamily="34" charset="0"/>
                <a:cs typeface="Calibri" panose="020F0502020204030204" pitchFamily="34" charset="0"/>
              </a:rPr>
              <a:t>END DATE </a:t>
            </a:r>
            <a:r>
              <a:rPr lang="en-US" sz="2400" noProof="0" dirty="0">
                <a:latin typeface="Calibri" panose="020F0502020204030204" pitchFamily="34" charset="0"/>
                <a:cs typeface="Calibri" panose="020F0502020204030204" pitchFamily="34" charset="0"/>
              </a:rPr>
              <a:t>are forfeited</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Contract extensions requests can be submitted through the GI Bill ® Ask VA site</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Must be approved by VA</a:t>
            </a:r>
          </a:p>
        </p:txBody>
      </p:sp>
    </p:spTree>
    <p:extLst>
      <p:ext uri="{BB962C8B-B14F-4D97-AF65-F5344CB8AC3E}">
        <p14:creationId xmlns:p14="http://schemas.microsoft.com/office/powerpoint/2010/main" val="248801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cup, indoor&#10;&#10;Description automatically generated">
            <a:extLst>
              <a:ext uri="{FF2B5EF4-FFF2-40B4-BE49-F238E27FC236}">
                <a16:creationId xmlns:a16="http://schemas.microsoft.com/office/drawing/2014/main" id="{94080514-6C14-4A1E-AACB-0D88A7BC826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40EC465E-5068-4A06-A877-7BB79B694939}"/>
              </a:ext>
            </a:extLst>
          </p:cNvPr>
          <p:cNvSpPr>
            <a:spLocks noGrp="1"/>
          </p:cNvSpPr>
          <p:nvPr>
            <p:ph type="title"/>
          </p:nvPr>
        </p:nvSpPr>
        <p:spPr>
          <a:xfrm>
            <a:off x="648070" y="4119932"/>
            <a:ext cx="8656320" cy="2411497"/>
          </a:xfrm>
        </p:spPr>
        <p:txBody>
          <a:bodyPr anchor="t"/>
          <a:lstStyle/>
          <a:p>
            <a:pPr algn="l">
              <a:lnSpc>
                <a:spcPct val="100000"/>
              </a:lnSpc>
            </a:pPr>
            <a:r>
              <a:rPr lang="en-US" sz="4800" u="sng" dirty="0">
                <a:solidFill>
                  <a:schemeClr val="bg1"/>
                </a:solidFill>
              </a:rPr>
              <a:t>Overview</a:t>
            </a:r>
            <a:br>
              <a:rPr lang="en-US" sz="4800" u="sng" dirty="0">
                <a:solidFill>
                  <a:schemeClr val="bg1"/>
                </a:solidFill>
              </a:rPr>
            </a:br>
            <a:r>
              <a:rPr lang="en-US" sz="2400" b="0" dirty="0">
                <a:solidFill>
                  <a:schemeClr val="bg1"/>
                </a:solidFill>
              </a:rPr>
              <a:t>Work Study is a Veterans Administration (VA) tax exempt education benefit paid to students for performing VA-related activities at an approved Work Study site. </a:t>
            </a:r>
            <a:br>
              <a:rPr lang="en-US" sz="2400" b="0" dirty="0">
                <a:solidFill>
                  <a:schemeClr val="bg1"/>
                </a:solidFill>
              </a:rPr>
            </a:br>
            <a:endParaRPr lang="en-US" sz="4800" b="0" dirty="0">
              <a:solidFill>
                <a:schemeClr val="bg1"/>
              </a:solidFill>
            </a:endParaRPr>
          </a:p>
        </p:txBody>
      </p:sp>
    </p:spTree>
    <p:extLst>
      <p:ext uri="{BB962C8B-B14F-4D97-AF65-F5344CB8AC3E}">
        <p14:creationId xmlns:p14="http://schemas.microsoft.com/office/powerpoint/2010/main" val="3898028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Zero Hour Extension</a:t>
            </a:r>
          </a:p>
        </p:txBody>
      </p:sp>
      <p:graphicFrame>
        <p:nvGraphicFramePr>
          <p:cNvPr id="3" name="Content Placeholder 2">
            <a:extLst>
              <a:ext uri="{FF2B5EF4-FFF2-40B4-BE49-F238E27FC236}">
                <a16:creationId xmlns:a16="http://schemas.microsoft.com/office/drawing/2014/main" id="{8AA73323-D162-4562-9913-D432EDC99F4C}"/>
              </a:ext>
            </a:extLst>
          </p:cNvPr>
          <p:cNvGraphicFramePr>
            <a:graphicFrameLocks noGrp="1"/>
          </p:cNvGraphicFramePr>
          <p:nvPr>
            <p:ph sz="quarter" idx="10"/>
            <p:extLst>
              <p:ext uri="{D42A27DB-BD31-4B8C-83A1-F6EECF244321}">
                <p14:modId xmlns:p14="http://schemas.microsoft.com/office/powerpoint/2010/main" val="755804421"/>
              </p:ext>
            </p:extLst>
          </p:nvPr>
        </p:nvGraphicFramePr>
        <p:xfrm>
          <a:off x="381001" y="1371601"/>
          <a:ext cx="11430000" cy="49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11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money&#10;&#10;Description automatically generated with low confidence">
            <a:extLst>
              <a:ext uri="{FF2B5EF4-FFF2-40B4-BE49-F238E27FC236}">
                <a16:creationId xmlns:a16="http://schemas.microsoft.com/office/drawing/2014/main" id="{6B4B6B8B-3CF5-4ECC-BD01-5FB715A7A93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30C02E5-8AE3-417B-B4D5-D4DDFF9F143C}"/>
              </a:ext>
            </a:extLst>
          </p:cNvPr>
          <p:cNvSpPr>
            <a:spLocks noGrp="1"/>
          </p:cNvSpPr>
          <p:nvPr>
            <p:ph type="body" sz="quarter" idx="14"/>
          </p:nvPr>
        </p:nvSpPr>
        <p:spPr/>
        <p:txBody>
          <a:bodyPr/>
          <a:lstStyle/>
          <a:p>
            <a:pPr marL="342900" indent="-342900">
              <a:buFont typeface="Wingdings" panose="05000000000000000000" pitchFamily="2" charset="2"/>
              <a:buChar char="q"/>
            </a:pPr>
            <a:r>
              <a:rPr lang="en-US" dirty="0"/>
              <a:t>Time Records</a:t>
            </a:r>
          </a:p>
          <a:p>
            <a:pPr marL="342900" indent="-342900">
              <a:buFont typeface="Wingdings" panose="05000000000000000000" pitchFamily="2" charset="2"/>
              <a:buChar char="q"/>
            </a:pPr>
            <a:r>
              <a:rPr lang="en-US" dirty="0"/>
              <a:t>Payment Parameters</a:t>
            </a:r>
          </a:p>
          <a:p>
            <a:pPr marL="342900" indent="-342900">
              <a:buFont typeface="Wingdings" panose="05000000000000000000" pitchFamily="2" charset="2"/>
              <a:buChar char="q"/>
            </a:pPr>
            <a:r>
              <a:rPr lang="en-US" dirty="0"/>
              <a:t>Advanced Payment</a:t>
            </a:r>
          </a:p>
          <a:p>
            <a:pPr marL="342900" indent="-342900">
              <a:buFont typeface="Wingdings" panose="05000000000000000000" pitchFamily="2" charset="2"/>
              <a:buChar char="q"/>
            </a:pPr>
            <a:r>
              <a:rPr lang="en-US" dirty="0"/>
              <a:t>Change in Enrollment Status</a:t>
            </a:r>
          </a:p>
        </p:txBody>
      </p:sp>
      <p:sp>
        <p:nvSpPr>
          <p:cNvPr id="4" name="Title 3">
            <a:extLst>
              <a:ext uri="{FF2B5EF4-FFF2-40B4-BE49-F238E27FC236}">
                <a16:creationId xmlns:a16="http://schemas.microsoft.com/office/drawing/2014/main" id="{D9E3FC43-0FEA-4A1F-B4F1-E45CF15FB626}"/>
              </a:ext>
            </a:extLst>
          </p:cNvPr>
          <p:cNvSpPr>
            <a:spLocks noGrp="1"/>
          </p:cNvSpPr>
          <p:nvPr>
            <p:ph type="title"/>
          </p:nvPr>
        </p:nvSpPr>
        <p:spPr/>
        <p:txBody>
          <a:bodyPr/>
          <a:lstStyle/>
          <a:p>
            <a:r>
              <a:rPr lang="en-US" sz="4800" dirty="0"/>
              <a:t>Work Study Payments</a:t>
            </a:r>
          </a:p>
        </p:txBody>
      </p:sp>
    </p:spTree>
    <p:extLst>
      <p:ext uri="{BB962C8B-B14F-4D97-AF65-F5344CB8AC3E}">
        <p14:creationId xmlns:p14="http://schemas.microsoft.com/office/powerpoint/2010/main" val="1982060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Time Records</a:t>
            </a:r>
          </a:p>
        </p:txBody>
      </p:sp>
      <p:graphicFrame>
        <p:nvGraphicFramePr>
          <p:cNvPr id="4" name="Content Placeholder 3">
            <a:extLst>
              <a:ext uri="{FF2B5EF4-FFF2-40B4-BE49-F238E27FC236}">
                <a16:creationId xmlns:a16="http://schemas.microsoft.com/office/drawing/2014/main" id="{B9DB490B-9767-454C-8760-1E748F2905E1}"/>
              </a:ext>
            </a:extLst>
          </p:cNvPr>
          <p:cNvGraphicFramePr>
            <a:graphicFrameLocks noGrp="1"/>
          </p:cNvGraphicFramePr>
          <p:nvPr>
            <p:ph sz="quarter" idx="10"/>
            <p:extLst>
              <p:ext uri="{D42A27DB-BD31-4B8C-83A1-F6EECF244321}">
                <p14:modId xmlns:p14="http://schemas.microsoft.com/office/powerpoint/2010/main" val="23365624"/>
              </p:ext>
            </p:extLst>
          </p:nvPr>
        </p:nvGraphicFramePr>
        <p:xfrm>
          <a:off x="381001" y="1240971"/>
          <a:ext cx="11430000" cy="5070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974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Payment Parameters </a:t>
            </a:r>
          </a:p>
        </p:txBody>
      </p:sp>
      <p:graphicFrame>
        <p:nvGraphicFramePr>
          <p:cNvPr id="4" name="Content Placeholder 3">
            <a:extLst>
              <a:ext uri="{FF2B5EF4-FFF2-40B4-BE49-F238E27FC236}">
                <a16:creationId xmlns:a16="http://schemas.microsoft.com/office/drawing/2014/main" id="{E4793088-9010-4D02-9C5B-0CFB877E90B4}"/>
              </a:ext>
            </a:extLst>
          </p:cNvPr>
          <p:cNvGraphicFramePr>
            <a:graphicFrameLocks noGrp="1"/>
          </p:cNvGraphicFramePr>
          <p:nvPr>
            <p:ph sz="quarter" idx="10"/>
            <p:extLst>
              <p:ext uri="{D42A27DB-BD31-4B8C-83A1-F6EECF244321}">
                <p14:modId xmlns:p14="http://schemas.microsoft.com/office/powerpoint/2010/main" val="2918776835"/>
              </p:ext>
            </p:extLst>
          </p:nvPr>
        </p:nvGraphicFramePr>
        <p:xfrm>
          <a:off x="381001" y="1005840"/>
          <a:ext cx="11430000" cy="5306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599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Advanced Payment</a:t>
            </a:r>
          </a:p>
        </p:txBody>
      </p:sp>
      <p:pic>
        <p:nvPicPr>
          <p:cNvPr id="5" name="Content Placeholder 4" descr="A hand holding a stack of paper money&#10;&#10;Description automatically generated with low confidence">
            <a:extLst>
              <a:ext uri="{FF2B5EF4-FFF2-40B4-BE49-F238E27FC236}">
                <a16:creationId xmlns:a16="http://schemas.microsoft.com/office/drawing/2014/main" id="{DA67AAB9-004F-4E66-A6E0-C3D5530693EA}"/>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6101712" y="1606731"/>
            <a:ext cx="5426260" cy="4101738"/>
          </a:xfrm>
        </p:spPr>
      </p:pic>
      <p:sp>
        <p:nvSpPr>
          <p:cNvPr id="6" name="TextBox 5">
            <a:extLst>
              <a:ext uri="{FF2B5EF4-FFF2-40B4-BE49-F238E27FC236}">
                <a16:creationId xmlns:a16="http://schemas.microsoft.com/office/drawing/2014/main" id="{9EF0269D-11F6-41ED-AA22-7D2ADFE257CF}"/>
              </a:ext>
            </a:extLst>
          </p:cNvPr>
          <p:cNvSpPr txBox="1"/>
          <p:nvPr/>
        </p:nvSpPr>
        <p:spPr>
          <a:xfrm>
            <a:off x="380999" y="1606731"/>
            <a:ext cx="5431972" cy="4545875"/>
          </a:xfrm>
          <a:prstGeom prst="rect">
            <a:avLst/>
          </a:prstGeom>
          <a:noFill/>
        </p:spPr>
        <p:txBody>
          <a:bodyPr wrap="square" lIns="0" tIns="0" rIns="0" bIns="0" rtlCol="0">
            <a:noAutofit/>
          </a:bodyPr>
          <a:lstStyle/>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Students may elect to be paid in advance for 50 hours in their Work Study agreement</a:t>
            </a:r>
          </a:p>
          <a:p>
            <a:pPr marL="342900" indent="-342900" algn="l" defTabSz="228600">
              <a:spcAft>
                <a:spcPts val="12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A</a:t>
            </a:r>
            <a:r>
              <a:rPr lang="en-US" sz="2400" noProof="0" dirty="0" err="1">
                <a:latin typeface="Calibri" panose="020F0502020204030204" pitchFamily="34" charset="0"/>
                <a:cs typeface="Calibri" panose="020F0502020204030204" pitchFamily="34" charset="0"/>
              </a:rPr>
              <a:t>dvanced</a:t>
            </a:r>
            <a:r>
              <a:rPr lang="en-US" sz="2400" noProof="0" dirty="0">
                <a:latin typeface="Calibri" panose="020F0502020204030204" pitchFamily="34" charset="0"/>
                <a:cs typeface="Calibri" panose="020F0502020204030204" pitchFamily="34" charset="0"/>
              </a:rPr>
              <a:t> payment is recouped from the first regular payment</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Students must fulfill their requirement within 60 days of starting their contract</a:t>
            </a:r>
          </a:p>
          <a:p>
            <a:pPr marL="342900" indent="-342900" algn="l" defTabSz="228600">
              <a:spcAft>
                <a:spcPts val="1200"/>
              </a:spcAft>
              <a:buFont typeface="Wingdings" panose="05000000000000000000" pitchFamily="2" charset="2"/>
              <a:buChar char="§"/>
            </a:pPr>
            <a:r>
              <a:rPr lang="en-US" sz="2400" noProof="0" dirty="0">
                <a:latin typeface="Calibri" panose="020F0502020204030204" pitchFamily="34" charset="0"/>
                <a:cs typeface="Calibri" panose="020F0502020204030204" pitchFamily="34" charset="0"/>
              </a:rPr>
              <a:t>Advance payment and time records cannot be processed until the signed contract is received </a:t>
            </a:r>
          </a:p>
        </p:txBody>
      </p:sp>
    </p:spTree>
    <p:extLst>
      <p:ext uri="{BB962C8B-B14F-4D97-AF65-F5344CB8AC3E}">
        <p14:creationId xmlns:p14="http://schemas.microsoft.com/office/powerpoint/2010/main" val="79125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118A-42F2-426E-BD09-9EC3FF9395AA}"/>
              </a:ext>
            </a:extLst>
          </p:cNvPr>
          <p:cNvSpPr>
            <a:spLocks noGrp="1"/>
          </p:cNvSpPr>
          <p:nvPr>
            <p:ph type="title"/>
          </p:nvPr>
        </p:nvSpPr>
        <p:spPr/>
        <p:txBody>
          <a:bodyPr/>
          <a:lstStyle/>
          <a:p>
            <a:r>
              <a:rPr lang="en-US" sz="4800" dirty="0"/>
              <a:t>Change in Enrollment Status</a:t>
            </a:r>
          </a:p>
        </p:txBody>
      </p:sp>
      <p:graphicFrame>
        <p:nvGraphicFramePr>
          <p:cNvPr id="4" name="Content Placeholder 3">
            <a:extLst>
              <a:ext uri="{FF2B5EF4-FFF2-40B4-BE49-F238E27FC236}">
                <a16:creationId xmlns:a16="http://schemas.microsoft.com/office/drawing/2014/main" id="{F0CE1EAB-466C-4C88-A8EE-B7D29979DD94}"/>
              </a:ext>
            </a:extLst>
          </p:cNvPr>
          <p:cNvGraphicFramePr>
            <a:graphicFrameLocks noGrp="1"/>
          </p:cNvGraphicFramePr>
          <p:nvPr>
            <p:ph sz="quarter" idx="10"/>
            <p:extLst>
              <p:ext uri="{D42A27DB-BD31-4B8C-83A1-F6EECF244321}">
                <p14:modId xmlns:p14="http://schemas.microsoft.com/office/powerpoint/2010/main" val="627234659"/>
              </p:ext>
            </p:extLst>
          </p:nvPr>
        </p:nvGraphicFramePr>
        <p:xfrm>
          <a:off x="159657" y="1371600"/>
          <a:ext cx="11832045" cy="49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9BBCA484-4040-440B-BE42-5FECEAE02514}"/>
              </a:ext>
            </a:extLst>
          </p:cNvPr>
          <p:cNvCxnSpPr>
            <a:cxnSpLocks/>
          </p:cNvCxnSpPr>
          <p:nvPr/>
        </p:nvCxnSpPr>
        <p:spPr>
          <a:xfrm>
            <a:off x="9313817" y="1580605"/>
            <a:ext cx="0" cy="443084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63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#1</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760288" y="1181527"/>
            <a:ext cx="10870057" cy="5003515"/>
          </a:xfrm>
          <a:ln w="57150">
            <a:solidFill>
              <a:schemeClr val="accent1"/>
            </a:solidFill>
          </a:ln>
        </p:spPr>
        <p:txBody>
          <a:bodyPr anchor="ctr"/>
          <a:lstStyle/>
          <a:p>
            <a:pPr algn="ctr"/>
            <a:r>
              <a:rPr lang="en-US" sz="3600" b="1" dirty="0"/>
              <a:t> </a:t>
            </a:r>
            <a:r>
              <a:rPr lang="en-US" sz="3600" dirty="0"/>
              <a:t>Which statements are the most accurate about hours of service? (Select all that apply)</a:t>
            </a:r>
          </a:p>
          <a:p>
            <a:pPr algn="ctr"/>
            <a:endParaRPr lang="en-US" sz="3600" b="1" dirty="0"/>
          </a:p>
          <a:p>
            <a:pPr marL="914400" lvl="2" indent="-457200">
              <a:buFont typeface="+mj-lt"/>
              <a:buAutoNum type="alphaUcPeriod"/>
            </a:pPr>
            <a:r>
              <a:rPr lang="en-US" sz="2400" dirty="0"/>
              <a:t>25 hours per week, prorated for partial weeks </a:t>
            </a:r>
          </a:p>
          <a:p>
            <a:pPr marL="914400" lvl="2" indent="-457200">
              <a:buFont typeface="+mj-lt"/>
              <a:buAutoNum type="alphaUcPeriod"/>
            </a:pPr>
            <a:r>
              <a:rPr lang="en-US" sz="2400" dirty="0"/>
              <a:t>Can be up to one (1) year or a maximum of 1300 hours </a:t>
            </a:r>
          </a:p>
          <a:p>
            <a:pPr marL="914400" lvl="2" indent="-457200">
              <a:buFont typeface="+mj-lt"/>
              <a:buAutoNum type="alphaUcPeriod"/>
            </a:pPr>
            <a:r>
              <a:rPr lang="en-US" sz="2400" dirty="0"/>
              <a:t>Limited to a number  of hours in a day or week </a:t>
            </a:r>
          </a:p>
          <a:p>
            <a:pPr marL="914400" lvl="2" indent="-457200">
              <a:buFont typeface="+mj-lt"/>
              <a:buAutoNum type="alphaUcPeriod"/>
            </a:pPr>
            <a:r>
              <a:rPr lang="en-US" sz="2400" dirty="0"/>
              <a:t>Can only work number of hours approved on contract</a:t>
            </a:r>
          </a:p>
          <a:p>
            <a:pPr marL="914400" lvl="2" indent="-457200">
              <a:buFont typeface="+mj-lt"/>
              <a:buAutoNum type="alphaUcPeriod"/>
            </a:pPr>
            <a:r>
              <a:rPr lang="en-US" sz="2400" dirty="0"/>
              <a:t>Is eligible for overtime pay</a:t>
            </a:r>
          </a:p>
          <a:p>
            <a:pPr algn="ctr"/>
            <a:endParaRPr lang="en-US" dirty="0"/>
          </a:p>
        </p:txBody>
      </p:sp>
    </p:spTree>
    <p:extLst>
      <p:ext uri="{BB962C8B-B14F-4D97-AF65-F5344CB8AC3E}">
        <p14:creationId xmlns:p14="http://schemas.microsoft.com/office/powerpoint/2010/main" val="193983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#1</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760288" y="1181527"/>
            <a:ext cx="10870057" cy="5003515"/>
          </a:xfrm>
          <a:ln w="57150">
            <a:solidFill>
              <a:schemeClr val="accent1"/>
            </a:solidFill>
          </a:ln>
        </p:spPr>
        <p:txBody>
          <a:bodyPr anchor="ctr"/>
          <a:lstStyle/>
          <a:p>
            <a:pPr algn="ctr"/>
            <a:r>
              <a:rPr lang="en-US" sz="3600" b="1" dirty="0"/>
              <a:t> </a:t>
            </a:r>
            <a:r>
              <a:rPr lang="en-US" sz="3600" dirty="0"/>
              <a:t>Which statements are the most accurate about hours of service? (Select all that apply)</a:t>
            </a:r>
          </a:p>
          <a:p>
            <a:pPr algn="ctr"/>
            <a:endParaRPr lang="en-US" sz="3600" b="1" dirty="0"/>
          </a:p>
          <a:p>
            <a:pPr marL="914400" lvl="2" indent="-457200">
              <a:buFont typeface="+mj-lt"/>
              <a:buAutoNum type="alphaUcPeriod"/>
            </a:pPr>
            <a:r>
              <a:rPr lang="en-US" sz="2400" b="1" dirty="0"/>
              <a:t>25 hours per week, prorated for partial weeks </a:t>
            </a:r>
          </a:p>
          <a:p>
            <a:pPr marL="914400" lvl="2" indent="-457200">
              <a:buFont typeface="+mj-lt"/>
              <a:buAutoNum type="alphaUcPeriod"/>
            </a:pPr>
            <a:r>
              <a:rPr lang="en-US" sz="2400" b="1" dirty="0"/>
              <a:t>Can be up to one (1) year or a maximum of 1300 hours </a:t>
            </a:r>
          </a:p>
          <a:p>
            <a:pPr marL="914400" lvl="2" indent="-457200">
              <a:buFont typeface="+mj-lt"/>
              <a:buAutoNum type="alphaUcPeriod"/>
            </a:pPr>
            <a:r>
              <a:rPr lang="en-US" sz="2400" strike="sngStrike" dirty="0"/>
              <a:t>Limited to a number  of hours in a day or week </a:t>
            </a:r>
          </a:p>
          <a:p>
            <a:pPr marL="914400" lvl="2" indent="-457200">
              <a:buFont typeface="+mj-lt"/>
              <a:buAutoNum type="alphaUcPeriod"/>
            </a:pPr>
            <a:r>
              <a:rPr lang="en-US" sz="2400" b="1" dirty="0"/>
              <a:t>Can only work number of hours approved on contract</a:t>
            </a:r>
          </a:p>
          <a:p>
            <a:pPr marL="914400" lvl="2" indent="-457200">
              <a:buFont typeface="+mj-lt"/>
              <a:buAutoNum type="alphaUcPeriod"/>
            </a:pPr>
            <a:r>
              <a:rPr lang="en-US" sz="2400" strike="sngStrike" dirty="0"/>
              <a:t>Is eligible for overtime pay</a:t>
            </a:r>
          </a:p>
          <a:p>
            <a:pPr algn="ctr"/>
            <a:endParaRPr lang="en-US" dirty="0"/>
          </a:p>
        </p:txBody>
      </p:sp>
    </p:spTree>
    <p:extLst>
      <p:ext uri="{BB962C8B-B14F-4D97-AF65-F5344CB8AC3E}">
        <p14:creationId xmlns:p14="http://schemas.microsoft.com/office/powerpoint/2010/main" val="291052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#2</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380999" y="1371601"/>
            <a:ext cx="11429999" cy="4690152"/>
          </a:xfrm>
          <a:ln w="57150">
            <a:solidFill>
              <a:schemeClr val="accent1"/>
            </a:solidFill>
          </a:ln>
        </p:spPr>
        <p:txBody>
          <a:bodyPr anchor="ctr"/>
          <a:lstStyle/>
          <a:p>
            <a:pPr algn="ctr"/>
            <a:r>
              <a:rPr lang="en-US" sz="3600" dirty="0"/>
              <a:t>A student is enrolled in a term beginning 8/15 to 12/15 and has a Work Study contract for this time period.  The student withdraws from the term effective 10/15.  The student can work and be paid as a WS student until 12/15.</a:t>
            </a:r>
          </a:p>
          <a:p>
            <a:pPr algn="ctr"/>
            <a:endParaRPr lang="en-US" sz="3600" b="1" dirty="0"/>
          </a:p>
          <a:p>
            <a:pPr marL="742950" indent="-742950" algn="ctr">
              <a:buFont typeface="+mj-lt"/>
              <a:buAutoNum type="alphaUcPeriod"/>
            </a:pPr>
            <a:r>
              <a:rPr lang="en-US" sz="3200" dirty="0"/>
              <a:t>True</a:t>
            </a:r>
          </a:p>
          <a:p>
            <a:pPr marL="742950" indent="-742950" algn="ctr">
              <a:buFont typeface="+mj-lt"/>
              <a:buAutoNum type="alphaUcPeriod"/>
            </a:pPr>
            <a:r>
              <a:rPr lang="en-US" sz="3200" dirty="0"/>
              <a:t>False</a:t>
            </a:r>
          </a:p>
          <a:p>
            <a:pPr algn="ctr"/>
            <a:endParaRPr lang="en-US" dirty="0"/>
          </a:p>
        </p:txBody>
      </p:sp>
    </p:spTree>
    <p:extLst>
      <p:ext uri="{BB962C8B-B14F-4D97-AF65-F5344CB8AC3E}">
        <p14:creationId xmlns:p14="http://schemas.microsoft.com/office/powerpoint/2010/main" val="124355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F0F5-328A-4F86-B0F1-92FA4AE923CE}"/>
              </a:ext>
            </a:extLst>
          </p:cNvPr>
          <p:cNvSpPr>
            <a:spLocks noGrp="1"/>
          </p:cNvSpPr>
          <p:nvPr>
            <p:ph type="title"/>
          </p:nvPr>
        </p:nvSpPr>
        <p:spPr/>
        <p:txBody>
          <a:bodyPr/>
          <a:lstStyle/>
          <a:p>
            <a:r>
              <a:rPr lang="en-US" sz="4800" dirty="0"/>
              <a:t>Knowledge Check #2</a:t>
            </a:r>
          </a:p>
        </p:txBody>
      </p:sp>
      <p:sp>
        <p:nvSpPr>
          <p:cNvPr id="3" name="Content Placeholder 2">
            <a:extLst>
              <a:ext uri="{FF2B5EF4-FFF2-40B4-BE49-F238E27FC236}">
                <a16:creationId xmlns:a16="http://schemas.microsoft.com/office/drawing/2014/main" id="{7B739343-FFCE-478B-956A-8DF914D8EB3C}"/>
              </a:ext>
            </a:extLst>
          </p:cNvPr>
          <p:cNvSpPr>
            <a:spLocks noGrp="1"/>
          </p:cNvSpPr>
          <p:nvPr>
            <p:ph sz="quarter" idx="10"/>
          </p:nvPr>
        </p:nvSpPr>
        <p:spPr>
          <a:xfrm>
            <a:off x="380999" y="1371601"/>
            <a:ext cx="11429999" cy="4690152"/>
          </a:xfrm>
          <a:ln w="57150">
            <a:solidFill>
              <a:schemeClr val="accent1"/>
            </a:solidFill>
          </a:ln>
        </p:spPr>
        <p:txBody>
          <a:bodyPr anchor="ctr"/>
          <a:lstStyle/>
          <a:p>
            <a:pPr algn="ctr"/>
            <a:r>
              <a:rPr lang="en-US" sz="3600" dirty="0"/>
              <a:t>A student is enrolled in a term beginning 8/15 to 12/15 and has a Work Study contract for this time period.  The student withdraws from the term effective 10/15.  The student can work and be paid as a WS student until 12/15.</a:t>
            </a:r>
          </a:p>
          <a:p>
            <a:pPr algn="ctr"/>
            <a:endParaRPr lang="en-US" sz="3600" b="1" dirty="0"/>
          </a:p>
          <a:p>
            <a:pPr marL="742950" indent="-742950" algn="ctr">
              <a:buFont typeface="+mj-lt"/>
              <a:buAutoNum type="alphaUcPeriod"/>
            </a:pPr>
            <a:r>
              <a:rPr lang="en-US" sz="3200" strike="sngStrike" dirty="0"/>
              <a:t>True</a:t>
            </a:r>
          </a:p>
          <a:p>
            <a:pPr marL="742950" indent="-742950" algn="ctr">
              <a:buFont typeface="+mj-lt"/>
              <a:buAutoNum type="alphaUcPeriod"/>
            </a:pPr>
            <a:r>
              <a:rPr lang="en-US" sz="3200" b="1" dirty="0"/>
              <a:t>False</a:t>
            </a:r>
          </a:p>
          <a:p>
            <a:pPr algn="ctr"/>
            <a:endParaRPr lang="en-US" dirty="0"/>
          </a:p>
        </p:txBody>
      </p:sp>
    </p:spTree>
    <p:extLst>
      <p:ext uri="{BB962C8B-B14F-4D97-AF65-F5344CB8AC3E}">
        <p14:creationId xmlns:p14="http://schemas.microsoft.com/office/powerpoint/2010/main" val="145478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F7E8-76B7-4D45-B0AA-CB42EA29D810}"/>
              </a:ext>
            </a:extLst>
          </p:cNvPr>
          <p:cNvSpPr>
            <a:spLocks noGrp="1"/>
          </p:cNvSpPr>
          <p:nvPr>
            <p:ph type="title"/>
          </p:nvPr>
        </p:nvSpPr>
        <p:spPr/>
        <p:txBody>
          <a:bodyPr/>
          <a:lstStyle/>
          <a:p>
            <a:r>
              <a:rPr lang="en-US" sz="4800" dirty="0"/>
              <a:t>Learning Objectives</a:t>
            </a:r>
          </a:p>
        </p:txBody>
      </p:sp>
      <p:graphicFrame>
        <p:nvGraphicFramePr>
          <p:cNvPr id="4" name="Content Placeholder 3">
            <a:extLst>
              <a:ext uri="{FF2B5EF4-FFF2-40B4-BE49-F238E27FC236}">
                <a16:creationId xmlns:a16="http://schemas.microsoft.com/office/drawing/2014/main" id="{4976566E-500F-4FA3-8AC0-9322AC8DD64A}"/>
              </a:ext>
            </a:extLst>
          </p:cNvPr>
          <p:cNvGraphicFramePr>
            <a:graphicFrameLocks noGrp="1"/>
          </p:cNvGraphicFramePr>
          <p:nvPr>
            <p:ph sz="quarter" idx="10"/>
            <p:extLst>
              <p:ext uri="{D42A27DB-BD31-4B8C-83A1-F6EECF244321}">
                <p14:modId xmlns:p14="http://schemas.microsoft.com/office/powerpoint/2010/main" val="350580877"/>
              </p:ext>
            </p:extLst>
          </p:nvPr>
        </p:nvGraphicFramePr>
        <p:xfrm>
          <a:off x="381000" y="1371600"/>
          <a:ext cx="11429998" cy="49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047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tack of books&#10;&#10;Description automatically generated with medium confidence">
            <a:extLst>
              <a:ext uri="{FF2B5EF4-FFF2-40B4-BE49-F238E27FC236}">
                <a16:creationId xmlns:a16="http://schemas.microsoft.com/office/drawing/2014/main" id="{EEADBD0A-5D9D-47FF-9683-04121BAAC88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889229ED-A593-494A-A6A4-41A293F35DA3}"/>
              </a:ext>
            </a:extLst>
          </p:cNvPr>
          <p:cNvSpPr>
            <a:spLocks noGrp="1"/>
          </p:cNvSpPr>
          <p:nvPr>
            <p:ph type="title"/>
          </p:nvPr>
        </p:nvSpPr>
        <p:spPr>
          <a:xfrm>
            <a:off x="111211" y="279418"/>
            <a:ext cx="3781168" cy="804887"/>
          </a:xfrm>
        </p:spPr>
        <p:txBody>
          <a:bodyPr/>
          <a:lstStyle/>
          <a:p>
            <a:r>
              <a:rPr lang="en-US" dirty="0">
                <a:solidFill>
                  <a:schemeClr val="bg1"/>
                </a:solidFill>
              </a:rPr>
              <a:t>Resources</a:t>
            </a:r>
          </a:p>
        </p:txBody>
      </p:sp>
      <p:sp>
        <p:nvSpPr>
          <p:cNvPr id="2" name="Content Placeholder 6">
            <a:extLst>
              <a:ext uri="{FF2B5EF4-FFF2-40B4-BE49-F238E27FC236}">
                <a16:creationId xmlns:a16="http://schemas.microsoft.com/office/drawing/2014/main" id="{10F71C4B-1A07-FEC5-DD17-0F0BB1152F33}"/>
              </a:ext>
            </a:extLst>
          </p:cNvPr>
          <p:cNvSpPr txBox="1">
            <a:spLocks/>
          </p:cNvSpPr>
          <p:nvPr/>
        </p:nvSpPr>
        <p:spPr>
          <a:xfrm>
            <a:off x="440616" y="1960605"/>
            <a:ext cx="5970373" cy="2936789"/>
          </a:xfrm>
          <a:prstGeom prst="rect">
            <a:avLst/>
          </a:prstGeom>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mn-cs"/>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mn-cs"/>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mn-cs"/>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mn-cs"/>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mn-cs"/>
              </a:defRPr>
            </a:lvl9pPr>
          </a:lstStyle>
          <a:p>
            <a:pPr marL="285750" indent="-285750" defTabSz="685800">
              <a:spcAft>
                <a:spcPts val="0"/>
              </a:spcAft>
              <a:buSzPct val="135000"/>
              <a:buFont typeface="Wingdings" panose="05000000000000000000" pitchFamily="2" charset="2"/>
              <a:buChar char="§"/>
              <a:defRPr/>
            </a:pPr>
            <a:r>
              <a:rPr lang="en-US" sz="2400" b="1" dirty="0">
                <a:solidFill>
                  <a:schemeClr val="bg1"/>
                </a:solidFill>
                <a:latin typeface="Calibri" panose="020F0502020204030204" pitchFamily="34" charset="0"/>
                <a:cs typeface="Calibri" panose="020F0502020204030204" pitchFamily="34" charset="0"/>
              </a:rPr>
              <a:t>Ask VA website: </a:t>
            </a:r>
            <a:r>
              <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https://ask.va.gov/</a:t>
            </a:r>
          </a:p>
          <a:p>
            <a:pPr defTabSz="685800">
              <a:spcAft>
                <a:spcPts val="0"/>
              </a:spcAft>
              <a:buSzPct val="135000"/>
              <a:defRPr/>
            </a:pPr>
            <a:endParaRPr lang="en-US" sz="2400" b="1"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defTabSz="914400">
              <a:spcAft>
                <a:spcPts val="0"/>
              </a:spcAft>
              <a:buClr>
                <a:prstClr val="black"/>
              </a:buClr>
              <a:buSzPct val="135000"/>
              <a:buFont typeface="Wingdings" panose="05000000000000000000" pitchFamily="2" charset="2"/>
              <a:buChar char="§"/>
              <a:defRPr/>
            </a:pPr>
            <a:r>
              <a:rPr lang="en-US" sz="2400" b="1" dirty="0">
                <a:solidFill>
                  <a:schemeClr val="bg1"/>
                </a:solidFill>
                <a:latin typeface="Calibri" panose="020F0502020204030204" pitchFamily="34" charset="0"/>
                <a:cs typeface="Calibri" panose="020F0502020204030204" pitchFamily="34" charset="0"/>
              </a:rPr>
              <a:t>Work Study Site Supervisor phone number: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1-855-225-1159, option 2</a:t>
            </a:r>
          </a:p>
          <a:p>
            <a:pPr defTabSz="914400">
              <a:spcAft>
                <a:spcPts val="0"/>
              </a:spcAft>
              <a:buClr>
                <a:prstClr val="black"/>
              </a:buClr>
              <a:buSzPct val="135000"/>
              <a:defRPr/>
            </a:pPr>
            <a:endParaRPr lang="en-US" sz="2400" b="1" dirty="0">
              <a:solidFill>
                <a:schemeClr val="bg1"/>
              </a:solidFill>
              <a:latin typeface="Calibri" panose="020F0502020204030204" pitchFamily="34" charset="0"/>
              <a:cs typeface="Calibri" panose="020F0502020204030204" pitchFamily="34" charset="0"/>
            </a:endParaRPr>
          </a:p>
          <a:p>
            <a:pPr marL="285750" indent="-285750" defTabSz="914400">
              <a:spcAft>
                <a:spcPts val="0"/>
              </a:spcAft>
              <a:buClr>
                <a:prstClr val="black"/>
              </a:buClr>
              <a:buSzPct val="135000"/>
              <a:buFont typeface="Wingdings" panose="05000000000000000000" pitchFamily="2" charset="2"/>
              <a:buChar char="§"/>
              <a:defRPr/>
            </a:pPr>
            <a:r>
              <a:rPr lang="en-US" sz="2400" b="1" dirty="0">
                <a:solidFill>
                  <a:schemeClr val="bg1"/>
                </a:solidFill>
                <a:latin typeface="Calibri" panose="020F0502020204030204" pitchFamily="34" charset="0"/>
                <a:cs typeface="Calibri" panose="020F0502020204030204" pitchFamily="34" charset="0"/>
              </a:rPr>
              <a:t>Work Study students may call: 1-888-442-4551</a:t>
            </a:r>
          </a:p>
          <a:p>
            <a:endParaRPr lang="en-US" dirty="0"/>
          </a:p>
        </p:txBody>
      </p:sp>
    </p:spTree>
    <p:extLst>
      <p:ext uri="{BB962C8B-B14F-4D97-AF65-F5344CB8AC3E}">
        <p14:creationId xmlns:p14="http://schemas.microsoft.com/office/powerpoint/2010/main" val="2823606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BC8F-48DE-4B7A-B7F9-E677C887EC86}"/>
              </a:ext>
            </a:extLst>
          </p:cNvPr>
          <p:cNvSpPr>
            <a:spLocks noGrp="1"/>
          </p:cNvSpPr>
          <p:nvPr>
            <p:ph type="title"/>
          </p:nvPr>
        </p:nvSpPr>
        <p:spPr/>
        <p:txBody>
          <a:bodyPr/>
          <a:lstStyle/>
          <a:p>
            <a:r>
              <a:rPr lang="en-US" sz="4800" dirty="0"/>
              <a:t>Submitting VA Work Study Documents</a:t>
            </a:r>
          </a:p>
        </p:txBody>
      </p:sp>
      <p:graphicFrame>
        <p:nvGraphicFramePr>
          <p:cNvPr id="4" name="Content Placeholder 3">
            <a:extLst>
              <a:ext uri="{FF2B5EF4-FFF2-40B4-BE49-F238E27FC236}">
                <a16:creationId xmlns:a16="http://schemas.microsoft.com/office/drawing/2014/main" id="{B9ED4113-0924-456B-AC69-3DE878D3B276}"/>
              </a:ext>
            </a:extLst>
          </p:cNvPr>
          <p:cNvGraphicFramePr>
            <a:graphicFrameLocks noGrp="1"/>
          </p:cNvGraphicFramePr>
          <p:nvPr>
            <p:ph sz="quarter" idx="10"/>
            <p:extLst>
              <p:ext uri="{D42A27DB-BD31-4B8C-83A1-F6EECF244321}">
                <p14:modId xmlns:p14="http://schemas.microsoft.com/office/powerpoint/2010/main" val="418757029"/>
              </p:ext>
            </p:extLst>
          </p:nvPr>
        </p:nvGraphicFramePr>
        <p:xfrm>
          <a:off x="381000" y="1371600"/>
          <a:ext cx="11430000" cy="305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418D8C5-CC78-4061-9B5F-719135E9B7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2491" y="4922385"/>
            <a:ext cx="6047014" cy="1554615"/>
          </a:xfrm>
          <a:prstGeom prst="rect">
            <a:avLst/>
          </a:prstGeom>
        </p:spPr>
      </p:pic>
    </p:spTree>
    <p:extLst>
      <p:ext uri="{BB962C8B-B14F-4D97-AF65-F5344CB8AC3E}">
        <p14:creationId xmlns:p14="http://schemas.microsoft.com/office/powerpoint/2010/main" val="395549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4A75-1938-465B-B5A0-C10ADFE53CC4}"/>
              </a:ext>
            </a:extLst>
          </p:cNvPr>
          <p:cNvSpPr>
            <a:spLocks noGrp="1"/>
          </p:cNvSpPr>
          <p:nvPr>
            <p:ph type="title"/>
          </p:nvPr>
        </p:nvSpPr>
        <p:spPr/>
        <p:txBody>
          <a:bodyPr/>
          <a:lstStyle/>
          <a:p>
            <a:r>
              <a:rPr lang="en-US" sz="4800" dirty="0"/>
              <a:t>Submitting VA Work Study Documents</a:t>
            </a:r>
          </a:p>
        </p:txBody>
      </p:sp>
      <p:pic>
        <p:nvPicPr>
          <p:cNvPr id="8" name="Picture 7">
            <a:extLst>
              <a:ext uri="{FF2B5EF4-FFF2-40B4-BE49-F238E27FC236}">
                <a16:creationId xmlns:a16="http://schemas.microsoft.com/office/drawing/2014/main" id="{84B56120-5204-419D-91A1-CCB2C68E739D}"/>
              </a:ext>
            </a:extLst>
          </p:cNvPr>
          <p:cNvPicPr/>
          <p:nvPr/>
        </p:nvPicPr>
        <p:blipFill>
          <a:blip r:embed="rId3" cstate="screen">
            <a:extLst>
              <a:ext uri="{28A0092B-C50C-407E-A947-70E740481C1C}">
                <a14:useLocalDpi xmlns:a14="http://schemas.microsoft.com/office/drawing/2010/main"/>
              </a:ext>
            </a:extLst>
          </a:blip>
          <a:stretch>
            <a:fillRect/>
          </a:stretch>
        </p:blipFill>
        <p:spPr>
          <a:xfrm>
            <a:off x="380999" y="4563229"/>
            <a:ext cx="3917875" cy="1685925"/>
          </a:xfrm>
          <a:prstGeom prst="rect">
            <a:avLst/>
          </a:prstGeom>
          <a:ln>
            <a:solidFill>
              <a:srgbClr val="4472C4"/>
            </a:solidFill>
          </a:ln>
        </p:spPr>
      </p:pic>
      <p:sp>
        <p:nvSpPr>
          <p:cNvPr id="10" name="Arrow: Right 9">
            <a:extLst>
              <a:ext uri="{FF2B5EF4-FFF2-40B4-BE49-F238E27FC236}">
                <a16:creationId xmlns:a16="http://schemas.microsoft.com/office/drawing/2014/main" id="{4BF8E7FC-4131-4F99-A3F1-66021832D70E}"/>
              </a:ext>
            </a:extLst>
          </p:cNvPr>
          <p:cNvSpPr/>
          <p:nvPr/>
        </p:nvSpPr>
        <p:spPr>
          <a:xfrm>
            <a:off x="4672407" y="2646440"/>
            <a:ext cx="710872"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F9A83A9-450A-4084-87CC-EAB2E685FBCB}"/>
              </a:ext>
            </a:extLst>
          </p:cNvPr>
          <p:cNvSpPr/>
          <p:nvPr/>
        </p:nvSpPr>
        <p:spPr>
          <a:xfrm>
            <a:off x="4390807" y="5163875"/>
            <a:ext cx="868131"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28102F0-69D1-4F38-A736-553370E47BAC}"/>
              </a:ext>
            </a:extLst>
          </p:cNvPr>
          <p:cNvSpPr/>
          <p:nvPr/>
        </p:nvSpPr>
        <p:spPr>
          <a:xfrm>
            <a:off x="10906618" y="2646440"/>
            <a:ext cx="631775"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23A041-0BC5-E3E6-4144-14B11587C6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999" y="1174121"/>
            <a:ext cx="4217858" cy="3303563"/>
          </a:xfrm>
          <a:prstGeom prst="rect">
            <a:avLst/>
          </a:prstGeom>
          <a:ln>
            <a:solidFill>
              <a:schemeClr val="accent1"/>
            </a:solidFill>
          </a:ln>
        </p:spPr>
      </p:pic>
      <p:pic>
        <p:nvPicPr>
          <p:cNvPr id="4" name="Picture 3">
            <a:extLst>
              <a:ext uri="{FF2B5EF4-FFF2-40B4-BE49-F238E27FC236}">
                <a16:creationId xmlns:a16="http://schemas.microsoft.com/office/drawing/2014/main" id="{A5E50F8B-436E-5FE6-FDA4-39F145C2B2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6829" y="1356349"/>
            <a:ext cx="5343832" cy="2939108"/>
          </a:xfrm>
          <a:prstGeom prst="rect">
            <a:avLst/>
          </a:prstGeom>
          <a:ln>
            <a:solidFill>
              <a:schemeClr val="accent1"/>
            </a:solidFill>
          </a:ln>
        </p:spPr>
      </p:pic>
      <p:pic>
        <p:nvPicPr>
          <p:cNvPr id="5" name="Picture 4">
            <a:extLst>
              <a:ext uri="{FF2B5EF4-FFF2-40B4-BE49-F238E27FC236}">
                <a16:creationId xmlns:a16="http://schemas.microsoft.com/office/drawing/2014/main" id="{EC119209-D018-9141-22BC-FFBA0E506E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72" y="4563230"/>
            <a:ext cx="5985722" cy="1660616"/>
          </a:xfrm>
          <a:prstGeom prst="rect">
            <a:avLst/>
          </a:prstGeom>
          <a:ln>
            <a:solidFill>
              <a:schemeClr val="accent1"/>
            </a:solidFill>
          </a:ln>
        </p:spPr>
      </p:pic>
    </p:spTree>
    <p:extLst>
      <p:ext uri="{BB962C8B-B14F-4D97-AF65-F5344CB8AC3E}">
        <p14:creationId xmlns:p14="http://schemas.microsoft.com/office/powerpoint/2010/main" val="345220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stone&#10;&#10;Description automatically generated">
            <a:extLst>
              <a:ext uri="{FF2B5EF4-FFF2-40B4-BE49-F238E27FC236}">
                <a16:creationId xmlns:a16="http://schemas.microsoft.com/office/drawing/2014/main" id="{1186AAC2-D9A0-45EB-AFA0-B080DFB37DD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A8978A8E-CA8C-4CF1-959D-787A9EC56ED8}"/>
              </a:ext>
            </a:extLst>
          </p:cNvPr>
          <p:cNvSpPr>
            <a:spLocks noGrp="1"/>
          </p:cNvSpPr>
          <p:nvPr>
            <p:ph type="title"/>
          </p:nvPr>
        </p:nvSpPr>
        <p:spPr>
          <a:xfrm>
            <a:off x="5261053" y="0"/>
            <a:ext cx="6728888" cy="2826150"/>
          </a:xfrm>
        </p:spPr>
        <p:txBody>
          <a:bodyPr/>
          <a:lstStyle/>
          <a:p>
            <a:r>
              <a:rPr lang="en-US" dirty="0">
                <a:solidFill>
                  <a:schemeClr val="bg1"/>
                </a:solidFill>
              </a:rPr>
              <a:t>Questions?</a:t>
            </a:r>
          </a:p>
        </p:txBody>
      </p:sp>
    </p:spTree>
    <p:extLst>
      <p:ext uri="{BB962C8B-B14F-4D97-AF65-F5344CB8AC3E}">
        <p14:creationId xmlns:p14="http://schemas.microsoft.com/office/powerpoint/2010/main" val="311698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9FD9E94-88C9-44BB-8619-3EA508DACC5E}"/>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p:blipFill>
        <p:spPr>
          <a:xfrm>
            <a:off x="6095999" y="0"/>
            <a:ext cx="6096001" cy="6858000"/>
          </a:xfrm>
        </p:spPr>
      </p:pic>
      <p:sp>
        <p:nvSpPr>
          <p:cNvPr id="3" name="Text Placeholder 2">
            <a:extLst>
              <a:ext uri="{FF2B5EF4-FFF2-40B4-BE49-F238E27FC236}">
                <a16:creationId xmlns:a16="http://schemas.microsoft.com/office/drawing/2014/main" id="{E7839511-1C02-4E4B-952F-9ED1F9CB9CDE}"/>
              </a:ext>
            </a:extLst>
          </p:cNvPr>
          <p:cNvSpPr>
            <a:spLocks noGrp="1"/>
          </p:cNvSpPr>
          <p:nvPr>
            <p:ph type="body" sz="quarter" idx="14"/>
          </p:nvPr>
        </p:nvSpPr>
        <p:spPr/>
        <p:txBody>
          <a:bodyPr/>
          <a:lstStyle/>
          <a:p>
            <a:pPr marL="342900" indent="-342900">
              <a:buFont typeface="Wingdings" panose="05000000000000000000" pitchFamily="2" charset="2"/>
              <a:buChar char="q"/>
            </a:pPr>
            <a:r>
              <a:rPr lang="en-US" dirty="0"/>
              <a:t>Approved Work Sites</a:t>
            </a:r>
          </a:p>
          <a:p>
            <a:pPr marL="342900" indent="-342900">
              <a:buFont typeface="Wingdings" panose="05000000000000000000" pitchFamily="2" charset="2"/>
              <a:buChar char="q"/>
            </a:pPr>
            <a:r>
              <a:rPr lang="en-US" dirty="0"/>
              <a:t>Work Assignments/Duties</a:t>
            </a:r>
          </a:p>
          <a:p>
            <a:pPr marL="342900" indent="-342900">
              <a:buFont typeface="Wingdings" panose="05000000000000000000" pitchFamily="2" charset="2"/>
              <a:buChar char="q"/>
            </a:pPr>
            <a:r>
              <a:rPr lang="en-US" dirty="0"/>
              <a:t>Site Supervisors</a:t>
            </a:r>
          </a:p>
          <a:p>
            <a:endParaRPr lang="en-US" dirty="0"/>
          </a:p>
          <a:p>
            <a:pPr marL="342900" indent="-342900">
              <a:buFont typeface="Wingdings" panose="05000000000000000000" pitchFamily="2" charset="2"/>
              <a:buChar char="q"/>
            </a:pPr>
            <a:endParaRPr lang="en-US" dirty="0"/>
          </a:p>
        </p:txBody>
      </p:sp>
      <p:sp>
        <p:nvSpPr>
          <p:cNvPr id="4" name="Title 3">
            <a:extLst>
              <a:ext uri="{FF2B5EF4-FFF2-40B4-BE49-F238E27FC236}">
                <a16:creationId xmlns:a16="http://schemas.microsoft.com/office/drawing/2014/main" id="{2AFEE5A9-CD32-4D2C-8F53-26D26635DFCF}"/>
              </a:ext>
            </a:extLst>
          </p:cNvPr>
          <p:cNvSpPr>
            <a:spLocks noGrp="1"/>
          </p:cNvSpPr>
          <p:nvPr>
            <p:ph type="title"/>
          </p:nvPr>
        </p:nvSpPr>
        <p:spPr/>
        <p:txBody>
          <a:bodyPr/>
          <a:lstStyle/>
          <a:p>
            <a:r>
              <a:rPr lang="en-US" sz="4800" dirty="0"/>
              <a:t>Work Site Qualifications</a:t>
            </a:r>
          </a:p>
        </p:txBody>
      </p:sp>
    </p:spTree>
    <p:extLst>
      <p:ext uri="{BB962C8B-B14F-4D97-AF65-F5344CB8AC3E}">
        <p14:creationId xmlns:p14="http://schemas.microsoft.com/office/powerpoint/2010/main" val="387653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Yellow brick in red wall">
            <a:extLst>
              <a:ext uri="{FF2B5EF4-FFF2-40B4-BE49-F238E27FC236}">
                <a16:creationId xmlns:a16="http://schemas.microsoft.com/office/drawing/2014/main" id="{55F9F88B-006C-46FA-9612-5C740ADE1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45228" y="1518390"/>
            <a:ext cx="1589855" cy="1017478"/>
          </a:xfrm>
          <a:prstGeom prst="rect">
            <a:avLst/>
          </a:prstGeom>
        </p:spPr>
      </p:pic>
      <p:sp>
        <p:nvSpPr>
          <p:cNvPr id="5" name="Title 4">
            <a:extLst>
              <a:ext uri="{FF2B5EF4-FFF2-40B4-BE49-F238E27FC236}">
                <a16:creationId xmlns:a16="http://schemas.microsoft.com/office/drawing/2014/main" id="{CB6F2B94-955B-429F-B6EC-303C71565C1A}"/>
              </a:ext>
            </a:extLst>
          </p:cNvPr>
          <p:cNvSpPr>
            <a:spLocks noGrp="1"/>
          </p:cNvSpPr>
          <p:nvPr>
            <p:ph type="title"/>
          </p:nvPr>
        </p:nvSpPr>
        <p:spPr/>
        <p:txBody>
          <a:bodyPr/>
          <a:lstStyle/>
          <a:p>
            <a:r>
              <a:rPr lang="en-US" sz="4800" dirty="0"/>
              <a:t>Approved Work Sites</a:t>
            </a:r>
          </a:p>
        </p:txBody>
      </p:sp>
      <p:graphicFrame>
        <p:nvGraphicFramePr>
          <p:cNvPr id="7" name="Content Placeholder 6">
            <a:extLst>
              <a:ext uri="{FF2B5EF4-FFF2-40B4-BE49-F238E27FC236}">
                <a16:creationId xmlns:a16="http://schemas.microsoft.com/office/drawing/2014/main" id="{A3D1108D-D135-41D1-98E4-BBA931D946F4}"/>
              </a:ext>
            </a:extLst>
          </p:cNvPr>
          <p:cNvGraphicFramePr>
            <a:graphicFrameLocks noGrp="1"/>
          </p:cNvGraphicFramePr>
          <p:nvPr>
            <p:ph sz="quarter" idx="10"/>
            <p:extLst>
              <p:ext uri="{D42A27DB-BD31-4B8C-83A1-F6EECF244321}">
                <p14:modId xmlns:p14="http://schemas.microsoft.com/office/powerpoint/2010/main" val="1778094032"/>
              </p:ext>
            </p:extLst>
          </p:nvPr>
        </p:nvGraphicFramePr>
        <p:xfrm>
          <a:off x="380999" y="1248228"/>
          <a:ext cx="11244944" cy="5228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99895ADC-5E62-45CF-805F-4414AA7F91E3}"/>
              </a:ext>
            </a:extLst>
          </p:cNvPr>
          <p:cNvSpPr/>
          <p:nvPr/>
        </p:nvSpPr>
        <p:spPr>
          <a:xfrm>
            <a:off x="4205553" y="1574513"/>
            <a:ext cx="1469205" cy="8733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0255C19-DE59-4632-9DD9-B0BEA3B6B7CB}"/>
              </a:ext>
            </a:extLst>
          </p:cNvPr>
          <p:cNvSpPr txBox="1"/>
          <p:nvPr/>
        </p:nvSpPr>
        <p:spPr>
          <a:xfrm>
            <a:off x="4376791" y="2032857"/>
            <a:ext cx="1297967" cy="279970"/>
          </a:xfrm>
          <a:prstGeom prst="rect">
            <a:avLst/>
          </a:prstGeom>
          <a:noFill/>
        </p:spPr>
        <p:txBody>
          <a:bodyPr wrap="square" lIns="0" tIns="0" rIns="0" bIns="0" rtlCol="0">
            <a:noAutofit/>
          </a:bodyPr>
          <a:lstStyle/>
          <a:p>
            <a:pPr algn="r" defTabSz="228600">
              <a:spcAft>
                <a:spcPts val="1200"/>
              </a:spcAft>
            </a:pPr>
            <a:r>
              <a:rPr lang="en-US" sz="1400" b="1" dirty="0">
                <a:latin typeface="Calibri" panose="020F0502020204030204" pitchFamily="34" charset="0"/>
                <a:cs typeface="Calibri" panose="020F0502020204030204" pitchFamily="34" charset="0"/>
              </a:rPr>
              <a:t>Congressional Offices</a:t>
            </a:r>
            <a:endParaRPr lang="en-US" sz="1400" b="1"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47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6F2B94-955B-429F-B6EC-303C71565C1A}"/>
              </a:ext>
            </a:extLst>
          </p:cNvPr>
          <p:cNvSpPr>
            <a:spLocks noGrp="1"/>
          </p:cNvSpPr>
          <p:nvPr>
            <p:ph type="title"/>
          </p:nvPr>
        </p:nvSpPr>
        <p:spPr/>
        <p:txBody>
          <a:bodyPr/>
          <a:lstStyle/>
          <a:p>
            <a:r>
              <a:rPr lang="en-US" sz="4000" dirty="0"/>
              <a:t>Work Assignments for Educational Institutions</a:t>
            </a:r>
          </a:p>
        </p:txBody>
      </p:sp>
      <p:sp>
        <p:nvSpPr>
          <p:cNvPr id="8" name="Content Placeholder 7">
            <a:extLst>
              <a:ext uri="{FF2B5EF4-FFF2-40B4-BE49-F238E27FC236}">
                <a16:creationId xmlns:a16="http://schemas.microsoft.com/office/drawing/2014/main" id="{0EFAEBA1-3D00-B50E-E362-8811615BCC20}"/>
              </a:ext>
            </a:extLst>
          </p:cNvPr>
          <p:cNvSpPr>
            <a:spLocks noGrp="1"/>
          </p:cNvSpPr>
          <p:nvPr>
            <p:ph sz="quarter" idx="10"/>
          </p:nvPr>
        </p:nvSpPr>
        <p:spPr>
          <a:xfrm>
            <a:off x="381001" y="1371599"/>
            <a:ext cx="11430000" cy="4940301"/>
          </a:xfrm>
        </p:spPr>
        <p:txBody>
          <a:bodyPr/>
          <a:lstStyle/>
          <a:p>
            <a:pPr marL="342900" marR="0" indent="-342900">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rPr>
              <a:t>Preparation and processing of necessary Veteran related papers and other documents at educational institutions, and the gathering of information to fulfill reporting requirements.</a:t>
            </a:r>
          </a:p>
          <a:p>
            <a:pPr marR="0">
              <a:lnSpc>
                <a:spcPct val="107000"/>
              </a:lnSpc>
              <a:spcBef>
                <a:spcPts val="0"/>
              </a:spcBef>
              <a:spcAft>
                <a:spcPts val="0"/>
              </a:spcAft>
            </a:pPr>
            <a:endParaRPr lang="en-US" dirty="0">
              <a:effectLst/>
              <a:ea typeface="Calibri" panose="020F0502020204030204" pitchFamily="34" charset="0"/>
            </a:endParaRPr>
          </a:p>
          <a:p>
            <a:pPr marL="342900" marR="0" indent="-342900">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rPr>
              <a:t>Assisting with dissemination of general information regarding Veteran benefits and/or services and providing assistance to individuals in obtaining these benefits.</a:t>
            </a:r>
          </a:p>
          <a:p>
            <a:pPr marR="0">
              <a:lnSpc>
                <a:spcPct val="107000"/>
              </a:lnSpc>
              <a:spcBef>
                <a:spcPts val="0"/>
              </a:spcBef>
              <a:spcAft>
                <a:spcPts val="0"/>
              </a:spcAft>
            </a:pPr>
            <a:endParaRPr lang="en-US" dirty="0">
              <a:effectLst/>
              <a:ea typeface="Calibri" panose="020F0502020204030204" pitchFamily="34" charset="0"/>
            </a:endParaRPr>
          </a:p>
          <a:p>
            <a:pPr marL="342900" marR="0" indent="-342900">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rPr>
              <a:t>Aiding Veteran students with general inquiries about Veteran benefits via phone, email, or in person.</a:t>
            </a:r>
          </a:p>
          <a:p>
            <a:pPr marR="0">
              <a:lnSpc>
                <a:spcPct val="107000"/>
              </a:lnSpc>
              <a:spcBef>
                <a:spcPts val="0"/>
              </a:spcBef>
              <a:spcAft>
                <a:spcPts val="0"/>
              </a:spcAft>
            </a:pPr>
            <a:endParaRPr lang="en-US" dirty="0">
              <a:effectLst/>
              <a:ea typeface="Calibri" panose="020F0502020204030204" pitchFamily="34" charset="0"/>
            </a:endParaRPr>
          </a:p>
          <a:p>
            <a:pPr marL="342900" marR="0" indent="-342900">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rPr>
              <a:t>Maintaining and organizing Veteran related files.</a:t>
            </a:r>
          </a:p>
          <a:p>
            <a:pPr marR="0">
              <a:lnSpc>
                <a:spcPct val="107000"/>
              </a:lnSpc>
              <a:spcBef>
                <a:spcPts val="0"/>
              </a:spcBef>
              <a:spcAft>
                <a:spcPts val="0"/>
              </a:spcAft>
            </a:pPr>
            <a:endParaRPr lang="en-US" dirty="0">
              <a:effectLst/>
              <a:ea typeface="Calibri" panose="020F0502020204030204" pitchFamily="34" charset="0"/>
            </a:endParaRPr>
          </a:p>
          <a:p>
            <a:pPr marL="342900" marR="0" indent="-342900">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rPr>
              <a:t>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endParaRPr lang="en-US" dirty="0"/>
          </a:p>
        </p:txBody>
      </p:sp>
    </p:spTree>
    <p:extLst>
      <p:ext uri="{BB962C8B-B14F-4D97-AF65-F5344CB8AC3E}">
        <p14:creationId xmlns:p14="http://schemas.microsoft.com/office/powerpoint/2010/main" val="298305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6F2B94-955B-429F-B6EC-303C71565C1A}"/>
              </a:ext>
            </a:extLst>
          </p:cNvPr>
          <p:cNvSpPr>
            <a:spLocks noGrp="1"/>
          </p:cNvSpPr>
          <p:nvPr>
            <p:ph type="title"/>
          </p:nvPr>
        </p:nvSpPr>
        <p:spPr/>
        <p:txBody>
          <a:bodyPr/>
          <a:lstStyle/>
          <a:p>
            <a:r>
              <a:rPr lang="en-US" sz="4800" dirty="0"/>
              <a:t>Site Supervisors</a:t>
            </a:r>
          </a:p>
        </p:txBody>
      </p:sp>
      <p:graphicFrame>
        <p:nvGraphicFramePr>
          <p:cNvPr id="2" name="Content Placeholder 1">
            <a:extLst>
              <a:ext uri="{FF2B5EF4-FFF2-40B4-BE49-F238E27FC236}">
                <a16:creationId xmlns:a16="http://schemas.microsoft.com/office/drawing/2014/main" id="{840A00E4-EAED-4161-8C99-61E0F966BB6B}"/>
              </a:ext>
            </a:extLst>
          </p:cNvPr>
          <p:cNvGraphicFramePr>
            <a:graphicFrameLocks noGrp="1"/>
          </p:cNvGraphicFramePr>
          <p:nvPr>
            <p:ph sz="quarter" idx="10"/>
            <p:extLst>
              <p:ext uri="{D42A27DB-BD31-4B8C-83A1-F6EECF244321}">
                <p14:modId xmlns:p14="http://schemas.microsoft.com/office/powerpoint/2010/main" val="1556399475"/>
              </p:ext>
            </p:extLst>
          </p:nvPr>
        </p:nvGraphicFramePr>
        <p:xfrm>
          <a:off x="380999" y="1195753"/>
          <a:ext cx="11213123" cy="5116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35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9FD9E94-88C9-44BB-8619-3EA508DACC5E}"/>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p:blipFill>
        <p:spPr>
          <a:xfrm>
            <a:off x="6095999" y="0"/>
            <a:ext cx="6096001" cy="6858000"/>
          </a:xfrm>
        </p:spPr>
      </p:pic>
      <p:sp>
        <p:nvSpPr>
          <p:cNvPr id="3" name="Text Placeholder 2">
            <a:extLst>
              <a:ext uri="{FF2B5EF4-FFF2-40B4-BE49-F238E27FC236}">
                <a16:creationId xmlns:a16="http://schemas.microsoft.com/office/drawing/2014/main" id="{E7839511-1C02-4E4B-952F-9ED1F9CB9CDE}"/>
              </a:ext>
            </a:extLst>
          </p:cNvPr>
          <p:cNvSpPr>
            <a:spLocks noGrp="1"/>
          </p:cNvSpPr>
          <p:nvPr>
            <p:ph type="body" sz="quarter" idx="14"/>
          </p:nvPr>
        </p:nvSpPr>
        <p:spPr/>
        <p:txBody>
          <a:bodyPr/>
          <a:lstStyle/>
          <a:p>
            <a:pPr marL="342900" indent="-342900">
              <a:buFont typeface="Wingdings" panose="05000000000000000000" pitchFamily="2" charset="2"/>
              <a:buChar char="q"/>
            </a:pPr>
            <a:r>
              <a:rPr lang="en-US" dirty="0"/>
              <a:t>Approved Education Benefit Programs</a:t>
            </a:r>
          </a:p>
          <a:p>
            <a:pPr marL="342900" indent="-342900">
              <a:buFont typeface="Wingdings" panose="05000000000000000000" pitchFamily="2" charset="2"/>
              <a:buChar char="q"/>
            </a:pPr>
            <a:r>
              <a:rPr lang="en-US" dirty="0"/>
              <a:t>Enrollment Requirements</a:t>
            </a:r>
          </a:p>
          <a:p>
            <a:pPr marL="342900" indent="-342900">
              <a:buFont typeface="Wingdings" panose="05000000000000000000" pitchFamily="2" charset="2"/>
              <a:buChar char="q"/>
            </a:pPr>
            <a:r>
              <a:rPr lang="en-US" dirty="0"/>
              <a:t>Selection Criterion</a:t>
            </a:r>
          </a:p>
          <a:p>
            <a:endParaRPr lang="en-US" dirty="0"/>
          </a:p>
          <a:p>
            <a:pPr marL="342900" indent="-342900">
              <a:buFont typeface="Wingdings" panose="05000000000000000000" pitchFamily="2" charset="2"/>
              <a:buChar char="q"/>
            </a:pPr>
            <a:endParaRPr lang="en-US" dirty="0"/>
          </a:p>
        </p:txBody>
      </p:sp>
      <p:sp>
        <p:nvSpPr>
          <p:cNvPr id="4" name="Title 3">
            <a:extLst>
              <a:ext uri="{FF2B5EF4-FFF2-40B4-BE49-F238E27FC236}">
                <a16:creationId xmlns:a16="http://schemas.microsoft.com/office/drawing/2014/main" id="{2AFEE5A9-CD32-4D2C-8F53-26D26635DFCF}"/>
              </a:ext>
            </a:extLst>
          </p:cNvPr>
          <p:cNvSpPr>
            <a:spLocks noGrp="1"/>
          </p:cNvSpPr>
          <p:nvPr>
            <p:ph type="title"/>
          </p:nvPr>
        </p:nvSpPr>
        <p:spPr/>
        <p:txBody>
          <a:bodyPr/>
          <a:lstStyle/>
          <a:p>
            <a:r>
              <a:rPr lang="en-US" sz="4800" dirty="0"/>
              <a:t>Student Qualifications</a:t>
            </a:r>
          </a:p>
        </p:txBody>
      </p:sp>
    </p:spTree>
    <p:extLst>
      <p:ext uri="{BB962C8B-B14F-4D97-AF65-F5344CB8AC3E}">
        <p14:creationId xmlns:p14="http://schemas.microsoft.com/office/powerpoint/2010/main" val="358077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54B-8FA2-4309-8229-1418CB4BAC92}"/>
              </a:ext>
            </a:extLst>
          </p:cNvPr>
          <p:cNvSpPr>
            <a:spLocks noGrp="1"/>
          </p:cNvSpPr>
          <p:nvPr>
            <p:ph type="title"/>
          </p:nvPr>
        </p:nvSpPr>
        <p:spPr/>
        <p:txBody>
          <a:bodyPr/>
          <a:lstStyle/>
          <a:p>
            <a:r>
              <a:rPr lang="en-US" sz="4800" dirty="0"/>
              <a:t>Enrollment Requirements</a:t>
            </a:r>
            <a:br>
              <a:rPr lang="en-US" dirty="0"/>
            </a:br>
            <a:endParaRPr lang="en-US" dirty="0"/>
          </a:p>
        </p:txBody>
      </p:sp>
      <p:sp>
        <p:nvSpPr>
          <p:cNvPr id="3" name="Content Placeholder 2">
            <a:extLst>
              <a:ext uri="{FF2B5EF4-FFF2-40B4-BE49-F238E27FC236}">
                <a16:creationId xmlns:a16="http://schemas.microsoft.com/office/drawing/2014/main" id="{DF040162-6ACA-447C-BBAA-622B5EAF99BD}"/>
              </a:ext>
            </a:extLst>
          </p:cNvPr>
          <p:cNvSpPr>
            <a:spLocks noGrp="1"/>
          </p:cNvSpPr>
          <p:nvPr>
            <p:ph sz="quarter" idx="10"/>
          </p:nvPr>
        </p:nvSpPr>
        <p:spPr>
          <a:xfrm>
            <a:off x="381000" y="1371601"/>
            <a:ext cx="6165353" cy="4419072"/>
          </a:xfrm>
          <a:ln>
            <a:noFill/>
          </a:ln>
        </p:spPr>
        <p:txBody>
          <a:bodyPr anchor="ctr"/>
          <a:lstStyle/>
          <a:p>
            <a:pPr marL="342900" indent="-342900">
              <a:spcAft>
                <a:spcPts val="0"/>
              </a:spcAft>
              <a:buFont typeface="Arial" panose="020B0604020202020204" pitchFamily="34" charset="0"/>
              <a:buChar char="•"/>
            </a:pPr>
            <a:r>
              <a:rPr lang="en-US" sz="2400" dirty="0"/>
              <a:t>Be receiving an approved VA Education benefit</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a:t>Enrolled in an approved degree, vocational or professional program </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a:t>Attending at a rate of ¾ time or higher or 75% ROP for Ch33 participants</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a:t>Work at an approved work site</a:t>
            </a:r>
          </a:p>
          <a:p>
            <a:endParaRPr lang="en-US" dirty="0"/>
          </a:p>
        </p:txBody>
      </p:sp>
      <p:sp>
        <p:nvSpPr>
          <p:cNvPr id="4" name="Content Placeholder 2">
            <a:extLst>
              <a:ext uri="{FF2B5EF4-FFF2-40B4-BE49-F238E27FC236}">
                <a16:creationId xmlns:a16="http://schemas.microsoft.com/office/drawing/2014/main" id="{EF370110-401F-4776-A19B-7333C6E891C8}"/>
              </a:ext>
            </a:extLst>
          </p:cNvPr>
          <p:cNvSpPr txBox="1">
            <a:spLocks/>
          </p:cNvSpPr>
          <p:nvPr/>
        </p:nvSpPr>
        <p:spPr>
          <a:xfrm>
            <a:off x="6800637" y="1371600"/>
            <a:ext cx="4756078" cy="4940300"/>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endParaRPr lang="en-US" dirty="0"/>
          </a:p>
        </p:txBody>
      </p:sp>
      <p:pic>
        <p:nvPicPr>
          <p:cNvPr id="7" name="Picture 6" descr="A picture containing person, ground, outdoor&#10;&#10;Description automatically generated">
            <a:extLst>
              <a:ext uri="{FF2B5EF4-FFF2-40B4-BE49-F238E27FC236}">
                <a16:creationId xmlns:a16="http://schemas.microsoft.com/office/drawing/2014/main" id="{4903BB4A-9377-4236-8990-37F4B6FD6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435" y="1371599"/>
            <a:ext cx="5213705" cy="4419072"/>
          </a:xfrm>
          <a:prstGeom prst="rect">
            <a:avLst/>
          </a:prstGeom>
        </p:spPr>
      </p:pic>
    </p:spTree>
    <p:extLst>
      <p:ext uri="{BB962C8B-B14F-4D97-AF65-F5344CB8AC3E}">
        <p14:creationId xmlns:p14="http://schemas.microsoft.com/office/powerpoint/2010/main" val="3874306814"/>
      </p:ext>
    </p:extLst>
  </p:cSld>
  <p:clrMapOvr>
    <a:masterClrMapping/>
  </p:clrMapOvr>
</p:sld>
</file>

<file path=ppt/theme/theme1.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31f3b4-b0b5-42fd-95d9-062071dff2f0">
      <UserInfo>
        <DisplayName>White, Kevin J., VBAMUSK</DisplayName>
        <AccountId>21</AccountId>
        <AccountType/>
      </UserInfo>
      <UserInfo>
        <DisplayName>White, Courtney D., VBAMUSK</DisplayName>
        <AccountId>108</AccountId>
        <AccountType/>
      </UserInfo>
    </SharedWithUsers>
    <Information xmlns="082bccd5-2f6c-4ce5-9de2-bea8cc8dde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6" ma:contentTypeDescription="Create a new document." ma:contentTypeScope="" ma:versionID="711d0cb0caaf63596e68cae6dee15580">
  <xsd:schema xmlns:xsd="http://www.w3.org/2001/XMLSchema" xmlns:xs="http://www.w3.org/2001/XMLSchema" xmlns:p="http://schemas.microsoft.com/office/2006/metadata/properties" xmlns:ns2="082bccd5-2f6c-4ce5-9de2-bea8cc8dded0" xmlns:ns3="3f31f3b4-b0b5-42fd-95d9-062071dff2f0" targetNamespace="http://schemas.microsoft.com/office/2006/metadata/properties" ma:root="true" ma:fieldsID="c01ad6b8621e390ce5b9deba78fadefe" ns2:_="" ns3:_="">
    <xsd:import namespace="082bccd5-2f6c-4ce5-9de2-bea8cc8dded0"/>
    <xsd:import namespace="3f31f3b4-b0b5-42fd-95d9-062071dff2f0"/>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Information" ma:index="13" nillable="true" ma:displayName="Information" ma:description="Short description of the information within the document(s)." ma:format="Dropdown" ma:internalName="Informa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BFFC05-B2F6-4CED-BE65-F75B1EB7AD7B}">
  <ds:schemaRefs>
    <ds:schemaRef ds:uri="http://purl.org/dc/elements/1.1/"/>
    <ds:schemaRef ds:uri="http://schemas.microsoft.com/office/2006/metadata/properties"/>
    <ds:schemaRef ds:uri="http://schemas.microsoft.com/office/infopath/2007/PartnerControls"/>
    <ds:schemaRef ds:uri="082bccd5-2f6c-4ce5-9de2-bea8cc8dded0"/>
    <ds:schemaRef ds:uri="http://purl.org/dc/terms/"/>
    <ds:schemaRef ds:uri="http://schemas.microsoft.com/office/2006/documentManagement/types"/>
    <ds:schemaRef ds:uri="3f31f3b4-b0b5-42fd-95d9-062071dff2f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3DEAE18-93B8-4D4D-A4F0-D8960C4F3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bccd5-2f6c-4ce5-9de2-bea8cc8dded0"/>
    <ds:schemaRef ds:uri="3f31f3b4-b0b5-42fd-95d9-062071dff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31B46-6CD1-40D2-9FB5-3E58559F90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3142</TotalTime>
  <Words>5188</Words>
  <Application>Microsoft Office PowerPoint</Application>
  <PresentationFormat>Widescreen</PresentationFormat>
  <Paragraphs>333</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Georgia</vt:lpstr>
      <vt:lpstr>Graphik</vt:lpstr>
      <vt:lpstr>System Font</vt:lpstr>
      <vt:lpstr>Times New Roman</vt:lpstr>
      <vt:lpstr>Wingdings</vt:lpstr>
      <vt:lpstr>DGIB</vt:lpstr>
      <vt:lpstr>Work Study Allowance Program</vt:lpstr>
      <vt:lpstr>Overview Work Study is a Veterans Administration (VA) tax exempt education benefit paid to students for performing VA-related activities at an approved Work Study site.  </vt:lpstr>
      <vt:lpstr>Learning Objectives</vt:lpstr>
      <vt:lpstr>Work Site Qualifications</vt:lpstr>
      <vt:lpstr>Approved Work Sites</vt:lpstr>
      <vt:lpstr>Work Assignments for Educational Institutions</vt:lpstr>
      <vt:lpstr>Site Supervisors</vt:lpstr>
      <vt:lpstr>Student Qualifications</vt:lpstr>
      <vt:lpstr>Enrollment Requirements </vt:lpstr>
      <vt:lpstr>Selection Criterion </vt:lpstr>
      <vt:lpstr>Knowledge Check #1</vt:lpstr>
      <vt:lpstr>Knowledge Check #1</vt:lpstr>
      <vt:lpstr>Knowledge Check #2</vt:lpstr>
      <vt:lpstr>Knowledge Check #2</vt:lpstr>
      <vt:lpstr>  Work Study Contracts</vt:lpstr>
      <vt:lpstr>Contract Agreement Process</vt:lpstr>
      <vt:lpstr>Work Study Contracts</vt:lpstr>
      <vt:lpstr>Hours of Service</vt:lpstr>
      <vt:lpstr>Contract Extensions</vt:lpstr>
      <vt:lpstr>Zero Hour Extension</vt:lpstr>
      <vt:lpstr>Work Study Payments</vt:lpstr>
      <vt:lpstr>Time Records</vt:lpstr>
      <vt:lpstr>Payment Parameters </vt:lpstr>
      <vt:lpstr>Advanced Payment</vt:lpstr>
      <vt:lpstr>Change in Enrollment Status</vt:lpstr>
      <vt:lpstr>Knowledge Check #1</vt:lpstr>
      <vt:lpstr>Knowledge Check #1</vt:lpstr>
      <vt:lpstr>Knowledge Check #2</vt:lpstr>
      <vt:lpstr>Knowledge Check #2</vt:lpstr>
      <vt:lpstr>Resources</vt:lpstr>
      <vt:lpstr>Submitting VA Work Study Documents</vt:lpstr>
      <vt:lpstr>Submitting VA Work Study Documents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this template</dc:title>
  <dc:creator>Houston, Bethany</dc:creator>
  <cp:lastModifiedBy>White, Kevin J., VBAMUSK</cp:lastModifiedBy>
  <cp:revision>30</cp:revision>
  <dcterms:created xsi:type="dcterms:W3CDTF">2021-02-25T16:19:27Z</dcterms:created>
  <dcterms:modified xsi:type="dcterms:W3CDTF">2023-10-06T15:49:28Z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0x010100EFB437D012EF8C428D2CB3BBA5BD9C86</vt:lpwstr>
  </property>
  <property fmtid="{D5CDD505-2E9C-101B-9397-08002B2CF9AE}" pid="3" name="Order">
    <vt:r8>143600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ies>
</file>