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24"/>
    <p:sldMasterId id="2147483708" r:id="rId25"/>
  </p:sldMasterIdLst>
  <p:notesMasterIdLst>
    <p:notesMasterId r:id="rId84"/>
  </p:notesMasterIdLst>
  <p:handoutMasterIdLst>
    <p:handoutMasterId r:id="rId85"/>
  </p:handoutMasterIdLst>
  <p:sldIdLst>
    <p:sldId id="305" r:id="rId26"/>
    <p:sldId id="606" r:id="rId27"/>
    <p:sldId id="605" r:id="rId28"/>
    <p:sldId id="421" r:id="rId29"/>
    <p:sldId id="304" r:id="rId30"/>
    <p:sldId id="422" r:id="rId31"/>
    <p:sldId id="550" r:id="rId32"/>
    <p:sldId id="458" r:id="rId33"/>
    <p:sldId id="459" r:id="rId34"/>
    <p:sldId id="423" r:id="rId35"/>
    <p:sldId id="435" r:id="rId36"/>
    <p:sldId id="321" r:id="rId37"/>
    <p:sldId id="424" r:id="rId38"/>
    <p:sldId id="324" r:id="rId39"/>
    <p:sldId id="548" r:id="rId40"/>
    <p:sldId id="546" r:id="rId41"/>
    <p:sldId id="547" r:id="rId42"/>
    <p:sldId id="551" r:id="rId43"/>
    <p:sldId id="425" r:id="rId44"/>
    <p:sldId id="461" r:id="rId45"/>
    <p:sldId id="462" r:id="rId46"/>
    <p:sldId id="426" r:id="rId47"/>
    <p:sldId id="545" r:id="rId48"/>
    <p:sldId id="544" r:id="rId49"/>
    <p:sldId id="326" r:id="rId50"/>
    <p:sldId id="342" r:id="rId51"/>
    <p:sldId id="343" r:id="rId52"/>
    <p:sldId id="555" r:id="rId53"/>
    <p:sldId id="327" r:id="rId54"/>
    <p:sldId id="292" r:id="rId55"/>
    <p:sldId id="552" r:id="rId56"/>
    <p:sldId id="558" r:id="rId57"/>
    <p:sldId id="556" r:id="rId58"/>
    <p:sldId id="559" r:id="rId59"/>
    <p:sldId id="557" r:id="rId60"/>
    <p:sldId id="560" r:id="rId61"/>
    <p:sldId id="561" r:id="rId62"/>
    <p:sldId id="562" r:id="rId63"/>
    <p:sldId id="563" r:id="rId64"/>
    <p:sldId id="366" r:id="rId65"/>
    <p:sldId id="564" r:id="rId66"/>
    <p:sldId id="567" r:id="rId67"/>
    <p:sldId id="568" r:id="rId68"/>
    <p:sldId id="569" r:id="rId69"/>
    <p:sldId id="571" r:id="rId70"/>
    <p:sldId id="572" r:id="rId71"/>
    <p:sldId id="570" r:id="rId72"/>
    <p:sldId id="320" r:id="rId73"/>
    <p:sldId id="598" r:id="rId74"/>
    <p:sldId id="353" r:id="rId75"/>
    <p:sldId id="602" r:id="rId76"/>
    <p:sldId id="599" r:id="rId77"/>
    <p:sldId id="600" r:id="rId78"/>
    <p:sldId id="601" r:id="rId79"/>
    <p:sldId id="603" r:id="rId80"/>
    <p:sldId id="418" r:id="rId81"/>
    <p:sldId id="1428" r:id="rId82"/>
    <p:sldId id="306" r:id="rId83"/>
  </p:sldIdLst>
  <p:sldSz cx="12192000" cy="6858000"/>
  <p:notesSz cx="6858000" cy="9144000"/>
  <p:custDataLst>
    <p:tags r:id="rId8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ton-Leonard, Shay, VBAVACO" initials="NV" lastIdx="5" clrIdx="0">
    <p:extLst>
      <p:ext uri="{19B8F6BF-5375-455C-9EA6-DF929625EA0E}">
        <p15:presenceInfo xmlns:p15="http://schemas.microsoft.com/office/powerpoint/2012/main" userId="S-1-5-21-1409082233-764733703-682003330-356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775"/>
    <a:srgbClr val="1A1A1A"/>
    <a:srgbClr val="FFFFFF"/>
    <a:srgbClr val="181818"/>
    <a:srgbClr val="FFA013"/>
    <a:srgbClr val="264A7A"/>
    <a:srgbClr val="343434"/>
    <a:srgbClr val="282828"/>
    <a:srgbClr val="808080"/>
    <a:srgbClr val="2447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1093" autoAdjust="0"/>
  </p:normalViewPr>
  <p:slideViewPr>
    <p:cSldViewPr snapToGrid="0">
      <p:cViewPr varScale="1">
        <p:scale>
          <a:sx n="60" d="100"/>
          <a:sy n="60" d="100"/>
        </p:scale>
        <p:origin x="204" y="72"/>
      </p:cViewPr>
      <p:guideLst/>
    </p:cSldViewPr>
  </p:slideViewPr>
  <p:outlineViewPr>
    <p:cViewPr>
      <p:scale>
        <a:sx n="33" d="100"/>
        <a:sy n="33" d="100"/>
      </p:scale>
      <p:origin x="0" y="-5220"/>
    </p:cViewPr>
  </p:outlineViewPr>
  <p:notesTextViewPr>
    <p:cViewPr>
      <p:scale>
        <a:sx n="3" d="2"/>
        <a:sy n="3" d="2"/>
      </p:scale>
      <p:origin x="0" y="0"/>
    </p:cViewPr>
  </p:notesTextViewPr>
  <p:sorterViewPr>
    <p:cViewPr>
      <p:scale>
        <a:sx n="190" d="100"/>
        <a:sy n="190" d="100"/>
      </p:scale>
      <p:origin x="0" y="-98826"/>
    </p:cViewPr>
  </p:sorterViewPr>
  <p:notesViewPr>
    <p:cSldViewPr snapToGrid="0" showGuides="1">
      <p:cViewPr varScale="1">
        <p:scale>
          <a:sx n="88" d="100"/>
          <a:sy n="88" d="100"/>
        </p:scale>
        <p:origin x="373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customXml" Target="../customXml/item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6" Type="http://schemas.openxmlformats.org/officeDocument/2006/relationships/slide" Target="slides/slide51.xml"/><Relationship Id="rId84" Type="http://schemas.openxmlformats.org/officeDocument/2006/relationships/notesMaster" Target="notesMasters/notesMaster1.xml"/><Relationship Id="rId89"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46.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4.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slide" Target="slides/slide36.xml"/><Relationship Id="rId82" Type="http://schemas.openxmlformats.org/officeDocument/2006/relationships/slide" Target="slides/slide57.xml"/><Relationship Id="rId90" Type="http://schemas.openxmlformats.org/officeDocument/2006/relationships/theme" Target="theme/theme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customXml" Target="../customXml/item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2.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customXml" Target="../customXml/item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customXml" Target="../customXml/item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98ACE9-6F39-412A-AA6A-02588272BF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E29186F-CBF9-4D07-92FF-F18372B3B5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21CCF0-EAB4-4FF5-815C-04AA918C89DC}" type="datetimeFigureOut">
              <a:rPr lang="en-US" smtClean="0"/>
              <a:t>10/18/2021</a:t>
            </a:fld>
            <a:endParaRPr lang="en-US" dirty="0"/>
          </a:p>
        </p:txBody>
      </p:sp>
      <p:sp>
        <p:nvSpPr>
          <p:cNvPr id="4" name="Footer Placeholder 3">
            <a:extLst>
              <a:ext uri="{FF2B5EF4-FFF2-40B4-BE49-F238E27FC236}">
                <a16:creationId xmlns:a16="http://schemas.microsoft.com/office/drawing/2014/main" id="{3D095B82-FD39-46BA-A4C5-08D84F1341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11155C1-9B31-47C0-BE13-661D815EDE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66FA84-4663-45AD-8B44-9BBBA2EDF951}" type="slidenum">
              <a:rPr lang="en-US" smtClean="0"/>
              <a:t>‹#›</a:t>
            </a:fld>
            <a:endParaRPr lang="en-US" dirty="0"/>
          </a:p>
        </p:txBody>
      </p:sp>
    </p:spTree>
    <p:extLst>
      <p:ext uri="{BB962C8B-B14F-4D97-AF65-F5344CB8AC3E}">
        <p14:creationId xmlns:p14="http://schemas.microsoft.com/office/powerpoint/2010/main" val="3278801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2E102-9ADF-4815-A589-5AE3C0EFCAF8}" type="datetimeFigureOut">
              <a:rPr lang="en-US" smtClean="0"/>
              <a:t>10/18/2021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2FF49-D91B-451F-ABFC-6E54D532B2A7}" type="slidenum">
              <a:rPr lang="en-US" smtClean="0"/>
              <a:t>‹#›</a:t>
            </a:fld>
            <a:endParaRPr lang="en-US" dirty="0"/>
          </a:p>
        </p:txBody>
      </p:sp>
    </p:spTree>
    <p:extLst>
      <p:ext uri="{BB962C8B-B14F-4D97-AF65-F5344CB8AC3E}">
        <p14:creationId xmlns:p14="http://schemas.microsoft.com/office/powerpoint/2010/main" val="42889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Education Service School Certifying Official Training. I am your instructor [Name] and in this portion of the training, we will be discussing Advanced SCO information. This training is slated to take about </a:t>
            </a:r>
            <a:r>
              <a:rPr lang="en-US" dirty="0">
                <a:solidFill>
                  <a:srgbClr val="FFFF00"/>
                </a:solidFill>
                <a:highlight>
                  <a:srgbClr val="FFFF00"/>
                </a:highlight>
              </a:rPr>
              <a:t>[two hours]. </a:t>
            </a:r>
          </a:p>
          <a:p>
            <a:endParaRPr lang="en-US" dirty="0">
              <a:highlight>
                <a:srgbClr val="FFFF00"/>
              </a:highlight>
            </a:endParaRPr>
          </a:p>
          <a:p>
            <a:r>
              <a:rPr lang="en-US" sz="1200" kern="1200" dirty="0">
                <a:solidFill>
                  <a:schemeClr val="tx1"/>
                </a:solidFill>
                <a:effectLst/>
                <a:highlight>
                  <a:srgbClr val="FFFF00"/>
                </a:highlight>
                <a:latin typeface="+mn-lt"/>
                <a:ea typeface="+mn-ea"/>
                <a:cs typeface="+mn-cs"/>
              </a:rPr>
              <a:t>As a SCO, your primary responsibility is the accurate and timely certification of GI Bill® Beneficiaries’ enrollments to VA.  In addition to certifying students, you will maintain student records and notify the State Approving Agency (SAA) of any institutional changes or programmatic changes.  </a:t>
            </a:r>
          </a:p>
          <a:p>
            <a:r>
              <a:rPr lang="en-US" sz="1200" kern="1200" dirty="0">
                <a:solidFill>
                  <a:schemeClr val="tx1"/>
                </a:solidFill>
                <a:effectLst/>
                <a:highlight>
                  <a:srgbClr val="FFFF00"/>
                </a:highlight>
                <a:latin typeface="+mn-lt"/>
                <a:ea typeface="+mn-ea"/>
                <a:cs typeface="+mn-cs"/>
              </a:rPr>
              <a:t> </a:t>
            </a:r>
          </a:p>
          <a:p>
            <a:r>
              <a:rPr lang="en-US" sz="1200" kern="1200" dirty="0">
                <a:solidFill>
                  <a:schemeClr val="tx1"/>
                </a:solidFill>
                <a:effectLst/>
                <a:highlight>
                  <a:srgbClr val="FFFF00"/>
                </a:highlight>
                <a:latin typeface="+mn-lt"/>
                <a:ea typeface="+mn-ea"/>
                <a:cs typeface="+mn-cs"/>
              </a:rPr>
              <a:t>You are also the liaison between VA and students seeking and/or using VA Education Benefits assistance programs. Since you’ve been on the job for some time now, (this session is geared for people with two years or more of experience) we will review some select information that you’ll hopefully find helpful in improving your comprehension of the benefits available to recipients.</a:t>
            </a:r>
          </a:p>
        </p:txBody>
      </p:sp>
      <p:sp>
        <p:nvSpPr>
          <p:cNvPr id="4" name="Slide Number Placeholder 3"/>
          <p:cNvSpPr>
            <a:spLocks noGrp="1"/>
          </p:cNvSpPr>
          <p:nvPr>
            <p:ph type="sldNum" sz="quarter" idx="5"/>
          </p:nvPr>
        </p:nvSpPr>
        <p:spPr/>
        <p:txBody>
          <a:bodyPr/>
          <a:lstStyle/>
          <a:p>
            <a:fld id="{0182FF49-D91B-451F-ABFC-6E54D532B2A7}" type="slidenum">
              <a:rPr lang="en-US" smtClean="0"/>
              <a:t>1</a:t>
            </a:fld>
            <a:endParaRPr lang="en-US" dirty="0"/>
          </a:p>
        </p:txBody>
      </p:sp>
    </p:spTree>
    <p:extLst>
      <p:ext uri="{BB962C8B-B14F-4D97-AF65-F5344CB8AC3E}">
        <p14:creationId xmlns:p14="http://schemas.microsoft.com/office/powerpoint/2010/main" val="380257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section we’ll discuss educational criteria.</a:t>
            </a: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10</a:t>
            </a:fld>
            <a:endParaRPr lang="en-US" dirty="0"/>
          </a:p>
        </p:txBody>
      </p:sp>
    </p:spTree>
    <p:extLst>
      <p:ext uri="{BB962C8B-B14F-4D97-AF65-F5344CB8AC3E}">
        <p14:creationId xmlns:p14="http://schemas.microsoft.com/office/powerpoint/2010/main" val="1815924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the different educational objectives</a:t>
            </a:r>
            <a:r>
              <a:rPr lang="en-US" sz="1200" b="0" i="1" u="none" strike="noStrike" kern="1200" baseline="0" dirty="0">
                <a:solidFill>
                  <a:schemeClr val="tx1"/>
                </a:solidFill>
                <a:latin typeface="+mn-lt"/>
                <a:ea typeface="+mn-ea"/>
                <a:cs typeface="+mn-cs"/>
              </a:rPr>
              <a:t>. Examples will be provided in the coming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indent="0" eaLnBrk="1" hangingPunct="1">
              <a:buFont typeface="Arial" panose="020B0604020202020204" pitchFamily="34" charset="0"/>
              <a:buNone/>
            </a:pPr>
            <a:r>
              <a:rPr lang="en-US" altLang="en-US" dirty="0">
                <a:cs typeface="Georgia" panose="02040502050405020303" pitchFamily="18" charset="0"/>
              </a:rPr>
              <a:t>The combination of subjects or courses generally are accepted as necessary to meet the requirements for a predetermined objective. The program may consist of subjects or courses fulfilling requirements for more than one objective, if all objectives pursued are generally recognized as being related to a single career field.]</a:t>
            </a:r>
          </a:p>
        </p:txBody>
      </p:sp>
      <p:sp>
        <p:nvSpPr>
          <p:cNvPr id="4" name="Slide Number Placeholder 3"/>
          <p:cNvSpPr>
            <a:spLocks noGrp="1"/>
          </p:cNvSpPr>
          <p:nvPr>
            <p:ph type="sldNum" sz="quarter" idx="5"/>
          </p:nvPr>
        </p:nvSpPr>
        <p:spPr/>
        <p:txBody>
          <a:bodyPr/>
          <a:lstStyle/>
          <a:p>
            <a:fld id="{0182FF49-D91B-451F-ABFC-6E54D532B2A7}" type="slidenum">
              <a:rPr lang="en-US" smtClean="0"/>
              <a:t>11</a:t>
            </a:fld>
            <a:endParaRPr lang="en-US" dirty="0"/>
          </a:p>
        </p:txBody>
      </p:sp>
    </p:spTree>
    <p:extLst>
      <p:ext uri="{BB962C8B-B14F-4D97-AF65-F5344CB8AC3E}">
        <p14:creationId xmlns:p14="http://schemas.microsoft.com/office/powerpoint/2010/main" val="1442741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the educational objective. Provide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Georgia" panose="02040502050405020303" pitchFamily="18" charset="0"/>
              </a:rPr>
              <a:t>The objective will be to obtain the highest degree, diploma, or certificate included in the program, such as a GED (General Educational Development) </a:t>
            </a:r>
            <a:r>
              <a:rPr lang="en-US" altLang="en-US" sz="1200" b="1" dirty="0">
                <a:latin typeface="Arial" panose="020B0604020202020204" pitchFamily="34" charset="0"/>
                <a:cs typeface="Georgia" panose="02040502050405020303" pitchFamily="18" charset="0"/>
              </a:rPr>
              <a:t>certificate</a:t>
            </a:r>
            <a:r>
              <a:rPr lang="en-US" altLang="en-US" sz="1200" dirty="0">
                <a:latin typeface="Arial" panose="020B0604020202020204" pitchFamily="34" charset="0"/>
                <a:cs typeface="Georgia" panose="02040502050405020303" pitchFamily="18" charset="0"/>
              </a:rPr>
              <a:t>, high school </a:t>
            </a:r>
            <a:r>
              <a:rPr lang="en-US" altLang="en-US" sz="1200" b="1" dirty="0">
                <a:latin typeface="Arial" panose="020B0604020202020204" pitchFamily="34" charset="0"/>
                <a:cs typeface="Georgia" panose="02040502050405020303" pitchFamily="18" charset="0"/>
              </a:rPr>
              <a:t>diploma</a:t>
            </a:r>
            <a:r>
              <a:rPr lang="en-US" altLang="en-US" sz="1200" dirty="0">
                <a:latin typeface="Arial" panose="020B0604020202020204" pitchFamily="34" charset="0"/>
                <a:cs typeface="Georgia" panose="02040502050405020303" pitchFamily="18" charset="0"/>
              </a:rPr>
              <a:t>, bachelor </a:t>
            </a:r>
            <a:r>
              <a:rPr lang="en-US" altLang="en-US" sz="1200" b="1" dirty="0">
                <a:latin typeface="Arial" panose="020B0604020202020204" pitchFamily="34" charset="0"/>
                <a:cs typeface="Georgia" panose="02040502050405020303" pitchFamily="18" charset="0"/>
              </a:rPr>
              <a:t>degree</a:t>
            </a:r>
            <a:r>
              <a:rPr lang="en-US" altLang="en-US" sz="1200" dirty="0">
                <a:latin typeface="Arial" panose="020B0604020202020204" pitchFamily="34" charset="0"/>
                <a:cs typeface="Georgia" panose="02040502050405020303" pitchFamily="18" charset="0"/>
              </a:rPr>
              <a:t>, master degree, or Ph.D. degree.]</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12</a:t>
            </a:fld>
            <a:endParaRPr lang="en-US" dirty="0"/>
          </a:p>
        </p:txBody>
      </p:sp>
    </p:spTree>
    <p:extLst>
      <p:ext uri="{BB962C8B-B14F-4D97-AF65-F5344CB8AC3E}">
        <p14:creationId xmlns:p14="http://schemas.microsoft.com/office/powerpoint/2010/main" val="306886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the vocational objective</a:t>
            </a:r>
            <a:r>
              <a:rPr lang="en-US" sz="1200" b="0" i="1" u="none" strike="noStrike" kern="1200" baseline="0" dirty="0">
                <a:solidFill>
                  <a:schemeClr val="tx1"/>
                </a:solidFill>
                <a:latin typeface="+mn-lt"/>
                <a:ea typeface="+mn-ea"/>
                <a:cs typeface="+mn-cs"/>
              </a:rPr>
              <a:t>. Provide examples.</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Georgia" panose="02040502050405020303" pitchFamily="18" charset="0"/>
              </a:rPr>
              <a:t>A vocational objective must be a recognized employment objective</a:t>
            </a:r>
            <a:r>
              <a:rPr lang="en-US" sz="1200" dirty="0">
                <a:solidFill>
                  <a:srgbClr val="FF0000"/>
                </a:solidFill>
              </a:rPr>
              <a:t>. </a:t>
            </a:r>
            <a:r>
              <a:rPr lang="en-US" altLang="en-US" dirty="0">
                <a:latin typeface="Arial" panose="020B0604020202020204" pitchFamily="34" charset="0"/>
                <a:cs typeface="Georgia" panose="02040502050405020303" pitchFamily="18" charset="0"/>
              </a:rPr>
              <a:t>Examples of vocational objectives are barber, secretary, machinist, computer programmer, automobile mechanic, and practical nurse. With respect to non-degree certificate programs, an undergraduate level certificate from an accredited college or university may be accepted as leading to a vocational objective.]</a:t>
            </a: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13</a:t>
            </a:fld>
            <a:endParaRPr lang="en-US" dirty="0"/>
          </a:p>
        </p:txBody>
      </p:sp>
    </p:spTree>
    <p:extLst>
      <p:ext uri="{BB962C8B-B14F-4D97-AF65-F5344CB8AC3E}">
        <p14:creationId xmlns:p14="http://schemas.microsoft.com/office/powerpoint/2010/main" val="312622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the Professional objective</a:t>
            </a:r>
            <a:r>
              <a:rPr lang="en-US" sz="1200" b="0" i="1" u="none" strike="noStrike" kern="1200" baseline="0" dirty="0">
                <a:solidFill>
                  <a:schemeClr val="tx1"/>
                </a:solidFill>
                <a:latin typeface="+mn-lt"/>
                <a:ea typeface="+mn-ea"/>
                <a:cs typeface="+mn-cs"/>
              </a:rPr>
              <a:t>. Provide examples below.</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Georgia" panose="02040502050405020303" pitchFamily="18" charset="0"/>
              </a:rPr>
              <a:t>The program must be at the college level and be generally accepted as necessary to satisfy the educational requirements for licensing or certification to practice the identified profession. Typical examples of professional objectives are lawyer, physician (M.D.), teacher, physical therapist, pilot, medical technologist, and medical record librarian.]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cs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Georgia" panose="02040502050405020303" pitchFamily="18" charset="0"/>
              </a:rPr>
              <a:t>A program leading to a professional objective may include courses also leading to an educational objective. In this situation, the student may specify either the educational objective or the professional objective on his or her application. Examples are B.S. (Bachelor of Science) degree in secondary education or high school teacher, and J.D. (Juris Doctor) degree or lawyer.</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14</a:t>
            </a:fld>
            <a:endParaRPr lang="en-US" dirty="0"/>
          </a:p>
        </p:txBody>
      </p:sp>
    </p:spTree>
    <p:extLst>
      <p:ext uri="{BB962C8B-B14F-4D97-AF65-F5344CB8AC3E}">
        <p14:creationId xmlns:p14="http://schemas.microsoft.com/office/powerpoint/2010/main" val="3578042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Explain the difference between clock hours and credit hours. Provide examples such as a cosmetology license using clock hours in a classroom versus an Associates degree using credit hours.</a:t>
            </a:r>
          </a:p>
          <a:p>
            <a:endParaRPr lang="en-US" sz="1200" kern="1200" dirty="0">
              <a:solidFill>
                <a:schemeClr val="tx1"/>
              </a:solidFill>
              <a:effectLst/>
              <a:latin typeface="+mn-lt"/>
              <a:ea typeface="+mn-ea"/>
              <a:cs typeface="+mn-cs"/>
            </a:endParaRPr>
          </a:p>
          <a:p>
            <a:r>
              <a:rPr lang="en-US" dirty="0"/>
              <a:t>Let’s start with NCDs and clock hours. ]</a:t>
            </a:r>
          </a:p>
        </p:txBody>
      </p:sp>
      <p:sp>
        <p:nvSpPr>
          <p:cNvPr id="4" name="Slide Number Placeholder 3"/>
          <p:cNvSpPr>
            <a:spLocks noGrp="1"/>
          </p:cNvSpPr>
          <p:nvPr>
            <p:ph type="sldNum" sz="quarter" idx="5"/>
          </p:nvPr>
        </p:nvSpPr>
        <p:spPr/>
        <p:txBody>
          <a:bodyPr/>
          <a:lstStyle/>
          <a:p>
            <a:fld id="{0182FF49-D91B-451F-ABFC-6E54D532B2A7}" type="slidenum">
              <a:rPr lang="en-US" smtClean="0"/>
              <a:t>15</a:t>
            </a:fld>
            <a:endParaRPr lang="en-US" dirty="0"/>
          </a:p>
        </p:txBody>
      </p:sp>
    </p:spTree>
    <p:extLst>
      <p:ext uri="{BB962C8B-B14F-4D97-AF65-F5344CB8AC3E}">
        <p14:creationId xmlns:p14="http://schemas.microsoft.com/office/powerpoint/2010/main" val="20350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that all NCDs, rather offered by an Institution of Higher Learning (IHL) or standalone regardless of accreditation status, use clock hours. You can provide an example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anytime there’s a change to an approved program (change in its length, program name change, etc.) that change must be reported to, and approved by, the SAA of jurisdiction BEFORE certifications are made.</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16</a:t>
            </a:fld>
            <a:endParaRPr lang="en-US" dirty="0"/>
          </a:p>
        </p:txBody>
      </p:sp>
    </p:spTree>
    <p:extLst>
      <p:ext uri="{BB962C8B-B14F-4D97-AF65-F5344CB8AC3E}">
        <p14:creationId xmlns:p14="http://schemas.microsoft.com/office/powerpoint/2010/main" val="3068861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Use this slide to give an example (like the one below) of how clock hour differs with Classroom and Shop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earlier there is class time and shop time. 10 min change time for classrooms or 10 min to switch topics if you’re in the same class (i.e. 10 min to finish talking about gasoline motors and switch to studying diesel motors). Two 15 min breaks for shop which can be included in the total hours of instruction. ]</a:t>
            </a:r>
          </a:p>
        </p:txBody>
      </p:sp>
      <p:sp>
        <p:nvSpPr>
          <p:cNvPr id="4" name="Slide Number Placeholder 3"/>
          <p:cNvSpPr>
            <a:spLocks noGrp="1"/>
          </p:cNvSpPr>
          <p:nvPr>
            <p:ph type="sldNum" sz="quarter" idx="5"/>
          </p:nvPr>
        </p:nvSpPr>
        <p:spPr/>
        <p:txBody>
          <a:bodyPr/>
          <a:lstStyle/>
          <a:p>
            <a:fld id="{0182FF49-D91B-451F-ABFC-6E54D532B2A7}" type="slidenum">
              <a:rPr lang="en-US" smtClean="0"/>
              <a:t>17</a:t>
            </a:fld>
            <a:endParaRPr lang="en-US" dirty="0"/>
          </a:p>
        </p:txBody>
      </p:sp>
    </p:spTree>
    <p:extLst>
      <p:ext uri="{BB962C8B-B14F-4D97-AF65-F5344CB8AC3E}">
        <p14:creationId xmlns:p14="http://schemas.microsoft.com/office/powerpoint/2010/main" val="3578042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that the beginning date, ending date, and number of clock hours a student is scheduled to attend each week must be reported and can’t be extended due to attendance. However, if a student failed a formal portion of the course (i.e. a specific module) and has to repeat it, that portion may be re-certified.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Any question about clock hours? Now let’s talk about resident training and credit hours.]</a:t>
            </a:r>
          </a:p>
        </p:txBody>
      </p:sp>
      <p:sp>
        <p:nvSpPr>
          <p:cNvPr id="4" name="Slide Number Placeholder 3"/>
          <p:cNvSpPr>
            <a:spLocks noGrp="1"/>
          </p:cNvSpPr>
          <p:nvPr>
            <p:ph type="sldNum" sz="quarter" idx="5"/>
          </p:nvPr>
        </p:nvSpPr>
        <p:spPr/>
        <p:txBody>
          <a:bodyPr/>
          <a:lstStyle/>
          <a:p>
            <a:fld id="{0182FF49-D91B-451F-ABFC-6E54D532B2A7}" type="slidenum">
              <a:rPr lang="en-US" smtClean="0"/>
              <a:t>18</a:t>
            </a:fld>
            <a:endParaRPr lang="en-US" dirty="0"/>
          </a:p>
        </p:txBody>
      </p:sp>
    </p:spTree>
    <p:extLst>
      <p:ext uri="{BB962C8B-B14F-4D97-AF65-F5344CB8AC3E}">
        <p14:creationId xmlns:p14="http://schemas.microsoft.com/office/powerpoint/2010/main" val="3068861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resident training and how it relates to credit hours by using the included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 typeface="Arial" panose="020B0604020202020204" pitchFamily="34" charset="0"/>
              <a:buNone/>
            </a:pPr>
            <a:r>
              <a:rPr lang="en-US" altLang="en-US" dirty="0">
                <a:cs typeface="Georgia" panose="02040502050405020303" pitchFamily="18" charset="0"/>
              </a:rPr>
              <a:t>The total number of class sessions equal to the number of credit hours awarded for the course, times the number of weeks in a standard quarter or semester, as applicable.]</a:t>
            </a:r>
            <a:endParaRPr lang="en-US" b="0" dirty="0"/>
          </a:p>
        </p:txBody>
      </p:sp>
      <p:sp>
        <p:nvSpPr>
          <p:cNvPr id="4" name="Slide Number Placeholder 3"/>
          <p:cNvSpPr>
            <a:spLocks noGrp="1"/>
          </p:cNvSpPr>
          <p:nvPr>
            <p:ph type="sldNum" sz="quarter" idx="5"/>
          </p:nvPr>
        </p:nvSpPr>
        <p:spPr/>
        <p:txBody>
          <a:bodyPr/>
          <a:lstStyle/>
          <a:p>
            <a:fld id="{0182FF49-D91B-451F-ABFC-6E54D532B2A7}" type="slidenum">
              <a:rPr lang="en-US" smtClean="0"/>
              <a:t>19</a:t>
            </a:fld>
            <a:endParaRPr lang="en-US" dirty="0"/>
          </a:p>
        </p:txBody>
      </p:sp>
    </p:spTree>
    <p:extLst>
      <p:ext uri="{BB962C8B-B14F-4D97-AF65-F5344CB8AC3E}">
        <p14:creationId xmlns:p14="http://schemas.microsoft.com/office/powerpoint/2010/main" val="224762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2</a:t>
            </a:fld>
            <a:endParaRPr lang="en-US" dirty="0"/>
          </a:p>
        </p:txBody>
      </p:sp>
    </p:spTree>
    <p:extLst>
      <p:ext uri="{BB962C8B-B14F-4D97-AF65-F5344CB8AC3E}">
        <p14:creationId xmlns:p14="http://schemas.microsoft.com/office/powerpoint/2010/main" val="3068861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Give examples of the other resident trainings.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anose="020B0604020202020204" pitchFamily="34" charset="0"/>
              <a:buChar char="•"/>
            </a:pPr>
            <a:r>
              <a:rPr lang="en-US" altLang="en-US" sz="1200" dirty="0">
                <a:cs typeface="Georgia" panose="02040502050405020303" pitchFamily="18" charset="0"/>
              </a:rPr>
              <a:t>When practical training is measured in credit hours, the school can certify the course as credit or as clock hours, whichever is to the student’s advantage</a:t>
            </a:r>
          </a:p>
          <a:p>
            <a:pPr marL="171450" indent="-171450">
              <a:buFont typeface="Arial" panose="020B0604020202020204" pitchFamily="34" charset="0"/>
              <a:buChar char="•"/>
            </a:pPr>
            <a:r>
              <a:rPr lang="en-US" altLang="en-US" sz="1200" dirty="0">
                <a:cs typeface="Georgia" panose="02040502050405020303" pitchFamily="18" charset="0"/>
              </a:rPr>
              <a:t>An undergrad  student teaching course is considered resident. </a:t>
            </a:r>
          </a:p>
          <a:p>
            <a:pPr marL="171450" indent="-171450">
              <a:buFont typeface="Arial" panose="020B0604020202020204" pitchFamily="34" charset="0"/>
              <a:buChar char="•"/>
            </a:pPr>
            <a:endParaRPr lang="en-US" sz="1200" b="0" dirty="0"/>
          </a:p>
          <a:p>
            <a:pPr marL="0" indent="0">
              <a:buFont typeface="Arial" panose="020B0604020202020204" pitchFamily="34" charset="0"/>
              <a:buNone/>
            </a:pPr>
            <a:r>
              <a:rPr lang="en-US" sz="1200" b="0" dirty="0"/>
              <a:t>There are also Independent study courses…(transition to next slide)]</a:t>
            </a:r>
            <a:endParaRPr lang="en-US" b="0" dirty="0"/>
          </a:p>
        </p:txBody>
      </p:sp>
      <p:sp>
        <p:nvSpPr>
          <p:cNvPr id="4" name="Slide Number Placeholder 3"/>
          <p:cNvSpPr>
            <a:spLocks noGrp="1"/>
          </p:cNvSpPr>
          <p:nvPr>
            <p:ph type="sldNum" sz="quarter" idx="5"/>
          </p:nvPr>
        </p:nvSpPr>
        <p:spPr/>
        <p:txBody>
          <a:bodyPr/>
          <a:lstStyle/>
          <a:p>
            <a:fld id="{0182FF49-D91B-451F-ABFC-6E54D532B2A7}" type="slidenum">
              <a:rPr lang="en-US" smtClean="0"/>
              <a:t>20</a:t>
            </a:fld>
            <a:endParaRPr lang="en-US" dirty="0"/>
          </a:p>
        </p:txBody>
      </p:sp>
    </p:spTree>
    <p:extLst>
      <p:ext uri="{BB962C8B-B14F-4D97-AF65-F5344CB8AC3E}">
        <p14:creationId xmlns:p14="http://schemas.microsoft.com/office/powerpoint/2010/main" val="3261782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what independent study and hybrid courses are. Give examples. Let them know that independent study doesn’t qualify for GI Benefits at non-accredited facilities or NCD programs not offering a degree.</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21</a:t>
            </a:fld>
            <a:endParaRPr lang="en-US" dirty="0"/>
          </a:p>
        </p:txBody>
      </p:sp>
    </p:spTree>
    <p:extLst>
      <p:ext uri="{BB962C8B-B14F-4D97-AF65-F5344CB8AC3E}">
        <p14:creationId xmlns:p14="http://schemas.microsoft.com/office/powerpoint/2010/main" val="3361334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dual majors and minors policy and provide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Only courses required to complete the dual major can be certified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Only courses required to complete the degree, including the minor, can be certified]</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182FF49-D91B-451F-ABFC-6E54D532B2A7}" type="slidenum">
              <a:rPr lang="en-US" smtClean="0"/>
              <a:t>22</a:t>
            </a:fld>
            <a:endParaRPr lang="en-US" dirty="0"/>
          </a:p>
        </p:txBody>
      </p:sp>
    </p:spTree>
    <p:extLst>
      <p:ext uri="{BB962C8B-B14F-4D97-AF65-F5344CB8AC3E}">
        <p14:creationId xmlns:p14="http://schemas.microsoft.com/office/powerpoint/2010/main" val="4143723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dual objectives and provide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altLang="en-US" dirty="0">
                <a:cs typeface="Georgia" panose="02040502050405020303" pitchFamily="18" charset="0"/>
              </a:rPr>
              <a:t>A combination of two approved degree programs at the same school does not need additional approval. Procedures vary.]</a:t>
            </a:r>
          </a:p>
        </p:txBody>
      </p:sp>
      <p:sp>
        <p:nvSpPr>
          <p:cNvPr id="4" name="Slide Number Placeholder 3"/>
          <p:cNvSpPr>
            <a:spLocks noGrp="1"/>
          </p:cNvSpPr>
          <p:nvPr>
            <p:ph type="sldNum" sz="quarter" idx="5"/>
          </p:nvPr>
        </p:nvSpPr>
        <p:spPr/>
        <p:txBody>
          <a:bodyPr/>
          <a:lstStyle/>
          <a:p>
            <a:fld id="{0182FF49-D91B-451F-ABFC-6E54D532B2A7}" type="slidenum">
              <a:rPr lang="en-US" smtClean="0"/>
              <a:t>23</a:t>
            </a:fld>
            <a:endParaRPr lang="en-US" dirty="0"/>
          </a:p>
        </p:txBody>
      </p:sp>
    </p:spTree>
    <p:extLst>
      <p:ext uri="{BB962C8B-B14F-4D97-AF65-F5344CB8AC3E}">
        <p14:creationId xmlns:p14="http://schemas.microsoft.com/office/powerpoint/2010/main" val="3397477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which courses cannot be approved and provide examples. Examples of avocational or recreational courses provided below.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Photography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Music course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Private Pilot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Any music course, instrumental or vocal, public speaking course, or course in dancing (except courses of applied music or public speaking offered at IHL for credit as an integral part of a program leading to an educational objective)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Sports or athletics, such as horseback riding, swimming, fishing, skiing, golf, baseball, tennis, bowling, sports officiating, or other sport or athletic courses (except courses of  physical education offered by IHL for credit as an integral part of a program leading to an educational objective)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Any questions about criteria? If not let’s do a quick review?]</a:t>
            </a:r>
          </a:p>
          <a:p>
            <a:endParaRPr lang="en-US" dirty="0"/>
          </a:p>
        </p:txBody>
      </p:sp>
      <p:sp>
        <p:nvSpPr>
          <p:cNvPr id="4" name="Slide Number Placeholder 3"/>
          <p:cNvSpPr>
            <a:spLocks noGrp="1"/>
          </p:cNvSpPr>
          <p:nvPr>
            <p:ph type="sldNum" sz="quarter" idx="5"/>
          </p:nvPr>
        </p:nvSpPr>
        <p:spPr/>
        <p:txBody>
          <a:bodyPr/>
          <a:lstStyle/>
          <a:p>
            <a:pPr>
              <a:defRPr/>
            </a:pPr>
            <a:fld id="{63A58195-AAD4-4C4B-9A8B-70913C33BD08}" type="slidenum">
              <a:rPr lang="en-US" altLang="en-US" smtClean="0"/>
              <a:pPr>
                <a:defRPr/>
              </a:pPr>
              <a:t>24</a:t>
            </a:fld>
            <a:endParaRPr lang="en-US" altLang="en-US"/>
          </a:p>
        </p:txBody>
      </p:sp>
    </p:spTree>
    <p:extLst>
      <p:ext uri="{BB962C8B-B14F-4D97-AF65-F5344CB8AC3E}">
        <p14:creationId xmlns:p14="http://schemas.microsoft.com/office/powerpoint/2010/main" val="2714975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SCO, you are responsible for certifying VA student enrollment. In this section, we will discuss some of the rules and criteria used to help you accomplish that task.</a:t>
            </a: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25</a:t>
            </a:fld>
            <a:endParaRPr lang="en-US" dirty="0"/>
          </a:p>
        </p:txBody>
      </p:sp>
    </p:spTree>
    <p:extLst>
      <p:ext uri="{BB962C8B-B14F-4D97-AF65-F5344CB8AC3E}">
        <p14:creationId xmlns:p14="http://schemas.microsoft.com/office/powerpoint/2010/main" val="282832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two forms used for reporting. </a:t>
            </a:r>
          </a:p>
          <a:p>
            <a:endParaRPr lang="en-US" dirty="0"/>
          </a:p>
          <a:p>
            <a:r>
              <a:rPr lang="en-US" dirty="0"/>
              <a:t>Let’s talk about these forms. The first one, VA Form 22-1999, </a:t>
            </a:r>
            <a:r>
              <a:rPr lang="en-US" sz="1200" kern="1200" dirty="0">
                <a:solidFill>
                  <a:schemeClr val="tx1"/>
                </a:solidFill>
                <a:effectLst/>
                <a:latin typeface="+mn-lt"/>
                <a:ea typeface="+mn-ea"/>
                <a:cs typeface="+mn-cs"/>
              </a:rPr>
              <a:t>remember that you only need to complete side B. Side A of the form is for schools only. </a:t>
            </a:r>
            <a:r>
              <a:rPr lang="en-US" dirty="0"/>
              <a:t>VA Form 22-1999b is geared towards enrollment changes. </a:t>
            </a:r>
            <a:r>
              <a:rPr lang="en-US" sz="1200" kern="1200" dirty="0">
                <a:solidFill>
                  <a:schemeClr val="tx1"/>
                </a:solidFill>
                <a:effectLst/>
                <a:latin typeface="+mn-lt"/>
                <a:ea typeface="+mn-ea"/>
                <a:cs typeface="+mn-cs"/>
              </a:rPr>
              <a:t>When submitting enrollment information to VA, it is vital that you list your organization and programs using the same name that has been approved. A claim cannot be processed unless the name of the program matches the program name as it was approved in WEAMS. </a:t>
            </a:r>
            <a:r>
              <a:rPr lang="en-US" dirty="0"/>
              <a:t>] </a:t>
            </a:r>
          </a:p>
        </p:txBody>
      </p:sp>
      <p:sp>
        <p:nvSpPr>
          <p:cNvPr id="4" name="Slide Number Placeholder 3"/>
          <p:cNvSpPr>
            <a:spLocks noGrp="1"/>
          </p:cNvSpPr>
          <p:nvPr>
            <p:ph type="sldNum" sz="quarter" idx="5"/>
          </p:nvPr>
        </p:nvSpPr>
        <p:spPr/>
        <p:txBody>
          <a:bodyPr/>
          <a:lstStyle/>
          <a:p>
            <a:fld id="{0182FF49-D91B-451F-ABFC-6E54D532B2A7}" type="slidenum">
              <a:rPr lang="en-US" smtClean="0"/>
              <a:t>26</a:t>
            </a:fld>
            <a:endParaRPr lang="en-US" dirty="0"/>
          </a:p>
        </p:txBody>
      </p:sp>
    </p:spTree>
    <p:extLst>
      <p:ext uri="{BB962C8B-B14F-4D97-AF65-F5344CB8AC3E}">
        <p14:creationId xmlns:p14="http://schemas.microsoft.com/office/powerpoint/2010/main" val="3923254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Records must be kept in a safe place and that the privacy of students is protected. </a:t>
            </a:r>
            <a:r>
              <a:rPr lang="en-US" sz="1200" kern="1200" dirty="0">
                <a:solidFill>
                  <a:schemeClr val="tx1"/>
                </a:solidFill>
                <a:effectLst/>
                <a:latin typeface="+mn-lt"/>
                <a:ea typeface="+mn-ea"/>
                <a:cs typeface="+mn-cs"/>
              </a:rPr>
              <a:t>Paper records must be kept intact and in good condition at the institution for at least 3 years following the end of each enrollment period. If Electronic, those records must be easily accessible at the institution for at least 3 years following the end of each enrollment period. Records must be maintained for all students certified to VA.]</a:t>
            </a: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27</a:t>
            </a:fld>
            <a:endParaRPr lang="en-US" dirty="0"/>
          </a:p>
        </p:txBody>
      </p:sp>
    </p:spTree>
    <p:extLst>
      <p:ext uri="{BB962C8B-B14F-4D97-AF65-F5344CB8AC3E}">
        <p14:creationId xmlns:p14="http://schemas.microsoft.com/office/powerpoint/2010/main" val="3198614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Briefly discuss the other SCO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So let’s discuss some of the policies that are in place in order for you to meet your responsibilities.]</a:t>
            </a:r>
            <a:endParaRPr lang="en-US" i="1" dirty="0"/>
          </a:p>
        </p:txBody>
      </p:sp>
      <p:sp>
        <p:nvSpPr>
          <p:cNvPr id="4" name="Slide Number Placeholder 3"/>
          <p:cNvSpPr>
            <a:spLocks noGrp="1"/>
          </p:cNvSpPr>
          <p:nvPr>
            <p:ph type="sldNum" sz="quarter" idx="5"/>
          </p:nvPr>
        </p:nvSpPr>
        <p:spPr/>
        <p:txBody>
          <a:bodyPr/>
          <a:lstStyle/>
          <a:p>
            <a:fld id="{0182FF49-D91B-451F-ABFC-6E54D532B2A7}" type="slidenum">
              <a:rPr lang="en-US" smtClean="0"/>
              <a:t>28</a:t>
            </a:fld>
            <a:endParaRPr lang="en-US" dirty="0"/>
          </a:p>
        </p:txBody>
      </p:sp>
    </p:spTree>
    <p:extLst>
      <p:ext uri="{BB962C8B-B14F-4D97-AF65-F5344CB8AC3E}">
        <p14:creationId xmlns:p14="http://schemas.microsoft.com/office/powerpoint/2010/main" val="4073010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the standards difference between accredited and non-accredited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facility has attendance standards, regardless of your accreditation status, you are obligated to enforce them for GI Bill beneficiaries.]</a:t>
            </a:r>
          </a:p>
        </p:txBody>
      </p:sp>
      <p:sp>
        <p:nvSpPr>
          <p:cNvPr id="4" name="Slide Number Placeholder 3"/>
          <p:cNvSpPr>
            <a:spLocks noGrp="1"/>
          </p:cNvSpPr>
          <p:nvPr>
            <p:ph type="sldNum" sz="quarter" idx="5"/>
          </p:nvPr>
        </p:nvSpPr>
        <p:spPr/>
        <p:txBody>
          <a:bodyPr/>
          <a:lstStyle/>
          <a:p>
            <a:fld id="{0182FF49-D91B-451F-ABFC-6E54D532B2A7}" type="slidenum">
              <a:rPr lang="en-US" smtClean="0"/>
              <a:t>29</a:t>
            </a:fld>
            <a:endParaRPr lang="en-US" dirty="0"/>
          </a:p>
        </p:txBody>
      </p:sp>
    </p:spTree>
    <p:extLst>
      <p:ext uri="{BB962C8B-B14F-4D97-AF65-F5344CB8AC3E}">
        <p14:creationId xmlns:p14="http://schemas.microsoft.com/office/powerpoint/2010/main" val="46202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3</a:t>
            </a:fld>
            <a:endParaRPr lang="en-US" dirty="0"/>
          </a:p>
        </p:txBody>
      </p:sp>
    </p:spTree>
    <p:extLst>
      <p:ext uri="{BB962C8B-B14F-4D97-AF65-F5344CB8AC3E}">
        <p14:creationId xmlns:p14="http://schemas.microsoft.com/office/powerpoint/2010/main" val="2521882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the required items needed in the schools catalog around SOP</a:t>
            </a:r>
            <a:r>
              <a:rPr lang="en-US" dirty="0"/>
              <a:t>. </a:t>
            </a:r>
            <a:r>
              <a:rPr lang="en-US" i="1" dirty="0"/>
              <a:t>These items are the outcome measures used to chart academic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Honing in on the last bullet, let’s talk about how dates of attendance are measured. </a:t>
            </a:r>
            <a:r>
              <a:rPr lang="en-US" i="1" dirty="0"/>
              <a:t>(Transition to the next slide.)</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30</a:t>
            </a:fld>
            <a:endParaRPr lang="en-US" dirty="0"/>
          </a:p>
        </p:txBody>
      </p:sp>
    </p:spTree>
    <p:extLst>
      <p:ext uri="{BB962C8B-B14F-4D97-AF65-F5344CB8AC3E}">
        <p14:creationId xmlns:p14="http://schemas.microsoft.com/office/powerpoint/2010/main" val="3998194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start and end dates of a standard term vs. non-standard term. Standard is a </a:t>
            </a:r>
            <a:r>
              <a:rPr lang="en-US" altLang="en-US" sz="2800" i="1" dirty="0">
                <a:cs typeface="Georgia" pitchFamily="18" charset="0"/>
              </a:rPr>
              <a:t>Quarter lasting 9 to 13 weeks and a Semester lasting 15 to 19 week. Non-standard is everything else.</a:t>
            </a:r>
            <a:endParaRPr lang="en-US" altLang="en-US" sz="1200" i="1" dirty="0">
              <a:cs typeface="+mn-cs"/>
            </a:endParaRPr>
          </a:p>
          <a:p>
            <a:endParaRPr lang="en-US" altLang="en-US" sz="1200" i="1" dirty="0">
              <a:cs typeface="+mn-cs"/>
            </a:endParaRPr>
          </a:p>
          <a:p>
            <a:r>
              <a:rPr lang="en-US" altLang="en-US" sz="2400" dirty="0">
                <a:cs typeface="Georgia" panose="02040502050405020303" pitchFamily="18" charset="0"/>
              </a:rPr>
              <a:t>Classes that begin and end in the same calendar week can be certified as the term start and end date</a:t>
            </a:r>
          </a:p>
          <a:p>
            <a:endParaRPr lang="en-US" altLang="en-US" sz="2400" u="sng" dirty="0">
              <a:solidFill>
                <a:srgbClr val="000000"/>
              </a:solidFill>
              <a:cs typeface="Georgia" panose="02040502050405020303" pitchFamily="18" charset="0"/>
            </a:endParaRPr>
          </a:p>
          <a:p>
            <a:r>
              <a:rPr lang="en-US" altLang="en-US" sz="2400" u="sng" dirty="0">
                <a:solidFill>
                  <a:srgbClr val="000000"/>
                </a:solidFill>
                <a:cs typeface="Georgia" panose="02040502050405020303" pitchFamily="18" charset="0"/>
              </a:rPr>
              <a:t>Non Standard Terms </a:t>
            </a:r>
          </a:p>
          <a:p>
            <a:endParaRPr lang="en-US" altLang="en-US" sz="2400" u="sng" dirty="0">
              <a:solidFill>
                <a:srgbClr val="000000"/>
              </a:solidFill>
              <a:cs typeface="Georgia" panose="02040502050405020303" pitchFamily="18" charset="0"/>
            </a:endParaRPr>
          </a:p>
          <a:p>
            <a:r>
              <a:rPr lang="en-US" altLang="en-US" sz="2400" u="sng" dirty="0">
                <a:solidFill>
                  <a:srgbClr val="000000"/>
                </a:solidFill>
                <a:cs typeface="Georgia" panose="02040502050405020303" pitchFamily="18" charset="0"/>
              </a:rPr>
              <a:t>I</a:t>
            </a:r>
            <a:r>
              <a:rPr lang="en-US" altLang="en-US" sz="2400" dirty="0">
                <a:solidFill>
                  <a:srgbClr val="000000"/>
                </a:solidFill>
                <a:cs typeface="Georgia" panose="02040502050405020303" pitchFamily="18" charset="0"/>
              </a:rPr>
              <a:t>f a school offers training on a nonstandard term basis, or if there are nonstandard formats or sessions within standard terms, the beginning and ending dates of each term, </a:t>
            </a:r>
            <a:r>
              <a:rPr lang="en-US" altLang="en-US" sz="2400" u="sng" dirty="0">
                <a:solidFill>
                  <a:srgbClr val="000000"/>
                </a:solidFill>
                <a:cs typeface="Georgia" panose="02040502050405020303" pitchFamily="18" charset="0"/>
              </a:rPr>
              <a:t>session or course </a:t>
            </a:r>
            <a:r>
              <a:rPr lang="en-US" altLang="en-US" sz="2400" dirty="0">
                <a:solidFill>
                  <a:srgbClr val="000000"/>
                </a:solidFill>
                <a:cs typeface="Georgia" panose="02040502050405020303" pitchFamily="18" charset="0"/>
              </a:rPr>
              <a:t>must be </a:t>
            </a:r>
            <a:r>
              <a:rPr lang="en-US" altLang="en-US" sz="2400" u="sng" dirty="0">
                <a:solidFill>
                  <a:srgbClr val="000000"/>
                </a:solidFill>
                <a:cs typeface="Georgia" panose="02040502050405020303" pitchFamily="18" charset="0"/>
              </a:rPr>
              <a:t>shown separately </a:t>
            </a:r>
            <a:r>
              <a:rPr lang="en-US" altLang="en-US" sz="2400" dirty="0">
                <a:solidFill>
                  <a:srgbClr val="000000"/>
                </a:solidFill>
                <a:cs typeface="Georgia" panose="02040502050405020303" pitchFamily="18" charset="0"/>
              </a:rPr>
              <a:t>from the standard semester or quarter.</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31</a:t>
            </a:fld>
            <a:endParaRPr lang="en-US" dirty="0"/>
          </a:p>
        </p:txBody>
      </p:sp>
    </p:spTree>
    <p:extLst>
      <p:ext uri="{BB962C8B-B14F-4D97-AF65-F5344CB8AC3E}">
        <p14:creationId xmlns:p14="http://schemas.microsoft.com/office/powerpoint/2010/main" val="2485646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a:t>
            </a:r>
            <a:r>
              <a:rPr lang="en-US" sz="1200" i="1" kern="0" spc="-20" dirty="0">
                <a:solidFill>
                  <a:sysClr val="window" lastClr="FFFFFF"/>
                </a:solidFill>
                <a:latin typeface="Georgia" panose="02040502050405020303" pitchFamily="18" charset="0"/>
              </a:rPr>
              <a:t>certi</a:t>
            </a:r>
            <a:r>
              <a:rPr lang="en-US" sz="1200" i="1" kern="0" spc="-5" dirty="0">
                <a:solidFill>
                  <a:sysClr val="window" lastClr="FFFFFF"/>
                </a:solidFill>
                <a:latin typeface="Georgia" panose="02040502050405020303" pitchFamily="18" charset="0"/>
              </a:rPr>
              <a:t>f</a:t>
            </a:r>
            <a:r>
              <a:rPr lang="en-US" sz="1200" i="1" kern="0" spc="-15" dirty="0">
                <a:solidFill>
                  <a:sysClr val="window" lastClr="FFFFFF"/>
                </a:solidFill>
                <a:latin typeface="Georgia" panose="02040502050405020303" pitchFamily="18" charset="0"/>
              </a:rPr>
              <a:t>y</a:t>
            </a:r>
            <a:r>
              <a:rPr lang="en-US" sz="1200" i="1" kern="0" spc="-25" dirty="0">
                <a:solidFill>
                  <a:sysClr val="window" lastClr="FFFFFF"/>
                </a:solidFill>
                <a:latin typeface="Georgia" panose="02040502050405020303" pitchFamily="18" charset="0"/>
              </a:rPr>
              <a:t>i</a:t>
            </a:r>
            <a:r>
              <a:rPr lang="en-US" sz="1200" i="1" kern="0" spc="-20" dirty="0">
                <a:solidFill>
                  <a:sysClr val="window" lastClr="FFFFFF"/>
                </a:solidFill>
                <a:latin typeface="Georgia" panose="02040502050405020303" pitchFamily="18" charset="0"/>
              </a:rPr>
              <a:t>n</a:t>
            </a:r>
            <a:r>
              <a:rPr lang="en-US" sz="1200" i="1" kern="0" spc="-15" dirty="0">
                <a:solidFill>
                  <a:sysClr val="window" lastClr="FFFFFF"/>
                </a:solidFill>
                <a:latin typeface="Georgia" panose="02040502050405020303" pitchFamily="18" charset="0"/>
              </a:rPr>
              <a:t>g</a:t>
            </a:r>
            <a:r>
              <a:rPr lang="en-US" sz="1200" i="1" kern="0" dirty="0">
                <a:solidFill>
                  <a:sysClr val="window" lastClr="FFFFFF"/>
                </a:solidFill>
                <a:latin typeface="Georgia" panose="02040502050405020303" pitchFamily="18" charset="0"/>
              </a:rPr>
              <a:t> </a:t>
            </a:r>
            <a:r>
              <a:rPr lang="en-US" sz="1200" i="1" kern="0" spc="-15" dirty="0">
                <a:solidFill>
                  <a:sysClr val="window" lastClr="FFFFFF"/>
                </a:solidFill>
                <a:latin typeface="Georgia" panose="02040502050405020303" pitchFamily="18" charset="0"/>
              </a:rPr>
              <a:t>begin</a:t>
            </a:r>
            <a:r>
              <a:rPr lang="en-US" sz="1200" i="1" kern="0" spc="-25" dirty="0">
                <a:solidFill>
                  <a:sysClr val="window" lastClr="FFFFFF"/>
                </a:solidFill>
                <a:latin typeface="Georgia" panose="02040502050405020303" pitchFamily="18" charset="0"/>
              </a:rPr>
              <a:t>n</a:t>
            </a:r>
            <a:r>
              <a:rPr lang="en-US" sz="1200" i="1" kern="0" spc="-10" dirty="0">
                <a:solidFill>
                  <a:sysClr val="window" lastClr="FFFFFF"/>
                </a:solidFill>
                <a:latin typeface="Georgia" panose="02040502050405020303" pitchFamily="18" charset="0"/>
              </a:rPr>
              <a:t>i</a:t>
            </a:r>
            <a:r>
              <a:rPr lang="en-US" sz="1200" i="1" kern="0" spc="-30" dirty="0">
                <a:solidFill>
                  <a:sysClr val="window" lastClr="FFFFFF"/>
                </a:solidFill>
                <a:latin typeface="Georgia" panose="02040502050405020303" pitchFamily="18" charset="0"/>
              </a:rPr>
              <a:t>n</a:t>
            </a:r>
            <a:r>
              <a:rPr lang="en-US" sz="1200" i="1" kern="0" spc="-15" dirty="0">
                <a:solidFill>
                  <a:sysClr val="window" lastClr="FFFFFF"/>
                </a:solidFill>
                <a:latin typeface="Georgia" panose="02040502050405020303" pitchFamily="18" charset="0"/>
              </a:rPr>
              <a:t>g</a:t>
            </a:r>
            <a:r>
              <a:rPr lang="en-US" sz="1200" i="1" kern="0" spc="15" dirty="0">
                <a:solidFill>
                  <a:sysClr val="window" lastClr="FFFFFF"/>
                </a:solidFill>
                <a:latin typeface="Georgia" panose="02040502050405020303" pitchFamily="18" charset="0"/>
              </a:rPr>
              <a:t> </a:t>
            </a:r>
            <a:r>
              <a:rPr lang="en-US" sz="1200" i="1" kern="0" spc="-15" dirty="0">
                <a:solidFill>
                  <a:sysClr val="window" lastClr="FFFFFF"/>
                </a:solidFill>
                <a:latin typeface="Georgia" panose="02040502050405020303" pitchFamily="18" charset="0"/>
              </a:rPr>
              <a:t>and</a:t>
            </a:r>
            <a:r>
              <a:rPr lang="en-US" sz="1200" i="1" kern="0" spc="15" dirty="0">
                <a:solidFill>
                  <a:sysClr val="window" lastClr="FFFFFF"/>
                </a:solidFill>
                <a:latin typeface="Georgia" panose="02040502050405020303" pitchFamily="18" charset="0"/>
              </a:rPr>
              <a:t> </a:t>
            </a:r>
            <a:r>
              <a:rPr lang="en-US" sz="1200" i="1" kern="0" spc="-20" dirty="0">
                <a:solidFill>
                  <a:sysClr val="window" lastClr="FFFFFF"/>
                </a:solidFill>
                <a:latin typeface="Georgia" panose="02040502050405020303" pitchFamily="18" charset="0"/>
              </a:rPr>
              <a:t>end</a:t>
            </a:r>
            <a:r>
              <a:rPr lang="en-US" sz="1200" i="1" kern="0" spc="-25" dirty="0">
                <a:solidFill>
                  <a:sysClr val="window" lastClr="FFFFFF"/>
                </a:solidFill>
                <a:latin typeface="Georgia" panose="02040502050405020303" pitchFamily="18" charset="0"/>
              </a:rPr>
              <a:t>i</a:t>
            </a:r>
            <a:r>
              <a:rPr lang="en-US" sz="1200" i="1" kern="0" spc="-20" dirty="0">
                <a:solidFill>
                  <a:sysClr val="window" lastClr="FFFFFF"/>
                </a:solidFill>
                <a:latin typeface="Georgia" panose="02040502050405020303" pitchFamily="18" charset="0"/>
              </a:rPr>
              <a:t>n</a:t>
            </a:r>
            <a:r>
              <a:rPr lang="en-US" sz="1200" i="1" kern="0" spc="-15" dirty="0">
                <a:solidFill>
                  <a:sysClr val="window" lastClr="FFFFFF"/>
                </a:solidFill>
                <a:latin typeface="Georgia" panose="02040502050405020303" pitchFamily="18" charset="0"/>
              </a:rPr>
              <a:t>g</a:t>
            </a:r>
            <a:r>
              <a:rPr lang="en-US" sz="1200" i="1" kern="0" spc="10" dirty="0">
                <a:solidFill>
                  <a:sysClr val="window" lastClr="FFFFFF"/>
                </a:solidFill>
                <a:latin typeface="Georgia" panose="02040502050405020303" pitchFamily="18" charset="0"/>
              </a:rPr>
              <a:t> </a:t>
            </a:r>
            <a:r>
              <a:rPr lang="en-US" sz="1200" i="1" kern="0" spc="-25" dirty="0">
                <a:solidFill>
                  <a:sysClr val="window" lastClr="FFFFFF"/>
                </a:solidFill>
                <a:latin typeface="Georgia" panose="02040502050405020303" pitchFamily="18" charset="0"/>
              </a:rPr>
              <a:t>d</a:t>
            </a:r>
            <a:r>
              <a:rPr lang="en-US" sz="1200" i="1" kern="0" spc="-40" dirty="0">
                <a:solidFill>
                  <a:sysClr val="window" lastClr="FFFFFF"/>
                </a:solidFill>
                <a:latin typeface="Georgia" panose="02040502050405020303" pitchFamily="18" charset="0"/>
              </a:rPr>
              <a:t>at</a:t>
            </a:r>
            <a:r>
              <a:rPr lang="en-US" sz="1200" i="1" kern="0" spc="-15" dirty="0">
                <a:solidFill>
                  <a:sysClr val="window" lastClr="FFFFFF"/>
                </a:solidFill>
                <a:latin typeface="Georgia" panose="02040502050405020303" pitchFamily="18" charset="0"/>
              </a:rPr>
              <a:t>es and provide an example using the calendar on the slide.</a:t>
            </a:r>
          </a:p>
          <a:p>
            <a:endParaRPr lang="en-US" altLang="en-US" sz="1200" i="1" dirty="0">
              <a:cs typeface="+mn-cs"/>
            </a:endParaRPr>
          </a:p>
          <a:p>
            <a:pPr marL="0" indent="0">
              <a:buNone/>
            </a:pPr>
            <a:r>
              <a:rPr lang="en-US" altLang="en-US" sz="2400" dirty="0"/>
              <a:t>For example: If term starts on Friday, January 1</a:t>
            </a:r>
            <a:r>
              <a:rPr lang="en-US" altLang="en-US" sz="2400" baseline="24000" dirty="0"/>
              <a:t>st</a:t>
            </a:r>
            <a:r>
              <a:rPr lang="en-US" altLang="en-US" sz="2400" dirty="0"/>
              <a:t>, then the first day of attendance must be between January 1</a:t>
            </a:r>
            <a:r>
              <a:rPr lang="en-US" altLang="en-US" sz="2400" baseline="24000" dirty="0"/>
              <a:t>st </a:t>
            </a:r>
            <a:r>
              <a:rPr lang="en-US" altLang="en-US" sz="2400" dirty="0"/>
              <a:t>and January 7</a:t>
            </a:r>
            <a:r>
              <a:rPr lang="en-US" altLang="en-US" sz="2400" baseline="30000" dirty="0"/>
              <a:t>th. </a:t>
            </a:r>
            <a:r>
              <a:rPr lang="en-US" altLang="en-US" sz="2400" dirty="0"/>
              <a:t>Any  later than the 7</a:t>
            </a:r>
            <a:r>
              <a:rPr lang="en-US" altLang="en-US" sz="2400" baseline="30000" dirty="0"/>
              <a:t>th</a:t>
            </a:r>
            <a:r>
              <a:rPr lang="en-US" altLang="en-US" sz="2400" dirty="0"/>
              <a:t>, you must certify the actual first day of class as the beginning date. </a:t>
            </a:r>
            <a:endParaRPr lang="en-US" dirty="0"/>
          </a:p>
          <a:p>
            <a:endParaRPr lang="en-US" dirty="0"/>
          </a:p>
          <a:p>
            <a:pPr>
              <a:spcBef>
                <a:spcPts val="575"/>
              </a:spcBef>
              <a:buFont typeface="Wingdings" panose="05000000000000000000" pitchFamily="2" charset="2"/>
              <a:buNone/>
            </a:pPr>
            <a:r>
              <a:rPr lang="en-US" altLang="en-US" sz="1200" dirty="0"/>
              <a:t>Courses with different beginning (more than 7 days after term starts) and/or ending dates must be on separate lines, listed chronologically by the beginning date.</a:t>
            </a:r>
          </a:p>
          <a:p>
            <a:endParaRPr lang="en-US" dirty="0"/>
          </a:p>
          <a:p>
            <a:r>
              <a:rPr lang="en-US" dirty="0"/>
              <a:t>Questions so far? Ok let’s talk about when we can certify. (Transition to next screen.)]</a:t>
            </a:r>
          </a:p>
        </p:txBody>
      </p:sp>
      <p:sp>
        <p:nvSpPr>
          <p:cNvPr id="4" name="Slide Number Placeholder 3"/>
          <p:cNvSpPr>
            <a:spLocks noGrp="1"/>
          </p:cNvSpPr>
          <p:nvPr>
            <p:ph type="sldNum" sz="quarter" idx="5"/>
          </p:nvPr>
        </p:nvSpPr>
        <p:spPr/>
        <p:txBody>
          <a:bodyPr/>
          <a:lstStyle/>
          <a:p>
            <a:fld id="{0182FF49-D91B-451F-ABFC-6E54D532B2A7}" type="slidenum">
              <a:rPr lang="en-US" smtClean="0"/>
              <a:t>32</a:t>
            </a:fld>
            <a:endParaRPr lang="en-US" dirty="0"/>
          </a:p>
        </p:txBody>
      </p:sp>
    </p:spTree>
    <p:extLst>
      <p:ext uri="{BB962C8B-B14F-4D97-AF65-F5344CB8AC3E}">
        <p14:creationId xmlns:p14="http://schemas.microsoft.com/office/powerpoint/2010/main" val="3741107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that certifications can be </a:t>
            </a:r>
            <a:r>
              <a:rPr lang="en-US" altLang="en-US" sz="2800" i="1" dirty="0">
                <a:cs typeface="Georgia" pitchFamily="18" charset="0"/>
              </a:rPr>
              <a:t>submitted 120 days before the term begins, but must be submitted within 30 days of the beginning of the term.</a:t>
            </a:r>
            <a:endParaRPr lang="en-US" i="1" dirty="0"/>
          </a:p>
          <a:p>
            <a:endParaRPr lang="en-US" dirty="0"/>
          </a:p>
          <a:p>
            <a:r>
              <a:rPr lang="en-US" altLang="en-US" sz="1200" dirty="0">
                <a:cs typeface="Georgia" panose="02040502050405020303" pitchFamily="18" charset="0"/>
              </a:rPr>
              <a:t>For Non 33, if a student is less than ½-time, on active duty, or certified for accelerated payment the certification must be submitted on or after the first day of class and tuition and fees must be reported</a:t>
            </a:r>
            <a:r>
              <a:rPr lang="en-US" dirty="0"/>
              <a:t>.</a:t>
            </a:r>
          </a:p>
          <a:p>
            <a:endParaRPr lang="en-US" dirty="0"/>
          </a:p>
          <a:p>
            <a:r>
              <a:rPr lang="en-US" altLang="en-US" sz="1200" dirty="0">
                <a:cs typeface="Georgia" panose="02040502050405020303" pitchFamily="18" charset="0"/>
              </a:rPr>
              <a:t>For Chapter 33 claims, the beginning date should not be more than 180 days in the future from the date the claim can be awarded.</a:t>
            </a:r>
            <a:r>
              <a:rPr lang="en-US" dirty="0"/>
              <a:t>]</a:t>
            </a:r>
          </a:p>
          <a:p>
            <a:endParaRPr lang="en-US" dirty="0"/>
          </a:p>
        </p:txBody>
      </p:sp>
      <p:sp>
        <p:nvSpPr>
          <p:cNvPr id="4" name="Slide Number Placeholder 3"/>
          <p:cNvSpPr>
            <a:spLocks noGrp="1"/>
          </p:cNvSpPr>
          <p:nvPr>
            <p:ph type="sldNum" sz="quarter" idx="5"/>
          </p:nvPr>
        </p:nvSpPr>
        <p:spPr/>
        <p:txBody>
          <a:bodyPr/>
          <a:lstStyle/>
          <a:p>
            <a:pPr>
              <a:defRPr/>
            </a:pPr>
            <a:fld id="{E2BA8E92-6C96-42A5-950D-C571D7046CB5}" type="slidenum">
              <a:rPr lang="en-US" altLang="en-US" smtClean="0"/>
              <a:pPr>
                <a:defRPr/>
              </a:pPr>
              <a:t>33</a:t>
            </a:fld>
            <a:endParaRPr lang="en-US" altLang="en-US"/>
          </a:p>
        </p:txBody>
      </p:sp>
    </p:spTree>
    <p:extLst>
      <p:ext uri="{BB962C8B-B14F-4D97-AF65-F5344CB8AC3E}">
        <p14:creationId xmlns:p14="http://schemas.microsoft.com/office/powerpoint/2010/main" val="2102444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a:t>
            </a:r>
            <a:r>
              <a:rPr lang="en-US" sz="1200" i="1" kern="0" spc="-20" dirty="0">
                <a:solidFill>
                  <a:sysClr val="window" lastClr="FFFFFF"/>
                </a:solidFill>
                <a:latin typeface="Georgia" panose="02040502050405020303" pitchFamily="18" charset="0"/>
              </a:rPr>
              <a:t>tuition and fee rules for Public versus private schools</a:t>
            </a:r>
            <a:r>
              <a:rPr lang="en-US" sz="1200" i="1" kern="0" spc="-15" dirty="0">
                <a:solidFill>
                  <a:sysClr val="window" lastClr="FFFFFF"/>
                </a:solidFill>
                <a:latin typeface="Georgia" panose="02040502050405020303" pitchFamily="18" charset="0"/>
              </a:rPr>
              <a:t>.</a:t>
            </a:r>
          </a:p>
          <a:p>
            <a:endParaRPr lang="en-US" altLang="en-US" sz="1200" i="1" dirty="0">
              <a:cs typeface="+mn-cs"/>
            </a:endParaRPr>
          </a:p>
          <a:p>
            <a:pPr>
              <a:defRPr/>
            </a:pPr>
            <a:r>
              <a:rPr lang="en-US" altLang="en-US" sz="2400" dirty="0">
                <a:cs typeface="Georgia" panose="02040502050405020303" pitchFamily="18" charset="0"/>
              </a:rPr>
              <a:t>The tuition specific waivers and other assistance does not include other funds provided under section 401(b) of the Higher Education Act of 1965.</a:t>
            </a:r>
          </a:p>
          <a:p>
            <a:pPr>
              <a:defRPr/>
            </a:pPr>
            <a:endParaRPr lang="en-US" altLang="en-US" sz="2400" dirty="0">
              <a:cs typeface="Georgia" panose="02040502050405020303" pitchFamily="18" charset="0"/>
            </a:endParaRPr>
          </a:p>
          <a:p>
            <a:pPr>
              <a:defRPr/>
            </a:pPr>
            <a:r>
              <a:rPr lang="en-US" altLang="en-US" sz="2400" dirty="0">
                <a:cs typeface="Georgia" panose="02040502050405020303" pitchFamily="18" charset="0"/>
              </a:rPr>
              <a:t>The amount of the yearly cap will be adjusted each year based upon a Cost Of Living Allowance (COLA) and is subject to proration based upon eligibility percentage.  </a:t>
            </a:r>
          </a:p>
          <a:p>
            <a:endParaRPr lang="en-US" dirty="0"/>
          </a:p>
          <a:p>
            <a:r>
              <a:rPr lang="en-US" dirty="0"/>
              <a:t>Questions so far?]</a:t>
            </a:r>
          </a:p>
        </p:txBody>
      </p:sp>
      <p:sp>
        <p:nvSpPr>
          <p:cNvPr id="4" name="Slide Number Placeholder 3"/>
          <p:cNvSpPr>
            <a:spLocks noGrp="1"/>
          </p:cNvSpPr>
          <p:nvPr>
            <p:ph type="sldNum" sz="quarter" idx="5"/>
          </p:nvPr>
        </p:nvSpPr>
        <p:spPr/>
        <p:txBody>
          <a:bodyPr/>
          <a:lstStyle/>
          <a:p>
            <a:fld id="{0182FF49-D91B-451F-ABFC-6E54D532B2A7}" type="slidenum">
              <a:rPr lang="en-US" smtClean="0"/>
              <a:t>34</a:t>
            </a:fld>
            <a:endParaRPr lang="en-US" dirty="0"/>
          </a:p>
        </p:txBody>
      </p:sp>
    </p:spTree>
    <p:extLst>
      <p:ext uri="{BB962C8B-B14F-4D97-AF65-F5344CB8AC3E}">
        <p14:creationId xmlns:p14="http://schemas.microsoft.com/office/powerpoint/2010/main" val="2135213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that Mandatory means that the charge is assessed to all students.</a:t>
            </a:r>
            <a:r>
              <a:rPr lang="en-US" dirty="0"/>
              <a:t> </a:t>
            </a:r>
            <a:r>
              <a:rPr lang="en-US" i="1" dirty="0"/>
              <a:t>Review examples on the slide.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Georgia" panose="02040502050405020303" pitchFamily="18" charset="0"/>
              </a:rPr>
              <a:t>Fees are defined in the school’s catalog or supplement and must be itemized on the school’s billing statement or invoice.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we’ve talked about certifying tuition and fees, let’s review a few pointers around some of the education benefits you will come across.</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35</a:t>
            </a:fld>
            <a:endParaRPr lang="en-US" dirty="0"/>
          </a:p>
        </p:txBody>
      </p:sp>
    </p:spTree>
    <p:extLst>
      <p:ext uri="{BB962C8B-B14F-4D97-AF65-F5344CB8AC3E}">
        <p14:creationId xmlns:p14="http://schemas.microsoft.com/office/powerpoint/2010/main" val="1411881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a:t>
            </a:r>
            <a:r>
              <a:rPr lang="en-US" sz="1200" i="1" kern="0" spc="-20" dirty="0">
                <a:solidFill>
                  <a:sysClr val="window" lastClr="FFFFFF"/>
                </a:solidFill>
                <a:latin typeface="Georgia" panose="02040502050405020303" pitchFamily="18" charset="0"/>
              </a:rPr>
              <a:t>tuition assistance and how it differs from VA Benefits</a:t>
            </a:r>
            <a:r>
              <a:rPr lang="en-US" sz="1200" i="1" kern="0" spc="-15" dirty="0">
                <a:solidFill>
                  <a:sysClr val="window" lastClr="FFFFFF"/>
                </a:solidFill>
                <a:latin typeface="Georgia" panose="02040502050405020303" pitchFamily="18" charset="0"/>
              </a:rPr>
              <a:t>.</a:t>
            </a:r>
          </a:p>
          <a:p>
            <a:endParaRPr lang="en-US" altLang="en-US" sz="1200" i="1" dirty="0">
              <a:cs typeface="+mn-cs"/>
            </a:endParaRPr>
          </a:p>
          <a:p>
            <a:r>
              <a:rPr lang="en-US" altLang="en-US" sz="2400" dirty="0">
                <a:cs typeface="Georgia" panose="02040502050405020303" pitchFamily="18" charset="0"/>
              </a:rPr>
              <a:t>If a student receives education benefits from VA and receives TA benefits from the military, duplication of benefits may be an issue. </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36</a:t>
            </a:fld>
            <a:endParaRPr lang="en-US" dirty="0"/>
          </a:p>
        </p:txBody>
      </p:sp>
    </p:spTree>
    <p:extLst>
      <p:ext uri="{BB962C8B-B14F-4D97-AF65-F5344CB8AC3E}">
        <p14:creationId xmlns:p14="http://schemas.microsoft.com/office/powerpoint/2010/main" val="75008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a:t>
            </a:r>
            <a:r>
              <a:rPr lang="en-US" sz="1200" i="1" kern="0" spc="-20" dirty="0">
                <a:solidFill>
                  <a:sysClr val="window" lastClr="FFFFFF"/>
                </a:solidFill>
                <a:latin typeface="Georgia" panose="02040502050405020303" pitchFamily="18" charset="0"/>
              </a:rPr>
              <a:t>how TATU can work in conjunction with VA Benefits</a:t>
            </a:r>
            <a:r>
              <a:rPr lang="en-US" sz="1200" i="1" kern="0" spc="-15" dirty="0">
                <a:solidFill>
                  <a:sysClr val="window" lastClr="FFFFFF"/>
                </a:solidFill>
                <a:latin typeface="Georgia" panose="02040502050405020303" pitchFamily="18" charset="0"/>
              </a:rPr>
              <a:t>.</a:t>
            </a:r>
          </a:p>
          <a:p>
            <a:endParaRPr lang="en-US" altLang="en-US" sz="1200" i="1" dirty="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cs typeface="Georgia" panose="02040502050405020303" pitchFamily="18" charset="0"/>
              </a:rPr>
              <a:t>If a Service member will still receive Chapter 30 benefits for enrollment in classes not supported by TA, SCO must certify those classes on a separate VA Form 22-1999. Find more detailed information about applying for TATU on the GI Bill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400" dirty="0">
              <a:cs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cs typeface="Georgia" panose="02040502050405020303" pitchFamily="18" charset="0"/>
              </a:rPr>
              <a:t>Now, let’s talk about tutorial assistance. </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37</a:t>
            </a:fld>
            <a:endParaRPr lang="en-US" dirty="0"/>
          </a:p>
        </p:txBody>
      </p:sp>
    </p:spTree>
    <p:extLst>
      <p:ext uri="{BB962C8B-B14F-4D97-AF65-F5344CB8AC3E}">
        <p14:creationId xmlns:p14="http://schemas.microsoft.com/office/powerpoint/2010/main" val="3123595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a:t>
            </a:r>
            <a:r>
              <a:rPr lang="en-US" sz="1200" i="1" kern="0" spc="-20" dirty="0">
                <a:solidFill>
                  <a:sysClr val="window" lastClr="FFFFFF"/>
                </a:solidFill>
                <a:latin typeface="Georgia" panose="02040502050405020303" pitchFamily="18" charset="0"/>
              </a:rPr>
              <a:t>how tutorial assistance works</a:t>
            </a:r>
            <a:r>
              <a:rPr lang="en-US" sz="1200" i="1" kern="0" spc="-15" dirty="0">
                <a:solidFill>
                  <a:sysClr val="window" lastClr="FFFFFF"/>
                </a:solidFill>
                <a:latin typeface="Georgia" panose="02040502050405020303" pitchFamily="18" charset="0"/>
              </a:rPr>
              <a:t>.</a:t>
            </a:r>
          </a:p>
          <a:p>
            <a:endParaRPr lang="en-US" altLang="en-US" sz="1200" i="1" dirty="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VA may pay tutorial assistance to a student receiving education benefits (</a:t>
            </a:r>
            <a:r>
              <a:rPr lang="en-US" sz="2400" b="1" dirty="0"/>
              <a:t>Chapters 30, 33, 35, and 1606).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To qualify… (transition to next slide)</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38</a:t>
            </a:fld>
            <a:endParaRPr lang="en-US" dirty="0"/>
          </a:p>
        </p:txBody>
      </p:sp>
    </p:spTree>
    <p:extLst>
      <p:ext uri="{BB962C8B-B14F-4D97-AF65-F5344CB8AC3E}">
        <p14:creationId xmlns:p14="http://schemas.microsoft.com/office/powerpoint/2010/main" val="3131077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a:t>
            </a:r>
            <a:r>
              <a:rPr lang="en-US" sz="1200" i="1" kern="0" spc="-20" dirty="0">
                <a:solidFill>
                  <a:sysClr val="window" lastClr="FFFFFF"/>
                </a:solidFill>
                <a:latin typeface="Georgia" panose="02040502050405020303" pitchFamily="18" charset="0"/>
              </a:rPr>
              <a:t>the tutorial assistance qualifications</a:t>
            </a:r>
            <a:r>
              <a:rPr lang="en-US" sz="1200" i="1" kern="0" spc="-15" dirty="0">
                <a:solidFill>
                  <a:sysClr val="window" lastClr="FFFFFF"/>
                </a:solidFill>
                <a:latin typeface="Georgia" panose="02040502050405020303" pitchFamily="18" charset="0"/>
              </a:rPr>
              <a:t>.</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39</a:t>
            </a:fld>
            <a:endParaRPr lang="en-US" dirty="0"/>
          </a:p>
        </p:txBody>
      </p:sp>
    </p:spTree>
    <p:extLst>
      <p:ext uri="{BB962C8B-B14F-4D97-AF65-F5344CB8AC3E}">
        <p14:creationId xmlns:p14="http://schemas.microsoft.com/office/powerpoint/2010/main" val="188660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 </a:t>
            </a:r>
            <a:r>
              <a:rPr lang="en-US" dirty="0"/>
              <a:t>all inclusive</a:t>
            </a:r>
          </a:p>
        </p:txBody>
      </p:sp>
      <p:sp>
        <p:nvSpPr>
          <p:cNvPr id="4" name="Slide Number Placeholder 3"/>
          <p:cNvSpPr>
            <a:spLocks noGrp="1"/>
          </p:cNvSpPr>
          <p:nvPr>
            <p:ph type="sldNum" sz="quarter" idx="5"/>
          </p:nvPr>
        </p:nvSpPr>
        <p:spPr/>
        <p:txBody>
          <a:bodyPr/>
          <a:lstStyle/>
          <a:p>
            <a:fld id="{0182FF49-D91B-451F-ABFC-6E54D532B2A7}" type="slidenum">
              <a:rPr lang="en-US" smtClean="0"/>
              <a:t>4</a:t>
            </a:fld>
            <a:endParaRPr lang="en-US" dirty="0"/>
          </a:p>
        </p:txBody>
      </p:sp>
    </p:spTree>
    <p:extLst>
      <p:ext uri="{BB962C8B-B14F-4D97-AF65-F5344CB8AC3E}">
        <p14:creationId xmlns:p14="http://schemas.microsoft.com/office/powerpoint/2010/main" val="203504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Study abroad policy and that </a:t>
            </a:r>
            <a:r>
              <a:rPr lang="en-US" sz="1200" i="1" dirty="0"/>
              <a:t>in order for VA to pay fees specific to the Study Abroad program, Study Abroad must be required for graduation.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Schools that charge a flat rate for all charges must be able to break down the amounts charged for tuition, lodging, meals, etc., so that the correct amount can be reported to VA. If the school is unable to provide a breakdown of the charges, no amount should be reported to 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0" spc="-15" dirty="0">
                <a:solidFill>
                  <a:sysClr val="window" lastClr="FFFFFF"/>
                </a:solidFill>
                <a:latin typeface="Georgia" panose="02040502050405020303" pitchFamily="18" charset="0"/>
              </a:rPr>
              <a:t>Any questions so far? Well let’s continue to talk about policies that apply to certifications, payments and specifically how debts are applied.</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40</a:t>
            </a:fld>
            <a:endParaRPr lang="en-US" dirty="0"/>
          </a:p>
        </p:txBody>
      </p:sp>
    </p:spTree>
    <p:extLst>
      <p:ext uri="{BB962C8B-B14F-4D97-AF65-F5344CB8AC3E}">
        <p14:creationId xmlns:p14="http://schemas.microsoft.com/office/powerpoint/2010/main" val="2721354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covered individuals law and provide examples for when non-resident tuition and fees can and cannot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kern="1200" baseline="0" dirty="0">
                <a:solidFill>
                  <a:schemeClr val="tx1"/>
                </a:solidFill>
                <a:latin typeface="+mn-lt"/>
                <a:ea typeface="+mn-ea"/>
                <a:cs typeface="+mn-cs"/>
              </a:rPr>
              <a:t>Q</a:t>
            </a:r>
            <a:r>
              <a:rPr lang="en-US" sz="1200" b="0" i="0" u="none" strike="noStrike" kern="1200" baseline="0" dirty="0">
                <a:solidFill>
                  <a:schemeClr val="tx1"/>
                </a:solidFill>
                <a:latin typeface="+mn-lt"/>
                <a:ea typeface="+mn-ea"/>
                <a:cs typeface="+mn-cs"/>
              </a:rPr>
              <a:t>ualifying Veterans and dependents tuition and fees cannot be charged in excess of the rate for resident students. </a:t>
            </a:r>
            <a:r>
              <a:rPr lang="en-US" altLang="en-US" sz="1200" dirty="0">
                <a:cs typeface="Georgia" panose="02040502050405020303" pitchFamily="18" charset="0"/>
              </a:rPr>
              <a:t>Some states have “In District” and “Out of District” and “In County” and “Out of County” charges based on contractual agreements with other states and schools. As long as schools are following their own rules for how to determine tuition and fees within the state:</a:t>
            </a:r>
            <a:br>
              <a:rPr lang="en-US" altLang="en-US" sz="1200" dirty="0">
                <a:cs typeface="Georgia" panose="02040502050405020303" pitchFamily="18" charset="0"/>
              </a:rPr>
            </a:br>
            <a:endParaRPr lang="en-US" altLang="en-US" sz="1200" dirty="0">
              <a:cs typeface="Georgia" panose="02040502050405020303" pitchFamily="18" charset="0"/>
            </a:endParaRPr>
          </a:p>
          <a:p>
            <a:pPr marL="171450" indent="-171450">
              <a:buFont typeface="Arial" panose="020B0604020202020204" pitchFamily="34" charset="0"/>
              <a:buChar char="•"/>
              <a:defRPr/>
            </a:pPr>
            <a:r>
              <a:rPr lang="en-US" altLang="en-US" sz="1200" dirty="0">
                <a:cs typeface="Georgia" panose="02040502050405020303" pitchFamily="18" charset="0"/>
              </a:rPr>
              <a:t>In District/County tuition and fees can be charged.</a:t>
            </a:r>
          </a:p>
          <a:p>
            <a:pPr marL="171450" indent="-171450">
              <a:buFont typeface="Arial" panose="020B0604020202020204" pitchFamily="34" charset="0"/>
              <a:buChar char="•"/>
              <a:defRPr/>
            </a:pPr>
            <a:r>
              <a:rPr lang="en-US" altLang="en-US" sz="1200" dirty="0">
                <a:cs typeface="Georgia" panose="02040502050405020303" pitchFamily="18" charset="0"/>
              </a:rPr>
              <a:t>Out of District/County tuition and fees can be charged.</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41</a:t>
            </a:fld>
            <a:endParaRPr lang="en-US" dirty="0"/>
          </a:p>
        </p:txBody>
      </p:sp>
    </p:spTree>
    <p:extLst>
      <p:ext uri="{BB962C8B-B14F-4D97-AF65-F5344CB8AC3E}">
        <p14:creationId xmlns:p14="http://schemas.microsoft.com/office/powerpoint/2010/main" val="3381651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Reductions and Withdrawals. Provide the example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a:buFont typeface="Wingdings" panose="05000000000000000000" pitchFamily="2" charset="2"/>
              <a:buNone/>
              <a:defRPr/>
            </a:pPr>
            <a:r>
              <a:rPr lang="en-US" altLang="en-US" dirty="0">
                <a:cs typeface="Georgia" pitchFamily="18" charset="0"/>
              </a:rPr>
              <a:t>Say for instance a student certified for 12 credit hours drops to 9 credit hours: </a:t>
            </a:r>
          </a:p>
          <a:p>
            <a:pPr marL="742950" lvl="1" indent="-285750">
              <a:buFont typeface="Arial" panose="020B0604020202020204" pitchFamily="34" charset="0"/>
              <a:buChar char="•"/>
              <a:defRPr/>
            </a:pPr>
            <a:r>
              <a:rPr lang="en-US" altLang="en-US" sz="1800" dirty="0">
                <a:cs typeface="Georgia" pitchFamily="18" charset="0"/>
              </a:rPr>
              <a:t>Change the tuition amount reported for the 12 credits hours to the tuition amount that would have been reported for the 9 remaining credit hours. </a:t>
            </a:r>
          </a:p>
          <a:p>
            <a:pPr marL="742950" lvl="1" indent="-285750">
              <a:buFont typeface="Arial" panose="020B0604020202020204" pitchFamily="34" charset="0"/>
              <a:buChar char="•"/>
              <a:defRPr/>
            </a:pPr>
            <a:r>
              <a:rPr lang="en-US" altLang="en-US" sz="1800" dirty="0">
                <a:cs typeface="Georgia" pitchFamily="18" charset="0"/>
              </a:rPr>
              <a:t>Change the fees amount reported for 12 credit hours to the fees amount that would have been reported for the 9 remaining credit hours. Some courses have lab fees, etc. </a:t>
            </a:r>
          </a:p>
          <a:p>
            <a:pPr marL="742950" lvl="1" indent="-285750">
              <a:buFont typeface="Arial" panose="020B0604020202020204" pitchFamily="34" charset="0"/>
              <a:buChar char="•"/>
              <a:defRPr/>
            </a:pPr>
            <a:r>
              <a:rPr lang="en-US" altLang="en-US" sz="1800" dirty="0">
                <a:solidFill>
                  <a:srgbClr val="FF0000"/>
                </a:solidFill>
                <a:cs typeface="Georgia" pitchFamily="18" charset="0"/>
              </a:rPr>
              <a:t>Make sure the fees reported are specific to the 9 credit hours that remain as if those were the only courses taken during the entire enrollment period.]</a:t>
            </a:r>
          </a:p>
        </p:txBody>
      </p:sp>
      <p:sp>
        <p:nvSpPr>
          <p:cNvPr id="4" name="Slide Number Placeholder 3"/>
          <p:cNvSpPr>
            <a:spLocks noGrp="1"/>
          </p:cNvSpPr>
          <p:nvPr>
            <p:ph type="sldNum" sz="quarter" idx="5"/>
          </p:nvPr>
        </p:nvSpPr>
        <p:spPr/>
        <p:txBody>
          <a:bodyPr/>
          <a:lstStyle/>
          <a:p>
            <a:fld id="{0182FF49-D91B-451F-ABFC-6E54D532B2A7}" type="slidenum">
              <a:rPr lang="en-US" smtClean="0"/>
              <a:t>42</a:t>
            </a:fld>
            <a:endParaRPr lang="en-US" dirty="0"/>
          </a:p>
        </p:txBody>
      </p:sp>
    </p:spTree>
    <p:extLst>
      <p:ext uri="{BB962C8B-B14F-4D97-AF65-F5344CB8AC3E}">
        <p14:creationId xmlns:p14="http://schemas.microsoft.com/office/powerpoint/2010/main" val="532272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the process of adjustments and terminations on or before the first day of the term in VA-ONCE. Be sure to explain both scenarios.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So what if a student was requesting to terminate the collection action on a debt? (Transition to next slide.)</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43</a:t>
            </a:fld>
            <a:endParaRPr lang="en-US" dirty="0"/>
          </a:p>
        </p:txBody>
      </p:sp>
    </p:spTree>
    <p:extLst>
      <p:ext uri="{BB962C8B-B14F-4D97-AF65-F5344CB8AC3E}">
        <p14:creationId xmlns:p14="http://schemas.microsoft.com/office/powerpoint/2010/main" val="649929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student waiver requests and the conditions needed to be eligible. Provide an example of  what could be waived, if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indent="0">
              <a:buFont typeface="Arial" panose="020B0604020202020204" pitchFamily="34" charset="0"/>
              <a:buNone/>
              <a:defRPr/>
            </a:pPr>
            <a:r>
              <a:rPr lang="en-US" sz="1200" dirty="0"/>
              <a:t>To apply, the student must submit:</a:t>
            </a:r>
          </a:p>
          <a:p>
            <a:pPr marL="0" indent="0">
              <a:buFont typeface="Arial" panose="020B0604020202020204" pitchFamily="34" charset="0"/>
              <a:buNone/>
              <a:defRPr/>
            </a:pPr>
            <a:endParaRPr lang="en-US" sz="1200" dirty="0"/>
          </a:p>
          <a:p>
            <a:pPr marL="171450" indent="-171450">
              <a:buFont typeface="Arial" panose="020B0604020202020204" pitchFamily="34" charset="0"/>
              <a:buChar char="•"/>
              <a:defRPr/>
            </a:pPr>
            <a:r>
              <a:rPr lang="en-US" sz="1200" dirty="0"/>
              <a:t>Written letter that explains why waiver requested.  The letter should explain why student feels he/she should not be held responsible for payment of the debt or why collection of the debt would be unfair and create a financial hardship.</a:t>
            </a:r>
          </a:p>
          <a:p>
            <a:pPr marL="171450" indent="-171450">
              <a:buFont typeface="Arial" panose="020B0604020202020204" pitchFamily="34" charset="0"/>
              <a:buChar char="•"/>
              <a:defRPr/>
            </a:pPr>
            <a:endParaRPr lang="en-US" sz="1200" dirty="0"/>
          </a:p>
          <a:p>
            <a:pPr marL="171450" indent="-171450">
              <a:buFont typeface="Arial" panose="020B0604020202020204" pitchFamily="34" charset="0"/>
              <a:buChar char="•"/>
              <a:defRPr/>
            </a:pPr>
            <a:r>
              <a:rPr lang="en-US" sz="1200" dirty="0"/>
              <a:t>Completed and signed Financial Status Report form. </a:t>
            </a:r>
          </a:p>
          <a:p>
            <a:pPr marL="171450" indent="-171450">
              <a:buFont typeface="Arial" panose="020B0604020202020204" pitchFamily="34" charset="0"/>
              <a:buChar char="•"/>
              <a:defRPr/>
            </a:pPr>
            <a:endParaRPr lang="en-US" sz="1200" dirty="0"/>
          </a:p>
          <a:p>
            <a:pPr marL="0" indent="0">
              <a:buFont typeface="Arial" panose="020B0604020202020204" pitchFamily="34" charset="0"/>
              <a:buNone/>
              <a:defRPr/>
            </a:pPr>
            <a:r>
              <a:rPr lang="en-US" sz="1200" dirty="0"/>
              <a:t>Questions? Ok, we’ve talked about what constitutes debts and overpayments, now lets talk about a process the VA uses to monitor under and overpayments.</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44</a:t>
            </a:fld>
            <a:endParaRPr lang="en-US" dirty="0"/>
          </a:p>
        </p:txBody>
      </p:sp>
    </p:spTree>
    <p:extLst>
      <p:ext uri="{BB962C8B-B14F-4D97-AF65-F5344CB8AC3E}">
        <p14:creationId xmlns:p14="http://schemas.microsoft.com/office/powerpoint/2010/main" val="39779831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the </a:t>
            </a:r>
            <a:r>
              <a:rPr lang="en-US" altLang="en-US" i="1" dirty="0"/>
              <a:t>IPERA process</a:t>
            </a:r>
            <a:r>
              <a:rPr lang="en-US" i="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SCO has 2-weeks to respond to the initial request. If the request is not answered, there will be a follow-up request.]</a:t>
            </a:r>
          </a:p>
        </p:txBody>
      </p:sp>
      <p:sp>
        <p:nvSpPr>
          <p:cNvPr id="4" name="Slide Number Placeholder 3"/>
          <p:cNvSpPr>
            <a:spLocks noGrp="1"/>
          </p:cNvSpPr>
          <p:nvPr>
            <p:ph type="sldNum" sz="quarter" idx="5"/>
          </p:nvPr>
        </p:nvSpPr>
        <p:spPr/>
        <p:txBody>
          <a:bodyPr/>
          <a:lstStyle/>
          <a:p>
            <a:fld id="{0182FF49-D91B-451F-ABFC-6E54D532B2A7}" type="slidenum">
              <a:rPr lang="en-US" smtClean="0"/>
              <a:t>45</a:t>
            </a:fld>
            <a:endParaRPr lang="en-US" dirty="0"/>
          </a:p>
        </p:txBody>
      </p:sp>
    </p:spTree>
    <p:extLst>
      <p:ext uri="{BB962C8B-B14F-4D97-AF65-F5344CB8AC3E}">
        <p14:creationId xmlns:p14="http://schemas.microsoft.com/office/powerpoint/2010/main" val="556480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a:t>
            </a:r>
            <a:r>
              <a:rPr lang="en-US" altLang="en-US" i="1" dirty="0"/>
              <a:t>IPERA documents needed and why this is a necessary internal control</a:t>
            </a:r>
            <a:r>
              <a:rPr lang="en-US" i="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a:defRPr/>
            </a:pPr>
            <a:r>
              <a:rPr lang="en-US" sz="1200" b="1" dirty="0">
                <a:latin typeface="+mn-lt"/>
              </a:rPr>
              <a:t>This is not:</a:t>
            </a:r>
          </a:p>
          <a:p>
            <a:pPr marL="171450" indent="-171450">
              <a:buFont typeface="Arial" panose="020B0604020202020204" pitchFamily="34" charset="0"/>
              <a:buChar char="•"/>
              <a:defRPr/>
            </a:pPr>
            <a:r>
              <a:rPr lang="en-US" sz="1200" dirty="0">
                <a:latin typeface="+mn-lt"/>
              </a:rPr>
              <a:t>A second comprehensive survey by VA</a:t>
            </a:r>
          </a:p>
          <a:p>
            <a:pPr marL="171450" indent="-171450">
              <a:buFont typeface="Arial" panose="020B0604020202020204" pitchFamily="34" charset="0"/>
              <a:buChar char="•"/>
              <a:defRPr/>
            </a:pPr>
            <a:r>
              <a:rPr lang="en-US" sz="1200" dirty="0">
                <a:latin typeface="+mn-lt"/>
              </a:rPr>
              <a:t>An investigation of your school by the Inspector General</a:t>
            </a:r>
          </a:p>
          <a:p>
            <a:pPr marL="171450" indent="-171450">
              <a:buFont typeface="Arial" panose="020B0604020202020204" pitchFamily="34" charset="0"/>
              <a:buChar char="•"/>
              <a:defRPr/>
            </a:pPr>
            <a:r>
              <a:rPr lang="en-US" sz="1200" dirty="0">
                <a:latin typeface="+mn-lt"/>
              </a:rPr>
              <a:t>A risk-based review of your school</a:t>
            </a:r>
          </a:p>
          <a:p>
            <a:pPr>
              <a:defRPr/>
            </a:pPr>
            <a:endParaRPr lang="en-US" sz="100" dirty="0">
              <a:latin typeface="+mn-lt"/>
            </a:endParaRPr>
          </a:p>
          <a:p>
            <a:pPr>
              <a:defRPr/>
            </a:pPr>
            <a:r>
              <a:rPr lang="en-US" sz="1200" dirty="0">
                <a:latin typeface="+mn-lt"/>
              </a:rPr>
              <a:t>IPERA is simply a statutorily required review designed to identify improper payments resulting in overpayments &amp; underpayments created during VA processing.</a:t>
            </a:r>
          </a:p>
          <a:p>
            <a:pPr>
              <a:defRPr/>
            </a:pPr>
            <a:endParaRPr lang="en-US" sz="1200" dirty="0">
              <a:latin typeface="+mn-lt"/>
            </a:endParaRPr>
          </a:p>
          <a:p>
            <a:pPr>
              <a:defRPr/>
            </a:pPr>
            <a:r>
              <a:rPr lang="en-US" sz="1200" dirty="0">
                <a:latin typeface="+mn-lt"/>
              </a:rPr>
              <a:t>Questions about IPERA?  Ok, VA understands that unexpected things in life happens, especially with our population. Because of that, we have a one-time exclusion policy for when students alter hours after the deadline date. (Transition to next slide.)</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46</a:t>
            </a:fld>
            <a:endParaRPr lang="en-US" dirty="0"/>
          </a:p>
        </p:txBody>
      </p:sp>
    </p:spTree>
    <p:extLst>
      <p:ext uri="{BB962C8B-B14F-4D97-AF65-F5344CB8AC3E}">
        <p14:creationId xmlns:p14="http://schemas.microsoft.com/office/powerpoint/2010/main" val="1843076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Describe the six credit exclusion rule. Be sure to stress that it’s an automatic process.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if it automatically applies to six credits, what are the mitigating circumstances for credits more than six? (Transition to next slide.)]</a:t>
            </a:r>
          </a:p>
        </p:txBody>
      </p:sp>
      <p:sp>
        <p:nvSpPr>
          <p:cNvPr id="4" name="Slide Number Placeholder 3"/>
          <p:cNvSpPr>
            <a:spLocks noGrp="1"/>
          </p:cNvSpPr>
          <p:nvPr>
            <p:ph type="sldNum" sz="quarter" idx="5"/>
          </p:nvPr>
        </p:nvSpPr>
        <p:spPr/>
        <p:txBody>
          <a:bodyPr/>
          <a:lstStyle/>
          <a:p>
            <a:fld id="{0182FF49-D91B-451F-ABFC-6E54D532B2A7}" type="slidenum">
              <a:rPr lang="en-US" smtClean="0"/>
              <a:t>47</a:t>
            </a:fld>
            <a:endParaRPr lang="en-US" dirty="0"/>
          </a:p>
        </p:txBody>
      </p:sp>
    </p:spTree>
    <p:extLst>
      <p:ext uri="{BB962C8B-B14F-4D97-AF65-F5344CB8AC3E}">
        <p14:creationId xmlns:p14="http://schemas.microsoft.com/office/powerpoint/2010/main" val="42096116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Discuss the policy of mitigating circumstances.  Briefly walk through examples. Provide more if you have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sz="1200" b="0" i="0" u="none" strike="noStrike" kern="1200" baseline="0" dirty="0">
              <a:solidFill>
                <a:schemeClr val="tx1"/>
              </a:solidFill>
              <a:latin typeface="+mn-lt"/>
              <a:ea typeface="+mn-ea"/>
              <a:cs typeface="+mn-cs"/>
            </a:endParaRPr>
          </a:p>
          <a:p>
            <a:pPr>
              <a:buFont typeface="Wingdings" panose="05000000000000000000" pitchFamily="2" charset="2"/>
              <a:buNone/>
            </a:pPr>
            <a:r>
              <a:rPr lang="en-US" altLang="en-US" sz="1200" dirty="0">
                <a:cs typeface="Georgia" panose="02040502050405020303" pitchFamily="18" charset="0"/>
              </a:rPr>
              <a:t>VA- ONCE will display a Mitigating Circumstances box. If you know the circumstance, select that reason. All documentation of mitigating circumstances provided by the student should be retained. If you don’t have documentation of the circumstance, then leave the box blank and VA will work with the student for evidence.</a:t>
            </a:r>
          </a:p>
          <a:p>
            <a:pPr>
              <a:buFont typeface="Wingdings" panose="05000000000000000000" pitchFamily="2" charset="2"/>
              <a:buNone/>
            </a:pPr>
            <a:endParaRPr lang="en-US" altLang="en-US" sz="1200" dirty="0">
              <a:cs typeface="Georgia" panose="02040502050405020303" pitchFamily="18" charset="0"/>
            </a:endParaRPr>
          </a:p>
          <a:p>
            <a:pPr>
              <a:buFont typeface="Wingdings" panose="05000000000000000000" pitchFamily="2" charset="2"/>
              <a:buNone/>
            </a:pPr>
            <a:r>
              <a:rPr lang="en-US" altLang="en-US" sz="1200" dirty="0">
                <a:cs typeface="Georgia" panose="02040502050405020303" pitchFamily="18" charset="0"/>
              </a:rPr>
              <a:t>Questions about mitigating circumstances or any of the other topics we’ve discussed in this section? Ok, well let’s do a review to see how much you’ve retained.]</a:t>
            </a:r>
            <a:endParaRPr lang="en-US" i="1" dirty="0"/>
          </a:p>
        </p:txBody>
      </p:sp>
      <p:sp>
        <p:nvSpPr>
          <p:cNvPr id="4" name="Slide Number Placeholder 3"/>
          <p:cNvSpPr>
            <a:spLocks noGrp="1"/>
          </p:cNvSpPr>
          <p:nvPr>
            <p:ph type="sldNum" sz="quarter" idx="5"/>
          </p:nvPr>
        </p:nvSpPr>
        <p:spPr/>
        <p:txBody>
          <a:bodyPr/>
          <a:lstStyle/>
          <a:p>
            <a:fld id="{0182FF49-D91B-451F-ABFC-6E54D532B2A7}" type="slidenum">
              <a:rPr lang="en-US" smtClean="0"/>
              <a:t>48</a:t>
            </a:fld>
            <a:endParaRPr lang="en-US" dirty="0"/>
          </a:p>
        </p:txBody>
      </p:sp>
    </p:spTree>
    <p:extLst>
      <p:ext uri="{BB962C8B-B14F-4D97-AF65-F5344CB8AC3E}">
        <p14:creationId xmlns:p14="http://schemas.microsoft.com/office/powerpoint/2010/main" val="30688614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 </a:t>
            </a:r>
          </a:p>
          <a:p>
            <a:r>
              <a:rPr lang="en-US" sz="1200" i="1" kern="1200" dirty="0">
                <a:solidFill>
                  <a:schemeClr val="tx1"/>
                </a:solidFill>
                <a:effectLst/>
                <a:latin typeface="+mn-lt"/>
                <a:ea typeface="+mn-ea"/>
                <a:cs typeface="+mn-cs"/>
              </a:rPr>
              <a:t>Pacing:</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This section contains seven slides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should take approximately 10 min (By the end of this section, you will be at 115min of 120min)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instances where you may have questions but are unsure where to go to get answers. The following slides will point you in the right direction.</a:t>
            </a: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49</a:t>
            </a:fld>
            <a:endParaRPr lang="en-US" dirty="0"/>
          </a:p>
        </p:txBody>
      </p:sp>
    </p:spTree>
    <p:extLst>
      <p:ext uri="{BB962C8B-B14F-4D97-AF65-F5344CB8AC3E}">
        <p14:creationId xmlns:p14="http://schemas.microsoft.com/office/powerpoint/2010/main" val="156004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82FF49-D91B-451F-ABFC-6E54D532B2A7}" type="slidenum">
              <a:rPr lang="en-US" smtClean="0"/>
              <a:t>5</a:t>
            </a:fld>
            <a:endParaRPr lang="en-US" dirty="0"/>
          </a:p>
        </p:txBody>
      </p:sp>
    </p:spTree>
    <p:extLst>
      <p:ext uri="{BB962C8B-B14F-4D97-AF65-F5344CB8AC3E}">
        <p14:creationId xmlns:p14="http://schemas.microsoft.com/office/powerpoint/2010/main" val="21499917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Review when to contact the SAA vs the ELR.</a:t>
            </a:r>
            <a:r>
              <a:rPr lang="en-US" sz="120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50</a:t>
            </a:fld>
            <a:endParaRPr lang="en-US" dirty="0"/>
          </a:p>
        </p:txBody>
      </p:sp>
    </p:spTree>
    <p:extLst>
      <p:ext uri="{BB962C8B-B14F-4D97-AF65-F5344CB8AC3E}">
        <p14:creationId xmlns:p14="http://schemas.microsoft.com/office/powerpoint/2010/main" val="446510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Review the number and hours of the two call centers presented. Explain the difference between the two.</a:t>
            </a:r>
            <a:r>
              <a:rPr lang="en-US" sz="120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51</a:t>
            </a:fld>
            <a:endParaRPr lang="en-US" dirty="0"/>
          </a:p>
        </p:txBody>
      </p:sp>
    </p:spTree>
    <p:extLst>
      <p:ext uri="{BB962C8B-B14F-4D97-AF65-F5344CB8AC3E}">
        <p14:creationId xmlns:p14="http://schemas.microsoft.com/office/powerpoint/2010/main" val="34914692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Review the three websites. Explain the difference between the three. Be sure to stress that </a:t>
            </a:r>
            <a:r>
              <a:rPr lang="en-US" altLang="en-US" sz="1200" i="1" dirty="0">
                <a:cs typeface="Georgia" panose="02040502050405020303" pitchFamily="18" charset="0"/>
              </a:rPr>
              <a:t>ELRs work with schools and State Approving Agencies and </a:t>
            </a:r>
            <a:r>
              <a:rPr lang="en-US" altLang="en-US" sz="1200" b="1" i="1" dirty="0">
                <a:cs typeface="Georgia" panose="02040502050405020303" pitchFamily="18" charset="0"/>
              </a:rPr>
              <a:t>cannot</a:t>
            </a:r>
            <a:r>
              <a:rPr lang="en-US" altLang="en-US" sz="1200" i="1" dirty="0">
                <a:cs typeface="Georgia" panose="02040502050405020303" pitchFamily="18" charset="0"/>
              </a:rPr>
              <a:t> answer direct inquiries from veterans or their dependents.</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Georgia" panose="02040502050405020303" pitchFamily="18" charset="0"/>
              </a:rPr>
              <a:t>The Internet Inquiry System allows you to find answers to Frequently Asked Questions (FAQs) without calling the toll free number. The system can be accessed from our GI Bill homepage in the right navigation column under FAQs</a:t>
            </a:r>
            <a:r>
              <a:rPr lang="en-US" sz="120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52</a:t>
            </a:fld>
            <a:endParaRPr lang="en-US" dirty="0"/>
          </a:p>
        </p:txBody>
      </p:sp>
    </p:spTree>
    <p:extLst>
      <p:ext uri="{BB962C8B-B14F-4D97-AF65-F5344CB8AC3E}">
        <p14:creationId xmlns:p14="http://schemas.microsoft.com/office/powerpoint/2010/main" val="2553667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Review where students should be directed if they have questions</a:t>
            </a:r>
            <a:r>
              <a:rPr lang="en-US" altLang="en-US" sz="1200" i="1" dirty="0">
                <a:cs typeface="Georgia" panose="02040502050405020303" pitchFamily="18" charset="0"/>
              </a:rPr>
              <a:t>.</a:t>
            </a:r>
            <a:r>
              <a:rPr lang="en-US" sz="120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53</a:t>
            </a:fld>
            <a:endParaRPr lang="en-US" dirty="0"/>
          </a:p>
        </p:txBody>
      </p:sp>
    </p:spTree>
    <p:extLst>
      <p:ext uri="{BB962C8B-B14F-4D97-AF65-F5344CB8AC3E}">
        <p14:creationId xmlns:p14="http://schemas.microsoft.com/office/powerpoint/2010/main" val="717256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Review the contact information for other programs</a:t>
            </a:r>
            <a:r>
              <a:rPr lang="en-US" altLang="en-US" sz="1200" i="1" dirty="0">
                <a:cs typeface="Georgia" panose="02040502050405020303" pitchFamily="18" charset="0"/>
              </a:rPr>
              <a:t>. Give examples of what each department would handle.</a:t>
            </a:r>
            <a:r>
              <a:rPr lang="en-US" sz="120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54</a:t>
            </a:fld>
            <a:endParaRPr lang="en-US" dirty="0"/>
          </a:p>
        </p:txBody>
      </p:sp>
    </p:spTree>
    <p:extLst>
      <p:ext uri="{BB962C8B-B14F-4D97-AF65-F5344CB8AC3E}">
        <p14:creationId xmlns:p14="http://schemas.microsoft.com/office/powerpoint/2010/main" val="26170438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Review the places where SCOs can gather important reference resources</a:t>
            </a:r>
            <a:r>
              <a:rPr lang="en-US" altLang="en-US" sz="1200" i="1" dirty="0">
                <a:cs typeface="Georgia" panose="02040502050405020303" pitchFamily="18" charset="0"/>
              </a:rPr>
              <a:t>. Give examples of what documents can be gathered from each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So any questions about contact information?]</a:t>
            </a: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55</a:t>
            </a:fld>
            <a:endParaRPr lang="en-US" dirty="0"/>
          </a:p>
        </p:txBody>
      </p:sp>
    </p:spTree>
    <p:extLst>
      <p:ext uri="{BB962C8B-B14F-4D97-AF65-F5344CB8AC3E}">
        <p14:creationId xmlns:p14="http://schemas.microsoft.com/office/powerpoint/2010/main" val="41718458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56</a:t>
            </a:fld>
            <a:endParaRPr lang="en-US" dirty="0"/>
          </a:p>
        </p:txBody>
      </p:sp>
    </p:spTree>
    <p:extLst>
      <p:ext uri="{BB962C8B-B14F-4D97-AF65-F5344CB8AC3E}">
        <p14:creationId xmlns:p14="http://schemas.microsoft.com/office/powerpoint/2010/main" val="32851107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B48C93-3AF9-43E4-9F86-1529D9183671}" type="slidenum">
              <a:rPr lang="en-GB" smtClean="0"/>
              <a:t>57</a:t>
            </a:fld>
            <a:endParaRPr lang="en-GB"/>
          </a:p>
        </p:txBody>
      </p:sp>
    </p:spTree>
    <p:extLst>
      <p:ext uri="{BB962C8B-B14F-4D97-AF65-F5344CB8AC3E}">
        <p14:creationId xmlns:p14="http://schemas.microsoft.com/office/powerpoint/2010/main" val="3052458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58</a:t>
            </a:fld>
            <a:endParaRPr lang="en-US" dirty="0"/>
          </a:p>
        </p:txBody>
      </p:sp>
    </p:spTree>
    <p:extLst>
      <p:ext uri="{BB962C8B-B14F-4D97-AF65-F5344CB8AC3E}">
        <p14:creationId xmlns:p14="http://schemas.microsoft.com/office/powerpoint/2010/main" val="32171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Briefly explain the different education programs</a:t>
            </a:r>
            <a:r>
              <a:rPr lang="en-US" sz="1200" b="0" i="1"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12700">
              <a:lnSpc>
                <a:spcPct val="100000"/>
              </a:lnSpc>
            </a:pPr>
            <a:r>
              <a:rPr lang="en-US" sz="1200" b="0" i="0" u="none" strike="noStrike" kern="1200" baseline="0" dirty="0">
                <a:solidFill>
                  <a:schemeClr val="tx1"/>
                </a:solidFill>
                <a:latin typeface="+mn-lt"/>
                <a:ea typeface="+mn-ea"/>
                <a:cs typeface="+mn-cs"/>
              </a:rPr>
              <a:t>Since you have been a SCO for 2 years now, you are probably already familiar with training the GI Bill</a:t>
            </a:r>
            <a:r>
              <a:rPr lang="en-US" sz="1200" spc="-15" dirty="0">
                <a:solidFill>
                  <a:srgbClr val="001F5F"/>
                </a:solidFill>
                <a:latin typeface="+mn-lt"/>
                <a:cs typeface="Calibri"/>
              </a:rPr>
              <a:t>®</a:t>
            </a:r>
            <a:r>
              <a:rPr lang="en-US" sz="1200" b="0" i="0" u="none" strike="noStrike" kern="1200" baseline="0" dirty="0">
                <a:solidFill>
                  <a:schemeClr val="tx1"/>
                </a:solidFill>
                <a:latin typeface="+mn-lt"/>
                <a:ea typeface="+mn-ea"/>
                <a:cs typeface="+mn-cs"/>
              </a:rPr>
              <a:t> pays for such as</a:t>
            </a:r>
            <a:r>
              <a:rPr lang="en-US" sz="1200" spc="-20" dirty="0">
                <a:solidFill>
                  <a:srgbClr val="1D3175"/>
                </a:solidFill>
                <a:latin typeface="+mn-lt"/>
                <a:cs typeface="Calibri"/>
              </a:rPr>
              <a:t>:</a:t>
            </a:r>
          </a:p>
          <a:p>
            <a:pPr marL="184150" indent="-171450">
              <a:lnSpc>
                <a:spcPct val="100000"/>
              </a:lnSpc>
              <a:spcBef>
                <a:spcPts val="670"/>
              </a:spcBef>
              <a:buClr>
                <a:srgbClr val="CC0000"/>
              </a:buClr>
              <a:buFont typeface="Arial" panose="020B0604020202020204" pitchFamily="34" charset="0"/>
              <a:buChar char="•"/>
              <a:tabLst>
                <a:tab pos="355600" algn="l"/>
              </a:tabLst>
            </a:pPr>
            <a:r>
              <a:rPr lang="en-US" sz="1200" spc="-20" dirty="0">
                <a:solidFill>
                  <a:srgbClr val="1D3175"/>
                </a:solidFill>
                <a:latin typeface="+mn-lt"/>
                <a:cs typeface="Calibri"/>
              </a:rPr>
              <a:t>Degree</a:t>
            </a:r>
            <a:r>
              <a:rPr lang="en-US" sz="1200" spc="-15" dirty="0">
                <a:solidFill>
                  <a:srgbClr val="1D3175"/>
                </a:solidFill>
                <a:latin typeface="+mn-lt"/>
                <a:cs typeface="Calibri"/>
              </a:rPr>
              <a:t>s</a:t>
            </a:r>
            <a:r>
              <a:rPr lang="en-US" sz="1200" spc="10" dirty="0">
                <a:solidFill>
                  <a:srgbClr val="1D3175"/>
                </a:solidFill>
                <a:latin typeface="+mn-lt"/>
                <a:cs typeface="Calibri"/>
              </a:rPr>
              <a:t> </a:t>
            </a:r>
            <a:r>
              <a:rPr lang="en-US" sz="1200" spc="-15" dirty="0">
                <a:solidFill>
                  <a:srgbClr val="1D3175"/>
                </a:solidFill>
                <a:latin typeface="+mn-lt"/>
                <a:cs typeface="Calibri"/>
              </a:rPr>
              <a:t>at</a:t>
            </a:r>
            <a:r>
              <a:rPr lang="en-US" sz="1200" spc="-5" dirty="0">
                <a:solidFill>
                  <a:srgbClr val="1D3175"/>
                </a:solidFill>
                <a:latin typeface="+mn-lt"/>
                <a:cs typeface="Calibri"/>
              </a:rPr>
              <a:t> </a:t>
            </a:r>
            <a:r>
              <a:rPr lang="en-US" sz="1200" spc="-15" dirty="0">
                <a:solidFill>
                  <a:srgbClr val="1D3175"/>
                </a:solidFill>
                <a:latin typeface="+mn-lt"/>
                <a:cs typeface="Calibri"/>
              </a:rPr>
              <a:t>Approved</a:t>
            </a:r>
            <a:r>
              <a:rPr lang="en-US" sz="1200" spc="15" dirty="0">
                <a:solidFill>
                  <a:srgbClr val="1D3175"/>
                </a:solidFill>
                <a:latin typeface="+mn-lt"/>
                <a:cs typeface="Calibri"/>
              </a:rPr>
              <a:t> </a:t>
            </a:r>
            <a:r>
              <a:rPr lang="en-US" sz="1200" spc="-20" dirty="0">
                <a:solidFill>
                  <a:srgbClr val="1D3175"/>
                </a:solidFill>
                <a:latin typeface="+mn-lt"/>
                <a:cs typeface="Calibri"/>
              </a:rPr>
              <a:t>Schools</a:t>
            </a:r>
            <a:endParaRPr lang="en-US" sz="1200" dirty="0">
              <a:latin typeface="+mn-lt"/>
              <a:cs typeface="Calibri"/>
            </a:endParaRPr>
          </a:p>
          <a:p>
            <a:pPr marL="184150" indent="-171450">
              <a:lnSpc>
                <a:spcPct val="100000"/>
              </a:lnSpc>
              <a:spcBef>
                <a:spcPts val="670"/>
              </a:spcBef>
              <a:buClr>
                <a:srgbClr val="CC0000"/>
              </a:buClr>
              <a:buFont typeface="Arial" panose="020B0604020202020204" pitchFamily="34" charset="0"/>
              <a:buChar char="•"/>
              <a:tabLst>
                <a:tab pos="355600" algn="l"/>
              </a:tabLst>
            </a:pPr>
            <a:r>
              <a:rPr lang="en-US" sz="1200" spc="-20" dirty="0">
                <a:solidFill>
                  <a:srgbClr val="1D3175"/>
                </a:solidFill>
                <a:latin typeface="+mn-lt"/>
                <a:cs typeface="Calibri"/>
              </a:rPr>
              <a:t>Non</a:t>
            </a:r>
            <a:r>
              <a:rPr lang="en-US" sz="1200" spc="5" dirty="0">
                <a:solidFill>
                  <a:srgbClr val="1D3175"/>
                </a:solidFill>
                <a:latin typeface="+mn-lt"/>
                <a:cs typeface="Calibri"/>
              </a:rPr>
              <a:t>-</a:t>
            </a:r>
            <a:r>
              <a:rPr lang="en-US" sz="1200" spc="-20" dirty="0">
                <a:solidFill>
                  <a:srgbClr val="1D3175"/>
                </a:solidFill>
                <a:latin typeface="+mn-lt"/>
                <a:cs typeface="Calibri"/>
              </a:rPr>
              <a:t>Col</a:t>
            </a:r>
            <a:r>
              <a:rPr lang="en-US" sz="1200" spc="-25" dirty="0">
                <a:solidFill>
                  <a:srgbClr val="1D3175"/>
                </a:solidFill>
                <a:latin typeface="+mn-lt"/>
                <a:cs typeface="Calibri"/>
              </a:rPr>
              <a:t>l</a:t>
            </a:r>
            <a:r>
              <a:rPr lang="en-US" sz="1200" spc="-15" dirty="0">
                <a:solidFill>
                  <a:srgbClr val="1D3175"/>
                </a:solidFill>
                <a:latin typeface="+mn-lt"/>
                <a:cs typeface="Calibri"/>
              </a:rPr>
              <a:t>ege</a:t>
            </a:r>
            <a:r>
              <a:rPr lang="en-US" sz="1200" spc="-5" dirty="0">
                <a:solidFill>
                  <a:srgbClr val="1D3175"/>
                </a:solidFill>
                <a:latin typeface="+mn-lt"/>
                <a:cs typeface="Calibri"/>
              </a:rPr>
              <a:t> </a:t>
            </a:r>
            <a:r>
              <a:rPr lang="en-US" sz="1200" spc="-20" dirty="0">
                <a:solidFill>
                  <a:srgbClr val="1D3175"/>
                </a:solidFill>
                <a:latin typeface="+mn-lt"/>
                <a:cs typeface="Calibri"/>
              </a:rPr>
              <a:t>Cer</a:t>
            </a:r>
            <a:r>
              <a:rPr lang="en-US" sz="1200" spc="-10" dirty="0">
                <a:solidFill>
                  <a:srgbClr val="1D3175"/>
                </a:solidFill>
                <a:latin typeface="+mn-lt"/>
                <a:cs typeface="Calibri"/>
              </a:rPr>
              <a:t>ti</a:t>
            </a:r>
            <a:r>
              <a:rPr lang="en-US" sz="1200" spc="-20" dirty="0">
                <a:solidFill>
                  <a:srgbClr val="1D3175"/>
                </a:solidFill>
                <a:latin typeface="+mn-lt"/>
                <a:cs typeface="Calibri"/>
              </a:rPr>
              <a:t>f</a:t>
            </a:r>
            <a:r>
              <a:rPr lang="en-US" sz="1200" spc="-15" dirty="0">
                <a:solidFill>
                  <a:srgbClr val="1D3175"/>
                </a:solidFill>
                <a:latin typeface="+mn-lt"/>
                <a:cs typeface="Calibri"/>
              </a:rPr>
              <a:t>icates </a:t>
            </a:r>
            <a:r>
              <a:rPr lang="en-US" sz="1200" spc="-20" dirty="0">
                <a:solidFill>
                  <a:srgbClr val="1D3175"/>
                </a:solidFill>
                <a:latin typeface="+mn-lt"/>
                <a:cs typeface="Calibri"/>
              </a:rPr>
              <a:t>o</a:t>
            </a:r>
            <a:r>
              <a:rPr lang="en-US" sz="1200" spc="-10" dirty="0">
                <a:solidFill>
                  <a:srgbClr val="1D3175"/>
                </a:solidFill>
                <a:latin typeface="+mn-lt"/>
                <a:cs typeface="Calibri"/>
              </a:rPr>
              <a:t>r</a:t>
            </a:r>
            <a:r>
              <a:rPr lang="en-US" sz="1200" dirty="0">
                <a:solidFill>
                  <a:srgbClr val="1D3175"/>
                </a:solidFill>
                <a:latin typeface="+mn-lt"/>
                <a:cs typeface="Calibri"/>
              </a:rPr>
              <a:t> </a:t>
            </a:r>
            <a:r>
              <a:rPr lang="en-US" sz="1200" spc="-20" dirty="0">
                <a:solidFill>
                  <a:srgbClr val="1D3175"/>
                </a:solidFill>
                <a:latin typeface="+mn-lt"/>
                <a:cs typeface="Calibri"/>
              </a:rPr>
              <a:t>Dip</a:t>
            </a:r>
            <a:r>
              <a:rPr lang="en-US" sz="1200" spc="-25" dirty="0">
                <a:solidFill>
                  <a:srgbClr val="1D3175"/>
                </a:solidFill>
                <a:latin typeface="+mn-lt"/>
                <a:cs typeface="Calibri"/>
              </a:rPr>
              <a:t>lomas</a:t>
            </a:r>
            <a:endParaRPr lang="en-US" sz="1200" dirty="0">
              <a:latin typeface="+mn-lt"/>
              <a:cs typeface="Calibri"/>
            </a:endParaRPr>
          </a:p>
          <a:p>
            <a:pPr marL="184150" indent="-171450">
              <a:lnSpc>
                <a:spcPct val="100000"/>
              </a:lnSpc>
              <a:spcBef>
                <a:spcPts val="675"/>
              </a:spcBef>
              <a:buClr>
                <a:srgbClr val="CC0000"/>
              </a:buClr>
              <a:buFont typeface="Arial" panose="020B0604020202020204" pitchFamily="34" charset="0"/>
              <a:buChar char="•"/>
              <a:tabLst>
                <a:tab pos="355600" algn="l"/>
              </a:tabLst>
            </a:pPr>
            <a:r>
              <a:rPr lang="en-US" sz="1200" spc="-20" dirty="0">
                <a:solidFill>
                  <a:srgbClr val="1D3175"/>
                </a:solidFill>
                <a:latin typeface="+mn-lt"/>
                <a:cs typeface="Calibri"/>
              </a:rPr>
              <a:t>App</a:t>
            </a:r>
            <a:r>
              <a:rPr lang="en-US" sz="1200" spc="-25" dirty="0">
                <a:solidFill>
                  <a:srgbClr val="1D3175"/>
                </a:solidFill>
                <a:latin typeface="+mn-lt"/>
                <a:cs typeface="Calibri"/>
              </a:rPr>
              <a:t>r</a:t>
            </a:r>
            <a:r>
              <a:rPr lang="en-US" sz="1200" spc="-15" dirty="0">
                <a:solidFill>
                  <a:srgbClr val="1D3175"/>
                </a:solidFill>
                <a:latin typeface="+mn-lt"/>
                <a:cs typeface="Calibri"/>
              </a:rPr>
              <a:t>ent</a:t>
            </a:r>
            <a:r>
              <a:rPr lang="en-US" sz="1200" spc="-25" dirty="0">
                <a:solidFill>
                  <a:srgbClr val="1D3175"/>
                </a:solidFill>
                <a:latin typeface="+mn-lt"/>
                <a:cs typeface="Calibri"/>
              </a:rPr>
              <a:t>i</a:t>
            </a:r>
            <a:r>
              <a:rPr lang="en-US" sz="1200" spc="-15" dirty="0">
                <a:solidFill>
                  <a:srgbClr val="1D3175"/>
                </a:solidFill>
                <a:latin typeface="+mn-lt"/>
                <a:cs typeface="Calibri"/>
              </a:rPr>
              <a:t>ceships</a:t>
            </a:r>
            <a:r>
              <a:rPr lang="en-US" sz="1200" spc="55" dirty="0">
                <a:solidFill>
                  <a:srgbClr val="1D3175"/>
                </a:solidFill>
                <a:latin typeface="+mn-lt"/>
                <a:cs typeface="Calibri"/>
              </a:rPr>
              <a:t> </a:t>
            </a:r>
            <a:r>
              <a:rPr lang="en-US" sz="1200" spc="-15" dirty="0">
                <a:solidFill>
                  <a:srgbClr val="1D3175"/>
                </a:solidFill>
                <a:latin typeface="+mn-lt"/>
                <a:cs typeface="Calibri"/>
              </a:rPr>
              <a:t>and</a:t>
            </a:r>
            <a:r>
              <a:rPr lang="en-US" sz="1200" spc="15" dirty="0">
                <a:solidFill>
                  <a:srgbClr val="1D3175"/>
                </a:solidFill>
                <a:latin typeface="+mn-lt"/>
                <a:cs typeface="Calibri"/>
              </a:rPr>
              <a:t> </a:t>
            </a:r>
            <a:r>
              <a:rPr lang="en-US" sz="1200" spc="-25" dirty="0">
                <a:solidFill>
                  <a:srgbClr val="1D3175"/>
                </a:solidFill>
                <a:latin typeface="+mn-lt"/>
                <a:cs typeface="Calibri"/>
              </a:rPr>
              <a:t>O</a:t>
            </a:r>
            <a:r>
              <a:rPr lang="en-US" sz="1200" spc="-15" dirty="0">
                <a:solidFill>
                  <a:srgbClr val="1D3175"/>
                </a:solidFill>
                <a:latin typeface="+mn-lt"/>
                <a:cs typeface="Calibri"/>
              </a:rPr>
              <a:t>n-th</a:t>
            </a:r>
            <a:r>
              <a:rPr lang="en-US" sz="1200" spc="-20" dirty="0">
                <a:solidFill>
                  <a:srgbClr val="1D3175"/>
                </a:solidFill>
                <a:latin typeface="+mn-lt"/>
                <a:cs typeface="Calibri"/>
              </a:rPr>
              <a:t>e</a:t>
            </a:r>
            <a:r>
              <a:rPr lang="en-US" sz="1200" spc="-15" dirty="0">
                <a:solidFill>
                  <a:srgbClr val="1D3175"/>
                </a:solidFill>
                <a:latin typeface="+mn-lt"/>
                <a:cs typeface="Calibri"/>
              </a:rPr>
              <a:t>-Job</a:t>
            </a:r>
            <a:r>
              <a:rPr lang="en-US" sz="1200" spc="40" dirty="0">
                <a:solidFill>
                  <a:srgbClr val="1D3175"/>
                </a:solidFill>
                <a:latin typeface="+mn-lt"/>
                <a:cs typeface="Calibri"/>
              </a:rPr>
              <a:t> </a:t>
            </a:r>
            <a:r>
              <a:rPr lang="en-US" sz="1200" spc="-20" dirty="0">
                <a:solidFill>
                  <a:srgbClr val="1D3175"/>
                </a:solidFill>
                <a:latin typeface="+mn-lt"/>
                <a:cs typeface="Calibri"/>
              </a:rPr>
              <a:t>Trainin</a:t>
            </a:r>
            <a:r>
              <a:rPr lang="en-US" sz="1200" spc="-15" dirty="0">
                <a:solidFill>
                  <a:srgbClr val="1D3175"/>
                </a:solidFill>
                <a:latin typeface="+mn-lt"/>
                <a:cs typeface="Calibri"/>
              </a:rPr>
              <a:t>g</a:t>
            </a:r>
            <a:r>
              <a:rPr lang="en-US" sz="1200" spc="10" dirty="0">
                <a:solidFill>
                  <a:srgbClr val="1D3175"/>
                </a:solidFill>
                <a:latin typeface="+mn-lt"/>
                <a:cs typeface="Calibri"/>
              </a:rPr>
              <a:t> </a:t>
            </a:r>
            <a:r>
              <a:rPr lang="en-US" sz="1200" spc="-15" dirty="0">
                <a:solidFill>
                  <a:srgbClr val="1D3175"/>
                </a:solidFill>
                <a:latin typeface="+mn-lt"/>
                <a:cs typeface="Calibri"/>
              </a:rPr>
              <a:t>P</a:t>
            </a:r>
            <a:r>
              <a:rPr lang="en-US" sz="1200" spc="-20" dirty="0">
                <a:solidFill>
                  <a:srgbClr val="1D3175"/>
                </a:solidFill>
                <a:latin typeface="+mn-lt"/>
                <a:cs typeface="Calibri"/>
              </a:rPr>
              <a:t>rograms</a:t>
            </a:r>
            <a:endParaRPr lang="en-US" sz="1200" dirty="0">
              <a:latin typeface="+mn-lt"/>
              <a:cs typeface="Calibri"/>
            </a:endParaRPr>
          </a:p>
          <a:p>
            <a:pPr marL="184150" indent="-171450">
              <a:lnSpc>
                <a:spcPct val="100000"/>
              </a:lnSpc>
              <a:spcBef>
                <a:spcPts val="670"/>
              </a:spcBef>
              <a:buClr>
                <a:srgbClr val="CC0000"/>
              </a:buClr>
              <a:buFont typeface="Arial" panose="020B0604020202020204" pitchFamily="34" charset="0"/>
              <a:buChar char="•"/>
              <a:tabLst>
                <a:tab pos="355600" algn="l"/>
              </a:tabLst>
            </a:pPr>
            <a:r>
              <a:rPr lang="en-US" sz="1200" spc="-20" dirty="0">
                <a:solidFill>
                  <a:srgbClr val="1D3175"/>
                </a:solidFill>
                <a:latin typeface="+mn-lt"/>
                <a:cs typeface="Calibri"/>
              </a:rPr>
              <a:t>Correspon</a:t>
            </a:r>
            <a:r>
              <a:rPr lang="en-US" sz="1200" spc="-25" dirty="0">
                <a:solidFill>
                  <a:srgbClr val="1D3175"/>
                </a:solidFill>
                <a:latin typeface="+mn-lt"/>
                <a:cs typeface="Calibri"/>
              </a:rPr>
              <a:t>d</a:t>
            </a:r>
            <a:r>
              <a:rPr lang="en-US" sz="1200" spc="-15" dirty="0">
                <a:solidFill>
                  <a:srgbClr val="1D3175"/>
                </a:solidFill>
                <a:latin typeface="+mn-lt"/>
                <a:cs typeface="Calibri"/>
              </a:rPr>
              <a:t>ence</a:t>
            </a:r>
            <a:r>
              <a:rPr lang="en-US" sz="1200" spc="40" dirty="0">
                <a:solidFill>
                  <a:srgbClr val="1D3175"/>
                </a:solidFill>
                <a:latin typeface="+mn-lt"/>
                <a:cs typeface="Calibri"/>
              </a:rPr>
              <a:t> </a:t>
            </a:r>
            <a:r>
              <a:rPr lang="en-US" sz="1200" spc="-20" dirty="0">
                <a:solidFill>
                  <a:srgbClr val="1D3175"/>
                </a:solidFill>
                <a:latin typeface="+mn-lt"/>
                <a:cs typeface="Calibri"/>
              </a:rPr>
              <a:t>Cour</a:t>
            </a:r>
            <a:r>
              <a:rPr lang="en-US" sz="1200" spc="-25" dirty="0">
                <a:solidFill>
                  <a:srgbClr val="1D3175"/>
                </a:solidFill>
                <a:latin typeface="+mn-lt"/>
                <a:cs typeface="Calibri"/>
              </a:rPr>
              <a:t>s</a:t>
            </a:r>
            <a:r>
              <a:rPr lang="en-US" sz="1200" spc="-15" dirty="0">
                <a:solidFill>
                  <a:srgbClr val="1D3175"/>
                </a:solidFill>
                <a:latin typeface="+mn-lt"/>
                <a:cs typeface="Calibri"/>
              </a:rPr>
              <a:t>es</a:t>
            </a:r>
            <a:endParaRPr lang="en-US" sz="1200" dirty="0">
              <a:latin typeface="+mn-lt"/>
              <a:cs typeface="Calibri"/>
            </a:endParaRPr>
          </a:p>
          <a:p>
            <a:pPr marL="184150" indent="-171450">
              <a:lnSpc>
                <a:spcPct val="100000"/>
              </a:lnSpc>
              <a:spcBef>
                <a:spcPts val="670"/>
              </a:spcBef>
              <a:buClr>
                <a:srgbClr val="CC0000"/>
              </a:buClr>
              <a:buFont typeface="Arial" panose="020B0604020202020204" pitchFamily="34" charset="0"/>
              <a:buChar char="•"/>
              <a:tabLst>
                <a:tab pos="355600" algn="l"/>
              </a:tabLst>
            </a:pPr>
            <a:r>
              <a:rPr lang="en-US" sz="1200" spc="-5" dirty="0">
                <a:solidFill>
                  <a:srgbClr val="1D3175"/>
                </a:solidFill>
                <a:latin typeface="+mn-lt"/>
                <a:cs typeface="Calibri"/>
              </a:rPr>
              <a:t>Fl</a:t>
            </a:r>
            <a:r>
              <a:rPr lang="en-US" sz="1200" spc="-15" dirty="0">
                <a:solidFill>
                  <a:srgbClr val="1D3175"/>
                </a:solidFill>
                <a:latin typeface="+mn-lt"/>
                <a:cs typeface="Calibri"/>
              </a:rPr>
              <a:t>ight</a:t>
            </a:r>
            <a:r>
              <a:rPr lang="en-US" sz="1200" spc="5" dirty="0">
                <a:solidFill>
                  <a:srgbClr val="1D3175"/>
                </a:solidFill>
                <a:latin typeface="+mn-lt"/>
                <a:cs typeface="Calibri"/>
              </a:rPr>
              <a:t> </a:t>
            </a:r>
            <a:r>
              <a:rPr lang="en-US" sz="1200" spc="-5" dirty="0">
                <a:solidFill>
                  <a:srgbClr val="1D3175"/>
                </a:solidFill>
                <a:latin typeface="+mn-lt"/>
                <a:cs typeface="Calibri"/>
              </a:rPr>
              <a:t>Schoo</a:t>
            </a:r>
            <a:r>
              <a:rPr lang="en-US" sz="1200" dirty="0">
                <a:solidFill>
                  <a:srgbClr val="1D3175"/>
                </a:solidFill>
                <a:latin typeface="+mn-lt"/>
                <a:cs typeface="Calibri"/>
              </a:rPr>
              <a:t>l</a:t>
            </a:r>
            <a:r>
              <a:rPr lang="en-US" sz="1200" spc="15" dirty="0">
                <a:solidFill>
                  <a:srgbClr val="1D3175"/>
                </a:solidFill>
                <a:latin typeface="+mn-lt"/>
                <a:cs typeface="Calibri"/>
              </a:rPr>
              <a:t> </a:t>
            </a:r>
            <a:r>
              <a:rPr lang="en-US" sz="1200" spc="-20" dirty="0">
                <a:solidFill>
                  <a:srgbClr val="1D3175"/>
                </a:solidFill>
                <a:latin typeface="+mn-lt"/>
                <a:cs typeface="Calibri"/>
              </a:rPr>
              <a:t>Train</a:t>
            </a:r>
            <a:r>
              <a:rPr lang="en-US" sz="1200" dirty="0">
                <a:solidFill>
                  <a:srgbClr val="1D3175"/>
                </a:solidFill>
                <a:latin typeface="+mn-lt"/>
                <a:cs typeface="Calibri"/>
              </a:rPr>
              <a:t>i</a:t>
            </a:r>
            <a:r>
              <a:rPr lang="en-US" sz="1200" spc="-15" dirty="0">
                <a:solidFill>
                  <a:srgbClr val="1D3175"/>
                </a:solidFill>
                <a:latin typeface="+mn-lt"/>
                <a:cs typeface="Calibri"/>
              </a:rPr>
              <a:t>ng</a:t>
            </a:r>
            <a:endParaRPr lang="en-US" sz="1200" dirty="0">
              <a:latin typeface="+mn-lt"/>
              <a:cs typeface="Calibri"/>
            </a:endParaRPr>
          </a:p>
          <a:p>
            <a:pPr marL="184150" indent="-171450">
              <a:lnSpc>
                <a:spcPct val="100000"/>
              </a:lnSpc>
              <a:spcBef>
                <a:spcPts val="670"/>
              </a:spcBef>
              <a:buClr>
                <a:srgbClr val="CC0000"/>
              </a:buClr>
              <a:buFont typeface="Arial" panose="020B0604020202020204" pitchFamily="34" charset="0"/>
              <a:buChar char="•"/>
              <a:tabLst>
                <a:tab pos="355600" algn="l"/>
              </a:tabLst>
            </a:pPr>
            <a:r>
              <a:rPr lang="en-US" sz="1200" spc="-20" dirty="0">
                <a:solidFill>
                  <a:srgbClr val="1D3175"/>
                </a:solidFill>
                <a:latin typeface="+mn-lt"/>
                <a:cs typeface="Calibri"/>
              </a:rPr>
              <a:t>Cos</a:t>
            </a:r>
            <a:r>
              <a:rPr lang="en-US" sz="1200" spc="-10" dirty="0">
                <a:solidFill>
                  <a:srgbClr val="1D3175"/>
                </a:solidFill>
                <a:latin typeface="+mn-lt"/>
                <a:cs typeface="Calibri"/>
              </a:rPr>
              <a:t>t</a:t>
            </a:r>
            <a:r>
              <a:rPr lang="en-US" sz="1200" spc="10" dirty="0">
                <a:solidFill>
                  <a:srgbClr val="1D3175"/>
                </a:solidFill>
                <a:latin typeface="+mn-lt"/>
                <a:cs typeface="Calibri"/>
              </a:rPr>
              <a:t> </a:t>
            </a:r>
            <a:r>
              <a:rPr lang="en-US" sz="1200" spc="-20" dirty="0">
                <a:solidFill>
                  <a:srgbClr val="1D3175"/>
                </a:solidFill>
                <a:latin typeface="+mn-lt"/>
                <a:cs typeface="Calibri"/>
              </a:rPr>
              <a:t>o</a:t>
            </a:r>
            <a:r>
              <a:rPr lang="en-US" sz="1200" spc="-10" dirty="0">
                <a:solidFill>
                  <a:srgbClr val="1D3175"/>
                </a:solidFill>
                <a:latin typeface="+mn-lt"/>
                <a:cs typeface="Calibri"/>
              </a:rPr>
              <a:t>f</a:t>
            </a:r>
            <a:r>
              <a:rPr lang="en-US" sz="1200" spc="-5" dirty="0">
                <a:solidFill>
                  <a:srgbClr val="1D3175"/>
                </a:solidFill>
                <a:latin typeface="+mn-lt"/>
                <a:cs typeface="Calibri"/>
              </a:rPr>
              <a:t> </a:t>
            </a:r>
            <a:r>
              <a:rPr lang="en-US" sz="1200" spc="-20" dirty="0">
                <a:solidFill>
                  <a:srgbClr val="1D3175"/>
                </a:solidFill>
                <a:latin typeface="+mn-lt"/>
                <a:cs typeface="Calibri"/>
              </a:rPr>
              <a:t>Licens</a:t>
            </a:r>
            <a:r>
              <a:rPr lang="en-US" sz="1200" spc="-15" dirty="0">
                <a:solidFill>
                  <a:srgbClr val="1D3175"/>
                </a:solidFill>
                <a:latin typeface="+mn-lt"/>
                <a:cs typeface="Calibri"/>
              </a:rPr>
              <a:t>e</a:t>
            </a:r>
            <a:r>
              <a:rPr lang="en-US" sz="1200" spc="25" dirty="0">
                <a:solidFill>
                  <a:srgbClr val="1D3175"/>
                </a:solidFill>
                <a:latin typeface="+mn-lt"/>
                <a:cs typeface="Calibri"/>
              </a:rPr>
              <a:t> </a:t>
            </a:r>
            <a:r>
              <a:rPr lang="en-US" sz="1200" spc="-20" dirty="0">
                <a:solidFill>
                  <a:srgbClr val="1D3175"/>
                </a:solidFill>
                <a:latin typeface="+mn-lt"/>
                <a:cs typeface="Calibri"/>
              </a:rPr>
              <a:t>o</a:t>
            </a:r>
            <a:r>
              <a:rPr lang="en-US" sz="1200" spc="-10" dirty="0">
                <a:solidFill>
                  <a:srgbClr val="1D3175"/>
                </a:solidFill>
                <a:latin typeface="+mn-lt"/>
                <a:cs typeface="Calibri"/>
              </a:rPr>
              <a:t>r</a:t>
            </a:r>
            <a:r>
              <a:rPr lang="en-US" sz="1200" dirty="0">
                <a:solidFill>
                  <a:srgbClr val="1D3175"/>
                </a:solidFill>
                <a:latin typeface="+mn-lt"/>
                <a:cs typeface="Calibri"/>
              </a:rPr>
              <a:t> </a:t>
            </a:r>
            <a:r>
              <a:rPr lang="en-US" sz="1200" spc="-20" dirty="0">
                <a:solidFill>
                  <a:srgbClr val="1D3175"/>
                </a:solidFill>
                <a:latin typeface="+mn-lt"/>
                <a:cs typeface="Calibri"/>
              </a:rPr>
              <a:t>Certificatio</a:t>
            </a:r>
            <a:r>
              <a:rPr lang="en-US" sz="1200" spc="-15" dirty="0">
                <a:solidFill>
                  <a:srgbClr val="1D3175"/>
                </a:solidFill>
                <a:latin typeface="+mn-lt"/>
                <a:cs typeface="Calibri"/>
              </a:rPr>
              <a:t>n</a:t>
            </a:r>
            <a:r>
              <a:rPr lang="en-US" sz="1200" spc="10" dirty="0">
                <a:solidFill>
                  <a:srgbClr val="1D3175"/>
                </a:solidFill>
                <a:latin typeface="+mn-lt"/>
                <a:cs typeface="Calibri"/>
              </a:rPr>
              <a:t> </a:t>
            </a:r>
            <a:r>
              <a:rPr lang="en-US" sz="1200" spc="-20" dirty="0">
                <a:solidFill>
                  <a:srgbClr val="1D3175"/>
                </a:solidFill>
                <a:latin typeface="+mn-lt"/>
                <a:cs typeface="Calibri"/>
              </a:rPr>
              <a:t>Test</a:t>
            </a:r>
            <a:endParaRPr lang="en-US" sz="1200" dirty="0">
              <a:latin typeface="+mn-lt"/>
              <a:cs typeface="Calibri"/>
            </a:endParaRPr>
          </a:p>
          <a:p>
            <a:pPr marL="184150" marR="5080" indent="-171450">
              <a:lnSpc>
                <a:spcPct val="100000"/>
              </a:lnSpc>
              <a:spcBef>
                <a:spcPts val="675"/>
              </a:spcBef>
              <a:buClr>
                <a:srgbClr val="CC0000"/>
              </a:buClr>
              <a:buFont typeface="Arial" panose="020B0604020202020204" pitchFamily="34" charset="0"/>
              <a:buChar char="•"/>
              <a:tabLst>
                <a:tab pos="355600" algn="l"/>
              </a:tabLst>
            </a:pPr>
            <a:r>
              <a:rPr lang="en-US" sz="1200" spc="-15" dirty="0">
                <a:solidFill>
                  <a:srgbClr val="1D3175"/>
                </a:solidFill>
                <a:latin typeface="+mn-lt"/>
                <a:cs typeface="Calibri"/>
              </a:rPr>
              <a:t>Nat</a:t>
            </a:r>
            <a:r>
              <a:rPr lang="en-US" sz="1200" spc="-20" dirty="0">
                <a:solidFill>
                  <a:srgbClr val="1D3175"/>
                </a:solidFill>
                <a:latin typeface="+mn-lt"/>
                <a:cs typeface="Calibri"/>
              </a:rPr>
              <a:t>iona</a:t>
            </a:r>
            <a:r>
              <a:rPr lang="en-US" sz="1200" spc="-10" dirty="0">
                <a:solidFill>
                  <a:srgbClr val="1D3175"/>
                </a:solidFill>
                <a:latin typeface="+mn-lt"/>
                <a:cs typeface="Calibri"/>
              </a:rPr>
              <a:t>l</a:t>
            </a:r>
            <a:r>
              <a:rPr lang="en-US" sz="1200" spc="10" dirty="0">
                <a:solidFill>
                  <a:srgbClr val="1D3175"/>
                </a:solidFill>
                <a:latin typeface="+mn-lt"/>
                <a:cs typeface="Calibri"/>
              </a:rPr>
              <a:t> </a:t>
            </a:r>
            <a:r>
              <a:rPr lang="en-US" sz="1200" spc="-20" dirty="0">
                <a:solidFill>
                  <a:srgbClr val="1D3175"/>
                </a:solidFill>
                <a:latin typeface="+mn-lt"/>
                <a:cs typeface="Calibri"/>
              </a:rPr>
              <a:t>Ex</a:t>
            </a:r>
            <a:r>
              <a:rPr lang="en-US" sz="1200" spc="-10" dirty="0">
                <a:solidFill>
                  <a:srgbClr val="1D3175"/>
                </a:solidFill>
                <a:latin typeface="+mn-lt"/>
                <a:cs typeface="Calibri"/>
              </a:rPr>
              <a:t>a</a:t>
            </a:r>
            <a:r>
              <a:rPr lang="en-US" sz="1200" spc="-20" dirty="0">
                <a:solidFill>
                  <a:srgbClr val="1D3175"/>
                </a:solidFill>
                <a:latin typeface="+mn-lt"/>
                <a:cs typeface="Calibri"/>
              </a:rPr>
              <a:t>ms</a:t>
            </a:r>
            <a:r>
              <a:rPr lang="en-US" sz="1200" spc="5" dirty="0">
                <a:solidFill>
                  <a:srgbClr val="1D3175"/>
                </a:solidFill>
                <a:latin typeface="+mn-lt"/>
                <a:cs typeface="Calibri"/>
              </a:rPr>
              <a:t> </a:t>
            </a:r>
            <a:r>
              <a:rPr lang="en-US" sz="1200" spc="-20" dirty="0">
                <a:solidFill>
                  <a:srgbClr val="1D3175"/>
                </a:solidFill>
                <a:latin typeface="+mn-lt"/>
                <a:cs typeface="Calibri"/>
              </a:rPr>
              <a:t>suc</a:t>
            </a:r>
            <a:r>
              <a:rPr lang="en-US" sz="1200" spc="-15" dirty="0">
                <a:solidFill>
                  <a:srgbClr val="1D3175"/>
                </a:solidFill>
                <a:latin typeface="+mn-lt"/>
                <a:cs typeface="Calibri"/>
              </a:rPr>
              <a:t>h</a:t>
            </a:r>
            <a:r>
              <a:rPr lang="en-US" sz="1200" spc="20" dirty="0">
                <a:solidFill>
                  <a:srgbClr val="1D3175"/>
                </a:solidFill>
                <a:latin typeface="+mn-lt"/>
                <a:cs typeface="Calibri"/>
              </a:rPr>
              <a:t> </a:t>
            </a:r>
            <a:r>
              <a:rPr lang="en-US" sz="1200" spc="-15" dirty="0">
                <a:solidFill>
                  <a:srgbClr val="1D3175"/>
                </a:solidFill>
                <a:latin typeface="+mn-lt"/>
                <a:cs typeface="Calibri"/>
              </a:rPr>
              <a:t>as</a:t>
            </a:r>
            <a:r>
              <a:rPr lang="en-US" sz="1200" spc="-5" dirty="0">
                <a:solidFill>
                  <a:srgbClr val="1D3175"/>
                </a:solidFill>
                <a:latin typeface="+mn-lt"/>
                <a:cs typeface="Calibri"/>
              </a:rPr>
              <a:t> </a:t>
            </a:r>
            <a:r>
              <a:rPr lang="en-US" sz="1200" spc="-20" dirty="0">
                <a:solidFill>
                  <a:srgbClr val="1D3175"/>
                </a:solidFill>
                <a:latin typeface="+mn-lt"/>
                <a:cs typeface="Calibri"/>
              </a:rPr>
              <a:t>G</a:t>
            </a:r>
            <a:r>
              <a:rPr lang="en-US" sz="1200" spc="-10" dirty="0">
                <a:solidFill>
                  <a:srgbClr val="1D3175"/>
                </a:solidFill>
                <a:latin typeface="+mn-lt"/>
                <a:cs typeface="Calibri"/>
              </a:rPr>
              <a:t>R</a:t>
            </a:r>
            <a:r>
              <a:rPr lang="en-US" sz="1200" spc="-20" dirty="0">
                <a:solidFill>
                  <a:srgbClr val="1D3175"/>
                </a:solidFill>
                <a:latin typeface="+mn-lt"/>
                <a:cs typeface="Calibri"/>
              </a:rPr>
              <a:t>E</a:t>
            </a:r>
            <a:r>
              <a:rPr lang="en-US" sz="1200" spc="-10" dirty="0">
                <a:solidFill>
                  <a:srgbClr val="1D3175"/>
                </a:solidFill>
                <a:latin typeface="+mn-lt"/>
                <a:cs typeface="Calibri"/>
              </a:rPr>
              <a:t>,</a:t>
            </a:r>
            <a:r>
              <a:rPr lang="en-US" sz="1200" dirty="0">
                <a:solidFill>
                  <a:srgbClr val="1D3175"/>
                </a:solidFill>
                <a:latin typeface="+mn-lt"/>
                <a:cs typeface="Calibri"/>
              </a:rPr>
              <a:t> </a:t>
            </a:r>
            <a:r>
              <a:rPr lang="en-US" sz="1200" spc="-20" dirty="0">
                <a:solidFill>
                  <a:srgbClr val="1D3175"/>
                </a:solidFill>
                <a:latin typeface="+mn-lt"/>
                <a:cs typeface="Calibri"/>
              </a:rPr>
              <a:t>SA</a:t>
            </a:r>
            <a:r>
              <a:rPr lang="en-US" sz="1200" spc="-5" dirty="0">
                <a:solidFill>
                  <a:srgbClr val="1D3175"/>
                </a:solidFill>
                <a:latin typeface="+mn-lt"/>
                <a:cs typeface="Calibri"/>
              </a:rPr>
              <a:t>T</a:t>
            </a:r>
            <a:r>
              <a:rPr lang="en-US" sz="1200" spc="-10" dirty="0">
                <a:solidFill>
                  <a:srgbClr val="1D3175"/>
                </a:solidFill>
                <a:latin typeface="+mn-lt"/>
                <a:cs typeface="Calibri"/>
              </a:rPr>
              <a:t>,</a:t>
            </a:r>
            <a:r>
              <a:rPr lang="en-US" sz="1200" spc="10" dirty="0">
                <a:solidFill>
                  <a:srgbClr val="1D3175"/>
                </a:solidFill>
                <a:latin typeface="+mn-lt"/>
                <a:cs typeface="Calibri"/>
              </a:rPr>
              <a:t> </a:t>
            </a:r>
            <a:r>
              <a:rPr lang="en-US" sz="1200" spc="-20" dirty="0">
                <a:solidFill>
                  <a:srgbClr val="1D3175"/>
                </a:solidFill>
                <a:latin typeface="+mn-lt"/>
                <a:cs typeface="Calibri"/>
              </a:rPr>
              <a:t>LSA</a:t>
            </a:r>
            <a:r>
              <a:rPr lang="en-US" sz="1200" spc="-10" dirty="0">
                <a:solidFill>
                  <a:srgbClr val="1D3175"/>
                </a:solidFill>
                <a:latin typeface="+mn-lt"/>
                <a:cs typeface="Calibri"/>
              </a:rPr>
              <a:t>T,</a:t>
            </a:r>
            <a:r>
              <a:rPr lang="en-US" sz="1200" spc="10" dirty="0">
                <a:solidFill>
                  <a:srgbClr val="1D3175"/>
                </a:solidFill>
                <a:latin typeface="+mn-lt"/>
                <a:cs typeface="Calibri"/>
              </a:rPr>
              <a:t> </a:t>
            </a:r>
            <a:r>
              <a:rPr lang="en-US" sz="1200" spc="-20" dirty="0">
                <a:solidFill>
                  <a:srgbClr val="1D3175"/>
                </a:solidFill>
                <a:latin typeface="+mn-lt"/>
                <a:cs typeface="Calibri"/>
              </a:rPr>
              <a:t>CLEP</a:t>
            </a:r>
            <a:r>
              <a:rPr lang="en-US" sz="1200" spc="-10" dirty="0">
                <a:solidFill>
                  <a:srgbClr val="1D3175"/>
                </a:solidFill>
                <a:latin typeface="+mn-lt"/>
                <a:cs typeface="Calibri"/>
              </a:rPr>
              <a:t>,</a:t>
            </a:r>
            <a:r>
              <a:rPr lang="en-US" sz="1200" dirty="0">
                <a:solidFill>
                  <a:srgbClr val="1D3175"/>
                </a:solidFill>
                <a:latin typeface="+mn-lt"/>
                <a:cs typeface="Calibri"/>
              </a:rPr>
              <a:t> </a:t>
            </a:r>
            <a:r>
              <a:rPr lang="en-US" sz="1200" spc="-15" dirty="0">
                <a:solidFill>
                  <a:srgbClr val="1D3175"/>
                </a:solidFill>
                <a:latin typeface="+mn-lt"/>
                <a:cs typeface="Calibri"/>
              </a:rPr>
              <a:t>AP,</a:t>
            </a:r>
            <a:r>
              <a:rPr lang="en-US" sz="1200" spc="15" dirty="0">
                <a:solidFill>
                  <a:srgbClr val="1D3175"/>
                </a:solidFill>
                <a:latin typeface="+mn-lt"/>
                <a:cs typeface="Calibri"/>
              </a:rPr>
              <a:t> </a:t>
            </a:r>
            <a:r>
              <a:rPr lang="en-US" sz="1200" spc="-15" dirty="0">
                <a:solidFill>
                  <a:srgbClr val="1D3175"/>
                </a:solidFill>
                <a:latin typeface="+mn-lt"/>
                <a:cs typeface="Calibri"/>
              </a:rPr>
              <a:t>and</a:t>
            </a:r>
            <a:r>
              <a:rPr lang="en-US" sz="1200" spc="-20" dirty="0">
                <a:solidFill>
                  <a:srgbClr val="1D3175"/>
                </a:solidFill>
                <a:latin typeface="+mn-lt"/>
                <a:cs typeface="Calibri"/>
              </a:rPr>
              <a:t> GMAT</a:t>
            </a:r>
          </a:p>
          <a:p>
            <a:pPr marL="12700" marR="5080" indent="0">
              <a:lnSpc>
                <a:spcPct val="100000"/>
              </a:lnSpc>
              <a:spcBef>
                <a:spcPts val="675"/>
              </a:spcBef>
              <a:buClr>
                <a:srgbClr val="CC0000"/>
              </a:buClr>
              <a:buFont typeface="Arial" panose="020B0604020202020204" pitchFamily="34" charset="0"/>
              <a:buNone/>
              <a:tabLst>
                <a:tab pos="355600" algn="l"/>
              </a:tabLst>
            </a:pPr>
            <a:endParaRPr lang="en-US" sz="1200" spc="-20" dirty="0">
              <a:solidFill>
                <a:srgbClr val="1D3175"/>
              </a:solidFill>
              <a:latin typeface="+mn-lt"/>
              <a:cs typeface="Calibri"/>
            </a:endParaRPr>
          </a:p>
          <a:p>
            <a:pPr marL="12700" marR="5080" indent="0">
              <a:lnSpc>
                <a:spcPct val="100000"/>
              </a:lnSpc>
              <a:spcBef>
                <a:spcPts val="675"/>
              </a:spcBef>
              <a:buClr>
                <a:srgbClr val="CC0000"/>
              </a:buClr>
              <a:buFont typeface="Arial" panose="020B0604020202020204" pitchFamily="34" charset="0"/>
              <a:buNone/>
              <a:tabLst>
                <a:tab pos="355600" algn="l"/>
              </a:tabLst>
            </a:pPr>
            <a:r>
              <a:rPr lang="en-US" sz="1200" spc="-20" dirty="0">
                <a:solidFill>
                  <a:srgbClr val="1D3175"/>
                </a:solidFill>
                <a:latin typeface="+mn-lt"/>
                <a:cs typeface="Calibri"/>
              </a:rPr>
              <a:t>The benefits are geared towards both veterans and their dependents. ]</a:t>
            </a:r>
          </a:p>
        </p:txBody>
      </p:sp>
      <p:sp>
        <p:nvSpPr>
          <p:cNvPr id="4" name="Slide Number Placeholder 3"/>
          <p:cNvSpPr>
            <a:spLocks noGrp="1"/>
          </p:cNvSpPr>
          <p:nvPr>
            <p:ph type="sldNum" sz="quarter" idx="5"/>
          </p:nvPr>
        </p:nvSpPr>
        <p:spPr/>
        <p:txBody>
          <a:bodyPr/>
          <a:lstStyle/>
          <a:p>
            <a:fld id="{0182FF49-D91B-451F-ABFC-6E54D532B2A7}" type="slidenum">
              <a:rPr lang="en-US" smtClean="0"/>
              <a:t>6</a:t>
            </a:fld>
            <a:endParaRPr lang="en-US" dirty="0"/>
          </a:p>
        </p:txBody>
      </p:sp>
    </p:spTree>
    <p:extLst>
      <p:ext uri="{BB962C8B-B14F-4D97-AF65-F5344CB8AC3E}">
        <p14:creationId xmlns:p14="http://schemas.microsoft.com/office/powerpoint/2010/main" val="4528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how Chapter 33 is the most commonly used</a:t>
            </a:r>
            <a:r>
              <a:rPr lang="en-US" sz="1200" b="0" i="1"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12700" marR="5080" indent="0">
              <a:lnSpc>
                <a:spcPct val="100000"/>
              </a:lnSpc>
              <a:spcBef>
                <a:spcPts val="675"/>
              </a:spcBef>
              <a:buClr>
                <a:srgbClr val="CC0000"/>
              </a:buClr>
              <a:buFont typeface="Arial" panose="020B0604020202020204" pitchFamily="34" charset="0"/>
              <a:buNone/>
              <a:tabLst>
                <a:tab pos="355600" algn="l"/>
              </a:tabLst>
            </a:pPr>
            <a:endParaRPr lang="en-US" sz="1200" spc="-20" dirty="0">
              <a:solidFill>
                <a:srgbClr val="1D3175"/>
              </a:solidFill>
              <a:latin typeface="+mn-lt"/>
              <a:cs typeface="Calibri"/>
            </a:endParaRPr>
          </a:p>
          <a:p>
            <a:pPr marL="12700" marR="5080" indent="0">
              <a:lnSpc>
                <a:spcPct val="100000"/>
              </a:lnSpc>
              <a:spcBef>
                <a:spcPts val="675"/>
              </a:spcBef>
              <a:buClr>
                <a:srgbClr val="CC0000"/>
              </a:buClr>
              <a:buFont typeface="Arial" panose="020B0604020202020204" pitchFamily="34" charset="0"/>
              <a:buNone/>
              <a:tabLst>
                <a:tab pos="355600" algn="l"/>
              </a:tabLst>
            </a:pPr>
            <a:r>
              <a:rPr lang="en-US" sz="1200" spc="-20" dirty="0">
                <a:solidFill>
                  <a:srgbClr val="1D3175"/>
                </a:solidFill>
                <a:latin typeface="+mn-lt"/>
                <a:cs typeface="Calibri"/>
              </a:rPr>
              <a:t>Of the Ch. 33 programs, let’s hone in on two particular benefit programs today -  Yellow Ribbon and Fry Scholarship. These are programs that recipients are able to maximize at the 100% tier.]</a:t>
            </a: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7</a:t>
            </a:fld>
            <a:endParaRPr lang="en-US" dirty="0"/>
          </a:p>
        </p:txBody>
      </p:sp>
    </p:spTree>
    <p:extLst>
      <p:ext uri="{BB962C8B-B14F-4D97-AF65-F5344CB8AC3E}">
        <p14:creationId xmlns:p14="http://schemas.microsoft.com/office/powerpoint/2010/main" val="277931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a:t>
            </a:r>
            <a:r>
              <a:rPr lang="en-US" sz="1200" b="0" i="1" kern="1200" dirty="0">
                <a:solidFill>
                  <a:schemeClr val="tx1"/>
                </a:solidFill>
                <a:effectLst/>
                <a:latin typeface="+mn-lt"/>
                <a:ea typeface="+mn-ea"/>
                <a:cs typeface="+mn-cs"/>
              </a:rPr>
              <a:t>yellow ribbon program using some of the information below (if needed)</a:t>
            </a:r>
            <a:r>
              <a:rPr lang="en-US" i="1" dirty="0"/>
              <a:t>.</a:t>
            </a:r>
          </a:p>
          <a:p>
            <a:pPr marL="0" marR="0" lvl="0" indent="0" algn="l" defTabSz="914400" rtl="0" eaLnBrk="1" fontAlgn="auto" latinLnBrk="0" hangingPunct="1">
              <a:lnSpc>
                <a:spcPct val="150000"/>
              </a:lnSpc>
              <a:spcBef>
                <a:spcPct val="0"/>
              </a:spcBef>
              <a:spcAft>
                <a:spcPts val="0"/>
              </a:spcAft>
              <a:buClr>
                <a:schemeClr val="tx1"/>
              </a:buClr>
              <a:buSzTx/>
              <a:buFontTx/>
              <a:buNone/>
              <a:tabLst/>
              <a:defRPr/>
            </a:pPr>
            <a:endParaRPr lang="en-US" altLang="en-US" sz="1200" dirty="0"/>
          </a:p>
          <a:p>
            <a:pPr marL="0" marR="0" lvl="0" indent="0" algn="l" defTabSz="914400" rtl="0" eaLnBrk="1" fontAlgn="auto" latinLnBrk="0" hangingPunct="1">
              <a:lnSpc>
                <a:spcPct val="150000"/>
              </a:lnSpc>
              <a:spcBef>
                <a:spcPct val="0"/>
              </a:spcBef>
              <a:spcAft>
                <a:spcPts val="0"/>
              </a:spcAft>
              <a:buClr>
                <a:schemeClr val="tx1"/>
              </a:buClr>
              <a:buSzTx/>
              <a:buFontTx/>
              <a:buNone/>
              <a:tabLst/>
              <a:defRPr/>
            </a:pPr>
            <a:r>
              <a:rPr lang="en-US" altLang="en-US" sz="1200" dirty="0"/>
              <a:t> School must voluntarily enter into agreement </a:t>
            </a:r>
            <a:r>
              <a:rPr lang="en-US" altLang="en-US" sz="1200" dirty="0">
                <a:cs typeface="Georgia" panose="02040502050405020303" pitchFamily="18" charset="0"/>
              </a:rPr>
              <a:t>to make </a:t>
            </a:r>
            <a:r>
              <a:rPr lang="en-US" altLang="en-US" sz="1200" i="1" dirty="0">
                <a:cs typeface="Georgia" panose="02040502050405020303" pitchFamily="18" charset="0"/>
              </a:rPr>
              <a:t>additional</a:t>
            </a:r>
            <a:r>
              <a:rPr lang="en-US" altLang="en-US" sz="1200" dirty="0">
                <a:cs typeface="Georgia" panose="02040502050405020303" pitchFamily="18" charset="0"/>
              </a:rPr>
              <a:t> funds available for students’ education program </a:t>
            </a:r>
            <a:r>
              <a:rPr lang="en-US" altLang="en-US" sz="1200" dirty="0"/>
              <a:t>with VA and can contribute up to half of unmet charges. VA matches the remaining amount. The money the schools add is </a:t>
            </a:r>
            <a:r>
              <a:rPr lang="en-US" altLang="en-US" sz="1200" dirty="0">
                <a:cs typeface="Georgia" panose="02040502050405020303" pitchFamily="18" charset="0"/>
              </a:rPr>
              <a:t>without an additional charge to the student’s GI Bill entitlement.</a:t>
            </a:r>
            <a:r>
              <a:rPr lang="en-US" altLang="en-US" sz="1200" dirty="0"/>
              <a:t> This is only available to </a:t>
            </a:r>
            <a:r>
              <a:rPr lang="en-US" altLang="en-US" sz="1200" u="sng" dirty="0"/>
              <a:t>100%</a:t>
            </a:r>
            <a:r>
              <a:rPr lang="en-US" altLang="en-US" sz="1200" dirty="0"/>
              <a:t> tier. All Yellow Ribbon Debt is considered student debt</a:t>
            </a:r>
          </a:p>
          <a:p>
            <a:pPr marL="0" indent="0">
              <a:buNone/>
            </a:pPr>
            <a:endParaRPr lang="en-US" dirty="0"/>
          </a:p>
          <a:p>
            <a:pPr marL="0" indent="0">
              <a:buNone/>
            </a:pPr>
            <a:r>
              <a:rPr lang="en-US" dirty="0"/>
              <a:t>Only individuals entitled at the 100% benefit level (or their dependents using transferred entitlement) may receive Yellow Ribbon funding. Spouses of Active Duty Servicemembers are currently not eligible for Yellow Ribbon but will be eligible August 1, 2022.]</a:t>
            </a:r>
          </a:p>
        </p:txBody>
      </p:sp>
      <p:sp>
        <p:nvSpPr>
          <p:cNvPr id="4" name="Slide Number Placeholder 3"/>
          <p:cNvSpPr>
            <a:spLocks noGrp="1"/>
          </p:cNvSpPr>
          <p:nvPr>
            <p:ph type="sldNum" sz="quarter" idx="5"/>
          </p:nvPr>
        </p:nvSpPr>
        <p:spPr/>
        <p:txBody>
          <a:bodyPr/>
          <a:lstStyle/>
          <a:p>
            <a:fld id="{0182FF49-D91B-451F-ABFC-6E54D532B2A7}" type="slidenum">
              <a:rPr lang="en-US" smtClean="0"/>
              <a:t>8</a:t>
            </a:fld>
            <a:endParaRPr lang="en-US" dirty="0"/>
          </a:p>
        </p:txBody>
      </p:sp>
    </p:spTree>
    <p:extLst>
      <p:ext uri="{BB962C8B-B14F-4D97-AF65-F5344CB8AC3E}">
        <p14:creationId xmlns:p14="http://schemas.microsoft.com/office/powerpoint/2010/main" val="3714564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a:t>
            </a:r>
            <a:r>
              <a:rPr lang="en-US" sz="1200" b="0" i="1" kern="1200" dirty="0">
                <a:solidFill>
                  <a:schemeClr val="tx1"/>
                </a:solidFill>
                <a:effectLst/>
                <a:latin typeface="+mn-lt"/>
                <a:ea typeface="+mn-ea"/>
                <a:cs typeface="+mn-cs"/>
              </a:rPr>
              <a:t>Fry Scholarship program using some of the information below (if needed)</a:t>
            </a:r>
            <a:r>
              <a:rPr lang="en-US" i="1" dirty="0"/>
              <a:t>.</a:t>
            </a:r>
          </a:p>
          <a:p>
            <a:pPr marL="0" marR="0" lvl="0" indent="0" algn="l" defTabSz="914400" rtl="0" eaLnBrk="1" fontAlgn="auto" latinLnBrk="0" hangingPunct="1">
              <a:lnSpc>
                <a:spcPct val="150000"/>
              </a:lnSpc>
              <a:spcBef>
                <a:spcPct val="0"/>
              </a:spcBef>
              <a:spcAft>
                <a:spcPts val="0"/>
              </a:spcAft>
              <a:buClr>
                <a:schemeClr val="tx1"/>
              </a:buClr>
              <a:buSzTx/>
              <a:buFontTx/>
              <a:buNone/>
              <a:tabLst/>
              <a:defRPr/>
            </a:pPr>
            <a:endParaRPr lang="en-US" altLang="en-US" sz="1200" dirty="0"/>
          </a:p>
          <a:p>
            <a:pPr eaLnBrk="1" hangingPunct="1"/>
            <a:r>
              <a:rPr lang="en-US" altLang="en-US" sz="1600" b="1" dirty="0">
                <a:cs typeface="Georgia" panose="02040502050405020303" pitchFamily="18" charset="0"/>
              </a:rPr>
              <a:t>Children </a:t>
            </a:r>
            <a:r>
              <a:rPr lang="en-US" altLang="en-US" sz="1600" b="0" dirty="0">
                <a:cs typeface="Georgia" panose="02040502050405020303" pitchFamily="18" charset="0"/>
              </a:rPr>
              <a:t>m</a:t>
            </a:r>
            <a:r>
              <a:rPr lang="en-US" altLang="en-US" b="0" dirty="0">
                <a:cs typeface="Georgia" panose="02040502050405020303" pitchFamily="18" charset="0"/>
              </a:rPr>
              <a:t>ay</a:t>
            </a:r>
            <a:r>
              <a:rPr lang="en-US" altLang="en-US" dirty="0">
                <a:cs typeface="Georgia" panose="02040502050405020303" pitchFamily="18" charset="0"/>
              </a:rPr>
              <a:t> begin an approved program of education before the age of 18. Eligibility ends on the child’s 33rd birthday. </a:t>
            </a:r>
          </a:p>
          <a:p>
            <a:pPr eaLnBrk="1" hangingPunct="1"/>
            <a:endParaRPr lang="en-US" altLang="en-US" dirty="0">
              <a:cs typeface="Georgia" panose="02040502050405020303" pitchFamily="18" charset="0"/>
            </a:endParaRPr>
          </a:p>
          <a:p>
            <a:pPr eaLnBrk="1" hangingPunct="1"/>
            <a:r>
              <a:rPr lang="en-US" altLang="en-US" b="1" dirty="0">
                <a:cs typeface="Georgia" panose="02040502050405020303" pitchFamily="18" charset="0"/>
              </a:rPr>
              <a:t>A surviving spouse’s </a:t>
            </a:r>
            <a:r>
              <a:rPr lang="en-US" altLang="en-US" dirty="0">
                <a:cs typeface="Georgia" panose="02040502050405020303" pitchFamily="18" charset="0"/>
              </a:rPr>
              <a:t>eligibility generally ends 15 years after the Servicemember’s death. A spouse will </a:t>
            </a:r>
            <a:r>
              <a:rPr lang="en-US" altLang="en-US" u="sng" dirty="0">
                <a:cs typeface="Georgia" panose="02040502050405020303" pitchFamily="18" charset="0"/>
              </a:rPr>
              <a:t>lose eligibility to this benefit upon remarriage </a:t>
            </a:r>
            <a:r>
              <a:rPr lang="en-US" altLang="en-US" dirty="0">
                <a:cs typeface="Georgia" panose="02040502050405020303" pitchFamily="18" charset="0"/>
              </a:rPr>
              <a:t>if this occurs during the 15 year period.</a:t>
            </a:r>
          </a:p>
          <a:p>
            <a:pPr eaLnBrk="1" hangingPunct="1"/>
            <a:endParaRPr lang="en-US" altLang="en-US" dirty="0">
              <a:cs typeface="Georgia" panose="02040502050405020303" pitchFamily="18" charset="0"/>
            </a:endParaRPr>
          </a:p>
          <a:p>
            <a:pPr eaLnBrk="1" hangingPunct="1"/>
            <a:r>
              <a:rPr lang="en-US" altLang="en-US" dirty="0">
                <a:cs typeface="Georgia" panose="02040502050405020303" pitchFamily="18" charset="0"/>
              </a:rPr>
              <a:t>Questions? As I have said we are only highlighting certain programs today for this advanced session so let’s do a quick recap.]</a:t>
            </a:r>
          </a:p>
          <a:p>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9</a:t>
            </a:fld>
            <a:endParaRPr lang="en-US" dirty="0"/>
          </a:p>
        </p:txBody>
      </p:sp>
    </p:spTree>
    <p:extLst>
      <p:ext uri="{BB962C8B-B14F-4D97-AF65-F5344CB8AC3E}">
        <p14:creationId xmlns:p14="http://schemas.microsoft.com/office/powerpoint/2010/main" val="3199916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29000"/>
            <a:ext cx="9144000" cy="1343706"/>
          </a:xfrm>
        </p:spPr>
        <p:txBody>
          <a:bodyPr anchor="t"/>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1524000" y="4864781"/>
            <a:ext cx="9144000" cy="697819"/>
          </a:xfrm>
          <a:prstGeom prst="rect">
            <a:avLst/>
          </a:prstGeom>
        </p:spPr>
        <p:txBody>
          <a:bodyPr>
            <a:normAutofit/>
          </a:bodyPr>
          <a:lstStyle>
            <a:lvl1pPr marL="0" indent="0" algn="ctr">
              <a:buNone/>
              <a:defRPr sz="2000">
                <a:solidFill>
                  <a:srgbClr val="1A1A1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arallelogram 6">
            <a:extLst>
              <a:ext uri="{FF2B5EF4-FFF2-40B4-BE49-F238E27FC236}">
                <a16:creationId xmlns:a16="http://schemas.microsoft.com/office/drawing/2014/main" id="{A836C3CF-8543-462A-B7FD-8D57DEB53422}"/>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9" name="Rectangle 8">
            <a:extLst>
              <a:ext uri="{FF2B5EF4-FFF2-40B4-BE49-F238E27FC236}">
                <a16:creationId xmlns:a16="http://schemas.microsoft.com/office/drawing/2014/main" id="{872B4FCA-3236-4C8A-9E2E-D5AD70E4E677}"/>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pic>
        <p:nvPicPr>
          <p:cNvPr id="5" name="Picture 4" descr="A black sign with white text&#10;&#10;Description automatically generated">
            <a:extLst>
              <a:ext uri="{FF2B5EF4-FFF2-40B4-BE49-F238E27FC236}">
                <a16:creationId xmlns:a16="http://schemas.microsoft.com/office/drawing/2014/main" id="{7DE0238C-AB95-4A10-94FB-C4E6A1EE86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190" y="212060"/>
            <a:ext cx="3047619" cy="3060317"/>
          </a:xfrm>
          <a:prstGeom prst="rect">
            <a:avLst/>
          </a:prstGeom>
        </p:spPr>
      </p:pic>
    </p:spTree>
    <p:extLst>
      <p:ext uri="{BB962C8B-B14F-4D97-AF65-F5344CB8AC3E}">
        <p14:creationId xmlns:p14="http://schemas.microsoft.com/office/powerpoint/2010/main" val="327176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nowledge Check B">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5A6C9EF-1657-4A07-985A-4E2FF4620B58}"/>
              </a:ext>
            </a:extLst>
          </p:cNvPr>
          <p:cNvSpPr>
            <a:spLocks noGrp="1"/>
          </p:cNvSpPr>
          <p:nvPr>
            <p:ph type="body" sz="quarter" idx="11"/>
          </p:nvPr>
        </p:nvSpPr>
        <p:spPr>
          <a:xfrm>
            <a:off x="495300" y="1181100"/>
            <a:ext cx="11201400" cy="1962148"/>
          </a:xfrm>
          <a:prstGeom prst="rect">
            <a:avLst/>
          </a:prstGeom>
        </p:spPr>
        <p:txBody>
          <a:bodyPr/>
          <a:lstStyle>
            <a:lvl1pPr>
              <a:defRPr sz="1800">
                <a:solidFill>
                  <a:srgbClr val="1A1A1A"/>
                </a:solidFill>
              </a:defRPr>
            </a:lvl1pPr>
            <a:lvl2pPr>
              <a:defRPr sz="1800">
                <a:solidFill>
                  <a:srgbClr val="1A1A1A"/>
                </a:solidFill>
              </a:defRPr>
            </a:lvl2pPr>
            <a:lvl3pPr>
              <a:defRPr sz="1800">
                <a:solidFill>
                  <a:srgbClr val="1A1A1A"/>
                </a:solidFill>
              </a:defRPr>
            </a:lvl3pPr>
          </a:lstStyle>
          <a:p>
            <a:pPr lvl="0"/>
            <a:r>
              <a:rPr lang="en-US" dirty="0"/>
              <a:t>Click to edit Master text styles</a:t>
            </a:r>
          </a:p>
          <a:p>
            <a:pPr lvl="1"/>
            <a:r>
              <a:rPr lang="en-US" dirty="0"/>
              <a:t>Second level</a:t>
            </a:r>
          </a:p>
          <a:p>
            <a:pPr lvl="2"/>
            <a:r>
              <a:rPr lang="en-US" dirty="0"/>
              <a:t>Third level</a:t>
            </a:r>
          </a:p>
        </p:txBody>
      </p:sp>
      <p:sp>
        <p:nvSpPr>
          <p:cNvPr id="7" name="Title Placeholder 1">
            <a:extLst>
              <a:ext uri="{FF2B5EF4-FFF2-40B4-BE49-F238E27FC236}">
                <a16:creationId xmlns:a16="http://schemas.microsoft.com/office/drawing/2014/main" id="{298EF5CE-6795-4128-BBA9-B81029A9B1DE}"/>
              </a:ext>
            </a:extLst>
          </p:cNvPr>
          <p:cNvSpPr>
            <a:spLocks noGrp="1"/>
          </p:cNvSpPr>
          <p:nvPr>
            <p:ph type="title" hasCustomPrompt="1"/>
          </p:nvPr>
        </p:nvSpPr>
        <p:spPr>
          <a:xfrm>
            <a:off x="549728" y="571500"/>
            <a:ext cx="11092543" cy="315912"/>
          </a:xfrm>
          <a:prstGeom prst="rect">
            <a:avLst/>
          </a:prstGeom>
        </p:spPr>
        <p:txBody>
          <a:bodyPr vert="horz" lIns="91440" tIns="45720" rIns="91440" bIns="45720" rtlCol="0" anchor="ctr">
            <a:noAutofit/>
          </a:bodyPr>
          <a:lstStyle>
            <a:lvl1pPr>
              <a:defRPr/>
            </a:lvl1pPr>
          </a:lstStyle>
          <a:p>
            <a:r>
              <a:rPr lang="en-US" dirty="0"/>
              <a:t>Knowledge Check</a:t>
            </a:r>
          </a:p>
        </p:txBody>
      </p:sp>
      <p:sp>
        <p:nvSpPr>
          <p:cNvPr id="3" name="Text Placeholder 2">
            <a:extLst>
              <a:ext uri="{FF2B5EF4-FFF2-40B4-BE49-F238E27FC236}">
                <a16:creationId xmlns:a16="http://schemas.microsoft.com/office/drawing/2014/main" id="{6471592A-0DBC-4498-A7D6-0A8D18F86CD6}"/>
              </a:ext>
            </a:extLst>
          </p:cNvPr>
          <p:cNvSpPr>
            <a:spLocks noGrp="1"/>
          </p:cNvSpPr>
          <p:nvPr>
            <p:ph type="body" sz="quarter" idx="10"/>
          </p:nvPr>
        </p:nvSpPr>
        <p:spPr>
          <a:xfrm>
            <a:off x="495300" y="3429000"/>
            <a:ext cx="11201400" cy="2857500"/>
          </a:xfrm>
          <a:prstGeom prst="rect">
            <a:avLst/>
          </a:prstGeom>
        </p:spPr>
        <p:txBody>
          <a:bodyPr/>
          <a:lstStyle>
            <a:lvl1pPr marL="285750" indent="-285750">
              <a:buSzPct val="135000"/>
              <a:buFontTx/>
              <a:buBlip>
                <a:blip r:embed="rId2"/>
              </a:buBlip>
              <a:defRPr sz="1800">
                <a:solidFill>
                  <a:srgbClr val="1A1A1A"/>
                </a:solidFill>
              </a:defRPr>
            </a:lvl1pPr>
            <a:lvl2pPr marL="742950" indent="-285750">
              <a:buSzPct val="135000"/>
              <a:buFontTx/>
              <a:buBlip>
                <a:blip r:embed="rId2"/>
              </a:buBlip>
              <a:defRPr sz="1800">
                <a:solidFill>
                  <a:srgbClr val="1A1A1A"/>
                </a:solidFill>
              </a:defRPr>
            </a:lvl2pPr>
            <a:lvl3pPr marL="1200150" indent="-285750">
              <a:buSzPct val="135000"/>
              <a:buFontTx/>
              <a:buBlip>
                <a:blip r:embed="rId2"/>
              </a:buBlip>
              <a:defRPr sz="1800">
                <a:solidFill>
                  <a:srgbClr val="1A1A1A"/>
                </a:solidFill>
              </a:defRPr>
            </a:lvl3pPr>
            <a:lvl4pPr marL="1657350" indent="-285750">
              <a:buSzPct val="135000"/>
              <a:buFontTx/>
              <a:buBlip>
                <a:blip r:embed="rId2"/>
              </a:buBlip>
              <a:defRPr sz="1800">
                <a:solidFill>
                  <a:srgbClr val="1A1A1A"/>
                </a:solidFill>
              </a:defRPr>
            </a:lvl4pPr>
            <a:lvl5pPr marL="2114550" indent="-285750">
              <a:buSzPct val="135000"/>
              <a:buFontTx/>
              <a:buBlip>
                <a:blip r:embed="rId2"/>
              </a:buBlip>
              <a:defRPr sz="1800">
                <a:solidFill>
                  <a:srgbClr val="1A1A1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arallelogram 7">
            <a:extLst>
              <a:ext uri="{FF2B5EF4-FFF2-40B4-BE49-F238E27FC236}">
                <a16:creationId xmlns:a16="http://schemas.microsoft.com/office/drawing/2014/main" id="{3222DC74-66E5-45FC-B717-575B0FBD044F}"/>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9" name="Rectangle 8">
            <a:extLst>
              <a:ext uri="{FF2B5EF4-FFF2-40B4-BE49-F238E27FC236}">
                <a16:creationId xmlns:a16="http://schemas.microsoft.com/office/drawing/2014/main" id="{BDE9FDF3-4EAF-402A-A6AD-6486D2C4D0E2}"/>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3130070807"/>
      </p:ext>
    </p:extLst>
  </p:cSld>
  <p:clrMapOvr>
    <a:masterClrMapping/>
  </p:clrMapOvr>
  <p:extLst>
    <p:ext uri="{DCECCB84-F9BA-43D5-87BE-67443E8EF086}">
      <p15:sldGuideLst xmlns:p15="http://schemas.microsoft.com/office/powerpoint/2012/main">
        <p15:guide id="1" orient="horz" pos="360">
          <p15:clr>
            <a:srgbClr val="FBAE40"/>
          </p15:clr>
        </p15:guide>
        <p15:guide id="2" pos="312">
          <p15:clr>
            <a:srgbClr val="FBAE40"/>
          </p15:clr>
        </p15:guide>
        <p15:guide id="3" pos="7368">
          <p15:clr>
            <a:srgbClr val="FBAE40"/>
          </p15:clr>
        </p15:guide>
        <p15:guide id="4" orient="horz" pos="39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98EF5CE-6795-4128-BBA9-B81029A9B1DE}"/>
              </a:ext>
            </a:extLst>
          </p:cNvPr>
          <p:cNvSpPr>
            <a:spLocks noGrp="1"/>
          </p:cNvSpPr>
          <p:nvPr>
            <p:ph type="title"/>
          </p:nvPr>
        </p:nvSpPr>
        <p:spPr>
          <a:xfrm>
            <a:off x="549728" y="571500"/>
            <a:ext cx="11092543" cy="315912"/>
          </a:xfrm>
          <a:prstGeom prst="rect">
            <a:avLst/>
          </a:prstGeom>
        </p:spPr>
        <p:txBody>
          <a:bodyPr vert="horz" lIns="91440" tIns="45720" rIns="91440" bIns="45720" rtlCol="0" anchor="ctr">
            <a:noAutofit/>
          </a:bodyPr>
          <a:lstStyle/>
          <a:p>
            <a:r>
              <a:rPr lang="en-US" dirty="0"/>
              <a:t>Click to edit Master title style</a:t>
            </a:r>
          </a:p>
        </p:txBody>
      </p:sp>
      <p:sp>
        <p:nvSpPr>
          <p:cNvPr id="11" name="Content Placeholder 2">
            <a:extLst>
              <a:ext uri="{FF2B5EF4-FFF2-40B4-BE49-F238E27FC236}">
                <a16:creationId xmlns:a16="http://schemas.microsoft.com/office/drawing/2014/main" id="{F368A77E-EFA6-4824-B58E-7BC598A92499}"/>
              </a:ext>
            </a:extLst>
          </p:cNvPr>
          <p:cNvSpPr>
            <a:spLocks noGrp="1"/>
          </p:cNvSpPr>
          <p:nvPr>
            <p:ph sz="half" idx="1"/>
          </p:nvPr>
        </p:nvSpPr>
        <p:spPr>
          <a:xfrm>
            <a:off x="496685" y="1181100"/>
            <a:ext cx="11200015" cy="5094211"/>
          </a:xfrm>
          <a:prstGeom prst="rect">
            <a:avLst/>
          </a:prstGeom>
        </p:spPr>
        <p:txBody>
          <a:bodyPr>
            <a:normAutofit/>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arallelogram 4">
            <a:extLst>
              <a:ext uri="{FF2B5EF4-FFF2-40B4-BE49-F238E27FC236}">
                <a16:creationId xmlns:a16="http://schemas.microsoft.com/office/drawing/2014/main" id="{DD266561-7C46-49FC-B34C-356F783EB07C}"/>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6" name="Rectangle 5">
            <a:extLst>
              <a:ext uri="{FF2B5EF4-FFF2-40B4-BE49-F238E27FC236}">
                <a16:creationId xmlns:a16="http://schemas.microsoft.com/office/drawing/2014/main" id="{AA1ACF93-95E4-424A-BF3D-50D441004292}"/>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73293392"/>
      </p:ext>
    </p:extLst>
  </p:cSld>
  <p:clrMapOvr>
    <a:masterClrMapping/>
  </p:clrMapOvr>
  <p:extLst>
    <p:ext uri="{DCECCB84-F9BA-43D5-87BE-67443E8EF086}">
      <p15:sldGuideLst xmlns:p15="http://schemas.microsoft.com/office/powerpoint/2012/main">
        <p15:guide id="1" orient="horz" pos="360" userDrawn="1">
          <p15:clr>
            <a:srgbClr val="FBAE40"/>
          </p15:clr>
        </p15:guide>
        <p15:guide id="2" pos="312" userDrawn="1">
          <p15:clr>
            <a:srgbClr val="FBAE40"/>
          </p15:clr>
        </p15:guide>
        <p15:guide id="3" pos="7368" userDrawn="1">
          <p15:clr>
            <a:srgbClr val="FBAE40"/>
          </p15:clr>
        </p15:guide>
        <p15:guide id="4" orient="horz" pos="39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Video/Dem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36DF-CA1D-45B2-9234-CBB2A70BE57C}"/>
              </a:ext>
            </a:extLst>
          </p:cNvPr>
          <p:cNvSpPr>
            <a:spLocks noGrp="1"/>
          </p:cNvSpPr>
          <p:nvPr>
            <p:ph type="title"/>
          </p:nvPr>
        </p:nvSpPr>
        <p:spPr/>
        <p:txBody>
          <a:bodyPr/>
          <a:lstStyle/>
          <a:p>
            <a:r>
              <a:rPr lang="en-US"/>
              <a:t>Click to edit Master title style</a:t>
            </a:r>
          </a:p>
        </p:txBody>
      </p:sp>
      <p:sp>
        <p:nvSpPr>
          <p:cNvPr id="6" name="Media Placeholder 5">
            <a:extLst>
              <a:ext uri="{FF2B5EF4-FFF2-40B4-BE49-F238E27FC236}">
                <a16:creationId xmlns:a16="http://schemas.microsoft.com/office/drawing/2014/main" id="{EDF4BE59-C379-46EA-B625-712F2E6603A4}"/>
              </a:ext>
            </a:extLst>
          </p:cNvPr>
          <p:cNvSpPr>
            <a:spLocks noGrp="1"/>
          </p:cNvSpPr>
          <p:nvPr>
            <p:ph type="media" sz="quarter" idx="10"/>
          </p:nvPr>
        </p:nvSpPr>
        <p:spPr>
          <a:xfrm>
            <a:off x="495300" y="1181100"/>
            <a:ext cx="11201400" cy="510540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5" name="Parallelogram 4">
            <a:extLst>
              <a:ext uri="{FF2B5EF4-FFF2-40B4-BE49-F238E27FC236}">
                <a16:creationId xmlns:a16="http://schemas.microsoft.com/office/drawing/2014/main" id="{EBE8C963-A8A1-4D79-A941-867E9BE9D948}"/>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7" name="Rectangle 6">
            <a:extLst>
              <a:ext uri="{FF2B5EF4-FFF2-40B4-BE49-F238E27FC236}">
                <a16:creationId xmlns:a16="http://schemas.microsoft.com/office/drawing/2014/main" id="{9674511E-12EE-47FC-B76A-1B3A42610E97}"/>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119853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Summary</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7751880" y="1181101"/>
            <a:ext cx="3944820" cy="509421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5" name="Text Placeholder 3">
            <a:extLst>
              <a:ext uri="{FF2B5EF4-FFF2-40B4-BE49-F238E27FC236}">
                <a16:creationId xmlns:a16="http://schemas.microsoft.com/office/drawing/2014/main" id="{E1E3FD30-27A1-431C-96FC-8F08C4D73E26}"/>
              </a:ext>
            </a:extLst>
          </p:cNvPr>
          <p:cNvSpPr>
            <a:spLocks noGrp="1"/>
          </p:cNvSpPr>
          <p:nvPr>
            <p:ph type="body" sz="quarter" idx="11"/>
          </p:nvPr>
        </p:nvSpPr>
        <p:spPr>
          <a:xfrm>
            <a:off x="495300" y="1181100"/>
            <a:ext cx="6859587" cy="509421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rallelogram 6">
            <a:extLst>
              <a:ext uri="{FF2B5EF4-FFF2-40B4-BE49-F238E27FC236}">
                <a16:creationId xmlns:a16="http://schemas.microsoft.com/office/drawing/2014/main" id="{D74AD370-136E-4463-B7F5-48FC71969CE3}"/>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0" name="Rectangle 9">
            <a:extLst>
              <a:ext uri="{FF2B5EF4-FFF2-40B4-BE49-F238E27FC236}">
                <a16:creationId xmlns:a16="http://schemas.microsoft.com/office/drawing/2014/main" id="{F2F6B6B6-A37B-4BAC-9BFD-AE27E098447E}"/>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2358968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gratulation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98EF5CE-6795-4128-BBA9-B81029A9B1DE}"/>
              </a:ext>
            </a:extLst>
          </p:cNvPr>
          <p:cNvSpPr>
            <a:spLocks noGrp="1"/>
          </p:cNvSpPr>
          <p:nvPr>
            <p:ph type="title" hasCustomPrompt="1"/>
          </p:nvPr>
        </p:nvSpPr>
        <p:spPr>
          <a:xfrm>
            <a:off x="549728" y="571500"/>
            <a:ext cx="11092543" cy="315912"/>
          </a:xfrm>
          <a:prstGeom prst="rect">
            <a:avLst/>
          </a:prstGeom>
        </p:spPr>
        <p:txBody>
          <a:bodyPr vert="horz" lIns="91440" tIns="45720" rIns="91440" bIns="45720" rtlCol="0" anchor="ctr">
            <a:noAutofit/>
          </a:bodyPr>
          <a:lstStyle>
            <a:lvl1pPr>
              <a:defRPr/>
            </a:lvl1pPr>
          </a:lstStyle>
          <a:p>
            <a:r>
              <a:rPr lang="en-US" dirty="0"/>
              <a:t>Congratulations</a:t>
            </a:r>
          </a:p>
        </p:txBody>
      </p:sp>
      <p:sp>
        <p:nvSpPr>
          <p:cNvPr id="3" name="Text Placeholder 2">
            <a:extLst>
              <a:ext uri="{FF2B5EF4-FFF2-40B4-BE49-F238E27FC236}">
                <a16:creationId xmlns:a16="http://schemas.microsoft.com/office/drawing/2014/main" id="{BB9DCA7A-B56E-4066-BD32-13668ECA71FA}"/>
              </a:ext>
            </a:extLst>
          </p:cNvPr>
          <p:cNvSpPr>
            <a:spLocks noGrp="1"/>
          </p:cNvSpPr>
          <p:nvPr>
            <p:ph type="body" sz="quarter" idx="10"/>
          </p:nvPr>
        </p:nvSpPr>
        <p:spPr>
          <a:xfrm>
            <a:off x="496888" y="1181100"/>
            <a:ext cx="11199812" cy="510540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arallelogram 7">
            <a:extLst>
              <a:ext uri="{FF2B5EF4-FFF2-40B4-BE49-F238E27FC236}">
                <a16:creationId xmlns:a16="http://schemas.microsoft.com/office/drawing/2014/main" id="{084946A5-D1B8-40C5-96AC-05ADC3E0D65E}"/>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9" name="Rectangle 8">
            <a:extLst>
              <a:ext uri="{FF2B5EF4-FFF2-40B4-BE49-F238E27FC236}">
                <a16:creationId xmlns:a16="http://schemas.microsoft.com/office/drawing/2014/main" id="{D1695522-5EA2-4979-B9A6-0E9DD0AA2D65}"/>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3810088967"/>
      </p:ext>
    </p:extLst>
  </p:cSld>
  <p:clrMapOvr>
    <a:masterClrMapping/>
  </p:clrMapOvr>
  <p:extLst>
    <p:ext uri="{DCECCB84-F9BA-43D5-87BE-67443E8EF086}">
      <p15:sldGuideLst xmlns:p15="http://schemas.microsoft.com/office/powerpoint/2012/main">
        <p15:guide id="1" orient="horz" pos="360">
          <p15:clr>
            <a:srgbClr val="FBAE40"/>
          </p15:clr>
        </p15:guide>
        <p15:guide id="2" pos="312">
          <p15:clr>
            <a:srgbClr val="FBAE40"/>
          </p15:clr>
        </p15:guide>
        <p15:guide id="3" pos="7368">
          <p15:clr>
            <a:srgbClr val="FBAE40"/>
          </p15:clr>
        </p15:guide>
        <p15:guide id="4" orient="horz" pos="39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98EF5CE-6795-4128-BBA9-B81029A9B1DE}"/>
              </a:ext>
            </a:extLst>
          </p:cNvPr>
          <p:cNvSpPr>
            <a:spLocks noGrp="1"/>
          </p:cNvSpPr>
          <p:nvPr>
            <p:ph type="title" hasCustomPrompt="1"/>
          </p:nvPr>
        </p:nvSpPr>
        <p:spPr>
          <a:xfrm>
            <a:off x="549728" y="571500"/>
            <a:ext cx="11092543" cy="315912"/>
          </a:xfrm>
          <a:prstGeom prst="rect">
            <a:avLst/>
          </a:prstGeom>
        </p:spPr>
        <p:txBody>
          <a:bodyPr vert="horz" lIns="91440" tIns="45720" rIns="91440" bIns="45720" rtlCol="0" anchor="ctr">
            <a:noAutofit/>
          </a:bodyPr>
          <a:lstStyle>
            <a:lvl1pPr>
              <a:defRPr/>
            </a:lvl1pPr>
          </a:lstStyle>
          <a:p>
            <a:r>
              <a:rPr lang="en-US" dirty="0"/>
              <a:t>Resources</a:t>
            </a:r>
          </a:p>
        </p:txBody>
      </p:sp>
      <p:sp>
        <p:nvSpPr>
          <p:cNvPr id="4" name="Text Placeholder 2">
            <a:extLst>
              <a:ext uri="{FF2B5EF4-FFF2-40B4-BE49-F238E27FC236}">
                <a16:creationId xmlns:a16="http://schemas.microsoft.com/office/drawing/2014/main" id="{8DF445EF-3411-43AF-81B1-32ADE62B1698}"/>
              </a:ext>
            </a:extLst>
          </p:cNvPr>
          <p:cNvSpPr>
            <a:spLocks noGrp="1"/>
          </p:cNvSpPr>
          <p:nvPr>
            <p:ph type="body" sz="quarter" idx="10"/>
          </p:nvPr>
        </p:nvSpPr>
        <p:spPr>
          <a:xfrm>
            <a:off x="496888" y="1181100"/>
            <a:ext cx="11199812" cy="510540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rallelogram 5">
            <a:extLst>
              <a:ext uri="{FF2B5EF4-FFF2-40B4-BE49-F238E27FC236}">
                <a16:creationId xmlns:a16="http://schemas.microsoft.com/office/drawing/2014/main" id="{5EA3C601-9E0B-4B0D-9E05-56F494144893}"/>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8" name="Rectangle 7">
            <a:extLst>
              <a:ext uri="{FF2B5EF4-FFF2-40B4-BE49-F238E27FC236}">
                <a16:creationId xmlns:a16="http://schemas.microsoft.com/office/drawing/2014/main" id="{A4F0F2A3-95CB-4525-866A-4ED4E260AD41}"/>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583725486"/>
      </p:ext>
    </p:extLst>
  </p:cSld>
  <p:clrMapOvr>
    <a:masterClrMapping/>
  </p:clrMapOvr>
  <p:extLst>
    <p:ext uri="{DCECCB84-F9BA-43D5-87BE-67443E8EF086}">
      <p15:sldGuideLst xmlns:p15="http://schemas.microsoft.com/office/powerpoint/2012/main">
        <p15:guide id="1" orient="horz" pos="360">
          <p15:clr>
            <a:srgbClr val="FBAE40"/>
          </p15:clr>
        </p15:guide>
        <p15:guide id="2" pos="312">
          <p15:clr>
            <a:srgbClr val="FBAE40"/>
          </p15:clr>
        </p15:guide>
        <p15:guide id="3" pos="7368">
          <p15:clr>
            <a:srgbClr val="FBAE40"/>
          </p15:clr>
        </p15:guide>
        <p15:guide id="4" orient="horz" pos="39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us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Parallelogram 3">
            <a:extLst>
              <a:ext uri="{FF2B5EF4-FFF2-40B4-BE49-F238E27FC236}">
                <a16:creationId xmlns:a16="http://schemas.microsoft.com/office/drawing/2014/main" id="{560B84C7-5193-449C-8492-B09B64EF86ED}"/>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5" name="Rectangle 4">
            <a:extLst>
              <a:ext uri="{FF2B5EF4-FFF2-40B4-BE49-F238E27FC236}">
                <a16:creationId xmlns:a16="http://schemas.microsoft.com/office/drawing/2014/main" id="{7E36A31D-B326-44DB-8E46-BC668A4D7AD1}"/>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1485698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826F25A6-EC8A-490D-BC68-7C39C9395E15}"/>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4" name="Rectangle 3">
            <a:extLst>
              <a:ext uri="{FF2B5EF4-FFF2-40B4-BE49-F238E27FC236}">
                <a16:creationId xmlns:a16="http://schemas.microsoft.com/office/drawing/2014/main" id="{51EFA46C-5F60-4055-918E-C339E966227A}"/>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3420666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935651"/>
            <a:ext cx="10972800" cy="4190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a:extLst>
              <a:ext uri="{FF2B5EF4-FFF2-40B4-BE49-F238E27FC236}">
                <a16:creationId xmlns:a16="http://schemas.microsoft.com/office/drawing/2014/main" id="{9D75C670-A845-4CDA-8E8C-B70D262BBDA1}"/>
              </a:ext>
            </a:extLst>
          </p:cNvPr>
          <p:cNvSpPr>
            <a:spLocks noGrp="1"/>
          </p:cNvSpPr>
          <p:nvPr>
            <p:ph type="sldNum" sz="quarter" idx="10"/>
          </p:nvPr>
        </p:nvSpPr>
        <p:spPr>
          <a:xfrm>
            <a:off x="11233152" y="6249989"/>
            <a:ext cx="654049" cy="365125"/>
          </a:xfrm>
        </p:spPr>
        <p:txBody>
          <a:bodyPr/>
          <a:lstStyle>
            <a:lvl1pPr>
              <a:defRPr/>
            </a:lvl1pPr>
          </a:lstStyle>
          <a:p>
            <a:pPr>
              <a:defRPr/>
            </a:pPr>
            <a:fld id="{477D8C1E-9C51-43E7-BDC0-F5FCDA09C1F2}" type="slidenum">
              <a:rPr lang="en-US" altLang="en-US"/>
              <a:pPr>
                <a:defRPr/>
              </a:pPr>
              <a:t>‹#›</a:t>
            </a:fld>
            <a:endParaRPr lang="en-US" altLang="en-US"/>
          </a:p>
        </p:txBody>
      </p:sp>
    </p:spTree>
    <p:extLst>
      <p:ext uri="{BB962C8B-B14F-4D97-AF65-F5344CB8AC3E}">
        <p14:creationId xmlns:p14="http://schemas.microsoft.com/office/powerpoint/2010/main" val="2286537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21174"/>
            <a:fld id="{D983F1FA-211D-3044-9E35-958DFBC26156}" type="slidenum">
              <a:rPr lang="en-US" smtClean="0">
                <a:solidFill>
                  <a:prstClr val="white"/>
                </a:solidFill>
              </a:rPr>
              <a:pPr defTabSz="421174"/>
              <a:t>‹#›</a:t>
            </a:fld>
            <a:endParaRPr lang="en-US">
              <a:solidFill>
                <a:prstClr val="white"/>
              </a:solidFill>
            </a:endParaRPr>
          </a:p>
        </p:txBody>
      </p:sp>
      <p:sp>
        <p:nvSpPr>
          <p:cNvPr id="4" name="Rectangle 3"/>
          <p:cNvSpPr/>
          <p:nvPr userDrawn="1"/>
        </p:nvSpPr>
        <p:spPr>
          <a:xfrm>
            <a:off x="3" y="5600701"/>
            <a:ext cx="12192000" cy="125740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84237" tIns="42119" rIns="84237" bIns="42119" rtlCol="0" anchor="ctr"/>
          <a:lstStyle/>
          <a:p>
            <a:pPr algn="ctr"/>
            <a:endParaRPr lang="en-US" sz="1350">
              <a:solidFill>
                <a:prstClr val="white"/>
              </a:solidFill>
            </a:endParaRPr>
          </a:p>
        </p:txBody>
      </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8227" y="5829300"/>
            <a:ext cx="4064000" cy="719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049EB610-D082-4E5B-AAE1-245D36287C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1153513"/>
            <a:ext cx="3500836" cy="2818031"/>
          </a:xfrm>
          <a:prstGeom prst="rect">
            <a:avLst/>
          </a:prstGeom>
        </p:spPr>
      </p:pic>
      <p:cxnSp>
        <p:nvCxnSpPr>
          <p:cNvPr id="8" name="Straight Connector 7">
            <a:extLst>
              <a:ext uri="{FF2B5EF4-FFF2-40B4-BE49-F238E27FC236}">
                <a16:creationId xmlns:a16="http://schemas.microsoft.com/office/drawing/2014/main" id="{ADEE9BBE-6C6B-46BF-8F85-9AA15C94C02C}"/>
              </a:ext>
            </a:extLst>
          </p:cNvPr>
          <p:cNvCxnSpPr>
            <a:cxnSpLocks/>
          </p:cNvCxnSpPr>
          <p:nvPr userDrawn="1"/>
        </p:nvCxnSpPr>
        <p:spPr>
          <a:xfrm>
            <a:off x="4419600" y="1594543"/>
            <a:ext cx="0" cy="2076324"/>
          </a:xfrm>
          <a:prstGeom prst="line">
            <a:avLst/>
          </a:prstGeom>
          <a:ln w="38100">
            <a:solidFill>
              <a:srgbClr val="00206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9406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ver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9806362" y="1181100"/>
            <a:ext cx="1375988" cy="5094211"/>
          </a:xfrm>
          <a:prstGeom prst="rect">
            <a:avLst/>
          </a:prstGeom>
          <a:effectLst/>
        </p:spPr>
        <p:txBody>
          <a:bodyPr/>
          <a:lstStyle/>
          <a:p>
            <a:endParaRPr lang="en-US" dirty="0"/>
          </a:p>
        </p:txBody>
      </p:sp>
      <p:sp>
        <p:nvSpPr>
          <p:cNvPr id="4" name="Text Placeholder 3">
            <a:extLst>
              <a:ext uri="{FF2B5EF4-FFF2-40B4-BE49-F238E27FC236}">
                <a16:creationId xmlns:a16="http://schemas.microsoft.com/office/drawing/2014/main" id="{C2ED8EBE-5170-413B-BE9B-D417095E7CD3}"/>
              </a:ext>
            </a:extLst>
          </p:cNvPr>
          <p:cNvSpPr>
            <a:spLocks noGrp="1"/>
          </p:cNvSpPr>
          <p:nvPr>
            <p:ph type="body" sz="quarter" idx="11"/>
          </p:nvPr>
        </p:nvSpPr>
        <p:spPr>
          <a:xfrm>
            <a:off x="500568" y="1181099"/>
            <a:ext cx="8943975" cy="5094211"/>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arallelogram 10">
            <a:extLst>
              <a:ext uri="{FF2B5EF4-FFF2-40B4-BE49-F238E27FC236}">
                <a16:creationId xmlns:a16="http://schemas.microsoft.com/office/drawing/2014/main" id="{B39A5100-5BCC-4BB0-849A-8B1E235AFF45}"/>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2" name="Rectangle 11">
            <a:extLst>
              <a:ext uri="{FF2B5EF4-FFF2-40B4-BE49-F238E27FC236}">
                <a16:creationId xmlns:a16="http://schemas.microsoft.com/office/drawing/2014/main" id="{1BA03C82-2FBE-4E0E-BA0B-5C494344085F}"/>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3849744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E4E6-ECB5-40AB-93A0-661DD9C066F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D7E8A2B-FD19-45F4-A1BB-06F919879D65}"/>
              </a:ext>
            </a:extLst>
          </p:cNvPr>
          <p:cNvSpPr>
            <a:spLocks noGrp="1"/>
          </p:cNvSpPr>
          <p:nvPr>
            <p:ph type="sldNum" sz="quarter" idx="10"/>
          </p:nvPr>
        </p:nvSpPr>
        <p:spPr/>
        <p:txBody>
          <a:bodyPr/>
          <a:lstStyle/>
          <a:p>
            <a:pPr defTabSz="257169"/>
            <a:fld id="{D983F1FA-211D-3044-9E35-958DFBC26156}" type="slidenum">
              <a:rPr lang="en-US" smtClean="0">
                <a:solidFill>
                  <a:prstClr val="white"/>
                </a:solidFill>
              </a:rPr>
              <a:pPr defTabSz="257169"/>
              <a:t>‹#›</a:t>
            </a:fld>
            <a:endParaRPr lang="en-US">
              <a:solidFill>
                <a:prstClr val="white"/>
              </a:solidFill>
            </a:endParaRPr>
          </a:p>
        </p:txBody>
      </p:sp>
    </p:spTree>
    <p:extLst>
      <p:ext uri="{BB962C8B-B14F-4D97-AF65-F5344CB8AC3E}">
        <p14:creationId xmlns:p14="http://schemas.microsoft.com/office/powerpoint/2010/main" val="3633964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257169"/>
            <a:fld id="{D983F1FA-211D-3044-9E35-958DFBC26156}" type="slidenum">
              <a:rPr lang="en-US" smtClean="0">
                <a:solidFill>
                  <a:prstClr val="white"/>
                </a:solidFill>
              </a:rPr>
              <a:pPr defTabSz="257169"/>
              <a:t>‹#›</a:t>
            </a:fld>
            <a:endParaRPr lang="en-US">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69"/>
            <a:endParaRPr lang="en-US" sz="1013">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025"/>
              <a:t>Click to edit Slide Maser Style</a:t>
            </a:r>
            <a:endParaRPr lang="en-US" sz="2025" u="sng"/>
          </a:p>
        </p:txBody>
      </p:sp>
      <p:sp>
        <p:nvSpPr>
          <p:cNvPr id="2" name="Rectangle 1">
            <a:extLst>
              <a:ext uri="{FF2B5EF4-FFF2-40B4-BE49-F238E27FC236}">
                <a16:creationId xmlns:a16="http://schemas.microsoft.com/office/drawing/2014/main" id="{45A66C09-FC64-44A7-B00A-BD0442014EC8}"/>
              </a:ext>
            </a:extLst>
          </p:cNvPr>
          <p:cNvSpPr/>
          <p:nvPr userDrawn="1"/>
        </p:nvSpPr>
        <p:spPr>
          <a:xfrm>
            <a:off x="2895600" y="6172200"/>
            <a:ext cx="5867400" cy="64387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descr="Logo&#10;&#10;Description automatically generated">
            <a:extLst>
              <a:ext uri="{FF2B5EF4-FFF2-40B4-BE49-F238E27FC236}">
                <a16:creationId xmlns:a16="http://schemas.microsoft.com/office/drawing/2014/main" id="{9121171E-3B30-4F5D-877F-F4D827455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9530" y="5200651"/>
            <a:ext cx="1132268" cy="850106"/>
          </a:xfrm>
          <a:prstGeom prst="rect">
            <a:avLst/>
          </a:prstGeom>
        </p:spPr>
      </p:pic>
    </p:spTree>
    <p:extLst>
      <p:ext uri="{BB962C8B-B14F-4D97-AF65-F5344CB8AC3E}">
        <p14:creationId xmlns:p14="http://schemas.microsoft.com/office/powerpoint/2010/main" val="2658572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257169" indent="0" algn="ctr">
              <a:buNone/>
              <a:defRPr>
                <a:solidFill>
                  <a:schemeClr val="tx1">
                    <a:tint val="75000"/>
                  </a:schemeClr>
                </a:solidFill>
              </a:defRPr>
            </a:lvl2pPr>
            <a:lvl3pPr marL="514338"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5"/>
            <a:ext cx="2844800" cy="365125"/>
          </a:xfrm>
          <a:prstGeom prst="rect">
            <a:avLst/>
          </a:prstGeom>
        </p:spPr>
        <p:txBody>
          <a:bodyPr vert="horz" lIns="51435" tIns="25718" rIns="51435" bIns="2571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675" smtClean="0">
                <a:solidFill>
                  <a:prstClr val="white"/>
                </a:solidFill>
              </a:rPr>
              <a:pPr/>
              <a:t>‹#›</a:t>
            </a:fld>
            <a:endParaRPr lang="en-US" sz="675">
              <a:solidFill>
                <a:prstClr val="white"/>
              </a:solidFill>
            </a:endParaRPr>
          </a:p>
        </p:txBody>
      </p:sp>
    </p:spTree>
    <p:extLst>
      <p:ext uri="{BB962C8B-B14F-4D97-AF65-F5344CB8AC3E}">
        <p14:creationId xmlns:p14="http://schemas.microsoft.com/office/powerpoint/2010/main" val="438848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6F0A-77FA-4013-89F3-B850E40A5E8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61D6FED-D41C-4EA8-8FA6-79F8EDDFDE8E}"/>
              </a:ext>
            </a:extLst>
          </p:cNvPr>
          <p:cNvSpPr>
            <a:spLocks noGrp="1"/>
          </p:cNvSpPr>
          <p:nvPr>
            <p:ph type="sldNum" sz="quarter" idx="10"/>
          </p:nvPr>
        </p:nvSpPr>
        <p:spPr/>
        <p:txBody>
          <a:bodyPr/>
          <a:lstStyle/>
          <a:p>
            <a:pPr defTabSz="257169"/>
            <a:fld id="{D983F1FA-211D-3044-9E35-958DFBC26156}" type="slidenum">
              <a:rPr lang="en-US" smtClean="0">
                <a:solidFill>
                  <a:prstClr val="white"/>
                </a:solidFill>
              </a:rPr>
              <a:pPr defTabSz="257169"/>
              <a:t>‹#›</a:t>
            </a:fld>
            <a:endParaRPr lang="en-US">
              <a:solidFill>
                <a:prstClr val="white"/>
              </a:solidFill>
            </a:endParaRPr>
          </a:p>
        </p:txBody>
      </p:sp>
    </p:spTree>
    <p:extLst>
      <p:ext uri="{BB962C8B-B14F-4D97-AF65-F5344CB8AC3E}">
        <p14:creationId xmlns:p14="http://schemas.microsoft.com/office/powerpoint/2010/main" val="2600289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3"/>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69"/>
            <a:endParaRPr lang="en-US" sz="1013">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defRPr>
            </a:lvl1pPr>
          </a:lstStyle>
          <a:p>
            <a:r>
              <a:rPr lang="en-US" sz="2025"/>
              <a:t>Click to edit Slide Master Style</a:t>
            </a:r>
            <a:endParaRPr lang="en-US" sz="2025" u="sng"/>
          </a:p>
        </p:txBody>
      </p:sp>
      <p:pic>
        <p:nvPicPr>
          <p:cNvPr id="2" name="Picture 1">
            <a:extLst>
              <a:ext uri="{FF2B5EF4-FFF2-40B4-BE49-F238E27FC236}">
                <a16:creationId xmlns:a16="http://schemas.microsoft.com/office/drawing/2014/main" id="{767383C1-B926-4F96-902E-EF32B755D5B2}"/>
              </a:ext>
            </a:extLst>
          </p:cNvPr>
          <p:cNvPicPr>
            <a:picLocks noChangeAspect="1"/>
          </p:cNvPicPr>
          <p:nvPr userDrawn="1"/>
        </p:nvPicPr>
        <p:blipFill>
          <a:blip r:embed="rId2"/>
          <a:stretch>
            <a:fillRect/>
          </a:stretch>
        </p:blipFill>
        <p:spPr>
          <a:xfrm>
            <a:off x="8839200" y="6164664"/>
            <a:ext cx="2743200" cy="693336"/>
          </a:xfrm>
          <a:prstGeom prst="rect">
            <a:avLst/>
          </a:prstGeom>
        </p:spPr>
      </p:pic>
      <p:pic>
        <p:nvPicPr>
          <p:cNvPr id="8" name="Picture 7" descr="Logo&#10;&#10;Description automatically generated">
            <a:extLst>
              <a:ext uri="{FF2B5EF4-FFF2-40B4-BE49-F238E27FC236}">
                <a16:creationId xmlns:a16="http://schemas.microsoft.com/office/drawing/2014/main" id="{9CC37142-7FE4-4BA4-99CE-1D7DE7593B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0001" y="5133649"/>
            <a:ext cx="1132268" cy="850106"/>
          </a:xfrm>
          <a:prstGeom prst="rect">
            <a:avLst/>
          </a:prstGeom>
        </p:spPr>
      </p:pic>
    </p:spTree>
    <p:extLst>
      <p:ext uri="{BB962C8B-B14F-4D97-AF65-F5344CB8AC3E}">
        <p14:creationId xmlns:p14="http://schemas.microsoft.com/office/powerpoint/2010/main" val="3983537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78E426-6478-463D-BB07-A2C1ACA2CE36}"/>
              </a:ext>
            </a:extLst>
          </p:cNvPr>
          <p:cNvSpPr>
            <a:spLocks noGrp="1"/>
          </p:cNvSpPr>
          <p:nvPr>
            <p:ph type="sldNum" sz="quarter" idx="10"/>
          </p:nvPr>
        </p:nvSpPr>
        <p:spPr/>
        <p:txBody>
          <a:bodyPr/>
          <a:lstStyle/>
          <a:p>
            <a:pPr defTabSz="257169"/>
            <a:fld id="{D983F1FA-211D-3044-9E35-958DFBC26156}" type="slidenum">
              <a:rPr lang="en-US" smtClean="0">
                <a:solidFill>
                  <a:prstClr val="white"/>
                </a:solidFill>
              </a:rPr>
              <a:pPr defTabSz="257169"/>
              <a:t>‹#›</a:t>
            </a:fld>
            <a:endParaRPr lang="en-US">
              <a:solidFill>
                <a:prstClr val="white"/>
              </a:solidFill>
            </a:endParaRPr>
          </a:p>
        </p:txBody>
      </p:sp>
      <p:sp>
        <p:nvSpPr>
          <p:cNvPr id="6" name="Title 3">
            <a:extLst>
              <a:ext uri="{FF2B5EF4-FFF2-40B4-BE49-F238E27FC236}">
                <a16:creationId xmlns:a16="http://schemas.microsoft.com/office/drawing/2014/main" id="{309059A9-E916-4389-AC41-A3CDF20C4438}"/>
              </a:ext>
            </a:extLst>
          </p:cNvPr>
          <p:cNvSpPr txBox="1">
            <a:spLocks/>
          </p:cNvSpPr>
          <p:nvPr userDrawn="1"/>
        </p:nvSpPr>
        <p:spPr>
          <a:xfrm>
            <a:off x="0" y="0"/>
            <a:ext cx="12192000" cy="742950"/>
          </a:xfrm>
          <a:prstGeom prst="rect">
            <a:avLst/>
          </a:prstGeom>
          <a:solidFill>
            <a:schemeClr val="tx2">
              <a:lumMod val="75000"/>
            </a:schemeClr>
          </a:solidFill>
        </p:spPr>
        <p:txBody>
          <a:bodyPr vert="horz" lIns="68580" tIns="34290" rIns="68580" bIns="34290" rtlCol="0" anchor="ctr">
            <a:normAutofit/>
          </a:bodyPr>
          <a:lstStyle>
            <a:lvl1pPr algn="ctr" defTabSz="342892" rtl="0" eaLnBrk="1" latinLnBrk="0" hangingPunct="1">
              <a:spcBef>
                <a:spcPct val="0"/>
              </a:spcBef>
              <a:buNone/>
              <a:defRPr sz="3300" kern="1200">
                <a:solidFill>
                  <a:schemeClr val="tx1"/>
                </a:solidFill>
                <a:latin typeface="+mj-lt"/>
                <a:ea typeface="+mj-ea"/>
                <a:cs typeface="+mj-cs"/>
              </a:defRPr>
            </a:lvl1pPr>
          </a:lstStyle>
          <a:p>
            <a:r>
              <a:rPr lang="en-US" sz="2100" b="1">
                <a:solidFill>
                  <a:schemeClr val="bg1"/>
                </a:solidFill>
                <a:latin typeface="Arial" panose="020B0604020202020204" pitchFamily="34" charset="0"/>
                <a:cs typeface="Arial" panose="020B0604020202020204" pitchFamily="34" charset="0"/>
              </a:rPr>
              <a:t>KNOWLEDGE CHECK </a:t>
            </a:r>
          </a:p>
        </p:txBody>
      </p:sp>
      <p:pic>
        <p:nvPicPr>
          <p:cNvPr id="7" name="Picture 6" descr="Background picture of a soldier taking a test">
            <a:extLst>
              <a:ext uri="{FF2B5EF4-FFF2-40B4-BE49-F238E27FC236}">
                <a16:creationId xmlns:a16="http://schemas.microsoft.com/office/drawing/2014/main" id="{1CD00029-7781-409F-B764-BF43F687F078}"/>
              </a:ext>
            </a:extLst>
          </p:cNvPr>
          <p:cNvPicPr>
            <a:picLocks noChangeAspect="1"/>
          </p:cNvPicPr>
          <p:nvPr userDrawn="1"/>
        </p:nvPicPr>
        <p:blipFill rotWithShape="1">
          <a:blip r:embed="rId2"/>
          <a:srcRect b="32316"/>
          <a:stretch/>
        </p:blipFill>
        <p:spPr>
          <a:xfrm>
            <a:off x="-2" y="742950"/>
            <a:ext cx="12191999" cy="5429250"/>
          </a:xfrm>
          <a:prstGeom prst="rect">
            <a:avLst/>
          </a:prstGeom>
        </p:spPr>
      </p:pic>
      <p:sp>
        <p:nvSpPr>
          <p:cNvPr id="8" name="Rectangle 7" descr="Background picture of a soldier taking a test">
            <a:extLst>
              <a:ext uri="{FF2B5EF4-FFF2-40B4-BE49-F238E27FC236}">
                <a16:creationId xmlns:a16="http://schemas.microsoft.com/office/drawing/2014/main" id="{C23955A4-3EA8-4F72-B7AA-6EF9AEF0B933}"/>
              </a:ext>
            </a:extLst>
          </p:cNvPr>
          <p:cNvSpPr/>
          <p:nvPr userDrawn="1"/>
        </p:nvSpPr>
        <p:spPr>
          <a:xfrm>
            <a:off x="4" y="742951"/>
            <a:ext cx="12191997" cy="5429249"/>
          </a:xfrm>
          <a:prstGeom prst="rect">
            <a:avLst/>
          </a:prstGeom>
          <a:solidFill>
            <a:srgbClr val="003366">
              <a:alpha val="60000"/>
            </a:srgb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06276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69"/>
            <a:endParaRPr lang="en-US" sz="1013">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025"/>
              <a:t>Click to edit Slide Master Style</a:t>
            </a:r>
            <a:endParaRPr lang="en-US" sz="2025" u="sng"/>
          </a:p>
        </p:txBody>
      </p:sp>
      <p:pic>
        <p:nvPicPr>
          <p:cNvPr id="7" name="Picture 6" descr="Logo&#10;&#10;Description automatically generated">
            <a:extLst>
              <a:ext uri="{FF2B5EF4-FFF2-40B4-BE49-F238E27FC236}">
                <a16:creationId xmlns:a16="http://schemas.microsoft.com/office/drawing/2014/main" id="{947A8109-BB9C-468B-AC77-F4B4610D71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6555" y="5143501"/>
            <a:ext cx="1132268" cy="850106"/>
          </a:xfrm>
          <a:prstGeom prst="rect">
            <a:avLst/>
          </a:prstGeom>
        </p:spPr>
      </p:pic>
    </p:spTree>
    <p:extLst>
      <p:ext uri="{BB962C8B-B14F-4D97-AF65-F5344CB8AC3E}">
        <p14:creationId xmlns:p14="http://schemas.microsoft.com/office/powerpoint/2010/main" val="499707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144"/>
            <a:ext cx="4011084" cy="1162051"/>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5017293" y="1"/>
            <a:ext cx="6815668"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0" y="1435108"/>
            <a:ext cx="4011084" cy="4691063"/>
          </a:xfrm>
        </p:spPr>
        <p:txBody>
          <a:bodyPr/>
          <a:lstStyle>
            <a:lvl1pPr marL="0" indent="0">
              <a:buNone/>
              <a:defRPr sz="788"/>
            </a:lvl1pPr>
            <a:lvl2pPr marL="257169" indent="0">
              <a:buNone/>
              <a:defRPr sz="675"/>
            </a:lvl2pPr>
            <a:lvl3pPr marL="514338"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9" indent="0">
              <a:buNone/>
              <a:defRPr sz="506"/>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6" name="TextBox 5"/>
          <p:cNvSpPr txBox="1"/>
          <p:nvPr userDrawn="1"/>
        </p:nvSpPr>
        <p:spPr>
          <a:xfrm>
            <a:off x="2438400" y="4343400"/>
            <a:ext cx="3962400" cy="248209"/>
          </a:xfrm>
          <a:prstGeom prst="rect">
            <a:avLst/>
          </a:prstGeom>
          <a:noFill/>
        </p:spPr>
        <p:txBody>
          <a:bodyPr wrap="square" rtlCol="0">
            <a:spAutoFit/>
          </a:bodyPr>
          <a:lstStyle/>
          <a:p>
            <a:pPr algn="ctr"/>
            <a:r>
              <a:rPr lang="en-US" sz="1013" b="1">
                <a:solidFill>
                  <a:srgbClr val="C00000"/>
                </a:solidFill>
              </a:rPr>
              <a:t>FOR VA INTERAL USE ONLY</a:t>
            </a:r>
          </a:p>
        </p:txBody>
      </p:sp>
    </p:spTree>
    <p:extLst>
      <p:ext uri="{BB962C8B-B14F-4D97-AF65-F5344CB8AC3E}">
        <p14:creationId xmlns:p14="http://schemas.microsoft.com/office/powerpoint/2010/main" val="2566051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TextBox 2"/>
          <p:cNvSpPr txBox="1"/>
          <p:nvPr userDrawn="1"/>
        </p:nvSpPr>
        <p:spPr>
          <a:xfrm>
            <a:off x="3962400" y="6336270"/>
            <a:ext cx="3962400" cy="248209"/>
          </a:xfrm>
          <a:prstGeom prst="rect">
            <a:avLst/>
          </a:prstGeom>
          <a:noFill/>
        </p:spPr>
        <p:txBody>
          <a:bodyPr wrap="square" rtlCol="0">
            <a:spAutoFit/>
          </a:bodyPr>
          <a:lstStyle/>
          <a:p>
            <a:pPr algn="ctr"/>
            <a:r>
              <a:rPr lang="en-US" sz="1013" b="1">
                <a:solidFill>
                  <a:srgbClr val="C00000"/>
                </a:solidFill>
              </a:rPr>
              <a:t>FOR VA INTERAL USE ONLY</a:t>
            </a:r>
          </a:p>
        </p:txBody>
      </p:sp>
      <p:pic>
        <p:nvPicPr>
          <p:cNvPr id="4" name="Picture 3" descr="Logo&#10;&#10;Description automatically generated">
            <a:extLst>
              <a:ext uri="{FF2B5EF4-FFF2-40B4-BE49-F238E27FC236}">
                <a16:creationId xmlns:a16="http://schemas.microsoft.com/office/drawing/2014/main" id="{99AF617A-53F8-430B-BE72-1E2871313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6555" y="5143501"/>
            <a:ext cx="1132268" cy="850106"/>
          </a:xfrm>
          <a:prstGeom prst="rect">
            <a:avLst/>
          </a:prstGeom>
        </p:spPr>
      </p:pic>
    </p:spTree>
    <p:extLst>
      <p:ext uri="{BB962C8B-B14F-4D97-AF65-F5344CB8AC3E}">
        <p14:creationId xmlns:p14="http://schemas.microsoft.com/office/powerpoint/2010/main" val="3104266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02485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Menu">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02330-5C94-4B99-AD99-83FAF89D5D89}"/>
              </a:ext>
            </a:extLst>
          </p:cNvPr>
          <p:cNvSpPr>
            <a:spLocks noGrp="1"/>
          </p:cNvSpPr>
          <p:nvPr>
            <p:ph type="body" sz="quarter" idx="10"/>
          </p:nvPr>
        </p:nvSpPr>
        <p:spPr>
          <a:xfrm>
            <a:off x="495300" y="1181100"/>
            <a:ext cx="11201400" cy="781050"/>
          </a:xfrm>
          <a:prstGeom prst="rect">
            <a:avLst/>
          </a:prstGeom>
        </p:spPr>
        <p:txBody>
          <a:bodyPr/>
          <a:lstStyle>
            <a:lvl1pPr>
              <a:defRPr sz="1800">
                <a:solidFill>
                  <a:srgbClr val="1A1A1A"/>
                </a:solidFill>
              </a:defRPr>
            </a:lvl1pPr>
            <a:lvl2pPr>
              <a:defRPr sz="1800">
                <a:solidFill>
                  <a:srgbClr val="1A1A1A"/>
                </a:solidFill>
              </a:defRPr>
            </a:lvl2pPr>
            <a:lvl3pPr>
              <a:defRPr sz="1800">
                <a:solidFill>
                  <a:srgbClr val="1A1A1A"/>
                </a:solidFill>
              </a:defRPr>
            </a:lvl3pPr>
          </a:lstStyle>
          <a:p>
            <a:pPr lvl="0"/>
            <a:r>
              <a:rPr lang="en-US" dirty="0"/>
              <a:t>Click to edit Master text styles</a:t>
            </a:r>
          </a:p>
          <a:p>
            <a:pPr lvl="1"/>
            <a:r>
              <a:rPr lang="en-US" dirty="0"/>
              <a:t>Second level</a:t>
            </a:r>
          </a:p>
        </p:txBody>
      </p:sp>
      <p:sp>
        <p:nvSpPr>
          <p:cNvPr id="7" name="Title Placeholder 1">
            <a:extLst>
              <a:ext uri="{FF2B5EF4-FFF2-40B4-BE49-F238E27FC236}">
                <a16:creationId xmlns:a16="http://schemas.microsoft.com/office/drawing/2014/main" id="{298EF5CE-6795-4128-BBA9-B81029A9B1DE}"/>
              </a:ext>
            </a:extLst>
          </p:cNvPr>
          <p:cNvSpPr>
            <a:spLocks noGrp="1"/>
          </p:cNvSpPr>
          <p:nvPr>
            <p:ph type="title"/>
          </p:nvPr>
        </p:nvSpPr>
        <p:spPr>
          <a:xfrm>
            <a:off x="549728" y="571500"/>
            <a:ext cx="11092543" cy="315912"/>
          </a:xfrm>
          <a:prstGeom prst="rect">
            <a:avLst/>
          </a:prstGeom>
        </p:spPr>
        <p:txBody>
          <a:bodyPr vert="horz" lIns="91440" tIns="45720" rIns="91440" bIns="45720" rtlCol="0" anchor="ctr">
            <a:noAutofit/>
          </a:bodyPr>
          <a:lstStyle/>
          <a:p>
            <a:r>
              <a:rPr lang="en-US" dirty="0"/>
              <a:t>Click to edit Master title style</a:t>
            </a:r>
          </a:p>
        </p:txBody>
      </p:sp>
      <p:sp>
        <p:nvSpPr>
          <p:cNvPr id="9" name="Parallelogram 8">
            <a:extLst>
              <a:ext uri="{FF2B5EF4-FFF2-40B4-BE49-F238E27FC236}">
                <a16:creationId xmlns:a16="http://schemas.microsoft.com/office/drawing/2014/main" id="{3651F61C-FEE7-428F-B466-298463A9F693}"/>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0" name="Rectangle 9">
            <a:extLst>
              <a:ext uri="{FF2B5EF4-FFF2-40B4-BE49-F238E27FC236}">
                <a16:creationId xmlns:a16="http://schemas.microsoft.com/office/drawing/2014/main" id="{7FC70544-A45E-4BC8-8C3D-E7EC8A6D1EFF}"/>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3325705200"/>
      </p:ext>
    </p:extLst>
  </p:cSld>
  <p:clrMapOvr>
    <a:masterClrMapping/>
  </p:clrMapOvr>
  <p:extLst>
    <p:ext uri="{DCECCB84-F9BA-43D5-87BE-67443E8EF086}">
      <p15:sldGuideLst xmlns:p15="http://schemas.microsoft.com/office/powerpoint/2012/main">
        <p15:guide id="1" orient="horz" pos="360">
          <p15:clr>
            <a:srgbClr val="FBAE40"/>
          </p15:clr>
        </p15:guide>
        <p15:guide id="2" pos="312">
          <p15:clr>
            <a:srgbClr val="FBAE40"/>
          </p15:clr>
        </p15:guide>
        <p15:guide id="3" pos="7368">
          <p15:clr>
            <a:srgbClr val="FBAE40"/>
          </p15:clr>
        </p15:guide>
        <p15:guide id="4" orient="horz" pos="39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257169"/>
            <a:fld id="{D983F1FA-211D-3044-9E35-958DFBC26156}" type="slidenum">
              <a:rPr lang="en-US" smtClean="0">
                <a:solidFill>
                  <a:prstClr val="white"/>
                </a:solidFill>
              </a:rPr>
              <a:pPr defTabSz="257169"/>
              <a:t>‹#›</a:t>
            </a:fld>
            <a:endParaRPr lang="en-US">
              <a:solidFill>
                <a:prstClr val="white"/>
              </a:solidFill>
            </a:endParaRPr>
          </a:p>
        </p:txBody>
      </p:sp>
    </p:spTree>
    <p:extLst>
      <p:ext uri="{BB962C8B-B14F-4D97-AF65-F5344CB8AC3E}">
        <p14:creationId xmlns:p14="http://schemas.microsoft.com/office/powerpoint/2010/main" val="3944342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E20A-AEFF-42C8-85CB-DB5473BD25C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4757A73-F07E-4FAF-90B2-9840050C1FAB}"/>
              </a:ext>
            </a:extLst>
          </p:cNvPr>
          <p:cNvSpPr>
            <a:spLocks noGrp="1"/>
          </p:cNvSpPr>
          <p:nvPr>
            <p:ph type="sldNum" sz="quarter" idx="10"/>
          </p:nvPr>
        </p:nvSpPr>
        <p:spPr/>
        <p:txBody>
          <a:bodyPr/>
          <a:lstStyle/>
          <a:p>
            <a:pPr defTabSz="257169"/>
            <a:fld id="{D983F1FA-211D-3044-9E35-958DFBC26156}" type="slidenum">
              <a:rPr lang="en-US" smtClean="0">
                <a:solidFill>
                  <a:prstClr val="white"/>
                </a:solidFill>
              </a:rPr>
              <a:pPr defTabSz="257169"/>
              <a:t>‹#›</a:t>
            </a:fld>
            <a:endParaRPr lang="en-US">
              <a:solidFill>
                <a:prstClr val="white"/>
              </a:solidFill>
            </a:endParaRPr>
          </a:p>
        </p:txBody>
      </p:sp>
    </p:spTree>
    <p:extLst>
      <p:ext uri="{BB962C8B-B14F-4D97-AF65-F5344CB8AC3E}">
        <p14:creationId xmlns:p14="http://schemas.microsoft.com/office/powerpoint/2010/main" val="1314679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p-u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C18245-925D-4522-BDCA-667E71EAEA56}"/>
              </a:ext>
            </a:extLst>
          </p:cNvPr>
          <p:cNvSpPr/>
          <p:nvPr userDrawn="1"/>
        </p:nvSpPr>
        <p:spPr>
          <a:xfrm>
            <a:off x="-73152" y="-94488"/>
            <a:ext cx="12338304" cy="7046976"/>
          </a:xfrm>
          <a:prstGeom prst="rect">
            <a:avLst/>
          </a:prstGeom>
          <a:solidFill>
            <a:srgbClr val="34343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logo&#10;&#10;Description automatically generated">
            <a:extLst>
              <a:ext uri="{FF2B5EF4-FFF2-40B4-BE49-F238E27FC236}">
                <a16:creationId xmlns:a16="http://schemas.microsoft.com/office/drawing/2014/main" id="{4EC18B47-8C02-4BE0-96EB-E756196571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987" y="1662112"/>
            <a:ext cx="7820025" cy="3533775"/>
          </a:xfrm>
          <a:prstGeom prst="rect">
            <a:avLst/>
          </a:prstGeom>
        </p:spPr>
      </p:pic>
      <p:sp>
        <p:nvSpPr>
          <p:cNvPr id="3" name="Parallelogram 2">
            <a:extLst>
              <a:ext uri="{FF2B5EF4-FFF2-40B4-BE49-F238E27FC236}">
                <a16:creationId xmlns:a16="http://schemas.microsoft.com/office/drawing/2014/main" id="{826F25A6-EC8A-490D-BC68-7C39C9395E15}"/>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4" name="Rectangle 3">
            <a:extLst>
              <a:ext uri="{FF2B5EF4-FFF2-40B4-BE49-F238E27FC236}">
                <a16:creationId xmlns:a16="http://schemas.microsoft.com/office/drawing/2014/main" id="{51EFA46C-5F60-4055-918E-C339E966227A}"/>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
        <p:nvSpPr>
          <p:cNvPr id="8" name="Picture Placeholder 7">
            <a:extLst>
              <a:ext uri="{FF2B5EF4-FFF2-40B4-BE49-F238E27FC236}">
                <a16:creationId xmlns:a16="http://schemas.microsoft.com/office/drawing/2014/main" id="{E82DFCA0-BD4A-4B7F-9956-DAB86B396AF2}"/>
              </a:ext>
            </a:extLst>
          </p:cNvPr>
          <p:cNvSpPr>
            <a:spLocks noGrp="1"/>
          </p:cNvSpPr>
          <p:nvPr>
            <p:ph type="pic" sz="quarter" idx="10"/>
          </p:nvPr>
        </p:nvSpPr>
        <p:spPr>
          <a:xfrm>
            <a:off x="7448931" y="2535238"/>
            <a:ext cx="2292350" cy="2292350"/>
          </a:xfrm>
          <a:prstGeom prst="rect">
            <a:avLst/>
          </a:prstGeom>
        </p:spPr>
        <p:txBody>
          <a:bodyPr/>
          <a:lstStyle/>
          <a:p>
            <a:endParaRPr lang="en-US" dirty="0"/>
          </a:p>
        </p:txBody>
      </p:sp>
      <p:sp>
        <p:nvSpPr>
          <p:cNvPr id="7" name="Text Placeholder 3">
            <a:extLst>
              <a:ext uri="{FF2B5EF4-FFF2-40B4-BE49-F238E27FC236}">
                <a16:creationId xmlns:a16="http://schemas.microsoft.com/office/drawing/2014/main" id="{A291CBDA-003C-4609-8A49-2E2745E9B1E4}"/>
              </a:ext>
            </a:extLst>
          </p:cNvPr>
          <p:cNvSpPr>
            <a:spLocks noGrp="1"/>
          </p:cNvSpPr>
          <p:nvPr>
            <p:ph type="body" sz="quarter" idx="11"/>
          </p:nvPr>
        </p:nvSpPr>
        <p:spPr>
          <a:xfrm>
            <a:off x="2450719" y="2535238"/>
            <a:ext cx="4733481" cy="229235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95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eft | Img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7751880" y="1181101"/>
            <a:ext cx="3944820" cy="509421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5" name="Text Placeholder 3">
            <a:extLst>
              <a:ext uri="{FF2B5EF4-FFF2-40B4-BE49-F238E27FC236}">
                <a16:creationId xmlns:a16="http://schemas.microsoft.com/office/drawing/2014/main" id="{A87F2F83-E360-42EB-A0CA-76C0F15F1685}"/>
              </a:ext>
            </a:extLst>
          </p:cNvPr>
          <p:cNvSpPr>
            <a:spLocks noGrp="1"/>
          </p:cNvSpPr>
          <p:nvPr>
            <p:ph type="body" sz="quarter" idx="11"/>
          </p:nvPr>
        </p:nvSpPr>
        <p:spPr>
          <a:xfrm>
            <a:off x="495300" y="1181100"/>
            <a:ext cx="6859587" cy="509421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rallelogram 6">
            <a:extLst>
              <a:ext uri="{FF2B5EF4-FFF2-40B4-BE49-F238E27FC236}">
                <a16:creationId xmlns:a16="http://schemas.microsoft.com/office/drawing/2014/main" id="{5AE13B91-0E59-4D00-A527-4289B2E26184}"/>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0" name="Rectangle 9">
            <a:extLst>
              <a:ext uri="{FF2B5EF4-FFF2-40B4-BE49-F238E27FC236}">
                <a16:creationId xmlns:a16="http://schemas.microsoft.com/office/drawing/2014/main" id="{65C1CA76-B660-45E9-9CF0-5394AFD5445D}"/>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251597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 Img Right w/ 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7751880" y="1181101"/>
            <a:ext cx="3944820" cy="509421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5" name="Text Placeholder 3">
            <a:extLst>
              <a:ext uri="{FF2B5EF4-FFF2-40B4-BE49-F238E27FC236}">
                <a16:creationId xmlns:a16="http://schemas.microsoft.com/office/drawing/2014/main" id="{9F4FBAC4-63A0-43E9-BAE4-05C6B4510D15}"/>
              </a:ext>
            </a:extLst>
          </p:cNvPr>
          <p:cNvSpPr>
            <a:spLocks noGrp="1"/>
          </p:cNvSpPr>
          <p:nvPr>
            <p:ph type="body" sz="quarter" idx="11"/>
          </p:nvPr>
        </p:nvSpPr>
        <p:spPr>
          <a:xfrm>
            <a:off x="495300" y="1181100"/>
            <a:ext cx="6859587" cy="365760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rallelogram 6">
            <a:extLst>
              <a:ext uri="{FF2B5EF4-FFF2-40B4-BE49-F238E27FC236}">
                <a16:creationId xmlns:a16="http://schemas.microsoft.com/office/drawing/2014/main" id="{00503F52-1C0C-490F-B9F9-2A268B7F3EB4}"/>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0" name="Rectangle 9">
            <a:extLst>
              <a:ext uri="{FF2B5EF4-FFF2-40B4-BE49-F238E27FC236}">
                <a16:creationId xmlns:a16="http://schemas.microsoft.com/office/drawing/2014/main" id="{9D44A9E2-9017-482D-9906-58387DD95EB2}"/>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264567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g Left |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495300" y="1192290"/>
            <a:ext cx="3944820" cy="509421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6" name="Text Placeholder 3">
            <a:extLst>
              <a:ext uri="{FF2B5EF4-FFF2-40B4-BE49-F238E27FC236}">
                <a16:creationId xmlns:a16="http://schemas.microsoft.com/office/drawing/2014/main" id="{3197991A-B475-4B35-BD8D-6203892F0FFF}"/>
              </a:ext>
            </a:extLst>
          </p:cNvPr>
          <p:cNvSpPr>
            <a:spLocks noGrp="1"/>
          </p:cNvSpPr>
          <p:nvPr>
            <p:ph type="body" sz="quarter" idx="11"/>
          </p:nvPr>
        </p:nvSpPr>
        <p:spPr>
          <a:xfrm>
            <a:off x="4837113" y="1181100"/>
            <a:ext cx="6859587" cy="509421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arallelogram 9">
            <a:extLst>
              <a:ext uri="{FF2B5EF4-FFF2-40B4-BE49-F238E27FC236}">
                <a16:creationId xmlns:a16="http://schemas.microsoft.com/office/drawing/2014/main" id="{EA1CD02C-EABE-491D-ADED-E7302814E89B}"/>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1" name="Rectangle 10">
            <a:extLst>
              <a:ext uri="{FF2B5EF4-FFF2-40B4-BE49-F238E27FC236}">
                <a16:creationId xmlns:a16="http://schemas.microsoft.com/office/drawing/2014/main" id="{DE9D2D1E-9D2B-4811-A7A8-23B6A8455E63}"/>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165972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g Left | Content Right w/ 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495300" y="1192290"/>
            <a:ext cx="3944820" cy="509421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5" name="Text Placeholder 3">
            <a:extLst>
              <a:ext uri="{FF2B5EF4-FFF2-40B4-BE49-F238E27FC236}">
                <a16:creationId xmlns:a16="http://schemas.microsoft.com/office/drawing/2014/main" id="{4C334524-7C94-471F-8358-A3DBFDEC16D0}"/>
              </a:ext>
            </a:extLst>
          </p:cNvPr>
          <p:cNvSpPr>
            <a:spLocks noGrp="1"/>
          </p:cNvSpPr>
          <p:nvPr>
            <p:ph type="body" sz="quarter" idx="11"/>
          </p:nvPr>
        </p:nvSpPr>
        <p:spPr>
          <a:xfrm>
            <a:off x="4837113" y="1181100"/>
            <a:ext cx="6859587" cy="365760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rallelogram 6">
            <a:extLst>
              <a:ext uri="{FF2B5EF4-FFF2-40B4-BE49-F238E27FC236}">
                <a16:creationId xmlns:a16="http://schemas.microsoft.com/office/drawing/2014/main" id="{95D87B99-9BFE-44F1-A3ED-8D819B03938E}"/>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0" name="Rectangle 9">
            <a:extLst>
              <a:ext uri="{FF2B5EF4-FFF2-40B4-BE49-F238E27FC236}">
                <a16:creationId xmlns:a16="http://schemas.microsoft.com/office/drawing/2014/main" id="{AA70967E-61C2-4980-8DD1-5E9B814C2F7F}"/>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278008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nowledge Check A">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98EF5CE-6795-4128-BBA9-B81029A9B1DE}"/>
              </a:ext>
            </a:extLst>
          </p:cNvPr>
          <p:cNvSpPr>
            <a:spLocks noGrp="1"/>
          </p:cNvSpPr>
          <p:nvPr>
            <p:ph type="title" hasCustomPrompt="1"/>
          </p:nvPr>
        </p:nvSpPr>
        <p:spPr>
          <a:xfrm>
            <a:off x="549728" y="571500"/>
            <a:ext cx="11092543" cy="315912"/>
          </a:xfrm>
          <a:prstGeom prst="rect">
            <a:avLst/>
          </a:prstGeom>
        </p:spPr>
        <p:txBody>
          <a:bodyPr vert="horz" lIns="91440" tIns="45720" rIns="91440" bIns="45720" rtlCol="0" anchor="ctr">
            <a:noAutofit/>
          </a:bodyPr>
          <a:lstStyle>
            <a:lvl1pPr>
              <a:defRPr/>
            </a:lvl1pPr>
          </a:lstStyle>
          <a:p>
            <a:r>
              <a:rPr lang="en-US" dirty="0"/>
              <a:t>Knowledge Check</a:t>
            </a:r>
          </a:p>
        </p:txBody>
      </p:sp>
      <p:sp>
        <p:nvSpPr>
          <p:cNvPr id="3" name="Text Placeholder 2">
            <a:extLst>
              <a:ext uri="{FF2B5EF4-FFF2-40B4-BE49-F238E27FC236}">
                <a16:creationId xmlns:a16="http://schemas.microsoft.com/office/drawing/2014/main" id="{6471592A-0DBC-4498-A7D6-0A8D18F86CD6}"/>
              </a:ext>
            </a:extLst>
          </p:cNvPr>
          <p:cNvSpPr>
            <a:spLocks noGrp="1"/>
          </p:cNvSpPr>
          <p:nvPr>
            <p:ph type="body" sz="quarter" idx="10" hasCustomPrompt="1"/>
          </p:nvPr>
        </p:nvSpPr>
        <p:spPr>
          <a:xfrm>
            <a:off x="495300" y="2171700"/>
            <a:ext cx="11201400" cy="4114800"/>
          </a:xfrm>
          <a:prstGeom prst="rect">
            <a:avLst/>
          </a:prstGeom>
        </p:spPr>
        <p:txBody>
          <a:bodyPr/>
          <a:lstStyle>
            <a:lvl1pPr marL="285750" indent="-285750">
              <a:buSzPct val="135000"/>
              <a:buFontTx/>
              <a:buBlip>
                <a:blip r:embed="rId2"/>
              </a:buBlip>
              <a:defRPr sz="1800">
                <a:solidFill>
                  <a:srgbClr val="1A1A1A"/>
                </a:solidFill>
              </a:defRPr>
            </a:lvl1pPr>
            <a:lvl2pPr marL="742950" indent="-285750">
              <a:buSzPct val="135000"/>
              <a:buFontTx/>
              <a:buBlip>
                <a:blip r:embed="rId2"/>
              </a:buBlip>
              <a:defRPr sz="1800">
                <a:solidFill>
                  <a:srgbClr val="1A1A1A"/>
                </a:solidFill>
              </a:defRPr>
            </a:lvl2pPr>
            <a:lvl3pPr marL="1200150" indent="-285750">
              <a:buSzPct val="135000"/>
              <a:buFontTx/>
              <a:buBlip>
                <a:blip r:embed="rId2"/>
              </a:buBlip>
              <a:defRPr sz="1800">
                <a:solidFill>
                  <a:srgbClr val="1A1A1A"/>
                </a:solidFill>
              </a:defRPr>
            </a:lvl3pPr>
            <a:lvl4pPr marL="1657350" indent="-285750">
              <a:buSzPct val="135000"/>
              <a:buFontTx/>
              <a:buBlip>
                <a:blip r:embed="rId2"/>
              </a:buBlip>
              <a:defRPr sz="1800">
                <a:solidFill>
                  <a:srgbClr val="1A1A1A"/>
                </a:solidFill>
              </a:defRPr>
            </a:lvl4pPr>
            <a:lvl5pPr marL="2114550" indent="-285750">
              <a:buSzPct val="135000"/>
              <a:buFontTx/>
              <a:buBlip>
                <a:blip r:embed="rId2"/>
              </a:buBlip>
              <a:defRPr sz="1800">
                <a:solidFill>
                  <a:srgbClr val="1A1A1A"/>
                </a:solidFill>
              </a:defRPr>
            </a:lvl5pPr>
          </a:lstStyle>
          <a:p>
            <a:pPr lvl="0"/>
            <a:r>
              <a:rPr lang="en-US" dirty="0"/>
              <a:t>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9F22E6D3-833B-444F-BF7F-A8D19614C98D}"/>
              </a:ext>
            </a:extLst>
          </p:cNvPr>
          <p:cNvSpPr>
            <a:spLocks noGrp="1"/>
          </p:cNvSpPr>
          <p:nvPr>
            <p:ph type="body" sz="quarter" idx="11" hasCustomPrompt="1"/>
          </p:nvPr>
        </p:nvSpPr>
        <p:spPr>
          <a:xfrm>
            <a:off x="495300" y="1181100"/>
            <a:ext cx="11201400" cy="781050"/>
          </a:xfrm>
          <a:prstGeom prst="rect">
            <a:avLst/>
          </a:prstGeom>
        </p:spPr>
        <p:txBody>
          <a:bodyPr/>
          <a:lstStyle>
            <a:lvl1pPr>
              <a:defRPr sz="1800" i="0">
                <a:solidFill>
                  <a:srgbClr val="1A1A1A"/>
                </a:solidFill>
              </a:defRPr>
            </a:lvl1pPr>
            <a:lvl2pPr>
              <a:defRPr>
                <a:solidFill>
                  <a:srgbClr val="1A1A1A"/>
                </a:solidFill>
              </a:defRPr>
            </a:lvl2pPr>
            <a:lvl3pPr>
              <a:defRPr>
                <a:solidFill>
                  <a:srgbClr val="1A1A1A"/>
                </a:solidFill>
              </a:defRPr>
            </a:lvl3pPr>
          </a:lstStyle>
          <a:p>
            <a:pPr lvl="0"/>
            <a:r>
              <a:rPr lang="en-US" dirty="0"/>
              <a:t>[Question Text Here] [NOTE: Answer to Questions should be entered into the Instructor Notes]</a:t>
            </a:r>
          </a:p>
        </p:txBody>
      </p:sp>
      <p:sp>
        <p:nvSpPr>
          <p:cNvPr id="8" name="Parallelogram 7">
            <a:extLst>
              <a:ext uri="{FF2B5EF4-FFF2-40B4-BE49-F238E27FC236}">
                <a16:creationId xmlns:a16="http://schemas.microsoft.com/office/drawing/2014/main" id="{AEACE4FB-8A5C-4103-AA79-B0C214F5E42C}"/>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9" name="Rectangle 8">
            <a:extLst>
              <a:ext uri="{FF2B5EF4-FFF2-40B4-BE49-F238E27FC236}">
                <a16:creationId xmlns:a16="http://schemas.microsoft.com/office/drawing/2014/main" id="{3E5C7BF6-B5DF-46B0-8AF6-C5785CDC48EE}"/>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3616986583"/>
      </p:ext>
    </p:extLst>
  </p:cSld>
  <p:clrMapOvr>
    <a:masterClrMapping/>
  </p:clrMapOvr>
  <p:extLst>
    <p:ext uri="{DCECCB84-F9BA-43D5-87BE-67443E8EF086}">
      <p15:sldGuideLst xmlns:p15="http://schemas.microsoft.com/office/powerpoint/2012/main">
        <p15:guide id="1" orient="horz" pos="360">
          <p15:clr>
            <a:srgbClr val="FBAE40"/>
          </p15:clr>
        </p15:guide>
        <p15:guide id="2" pos="312">
          <p15:clr>
            <a:srgbClr val="FBAE40"/>
          </p15:clr>
        </p15:guide>
        <p15:guide id="3" pos="7368">
          <p15:clr>
            <a:srgbClr val="FBAE40"/>
          </p15:clr>
        </p15:guide>
        <p15:guide id="4" orient="horz" pos="39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8.png"/><Relationship Id="rId2" Type="http://schemas.openxmlformats.org/officeDocument/2006/relationships/slideLayout" Target="../slideLayouts/slideLayout20.xml"/><Relationship Id="rId16"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6.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728" y="571500"/>
            <a:ext cx="11092543" cy="315912"/>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5">
            <a:extLst>
              <a:ext uri="{FF2B5EF4-FFF2-40B4-BE49-F238E27FC236}">
                <a16:creationId xmlns:a16="http://schemas.microsoft.com/office/drawing/2014/main" id="{DBAD8537-CA46-4A4A-B7A0-2796CD52B96B}"/>
              </a:ext>
            </a:extLst>
          </p:cNvPr>
          <p:cNvSpPr>
            <a:spLocks noGrp="1"/>
          </p:cNvSpPr>
          <p:nvPr>
            <p:ph type="sldNum" sz="quarter" idx="4"/>
          </p:nvPr>
        </p:nvSpPr>
        <p:spPr>
          <a:xfrm>
            <a:off x="11058832" y="117884"/>
            <a:ext cx="936523" cy="365125"/>
          </a:xfrm>
          <a:prstGeom prst="rect">
            <a:avLst/>
          </a:prstGeom>
        </p:spPr>
        <p:txBody>
          <a:bodyPr/>
          <a:lstStyle/>
          <a:p>
            <a:fld id="{7B4C3B08-6104-4EAF-B4E0-24B8D96B7CA3}" type="slidenum">
              <a:rPr lang="en-US" smtClean="0"/>
              <a:t>‹#›</a:t>
            </a:fld>
            <a:endParaRPr lang="en-US" dirty="0"/>
          </a:p>
        </p:txBody>
      </p:sp>
    </p:spTree>
    <p:extLst>
      <p:ext uri="{BB962C8B-B14F-4D97-AF65-F5344CB8AC3E}">
        <p14:creationId xmlns:p14="http://schemas.microsoft.com/office/powerpoint/2010/main" val="3585905251"/>
      </p:ext>
    </p:extLst>
  </p:cSld>
  <p:clrMap bg1="lt1" tx1="dk1" bg2="lt2" tx2="dk2" accent1="accent1" accent2="accent2" accent3="accent3" accent4="accent4" accent5="accent5" accent6="accent6" hlink="hlink" folHlink="folHlink"/>
  <p:sldLayoutIdLst>
    <p:sldLayoutId id="2147483666" r:id="rId1"/>
    <p:sldLayoutId id="2147483674" r:id="rId2"/>
    <p:sldLayoutId id="2147483678" r:id="rId3"/>
    <p:sldLayoutId id="2147483706" r:id="rId4"/>
    <p:sldLayoutId id="2147483669" r:id="rId5"/>
    <p:sldLayoutId id="2147483697" r:id="rId6"/>
    <p:sldLayoutId id="2147483681" r:id="rId7"/>
    <p:sldLayoutId id="2147483698" r:id="rId8"/>
    <p:sldLayoutId id="2147483682" r:id="rId9"/>
    <p:sldLayoutId id="2147483683" r:id="rId10"/>
    <p:sldLayoutId id="2147483667" r:id="rId11"/>
    <p:sldLayoutId id="2147483673" r:id="rId12"/>
    <p:sldLayoutId id="2147483693" r:id="rId13"/>
    <p:sldLayoutId id="2147483694" r:id="rId14"/>
    <p:sldLayoutId id="2147483695" r:id="rId15"/>
    <p:sldLayoutId id="2147483671" r:id="rId16"/>
    <p:sldLayoutId id="2147483672" r:id="rId17"/>
    <p:sldLayoutId id="2147483707" r:id="rId18"/>
  </p:sldLayoutIdLst>
  <p:hf hdr="0" ftr="0" dt="0"/>
  <p:txStyles>
    <p:titleStyle>
      <a:lvl1pPr algn="ctr" defTabSz="914400" rtl="0" eaLnBrk="1" latinLnBrk="0" hangingPunct="1">
        <a:lnSpc>
          <a:spcPct val="90000"/>
        </a:lnSpc>
        <a:spcBef>
          <a:spcPct val="0"/>
        </a:spcBef>
        <a:buNone/>
        <a:defRPr sz="2400" b="1" i="0" u="none" kern="1200">
          <a:solidFill>
            <a:srgbClr val="00003C"/>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 userDrawn="1">
          <p15:clr>
            <a:srgbClr val="F26B43"/>
          </p15:clr>
        </p15:guide>
        <p15:guide id="3" pos="7368" userDrawn="1">
          <p15:clr>
            <a:srgbClr val="F26B43"/>
          </p15:clr>
        </p15:guide>
        <p15:guide id="4" orient="horz" pos="360" userDrawn="1">
          <p15:clr>
            <a:srgbClr val="F26B43"/>
          </p15:clr>
        </p15:guide>
        <p15:guide id="5" orient="horz" pos="3960" userDrawn="1">
          <p15:clr>
            <a:srgbClr val="F26B43"/>
          </p15:clr>
        </p15:guide>
        <p15:guide id="6" pos="3840" userDrawn="1">
          <p15:clr>
            <a:srgbClr val="F26B43"/>
          </p15:clr>
        </p15:guide>
        <p15:guide id="7" orient="horz" pos="7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7"/>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126260"/>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69"/>
            <a:endParaRPr lang="en-US" sz="1013">
              <a:solidFill>
                <a:prstClr val="white"/>
              </a:solidFill>
            </a:endParaRPr>
          </a:p>
        </p:txBody>
      </p:sp>
      <p:sp>
        <p:nvSpPr>
          <p:cNvPr id="6" name="Slide Number Placeholder 5"/>
          <p:cNvSpPr>
            <a:spLocks noGrp="1"/>
          </p:cNvSpPr>
          <p:nvPr>
            <p:ph type="sldNum" sz="quarter" idx="4"/>
          </p:nvPr>
        </p:nvSpPr>
        <p:spPr>
          <a:xfrm>
            <a:off x="11582404" y="6450946"/>
            <a:ext cx="512841" cy="365125"/>
          </a:xfrm>
          <a:prstGeom prst="rect">
            <a:avLst/>
          </a:prstGeom>
        </p:spPr>
        <p:txBody>
          <a:bodyPr vert="horz" lIns="91440" tIns="45720" rIns="91440" bIns="45720" rtlCol="0" anchor="ctr"/>
          <a:lstStyle>
            <a:lvl1pPr algn="r">
              <a:defRPr sz="675">
                <a:solidFill>
                  <a:schemeClr val="bg1"/>
                </a:solidFill>
              </a:defRPr>
            </a:lvl1pPr>
          </a:lstStyle>
          <a:p>
            <a:pPr defTabSz="257169"/>
            <a:fld id="{D983F1FA-211D-3044-9E35-958DFBC26156}" type="slidenum">
              <a:rPr lang="en-US" smtClean="0">
                <a:solidFill>
                  <a:prstClr val="white"/>
                </a:solidFill>
              </a:rPr>
              <a:pPr defTabSz="257169"/>
              <a:t>‹#›</a:t>
            </a:fld>
            <a:endParaRPr lang="en-US">
              <a:solidFill>
                <a:prstClr val="white"/>
              </a:solidFill>
            </a:endParaRPr>
          </a:p>
        </p:txBody>
      </p:sp>
      <p:pic>
        <p:nvPicPr>
          <p:cNvPr id="13" name="Picture 12" descr="A picture containing plate, table, food&#10;&#10;Description automatically generated">
            <a:extLst>
              <a:ext uri="{FF2B5EF4-FFF2-40B4-BE49-F238E27FC236}">
                <a16:creationId xmlns:a16="http://schemas.microsoft.com/office/drawing/2014/main" id="{051BDFB8-DAB8-4325-AFD5-74AD44D336C2}"/>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2599" t="3635" r="2024" b="3779"/>
          <a:stretch/>
        </p:blipFill>
        <p:spPr>
          <a:xfrm>
            <a:off x="8896135" y="6176971"/>
            <a:ext cx="899901" cy="650531"/>
          </a:xfrm>
          <a:prstGeom prst="ellipse">
            <a:avLst/>
          </a:prstGeom>
        </p:spPr>
      </p:pic>
      <p:pic>
        <p:nvPicPr>
          <p:cNvPr id="10" name="Picture 9">
            <a:extLst>
              <a:ext uri="{FF2B5EF4-FFF2-40B4-BE49-F238E27FC236}">
                <a16:creationId xmlns:a16="http://schemas.microsoft.com/office/drawing/2014/main" id="{62A4E3E5-54C2-4723-A828-1C31FAEFA449}"/>
              </a:ext>
            </a:extLst>
          </p:cNvPr>
          <p:cNvPicPr>
            <a:picLocks noChangeAspect="1"/>
          </p:cNvPicPr>
          <p:nvPr userDrawn="1"/>
        </p:nvPicPr>
        <p:blipFill rotWithShape="1">
          <a:blip r:embed="rId16"/>
          <a:srcRect l="51018" b="-11237"/>
          <a:stretch/>
        </p:blipFill>
        <p:spPr>
          <a:xfrm>
            <a:off x="9878123" y="6220399"/>
            <a:ext cx="1818578" cy="688313"/>
          </a:xfrm>
          <a:prstGeom prst="rect">
            <a:avLst/>
          </a:prstGeom>
        </p:spPr>
      </p:pic>
      <p:cxnSp>
        <p:nvCxnSpPr>
          <p:cNvPr id="16" name="Straight Connector 15">
            <a:extLst>
              <a:ext uri="{FF2B5EF4-FFF2-40B4-BE49-F238E27FC236}">
                <a16:creationId xmlns:a16="http://schemas.microsoft.com/office/drawing/2014/main" id="{104DB484-E9C7-41DC-9403-F57217B53F6C}"/>
              </a:ext>
            </a:extLst>
          </p:cNvPr>
          <p:cNvCxnSpPr>
            <a:cxnSpLocks/>
          </p:cNvCxnSpPr>
          <p:nvPr userDrawn="1"/>
        </p:nvCxnSpPr>
        <p:spPr>
          <a:xfrm>
            <a:off x="8763000" y="6342737"/>
            <a:ext cx="0" cy="400109"/>
          </a:xfrm>
          <a:prstGeom prst="line">
            <a:avLst/>
          </a:prstGeom>
          <a:ln>
            <a:solidFill>
              <a:srgbClr val="27388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58A7DDB-C07E-4CA1-859F-FC3F2D7E2385}"/>
              </a:ext>
            </a:extLst>
          </p:cNvPr>
          <p:cNvCxnSpPr>
            <a:cxnSpLocks/>
          </p:cNvCxnSpPr>
          <p:nvPr userDrawn="1"/>
        </p:nvCxnSpPr>
        <p:spPr>
          <a:xfrm>
            <a:off x="2933700" y="6344109"/>
            <a:ext cx="0" cy="400109"/>
          </a:xfrm>
          <a:prstGeom prst="line">
            <a:avLst/>
          </a:prstGeom>
          <a:ln>
            <a:solidFill>
              <a:srgbClr val="27388E"/>
            </a:solidFill>
          </a:ln>
        </p:spPr>
        <p:style>
          <a:lnRef idx="1">
            <a:schemeClr val="accent1"/>
          </a:lnRef>
          <a:fillRef idx="0">
            <a:schemeClr val="accent1"/>
          </a:fillRef>
          <a:effectRef idx="0">
            <a:schemeClr val="accent1"/>
          </a:effectRef>
          <a:fontRef idx="minor">
            <a:schemeClr val="tx1"/>
          </a:fontRef>
        </p:style>
      </p:cxnSp>
      <p:pic>
        <p:nvPicPr>
          <p:cNvPr id="17" name="Picture 2" descr="C:\Users\vacoGrovem\AppData\Local\Microsoft\Windows\Temporary Internet Files\Content.Outlook\83QVOJUE\CHOOSE-VA-rev.png">
            <a:extLst>
              <a:ext uri="{FF2B5EF4-FFF2-40B4-BE49-F238E27FC236}">
                <a16:creationId xmlns:a16="http://schemas.microsoft.com/office/drawing/2014/main" id="{CDC854FB-CCBE-4B1F-98AC-E33A2472A934}"/>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6756" y="6220398"/>
            <a:ext cx="2527820" cy="51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8024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ctr" defTabSz="257169" rtl="0" eaLnBrk="1" latinLnBrk="0" hangingPunct="1">
        <a:spcBef>
          <a:spcPct val="0"/>
        </a:spcBef>
        <a:buNone/>
        <a:defRPr sz="2475" kern="1200">
          <a:solidFill>
            <a:schemeClr val="tx1"/>
          </a:solidFill>
          <a:latin typeface="+mj-lt"/>
          <a:ea typeface="+mj-ea"/>
          <a:cs typeface="+mj-cs"/>
        </a:defRPr>
      </a:lvl1pPr>
    </p:titleStyle>
    <p:bodyStyle>
      <a:lvl1pPr marL="192877" indent="-192877" algn="l" defTabSz="257169" rtl="0" eaLnBrk="1" latinLnBrk="0" hangingPunct="1">
        <a:spcBef>
          <a:spcPct val="20000"/>
        </a:spcBef>
        <a:buFont typeface="Arial"/>
        <a:buChar char="•"/>
        <a:defRPr sz="1800" kern="1200">
          <a:solidFill>
            <a:schemeClr val="tx1"/>
          </a:solidFill>
          <a:latin typeface="+mn-lt"/>
          <a:ea typeface="+mn-ea"/>
          <a:cs typeface="+mn-cs"/>
        </a:defRPr>
      </a:lvl1pPr>
      <a:lvl2pPr marL="417899" indent="-160730" algn="l" defTabSz="257169" rtl="0" eaLnBrk="1" latinLnBrk="0" hangingPunct="1">
        <a:spcBef>
          <a:spcPct val="20000"/>
        </a:spcBef>
        <a:buFont typeface="Arial"/>
        <a:buChar char="–"/>
        <a:defRPr sz="1575" kern="1200">
          <a:solidFill>
            <a:schemeClr val="tx1"/>
          </a:solidFill>
          <a:latin typeface="+mn-lt"/>
          <a:ea typeface="+mn-ea"/>
          <a:cs typeface="+mn-cs"/>
        </a:defRPr>
      </a:lvl2pPr>
      <a:lvl3pPr marL="642922" indent="-128585" algn="l" defTabSz="257169" rtl="0" eaLnBrk="1" latinLnBrk="0" hangingPunct="1">
        <a:spcBef>
          <a:spcPct val="20000"/>
        </a:spcBef>
        <a:buFont typeface="Arial"/>
        <a:buChar char="•"/>
        <a:defRPr sz="1350" kern="1200">
          <a:solidFill>
            <a:schemeClr val="tx1"/>
          </a:solidFill>
          <a:latin typeface="+mn-lt"/>
          <a:ea typeface="+mn-ea"/>
          <a:cs typeface="+mn-cs"/>
        </a:defRPr>
      </a:lvl3pPr>
      <a:lvl4pPr marL="900090" indent="-128585" algn="l" defTabSz="257169" rtl="0" eaLnBrk="1" latinLnBrk="0" hangingPunct="1">
        <a:spcBef>
          <a:spcPct val="20000"/>
        </a:spcBef>
        <a:buFont typeface="Arial"/>
        <a:buChar char="–"/>
        <a:defRPr sz="1125" kern="1200">
          <a:solidFill>
            <a:schemeClr val="tx1"/>
          </a:solidFill>
          <a:latin typeface="+mn-lt"/>
          <a:ea typeface="+mn-ea"/>
          <a:cs typeface="+mn-cs"/>
        </a:defRPr>
      </a:lvl4pPr>
      <a:lvl5pPr marL="1157258" indent="-128585" algn="l" defTabSz="257169" rtl="0" eaLnBrk="1" latinLnBrk="0" hangingPunct="1">
        <a:spcBef>
          <a:spcPct val="20000"/>
        </a:spcBef>
        <a:buFont typeface="Arial"/>
        <a:buChar char="»"/>
        <a:defRPr sz="1125" kern="1200">
          <a:solidFill>
            <a:schemeClr val="tx1"/>
          </a:solidFill>
          <a:latin typeface="+mn-lt"/>
          <a:ea typeface="+mn-ea"/>
          <a:cs typeface="+mn-cs"/>
        </a:defRPr>
      </a:lvl5pPr>
      <a:lvl6pPr marL="1414427" indent="-128585" algn="l" defTabSz="257169"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9"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9" rtl="0" eaLnBrk="1" latinLnBrk="0" hangingPunct="1">
        <a:spcBef>
          <a:spcPct val="20000"/>
        </a:spcBef>
        <a:buFont typeface="Arial"/>
        <a:buChar char="•"/>
        <a:defRPr sz="1125" kern="1200">
          <a:solidFill>
            <a:schemeClr val="tx1"/>
          </a:solidFill>
          <a:latin typeface="+mn-lt"/>
          <a:ea typeface="+mn-ea"/>
          <a:cs typeface="+mn-cs"/>
        </a:defRPr>
      </a:lvl8pPr>
      <a:lvl9pPr marL="2185933" indent="-128585" algn="l" defTabSz="25716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9" rtl="0" eaLnBrk="1" latinLnBrk="0" hangingPunct="1">
        <a:defRPr sz="1013" kern="1200">
          <a:solidFill>
            <a:schemeClr val="tx1"/>
          </a:solidFill>
          <a:latin typeface="+mn-lt"/>
          <a:ea typeface="+mn-ea"/>
          <a:cs typeface="+mn-cs"/>
        </a:defRPr>
      </a:lvl1pPr>
      <a:lvl2pPr marL="257169" algn="l" defTabSz="257169" rtl="0" eaLnBrk="1" latinLnBrk="0" hangingPunct="1">
        <a:defRPr sz="1013" kern="1200">
          <a:solidFill>
            <a:schemeClr val="tx1"/>
          </a:solidFill>
          <a:latin typeface="+mn-lt"/>
          <a:ea typeface="+mn-ea"/>
          <a:cs typeface="+mn-cs"/>
        </a:defRPr>
      </a:lvl2pPr>
      <a:lvl3pPr marL="514338" algn="l" defTabSz="257169" rtl="0" eaLnBrk="1" latinLnBrk="0" hangingPunct="1">
        <a:defRPr sz="1013" kern="1200">
          <a:solidFill>
            <a:schemeClr val="tx1"/>
          </a:solidFill>
          <a:latin typeface="+mn-lt"/>
          <a:ea typeface="+mn-ea"/>
          <a:cs typeface="+mn-cs"/>
        </a:defRPr>
      </a:lvl3pPr>
      <a:lvl4pPr marL="771506" algn="l" defTabSz="257169" rtl="0" eaLnBrk="1" latinLnBrk="0" hangingPunct="1">
        <a:defRPr sz="1013" kern="1200">
          <a:solidFill>
            <a:schemeClr val="tx1"/>
          </a:solidFill>
          <a:latin typeface="+mn-lt"/>
          <a:ea typeface="+mn-ea"/>
          <a:cs typeface="+mn-cs"/>
        </a:defRPr>
      </a:lvl4pPr>
      <a:lvl5pPr marL="1028675" algn="l" defTabSz="257169" rtl="0" eaLnBrk="1" latinLnBrk="0" hangingPunct="1">
        <a:defRPr sz="1013" kern="1200">
          <a:solidFill>
            <a:schemeClr val="tx1"/>
          </a:solidFill>
          <a:latin typeface="+mn-lt"/>
          <a:ea typeface="+mn-ea"/>
          <a:cs typeface="+mn-cs"/>
        </a:defRPr>
      </a:lvl5pPr>
      <a:lvl6pPr marL="1285843" algn="l" defTabSz="257169" rtl="0" eaLnBrk="1" latinLnBrk="0" hangingPunct="1">
        <a:defRPr sz="1013" kern="1200">
          <a:solidFill>
            <a:schemeClr val="tx1"/>
          </a:solidFill>
          <a:latin typeface="+mn-lt"/>
          <a:ea typeface="+mn-ea"/>
          <a:cs typeface="+mn-cs"/>
        </a:defRPr>
      </a:lvl6pPr>
      <a:lvl7pPr marL="1543012" algn="l" defTabSz="257169" rtl="0" eaLnBrk="1" latinLnBrk="0" hangingPunct="1">
        <a:defRPr sz="1013" kern="1200">
          <a:solidFill>
            <a:schemeClr val="tx1"/>
          </a:solidFill>
          <a:latin typeface="+mn-lt"/>
          <a:ea typeface="+mn-ea"/>
          <a:cs typeface="+mn-cs"/>
        </a:defRPr>
      </a:lvl7pPr>
      <a:lvl8pPr marL="1800180" algn="l" defTabSz="257169" rtl="0" eaLnBrk="1" latinLnBrk="0" hangingPunct="1">
        <a:defRPr sz="1013" kern="1200">
          <a:solidFill>
            <a:schemeClr val="tx1"/>
          </a:solidFill>
          <a:latin typeface="+mn-lt"/>
          <a:ea typeface="+mn-ea"/>
          <a:cs typeface="+mn-cs"/>
        </a:defRPr>
      </a:lvl8pPr>
      <a:lvl9pPr marL="2057349" algn="l" defTabSz="257169"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3.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45.jpg"/><Relationship Id="rId4" Type="http://schemas.openxmlformats.org/officeDocument/2006/relationships/image" Target="../media/image43.jpg"/></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45.jpg"/><Relationship Id="rId4" Type="http://schemas.openxmlformats.org/officeDocument/2006/relationships/image" Target="../media/image43.jpg"/></Relationships>
</file>

<file path=ppt/slides/_rels/slide4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7.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benefits.va.gov/gibill"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hyperlink" Target="http://www.benefits.va.gov/gibill/resources/education_resources/school_certifying_officials/elr.asp" TargetMode="External"/><Relationship Id="rId4" Type="http://schemas.openxmlformats.org/officeDocument/2006/relationships/hyperlink" Target="https://gibill.custhelp.com/app/hom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hyperlink" Target="https://www.ecfr.gov/" TargetMode="External"/><Relationship Id="rId7" Type="http://schemas.openxmlformats.org/officeDocument/2006/relationships/image" Target="../media/image52.jp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hyperlink" Target="http://www.benefits.va.gov/warms/M22_4.asp" TargetMode="External"/><Relationship Id="rId5" Type="http://schemas.openxmlformats.org/officeDocument/2006/relationships/hyperlink" Target="http://www.benefits.va.gov/warms/" TargetMode="External"/><Relationship Id="rId4" Type="http://schemas.openxmlformats.org/officeDocument/2006/relationships/hyperlink" Target="http://www.benefits.va.gov/gibill/school_training_resources.asp"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www.benefits.va.gov/gibill/resources/education_resources/school_certifying_officials/online_sco_training.asp" TargetMode="External"/><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798-3473-4EB1-8930-9935DA13455B}"/>
              </a:ext>
            </a:extLst>
          </p:cNvPr>
          <p:cNvSpPr>
            <a:spLocks noGrp="1"/>
          </p:cNvSpPr>
          <p:nvPr>
            <p:ph type="ctrTitle"/>
          </p:nvPr>
        </p:nvSpPr>
        <p:spPr/>
        <p:txBody>
          <a:bodyPr/>
          <a:lstStyle/>
          <a:p>
            <a:r>
              <a:rPr lang="en-US" dirty="0"/>
              <a:t>Education Service</a:t>
            </a:r>
            <a:br>
              <a:rPr lang="en-US" dirty="0"/>
            </a:br>
            <a:r>
              <a:rPr lang="en-US" dirty="0"/>
              <a:t>School Certifying Official Training </a:t>
            </a:r>
            <a:br>
              <a:rPr lang="en-US" dirty="0"/>
            </a:br>
            <a:r>
              <a:rPr lang="en-US" dirty="0"/>
              <a:t>Advanced School Certifying Official (SCO)</a:t>
            </a:r>
          </a:p>
        </p:txBody>
      </p:sp>
    </p:spTree>
    <p:extLst>
      <p:ext uri="{BB962C8B-B14F-4D97-AF65-F5344CB8AC3E}">
        <p14:creationId xmlns:p14="http://schemas.microsoft.com/office/powerpoint/2010/main" val="380621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06A3-B47B-417C-AA5F-5484381816FB}"/>
              </a:ext>
            </a:extLst>
          </p:cNvPr>
          <p:cNvSpPr>
            <a:spLocks noGrp="1"/>
          </p:cNvSpPr>
          <p:nvPr>
            <p:ph type="ctrTitle"/>
          </p:nvPr>
        </p:nvSpPr>
        <p:spPr/>
        <p:txBody>
          <a:bodyPr/>
          <a:lstStyle/>
          <a:p>
            <a:r>
              <a:rPr lang="en-US" dirty="0"/>
              <a:t>Approved Educational Criteria</a:t>
            </a:r>
          </a:p>
        </p:txBody>
      </p:sp>
    </p:spTree>
    <p:extLst>
      <p:ext uri="{BB962C8B-B14F-4D97-AF65-F5344CB8AC3E}">
        <p14:creationId xmlns:p14="http://schemas.microsoft.com/office/powerpoint/2010/main" val="3405382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p:txBody>
          <a:bodyPr/>
          <a:lstStyle/>
          <a:p>
            <a:r>
              <a:rPr lang="en-US" dirty="0"/>
              <a:t>Program of Education</a:t>
            </a:r>
          </a:p>
        </p:txBody>
      </p:sp>
      <p:pic>
        <p:nvPicPr>
          <p:cNvPr id="4" name="Picture Placeholder 3">
            <a:extLst>
              <a:ext uri="{FF2B5EF4-FFF2-40B4-BE49-F238E27FC236}">
                <a16:creationId xmlns:a16="http://schemas.microsoft.com/office/drawing/2014/main" id="{54410029-BF6A-4B53-9F33-7E5C71764D2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p:pic>
      <p:sp>
        <p:nvSpPr>
          <p:cNvPr id="7" name="Text Placeholder 6">
            <a:extLst>
              <a:ext uri="{FF2B5EF4-FFF2-40B4-BE49-F238E27FC236}">
                <a16:creationId xmlns:a16="http://schemas.microsoft.com/office/drawing/2014/main" id="{4B854EFA-EC04-4179-8331-5CDC0C27C088}"/>
              </a:ext>
            </a:extLst>
          </p:cNvPr>
          <p:cNvSpPr>
            <a:spLocks noGrp="1"/>
          </p:cNvSpPr>
          <p:nvPr>
            <p:ph type="body" sz="quarter" idx="11"/>
          </p:nvPr>
        </p:nvSpPr>
        <p:spPr/>
        <p:txBody>
          <a:bodyPr anchor="ctr">
            <a:normAutofit/>
          </a:bodyPr>
          <a:lstStyle/>
          <a:p>
            <a:pPr marL="0" indent="0">
              <a:buNone/>
            </a:pPr>
            <a:r>
              <a:rPr lang="en-US" altLang="en-US" dirty="0">
                <a:cs typeface="Georgia" panose="02040502050405020303" pitchFamily="18" charset="0"/>
              </a:rPr>
              <a:t>A combination of subjects or unit courses pursued at an educational institution. The three objectives are:</a:t>
            </a:r>
          </a:p>
          <a:p>
            <a:pPr marL="0" indent="0">
              <a:buNone/>
            </a:pPr>
            <a:endParaRPr lang="en-US" dirty="0"/>
          </a:p>
          <a:p>
            <a:r>
              <a:rPr lang="en-US" dirty="0"/>
              <a:t>Educational</a:t>
            </a:r>
          </a:p>
          <a:p>
            <a:endParaRPr lang="en-US" dirty="0"/>
          </a:p>
          <a:p>
            <a:r>
              <a:rPr lang="en-US" dirty="0"/>
              <a:t>Vocational</a:t>
            </a:r>
          </a:p>
          <a:p>
            <a:endParaRPr lang="en-US" dirty="0"/>
          </a:p>
          <a:p>
            <a:r>
              <a:rPr lang="en-US" dirty="0"/>
              <a:t>Professional</a:t>
            </a:r>
          </a:p>
        </p:txBody>
      </p:sp>
    </p:spTree>
    <p:extLst>
      <p:ext uri="{BB962C8B-B14F-4D97-AF65-F5344CB8AC3E}">
        <p14:creationId xmlns:p14="http://schemas.microsoft.com/office/powerpoint/2010/main" val="4013389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Educational</a:t>
            </a:r>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p:txBody>
          <a:bodyPr anchor="ctr"/>
          <a:lstStyle/>
          <a:p>
            <a:pPr marL="0" indent="0">
              <a:buNone/>
              <a:defRPr/>
            </a:pPr>
            <a:r>
              <a:rPr lang="en-US" altLang="en-US" dirty="0">
                <a:latin typeface="Arial" panose="020B0604020202020204" pitchFamily="34" charset="0"/>
                <a:cs typeface="Georgia" panose="02040502050405020303" pitchFamily="18" charset="0"/>
              </a:rPr>
              <a:t>Educational objective leads to a diploma, degree, or certificate which reflects educational attainment such as:</a:t>
            </a:r>
            <a:br>
              <a:rPr lang="en-US" altLang="en-US" dirty="0">
                <a:latin typeface="Arial" panose="020B0604020202020204" pitchFamily="34" charset="0"/>
                <a:cs typeface="Georgia" panose="02040502050405020303" pitchFamily="18" charset="0"/>
              </a:rPr>
            </a:br>
            <a:endParaRPr lang="en-US" altLang="en-US" dirty="0">
              <a:latin typeface="Arial" panose="020B0604020202020204" pitchFamily="34" charset="0"/>
            </a:endParaRPr>
          </a:p>
          <a:p>
            <a:pPr>
              <a:defRPr/>
            </a:pPr>
            <a:r>
              <a:rPr lang="en-US" altLang="en-US" dirty="0">
                <a:latin typeface="Arial" panose="020B0604020202020204" pitchFamily="34" charset="0"/>
                <a:cs typeface="Georgia" panose="02040502050405020303" pitchFamily="18" charset="0"/>
              </a:rPr>
              <a:t>G.E.D. (General Educational Development) certificate</a:t>
            </a:r>
          </a:p>
          <a:p>
            <a:pPr>
              <a:defRPr/>
            </a:pPr>
            <a:r>
              <a:rPr lang="en-US" altLang="en-US" dirty="0">
                <a:latin typeface="Arial" panose="020B0604020202020204" pitchFamily="34" charset="0"/>
              </a:rPr>
              <a:t>High School diploma</a:t>
            </a:r>
          </a:p>
          <a:p>
            <a:pPr>
              <a:defRPr/>
            </a:pPr>
            <a:r>
              <a:rPr lang="en-US" altLang="en-US" dirty="0">
                <a:latin typeface="Arial" panose="020B0604020202020204" pitchFamily="34" charset="0"/>
              </a:rPr>
              <a:t>Bachelor, Master, or Ph.D. degree</a:t>
            </a:r>
            <a:endParaRPr lang="en-US" altLang="en-US" dirty="0"/>
          </a:p>
        </p:txBody>
      </p:sp>
      <p:pic>
        <p:nvPicPr>
          <p:cNvPr id="7" name="Picture Placeholder 2">
            <a:extLst>
              <a:ext uri="{FF2B5EF4-FFF2-40B4-BE49-F238E27FC236}">
                <a16:creationId xmlns:a16="http://schemas.microsoft.com/office/drawing/2014/main" id="{D7110448-7546-4806-AE65-CF477A8BC779}"/>
              </a:ext>
            </a:extLst>
          </p:cNvPr>
          <p:cNvPicPr>
            <a:picLocks noChangeAspect="1"/>
          </p:cNvPicPr>
          <p:nvPr/>
        </p:nvPicPr>
        <p:blipFill>
          <a:blip r:embed="rId3">
            <a:extLst>
              <a:ext uri="{28A0092B-C50C-407E-A947-70E740481C1C}">
                <a14:useLocalDpi xmlns:a14="http://schemas.microsoft.com/office/drawing/2010/main" val="0"/>
              </a:ext>
            </a:extLst>
          </a:blip>
          <a:srcRect t="45" b="45"/>
          <a:stretch>
            <a:fillRect/>
          </a:stretch>
        </p:blipFill>
        <p:spPr>
          <a:xfrm>
            <a:off x="495300" y="1181100"/>
            <a:ext cx="3953486" cy="5105400"/>
          </a:xfrm>
          <a:prstGeom prst="rect">
            <a:avLst/>
          </a:prstGeom>
          <a:effectLst>
            <a:outerShdw blurRad="177800" dist="38100" dir="2700000" algn="br" rotWithShape="0">
              <a:prstClr val="black">
                <a:alpha val="60000"/>
              </a:prstClr>
            </a:outerShdw>
          </a:effectLst>
        </p:spPr>
      </p:pic>
      <p:pic>
        <p:nvPicPr>
          <p:cNvPr id="5" name="Picture Placeholder 5">
            <a:extLst>
              <a:ext uri="{FF2B5EF4-FFF2-40B4-BE49-F238E27FC236}">
                <a16:creationId xmlns:a16="http://schemas.microsoft.com/office/drawing/2014/main" id="{36AE80EE-B059-466B-9F12-8BF0D995E72D}"/>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5" b="45"/>
          <a:stretch>
            <a:fillRect/>
          </a:stretch>
        </p:blipFill>
        <p:spPr>
          <a:xfrm>
            <a:off x="495300" y="1181100"/>
            <a:ext cx="3944820" cy="5094210"/>
          </a:xfrm>
        </p:spPr>
      </p:pic>
    </p:spTree>
    <p:extLst>
      <p:ext uri="{BB962C8B-B14F-4D97-AF65-F5344CB8AC3E}">
        <p14:creationId xmlns:p14="http://schemas.microsoft.com/office/powerpoint/2010/main" val="3747509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Vocational</a:t>
            </a:r>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p:txBody>
          <a:bodyPr anchor="ctr"/>
          <a:lstStyle/>
          <a:p>
            <a:pPr marL="0" indent="0">
              <a:buNone/>
              <a:defRPr/>
            </a:pPr>
            <a:r>
              <a:rPr lang="en-US" altLang="en-US" dirty="0">
                <a:latin typeface="Arial" panose="020B0604020202020204" pitchFamily="34" charset="0"/>
                <a:cs typeface="Georgia" panose="02040502050405020303" pitchFamily="18" charset="0"/>
              </a:rPr>
              <a:t>Vocational objective leads to an occupation attained after completion of a particular course or program leading to entry level employment:</a:t>
            </a:r>
          </a:p>
          <a:p>
            <a:pPr marL="0" indent="0">
              <a:buNone/>
              <a:defRPr/>
            </a:pPr>
            <a:endParaRPr lang="en-US" altLang="en-US" dirty="0">
              <a:latin typeface="Arial" panose="020B0604020202020204" pitchFamily="34" charset="0"/>
              <a:cs typeface="Georgia" panose="02040502050405020303" pitchFamily="18" charset="0"/>
            </a:endParaRPr>
          </a:p>
          <a:p>
            <a:pPr>
              <a:defRPr/>
            </a:pPr>
            <a:r>
              <a:rPr lang="en-US" altLang="en-US" dirty="0">
                <a:latin typeface="Arial" panose="020B0604020202020204" pitchFamily="34" charset="0"/>
                <a:cs typeface="Georgia" panose="02040502050405020303" pitchFamily="18" charset="0"/>
              </a:rPr>
              <a:t>Business</a:t>
            </a:r>
          </a:p>
          <a:p>
            <a:pPr>
              <a:defRPr/>
            </a:pPr>
            <a:r>
              <a:rPr lang="en-US" altLang="en-US" dirty="0">
                <a:latin typeface="Arial" panose="020B0604020202020204" pitchFamily="34" charset="0"/>
                <a:cs typeface="Georgia" panose="02040502050405020303" pitchFamily="18" charset="0"/>
              </a:rPr>
              <a:t>Technical</a:t>
            </a:r>
          </a:p>
          <a:p>
            <a:pPr>
              <a:defRPr/>
            </a:pPr>
            <a:r>
              <a:rPr lang="en-US" altLang="en-US" dirty="0">
                <a:latin typeface="Arial" panose="020B0604020202020204" pitchFamily="34" charset="0"/>
                <a:cs typeface="Georgia" panose="02040502050405020303" pitchFamily="18" charset="0"/>
              </a:rPr>
              <a:t>Trade </a:t>
            </a:r>
          </a:p>
          <a:p>
            <a:pPr>
              <a:defRPr/>
            </a:pPr>
            <a:r>
              <a:rPr lang="en-US" altLang="en-US" dirty="0">
                <a:latin typeface="Arial" panose="020B0604020202020204" pitchFamily="34" charset="0"/>
                <a:cs typeface="Georgia" panose="02040502050405020303" pitchFamily="18" charset="0"/>
              </a:rPr>
              <a:t>Vocational school </a:t>
            </a:r>
          </a:p>
          <a:p>
            <a:pPr>
              <a:defRPr/>
            </a:pPr>
            <a:r>
              <a:rPr lang="en-US" altLang="en-US" dirty="0">
                <a:latin typeface="Arial" panose="020B0604020202020204" pitchFamily="34" charset="0"/>
                <a:cs typeface="Georgia" panose="02040502050405020303" pitchFamily="18" charset="0"/>
              </a:rPr>
              <a:t>Apprenticeship or other on-the-job training</a:t>
            </a:r>
            <a:endParaRPr lang="en-US" altLang="en-US" dirty="0">
              <a:cs typeface="Georgia" pitchFamily="18" charset="0"/>
            </a:endParaRPr>
          </a:p>
        </p:txBody>
      </p:sp>
      <p:pic>
        <p:nvPicPr>
          <p:cNvPr id="5" name="Picture Placeholder 2">
            <a:extLst>
              <a:ext uri="{FF2B5EF4-FFF2-40B4-BE49-F238E27FC236}">
                <a16:creationId xmlns:a16="http://schemas.microsoft.com/office/drawing/2014/main" id="{EE3E0EB2-6EA6-41B2-8080-D91BF374C2E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a:xfrm>
            <a:off x="549728" y="1169909"/>
            <a:ext cx="3953486" cy="5105401"/>
          </a:xfrm>
        </p:spPr>
      </p:pic>
    </p:spTree>
    <p:extLst>
      <p:ext uri="{BB962C8B-B14F-4D97-AF65-F5344CB8AC3E}">
        <p14:creationId xmlns:p14="http://schemas.microsoft.com/office/powerpoint/2010/main" val="320280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Professional</a:t>
            </a:r>
          </a:p>
        </p:txBody>
      </p:sp>
      <p:pic>
        <p:nvPicPr>
          <p:cNvPr id="12" name="Picture Placeholder 11">
            <a:extLst>
              <a:ext uri="{FF2B5EF4-FFF2-40B4-BE49-F238E27FC236}">
                <a16:creationId xmlns:a16="http://schemas.microsoft.com/office/drawing/2014/main" id="{0DC21FE5-4656-4B86-AF7A-7F345F97B61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p:pic>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p:txBody>
          <a:bodyPr anchor="ctr"/>
          <a:lstStyle/>
          <a:p>
            <a:pPr marL="0" indent="0">
              <a:buNone/>
            </a:pPr>
            <a:r>
              <a:rPr lang="en-US" altLang="en-US" dirty="0">
                <a:latin typeface="Arial" panose="020B0604020202020204" pitchFamily="34" charset="0"/>
                <a:cs typeface="Georgia" panose="02040502050405020303" pitchFamily="18" charset="0"/>
              </a:rPr>
              <a:t>Professional objective leads to an occupation after an individual completes an extended, college-level academic program of study.</a:t>
            </a:r>
          </a:p>
          <a:p>
            <a:endParaRPr lang="en-US" dirty="0"/>
          </a:p>
        </p:txBody>
      </p:sp>
      <p:pic>
        <p:nvPicPr>
          <p:cNvPr id="5" name="Picture Placeholder 3">
            <a:extLst>
              <a:ext uri="{FF2B5EF4-FFF2-40B4-BE49-F238E27FC236}">
                <a16:creationId xmlns:a16="http://schemas.microsoft.com/office/drawing/2014/main" id="{C76F99A3-27FD-4122-B5E3-A7202068E1BF}"/>
              </a:ext>
            </a:extLst>
          </p:cNvPr>
          <p:cNvPicPr>
            <a:picLocks noChangeAspect="1"/>
          </p:cNvPicPr>
          <p:nvPr/>
        </p:nvPicPr>
        <p:blipFill>
          <a:blip r:embed="rId4">
            <a:extLst>
              <a:ext uri="{28A0092B-C50C-407E-A947-70E740481C1C}">
                <a14:useLocalDpi xmlns:a14="http://schemas.microsoft.com/office/drawing/2010/main" val="0"/>
              </a:ext>
            </a:extLst>
          </a:blip>
          <a:srcRect t="45" b="45"/>
          <a:stretch>
            <a:fillRect/>
          </a:stretch>
        </p:blipFill>
        <p:spPr>
          <a:xfrm>
            <a:off x="361950" y="1181100"/>
            <a:ext cx="4078170" cy="5266414"/>
          </a:xfrm>
          <a:prstGeom prst="rect">
            <a:avLst/>
          </a:prstGeom>
          <a:effectLst>
            <a:outerShdw blurRad="177800" dist="38100" dir="2700000" algn="br" rotWithShape="0">
              <a:prstClr val="black">
                <a:alpha val="60000"/>
              </a:prstClr>
            </a:outerShdw>
          </a:effectLst>
        </p:spPr>
      </p:pic>
    </p:spTree>
    <p:extLst>
      <p:ext uri="{BB962C8B-B14F-4D97-AF65-F5344CB8AC3E}">
        <p14:creationId xmlns:p14="http://schemas.microsoft.com/office/powerpoint/2010/main" val="1515036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3AAB-1A22-47AC-979A-A997BABD4051}"/>
              </a:ext>
            </a:extLst>
          </p:cNvPr>
          <p:cNvSpPr>
            <a:spLocks noGrp="1"/>
          </p:cNvSpPr>
          <p:nvPr>
            <p:ph type="title"/>
          </p:nvPr>
        </p:nvSpPr>
        <p:spPr/>
        <p:txBody>
          <a:bodyPr/>
          <a:lstStyle/>
          <a:p>
            <a:r>
              <a:rPr lang="en-US" dirty="0"/>
              <a:t>Measurement of Courses (1 of 2)</a:t>
            </a:r>
          </a:p>
        </p:txBody>
      </p:sp>
      <p:sp>
        <p:nvSpPr>
          <p:cNvPr id="4" name="Text Placeholder 3">
            <a:extLst>
              <a:ext uri="{FF2B5EF4-FFF2-40B4-BE49-F238E27FC236}">
                <a16:creationId xmlns:a16="http://schemas.microsoft.com/office/drawing/2014/main" id="{1CA10884-9744-40AE-BD2C-D0D1E8AAF236}"/>
              </a:ext>
            </a:extLst>
          </p:cNvPr>
          <p:cNvSpPr>
            <a:spLocks noGrp="1"/>
          </p:cNvSpPr>
          <p:nvPr>
            <p:ph type="body" sz="quarter" idx="11"/>
          </p:nvPr>
        </p:nvSpPr>
        <p:spPr>
          <a:xfrm>
            <a:off x="500568" y="1181099"/>
            <a:ext cx="11092543" cy="2000251"/>
          </a:xfrm>
        </p:spPr>
        <p:txBody>
          <a:bodyPr/>
          <a:lstStyle/>
          <a:p>
            <a:pPr marL="0" indent="0" algn="ctr">
              <a:buNone/>
            </a:pPr>
            <a:r>
              <a:rPr lang="en-US" b="1" dirty="0"/>
              <a:t>Clock Hours</a:t>
            </a:r>
          </a:p>
          <a:p>
            <a:pPr marL="0" indent="0">
              <a:buNone/>
            </a:pPr>
            <a:br>
              <a:rPr lang="en-US" dirty="0"/>
            </a:br>
            <a:r>
              <a:rPr lang="en-US" dirty="0"/>
              <a:t>Actual hours per week a student spends attending class or other instructional activities that count toward completing a program of study. </a:t>
            </a:r>
          </a:p>
          <a:p>
            <a:r>
              <a:rPr lang="en-US" dirty="0"/>
              <a:t>Complete 18 clock hours per week if the predominant portion is spent in the classroom</a:t>
            </a:r>
          </a:p>
          <a:p>
            <a:r>
              <a:rPr lang="en-US" dirty="0"/>
              <a:t>Complete 22 clock hours per week if the predominant instruction is more like shop practice</a:t>
            </a:r>
          </a:p>
        </p:txBody>
      </p:sp>
      <p:sp>
        <p:nvSpPr>
          <p:cNvPr id="5" name="Text Placeholder 3">
            <a:extLst>
              <a:ext uri="{FF2B5EF4-FFF2-40B4-BE49-F238E27FC236}">
                <a16:creationId xmlns:a16="http://schemas.microsoft.com/office/drawing/2014/main" id="{04761732-A21E-4D34-8E48-05FA6BDA5938}"/>
              </a:ext>
            </a:extLst>
          </p:cNvPr>
          <p:cNvSpPr txBox="1">
            <a:spLocks/>
          </p:cNvSpPr>
          <p:nvPr/>
        </p:nvSpPr>
        <p:spPr>
          <a:xfrm>
            <a:off x="500568" y="3956031"/>
            <a:ext cx="11092543" cy="2000251"/>
          </a:xfrm>
          <a:prstGeom prst="rect">
            <a:avLst/>
          </a:prstGeom>
        </p:spPr>
        <p:txBody>
          <a:bodyPr/>
          <a:lstStyle>
            <a:lvl1pPr marL="285750" indent="-285750" algn="l" defTabSz="914400" rtl="0" eaLnBrk="1" latinLnBrk="0" hangingPunct="1">
              <a:lnSpc>
                <a:spcPct val="90000"/>
              </a:lnSpc>
              <a:spcBef>
                <a:spcPts val="1000"/>
              </a:spcBef>
              <a:buSzPct val="135000"/>
              <a:buFont typeface="Arial" panose="020B0604020202020204" pitchFamily="34" charset="0"/>
              <a:buChar char="•"/>
              <a:defRPr sz="1800" kern="1200">
                <a:solidFill>
                  <a:srgbClr val="1A1A1A"/>
                </a:solidFill>
                <a:latin typeface="+mn-lt"/>
                <a:ea typeface="+mn-ea"/>
                <a:cs typeface="+mn-cs"/>
              </a:defRPr>
            </a:lvl1pPr>
            <a:lvl2pPr marL="742950" indent="-285750" algn="l" defTabSz="914400" rtl="0" eaLnBrk="1" latinLnBrk="0" hangingPunct="1">
              <a:lnSpc>
                <a:spcPct val="90000"/>
              </a:lnSpc>
              <a:spcBef>
                <a:spcPts val="500"/>
              </a:spcBef>
              <a:buSzPct val="135000"/>
              <a:buFont typeface="Arial" panose="020B0604020202020204" pitchFamily="34" charset="0"/>
              <a:buChar char="•"/>
              <a:defRPr sz="1800" kern="1200">
                <a:solidFill>
                  <a:srgbClr val="1A1A1A"/>
                </a:solidFill>
                <a:latin typeface="+mn-lt"/>
                <a:ea typeface="+mn-ea"/>
                <a:cs typeface="+mn-cs"/>
              </a:defRPr>
            </a:lvl2pPr>
            <a:lvl3pPr marL="1200150" indent="-285750" algn="l" defTabSz="914400" rtl="0" eaLnBrk="1" latinLnBrk="0" hangingPunct="1">
              <a:lnSpc>
                <a:spcPct val="90000"/>
              </a:lnSpc>
              <a:spcBef>
                <a:spcPts val="500"/>
              </a:spcBef>
              <a:buSzPct val="135000"/>
              <a:buFont typeface="Arial" panose="020B0604020202020204" pitchFamily="34" charset="0"/>
              <a:buChar char="•"/>
              <a:defRPr sz="1800" kern="1200">
                <a:solidFill>
                  <a:srgbClr val="1A1A1A"/>
                </a:solidFill>
                <a:latin typeface="+mn-lt"/>
                <a:ea typeface="+mn-ea"/>
                <a:cs typeface="+mn-cs"/>
              </a:defRPr>
            </a:lvl3pPr>
            <a:lvl4pPr marL="1657350" indent="-285750" algn="l" defTabSz="914400" rtl="0" eaLnBrk="1" latinLnBrk="0" hangingPunct="1">
              <a:lnSpc>
                <a:spcPct val="90000"/>
              </a:lnSpc>
              <a:spcBef>
                <a:spcPts val="500"/>
              </a:spcBef>
              <a:buSzPct val="135000"/>
              <a:buFont typeface="Arial" panose="020B0604020202020204" pitchFamily="34" charset="0"/>
              <a:buChar char="•"/>
              <a:defRPr sz="1800" kern="1200">
                <a:solidFill>
                  <a:srgbClr val="1A1A1A"/>
                </a:solidFill>
                <a:latin typeface="+mn-lt"/>
                <a:ea typeface="+mn-ea"/>
                <a:cs typeface="+mn-cs"/>
              </a:defRPr>
            </a:lvl4pPr>
            <a:lvl5pPr marL="2114550" indent="-285750" algn="l" defTabSz="914400" rtl="0" eaLnBrk="1" latinLnBrk="0" hangingPunct="1">
              <a:lnSpc>
                <a:spcPct val="90000"/>
              </a:lnSpc>
              <a:spcBef>
                <a:spcPts val="500"/>
              </a:spcBef>
              <a:buSzPct val="135000"/>
              <a:buFont typeface="Arial" panose="020B0604020202020204" pitchFamily="34" charset="0"/>
              <a:buChar char="•"/>
              <a:defRPr sz="1800" kern="1200">
                <a:solidFill>
                  <a:srgbClr val="1A1A1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Credit Hours</a:t>
            </a:r>
          </a:p>
          <a:p>
            <a:pPr marL="0" indent="0">
              <a:buNone/>
            </a:pPr>
            <a:br>
              <a:rPr lang="en-US" dirty="0"/>
            </a:br>
            <a:r>
              <a:rPr lang="en-US" dirty="0"/>
              <a:t>The number of credits a student receives for enrolling in, and successfully completing a given course. </a:t>
            </a:r>
          </a:p>
          <a:p>
            <a:r>
              <a:rPr lang="en-US" dirty="0"/>
              <a:t>Students complete a certain number of credits to complete a program</a:t>
            </a:r>
          </a:p>
          <a:p>
            <a:r>
              <a:rPr lang="en-US" b="1" dirty="0"/>
              <a:t>Does not </a:t>
            </a:r>
            <a:r>
              <a:rPr lang="en-US" dirty="0"/>
              <a:t>directly reflect the total number of a student spends in class</a:t>
            </a:r>
          </a:p>
          <a:p>
            <a:r>
              <a:rPr lang="en-US" dirty="0"/>
              <a:t>Reflect each course’s workload</a:t>
            </a:r>
            <a:endParaRPr lang="en-US" b="1" dirty="0"/>
          </a:p>
        </p:txBody>
      </p:sp>
    </p:spTree>
    <p:extLst>
      <p:ext uri="{BB962C8B-B14F-4D97-AF65-F5344CB8AC3E}">
        <p14:creationId xmlns:p14="http://schemas.microsoft.com/office/powerpoint/2010/main" val="4151777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Measurement of Courses (2 of 2)</a:t>
            </a:r>
          </a:p>
        </p:txBody>
      </p:sp>
      <p:pic>
        <p:nvPicPr>
          <p:cNvPr id="6" name="Picture Placeholder 5">
            <a:extLst>
              <a:ext uri="{FF2B5EF4-FFF2-40B4-BE49-F238E27FC236}">
                <a16:creationId xmlns:a16="http://schemas.microsoft.com/office/drawing/2014/main" id="{311735FF-F595-4026-8ED3-C7DC18ABBC1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p:pic>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p:txBody>
          <a:bodyPr anchor="ctr"/>
          <a:lstStyle/>
          <a:p>
            <a:r>
              <a:rPr lang="en-US" dirty="0"/>
              <a:t>Clock hour are always 60 minutes of net instruction.</a:t>
            </a:r>
          </a:p>
          <a:p>
            <a:r>
              <a:rPr lang="en-US" dirty="0"/>
              <a:t>Non-College Degree (NCD) programs utilize Clock Hours to measure courses</a:t>
            </a:r>
          </a:p>
          <a:p>
            <a:r>
              <a:rPr lang="en-US" dirty="0"/>
              <a:t>Contact your </a:t>
            </a:r>
            <a:r>
              <a:rPr lang="en-US" dirty="0">
                <a:solidFill>
                  <a:schemeClr val="tx1"/>
                </a:solidFill>
              </a:rPr>
              <a:t>State Approving Agency (SAA) </a:t>
            </a:r>
            <a:r>
              <a:rPr lang="en-US" dirty="0"/>
              <a:t>of jurisdiction for questions about your program.</a:t>
            </a:r>
          </a:p>
        </p:txBody>
      </p:sp>
    </p:spTree>
    <p:extLst>
      <p:ext uri="{BB962C8B-B14F-4D97-AF65-F5344CB8AC3E}">
        <p14:creationId xmlns:p14="http://schemas.microsoft.com/office/powerpoint/2010/main" val="1031140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What Exactly is a Clock Hour?</a:t>
            </a:r>
          </a:p>
        </p:txBody>
      </p:sp>
      <p:pic>
        <p:nvPicPr>
          <p:cNvPr id="6" name="Picture Placeholder 5">
            <a:extLst>
              <a:ext uri="{FF2B5EF4-FFF2-40B4-BE49-F238E27FC236}">
                <a16:creationId xmlns:a16="http://schemas.microsoft.com/office/drawing/2014/main" id="{4217834F-3AF6-4616-962B-70814A168D1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p:pic>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p:txBody>
          <a:bodyPr anchor="ctr"/>
          <a:lstStyle/>
          <a:p>
            <a:pPr marL="0" indent="0">
              <a:buNone/>
            </a:pPr>
            <a:r>
              <a:rPr lang="en-US" dirty="0"/>
              <a:t>Classroom Theory:</a:t>
            </a:r>
          </a:p>
          <a:p>
            <a:pPr lvl="0"/>
            <a:r>
              <a:rPr lang="en-US" dirty="0"/>
              <a:t>Clock Hour is a 60-minute time-frame</a:t>
            </a:r>
          </a:p>
          <a:p>
            <a:pPr lvl="0"/>
            <a:r>
              <a:rPr lang="en-US" dirty="0"/>
              <a:t>10 minutes to change classes each hour</a:t>
            </a:r>
          </a:p>
          <a:p>
            <a:pPr lvl="0"/>
            <a:r>
              <a:rPr lang="en-US" dirty="0"/>
              <a:t>10 minutes to change subjects if in the same classroom</a:t>
            </a:r>
          </a:p>
          <a:p>
            <a:pPr marL="0" indent="0">
              <a:buNone/>
            </a:pPr>
            <a:endParaRPr lang="en-US" dirty="0"/>
          </a:p>
          <a:p>
            <a:pPr marL="0" indent="0">
              <a:buNone/>
            </a:pPr>
            <a:r>
              <a:rPr lang="en-US" dirty="0"/>
              <a:t>Shop Practice:</a:t>
            </a:r>
          </a:p>
          <a:p>
            <a:r>
              <a:rPr lang="en-US" dirty="0"/>
              <a:t>Clock Hour is a 60-minute time-frame</a:t>
            </a:r>
          </a:p>
          <a:p>
            <a:pPr lvl="0"/>
            <a:r>
              <a:rPr lang="en-US" dirty="0"/>
              <a:t>Two (2) 15-minute breaks (Morning &amp; Afternoon)</a:t>
            </a:r>
          </a:p>
          <a:p>
            <a:pPr lvl="0"/>
            <a:r>
              <a:rPr lang="en-US" dirty="0"/>
              <a:t>Shorter breaks allowed for part-time enrollment</a:t>
            </a:r>
          </a:p>
        </p:txBody>
      </p:sp>
    </p:spTree>
    <p:extLst>
      <p:ext uri="{BB962C8B-B14F-4D97-AF65-F5344CB8AC3E}">
        <p14:creationId xmlns:p14="http://schemas.microsoft.com/office/powerpoint/2010/main" val="3470839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78BE160-9F52-4340-858C-157D546DA516}"/>
              </a:ext>
            </a:extLst>
          </p:cNvPr>
          <p:cNvSpPr>
            <a:spLocks noGrp="1"/>
          </p:cNvSpPr>
          <p:nvPr>
            <p:ph type="title"/>
          </p:nvPr>
        </p:nvSpPr>
        <p:spPr/>
        <p:txBody>
          <a:bodyPr/>
          <a:lstStyle/>
          <a:p>
            <a:r>
              <a:rPr lang="en-US" dirty="0"/>
              <a:t>Attendance Policy</a:t>
            </a:r>
          </a:p>
        </p:txBody>
      </p:sp>
      <p:pic>
        <p:nvPicPr>
          <p:cNvPr id="3" name="Picture Placeholder 2">
            <a:extLst>
              <a:ext uri="{FF2B5EF4-FFF2-40B4-BE49-F238E27FC236}">
                <a16:creationId xmlns:a16="http://schemas.microsoft.com/office/drawing/2014/main" id="{39D7977E-43A5-4595-9B81-F95DA4F25B1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p:pic>
      <p:sp>
        <p:nvSpPr>
          <p:cNvPr id="13" name="Text Placeholder 12">
            <a:extLst>
              <a:ext uri="{FF2B5EF4-FFF2-40B4-BE49-F238E27FC236}">
                <a16:creationId xmlns:a16="http://schemas.microsoft.com/office/drawing/2014/main" id="{A2A39E63-55E9-4424-AC83-AE921E0C8CDC}"/>
              </a:ext>
            </a:extLst>
          </p:cNvPr>
          <p:cNvSpPr>
            <a:spLocks noGrp="1"/>
          </p:cNvSpPr>
          <p:nvPr>
            <p:ph type="body" sz="quarter" idx="11"/>
          </p:nvPr>
        </p:nvSpPr>
        <p:spPr/>
        <p:txBody>
          <a:bodyPr anchor="ctr"/>
          <a:lstStyle/>
          <a:p>
            <a:pPr marL="0" indent="0">
              <a:buNone/>
            </a:pPr>
            <a:r>
              <a:rPr lang="en-US" dirty="0"/>
              <a:t>If a program is measured in clock hours, benefits are paid based on clock hours of attendance per week. </a:t>
            </a:r>
          </a:p>
          <a:p>
            <a:pPr marL="0" indent="0">
              <a:buNone/>
            </a:pPr>
            <a:endParaRPr lang="en-US" dirty="0"/>
          </a:p>
          <a:p>
            <a:pPr marL="0" indent="0">
              <a:buNone/>
            </a:pPr>
            <a:r>
              <a:rPr lang="en-US" dirty="0"/>
              <a:t>You </a:t>
            </a:r>
            <a:r>
              <a:rPr lang="en-US" b="1" dirty="0"/>
              <a:t>may not </a:t>
            </a:r>
            <a:r>
              <a:rPr lang="en-US" dirty="0"/>
              <a:t>extend the certified end date for students due to absences. </a:t>
            </a:r>
          </a:p>
        </p:txBody>
      </p:sp>
    </p:spTree>
    <p:extLst>
      <p:ext uri="{BB962C8B-B14F-4D97-AF65-F5344CB8AC3E}">
        <p14:creationId xmlns:p14="http://schemas.microsoft.com/office/powerpoint/2010/main" val="3034503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Resident Training (1 of 2)</a:t>
            </a:r>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p:txBody>
          <a:bodyPr anchor="ctr"/>
          <a:lstStyle/>
          <a:p>
            <a:pPr marL="0" indent="0">
              <a:buNone/>
              <a:defRPr/>
            </a:pPr>
            <a:r>
              <a:rPr lang="en-US" altLang="en-US" dirty="0">
                <a:cs typeface="Georgia" panose="02040502050405020303" pitchFamily="18" charset="0"/>
              </a:rPr>
              <a:t>A course requiring regularly scheduled classes where sessions equal the number of credit hours awarded for the course.</a:t>
            </a:r>
          </a:p>
          <a:p>
            <a:pPr marL="0" indent="0">
              <a:buNone/>
              <a:defRPr/>
            </a:pPr>
            <a:endParaRPr lang="en-US" altLang="en-US" dirty="0">
              <a:cs typeface="Georgia" panose="02040502050405020303" pitchFamily="18" charset="0"/>
            </a:endParaRPr>
          </a:p>
          <a:p>
            <a:pPr marL="0" indent="0">
              <a:buNone/>
              <a:defRPr/>
            </a:pPr>
            <a:r>
              <a:rPr lang="en-US" altLang="en-US" dirty="0">
                <a:cs typeface="Georgia" panose="02040502050405020303" pitchFamily="18" charset="0"/>
              </a:rPr>
              <a:t>Example:</a:t>
            </a:r>
          </a:p>
          <a:p>
            <a:pPr marL="0" indent="0">
              <a:buNone/>
              <a:defRPr/>
            </a:pPr>
            <a:endParaRPr lang="en-US" altLang="en-US" dirty="0">
              <a:cs typeface="Georgia" panose="02040502050405020303" pitchFamily="18" charset="0"/>
            </a:endParaRPr>
          </a:p>
          <a:p>
            <a:pPr marL="0" indent="0">
              <a:buNone/>
            </a:pPr>
            <a:r>
              <a:rPr lang="en-US" altLang="en-US" dirty="0">
                <a:cs typeface="Georgia" panose="02040502050405020303" pitchFamily="18" charset="0"/>
              </a:rPr>
              <a:t>3 credits x 16 weeks = </a:t>
            </a:r>
            <a:r>
              <a:rPr lang="en-US" altLang="en-US" b="1" dirty="0">
                <a:cs typeface="Georgia" panose="02040502050405020303" pitchFamily="18" charset="0"/>
              </a:rPr>
              <a:t>48</a:t>
            </a:r>
            <a:r>
              <a:rPr lang="en-US" altLang="en-US" dirty="0">
                <a:cs typeface="Georgia" panose="02040502050405020303" pitchFamily="18" charset="0"/>
              </a:rPr>
              <a:t> hours of class (</a:t>
            </a:r>
            <a:r>
              <a:rPr lang="en-US" altLang="en-US" b="1" dirty="0">
                <a:cs typeface="Georgia" panose="02040502050405020303" pitchFamily="18" charset="0"/>
              </a:rPr>
              <a:t>50</a:t>
            </a:r>
            <a:r>
              <a:rPr lang="en-US" altLang="en-US" dirty="0">
                <a:cs typeface="Georgia" panose="02040502050405020303" pitchFamily="18" charset="0"/>
              </a:rPr>
              <a:t> minute hours)</a:t>
            </a:r>
          </a:p>
          <a:p>
            <a:pPr marL="0" indent="0">
              <a:buNone/>
            </a:pPr>
            <a:endParaRPr lang="en-US" altLang="en-US" dirty="0">
              <a:cs typeface="Georgia" panose="02040502050405020303" pitchFamily="18" charset="0"/>
            </a:endParaRPr>
          </a:p>
          <a:p>
            <a:pPr marL="0" indent="0">
              <a:buNone/>
            </a:pPr>
            <a:r>
              <a:rPr lang="en-US" altLang="en-US" dirty="0">
                <a:cs typeface="Georgia" panose="02040502050405020303" pitchFamily="18" charset="0"/>
              </a:rPr>
              <a:t>48 x 50 min. = </a:t>
            </a:r>
            <a:r>
              <a:rPr lang="en-US" altLang="en-US" b="1" dirty="0">
                <a:cs typeface="Georgia" panose="02040502050405020303" pitchFamily="18" charset="0"/>
              </a:rPr>
              <a:t>2,400</a:t>
            </a:r>
            <a:r>
              <a:rPr lang="en-US" altLang="en-US" dirty="0">
                <a:cs typeface="Georgia" panose="02040502050405020303" pitchFamily="18" charset="0"/>
              </a:rPr>
              <a:t> min.</a:t>
            </a:r>
          </a:p>
          <a:p>
            <a:pPr marL="0" indent="0">
              <a:buNone/>
            </a:pPr>
            <a:endParaRPr lang="en-US" altLang="en-US" dirty="0">
              <a:cs typeface="Georgia" panose="02040502050405020303" pitchFamily="18" charset="0"/>
            </a:endParaRPr>
          </a:p>
          <a:p>
            <a:pPr marL="0" indent="0">
              <a:buNone/>
            </a:pPr>
            <a:r>
              <a:rPr lang="en-US" altLang="en-US" dirty="0">
                <a:cs typeface="Georgia" panose="02040502050405020303" pitchFamily="18" charset="0"/>
              </a:rPr>
              <a:t>2,400 minutes/16 weeks = 150 min. = 3 hours per week</a:t>
            </a:r>
          </a:p>
          <a:p>
            <a:pPr marL="0" indent="0">
              <a:buNone/>
              <a:defRPr/>
            </a:pPr>
            <a:endParaRPr lang="en-US" altLang="en-US" dirty="0">
              <a:cs typeface="Georgia" panose="02040502050405020303" pitchFamily="18" charset="0"/>
            </a:endParaRPr>
          </a:p>
        </p:txBody>
      </p:sp>
      <p:pic>
        <p:nvPicPr>
          <p:cNvPr id="7" name="Picture 6">
            <a:extLst>
              <a:ext uri="{FF2B5EF4-FFF2-40B4-BE49-F238E27FC236}">
                <a16:creationId xmlns:a16="http://schemas.microsoft.com/office/drawing/2014/main" id="{36CD65EF-256D-4BD0-AB01-EFC4D6E78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28" y="1187821"/>
            <a:ext cx="3944820" cy="5098679"/>
          </a:xfrm>
          <a:prstGeom prst="rect">
            <a:avLst/>
          </a:prstGeom>
        </p:spPr>
      </p:pic>
    </p:spTree>
    <p:extLst>
      <p:ext uri="{BB962C8B-B14F-4D97-AF65-F5344CB8AC3E}">
        <p14:creationId xmlns:p14="http://schemas.microsoft.com/office/powerpoint/2010/main" val="282687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a:xfrm>
            <a:off x="549728" y="277586"/>
            <a:ext cx="11092543" cy="315912"/>
          </a:xfrm>
        </p:spPr>
        <p:txBody>
          <a:bodyPr/>
          <a:lstStyle/>
          <a:p>
            <a:r>
              <a:rPr lang="en-US" sz="2800" dirty="0"/>
              <a:t>Approved SCO Training</a:t>
            </a:r>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a:xfrm>
            <a:off x="973682" y="1103528"/>
            <a:ext cx="6618937" cy="4138618"/>
          </a:xfrm>
        </p:spPr>
        <p:txBody>
          <a:bodyPr anchor="ctr"/>
          <a:lstStyle/>
          <a:p>
            <a:pPr marL="0" indent="0">
              <a:buNone/>
            </a:pPr>
            <a:r>
              <a:rPr lang="en-US" sz="2000" b="1" dirty="0">
                <a:solidFill>
                  <a:schemeClr val="accent1">
                    <a:lumMod val="50000"/>
                  </a:schemeClr>
                </a:solidFill>
              </a:rPr>
              <a:t>This is approved SCO Annual Training!</a:t>
            </a:r>
            <a:br>
              <a:rPr lang="en-US" sz="2000" b="1" dirty="0">
                <a:solidFill>
                  <a:schemeClr val="accent1">
                    <a:lumMod val="50000"/>
                  </a:schemeClr>
                </a:solidFill>
              </a:rPr>
            </a:br>
            <a:endParaRPr lang="en-US" sz="2000" b="1" dirty="0">
              <a:solidFill>
                <a:schemeClr val="accent1">
                  <a:lumMod val="50000"/>
                </a:schemeClr>
              </a:solidFill>
            </a:endParaRPr>
          </a:p>
          <a:p>
            <a:pPr marL="0" indent="0">
              <a:buNone/>
            </a:pPr>
            <a:r>
              <a:rPr lang="en-US" sz="2000" dirty="0">
                <a:solidFill>
                  <a:schemeClr val="accent1">
                    <a:lumMod val="50000"/>
                  </a:schemeClr>
                </a:solidFill>
              </a:rPr>
              <a:t>Participants will earn credit toward their annual training requirement if they…</a:t>
            </a:r>
          </a:p>
          <a:p>
            <a:pPr marL="0" indent="0">
              <a:buNone/>
            </a:pPr>
            <a:endParaRPr lang="en-US" sz="2000" dirty="0">
              <a:solidFill>
                <a:schemeClr val="accent1">
                  <a:lumMod val="50000"/>
                </a:schemeClr>
              </a:solidFill>
            </a:endParaRPr>
          </a:p>
          <a:p>
            <a:pPr lvl="1">
              <a:buFont typeface="Wingdings" panose="05000000000000000000" pitchFamily="2" charset="2"/>
              <a:buChar char="§"/>
            </a:pPr>
            <a:r>
              <a:rPr lang="en-US" dirty="0">
                <a:solidFill>
                  <a:schemeClr val="accent1">
                    <a:lumMod val="50000"/>
                  </a:schemeClr>
                </a:solidFill>
              </a:rPr>
              <a:t>Remained logged into the online training for the duration of the session. </a:t>
            </a:r>
            <a:endParaRPr lang="en-US" sz="500" dirty="0">
              <a:solidFill>
                <a:schemeClr val="accent1">
                  <a:lumMod val="50000"/>
                </a:schemeClr>
              </a:solidFill>
            </a:endParaRPr>
          </a:p>
          <a:p>
            <a:pPr lvl="1">
              <a:buFont typeface="Wingdings" panose="05000000000000000000" pitchFamily="2" charset="2"/>
              <a:buChar char="§"/>
            </a:pPr>
            <a:r>
              <a:rPr lang="en-US" dirty="0">
                <a:solidFill>
                  <a:schemeClr val="accent1">
                    <a:lumMod val="50000"/>
                  </a:schemeClr>
                </a:solidFill>
              </a:rPr>
              <a:t>Log onto the SCO Training Portal</a:t>
            </a:r>
          </a:p>
          <a:p>
            <a:pPr lvl="1">
              <a:buFont typeface="Wingdings" panose="05000000000000000000" pitchFamily="2" charset="2"/>
              <a:buChar char="§"/>
            </a:pPr>
            <a:endParaRPr lang="en-US" sz="500" dirty="0">
              <a:solidFill>
                <a:schemeClr val="accent1">
                  <a:lumMod val="50000"/>
                </a:schemeClr>
              </a:solidFill>
            </a:endParaRPr>
          </a:p>
          <a:p>
            <a:pPr lvl="1">
              <a:buFont typeface="Wingdings" panose="05000000000000000000" pitchFamily="2" charset="2"/>
              <a:buChar char="§"/>
            </a:pPr>
            <a:r>
              <a:rPr lang="en-US" dirty="0">
                <a:solidFill>
                  <a:schemeClr val="accent1">
                    <a:lumMod val="50000"/>
                  </a:schemeClr>
                </a:solidFill>
              </a:rPr>
              <a:t>Self-certify they completed the conference training</a:t>
            </a:r>
          </a:p>
          <a:p>
            <a:pPr lvl="1">
              <a:buFont typeface="Wingdings" panose="05000000000000000000" pitchFamily="2" charset="2"/>
              <a:buChar char="§"/>
            </a:pPr>
            <a:endParaRPr lang="en-US" sz="500" dirty="0">
              <a:solidFill>
                <a:schemeClr val="accent1">
                  <a:lumMod val="50000"/>
                </a:schemeClr>
              </a:solidFill>
            </a:endParaRPr>
          </a:p>
          <a:p>
            <a:pPr lvl="1">
              <a:buFont typeface="Wingdings" panose="05000000000000000000" pitchFamily="2" charset="2"/>
              <a:buChar char="§"/>
            </a:pPr>
            <a:r>
              <a:rPr lang="en-US" dirty="0">
                <a:solidFill>
                  <a:schemeClr val="accent1">
                    <a:lumMod val="50000"/>
                  </a:schemeClr>
                </a:solidFill>
              </a:rPr>
              <a:t>Print the certificate and keep for their records</a:t>
            </a:r>
          </a:p>
        </p:txBody>
      </p:sp>
      <p:pic>
        <p:nvPicPr>
          <p:cNvPr id="8" name="Picture Placeholder 7" descr="A screenshot of a cell phone&#10;&#10;Description automatically generated">
            <a:extLst>
              <a:ext uri="{FF2B5EF4-FFF2-40B4-BE49-F238E27FC236}">
                <a16:creationId xmlns:a16="http://schemas.microsoft.com/office/drawing/2014/main" id="{A8B8C88A-39A0-4C34-AAFC-BFA3A9D142E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877" t="11112" r="23940" b="21576"/>
          <a:stretch/>
        </p:blipFill>
        <p:spPr>
          <a:xfrm>
            <a:off x="8446025" y="1914482"/>
            <a:ext cx="2902922" cy="3029036"/>
          </a:xfrm>
        </p:spPr>
      </p:pic>
    </p:spTree>
    <p:extLst>
      <p:ext uri="{BB962C8B-B14F-4D97-AF65-F5344CB8AC3E}">
        <p14:creationId xmlns:p14="http://schemas.microsoft.com/office/powerpoint/2010/main" val="158238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Resident Training (2 of 2)</a:t>
            </a:r>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p:txBody>
          <a:bodyPr anchor="ctr"/>
          <a:lstStyle/>
          <a:p>
            <a:pPr marL="0" indent="0">
              <a:buNone/>
              <a:defRPr/>
            </a:pPr>
            <a:r>
              <a:rPr lang="en-US" altLang="en-US" b="1" dirty="0">
                <a:cs typeface="Georgia" panose="02040502050405020303" pitchFamily="18" charset="0"/>
              </a:rPr>
              <a:t>Practical Training</a:t>
            </a:r>
          </a:p>
          <a:p>
            <a:pPr marL="0" indent="0">
              <a:buNone/>
              <a:defRPr/>
            </a:pPr>
            <a:r>
              <a:rPr lang="en-US" altLang="en-US" dirty="0">
                <a:cs typeface="Georgia" panose="02040502050405020303" pitchFamily="18" charset="0"/>
              </a:rPr>
              <a:t>Certified as resident training that can be measured in either clock hours or credit hours. </a:t>
            </a:r>
          </a:p>
          <a:p>
            <a:pPr marL="0" indent="0">
              <a:buNone/>
              <a:defRPr/>
            </a:pPr>
            <a:endParaRPr lang="en-US" altLang="en-US" dirty="0">
              <a:cs typeface="Georgia" panose="02040502050405020303" pitchFamily="18" charset="0"/>
            </a:endParaRPr>
          </a:p>
          <a:p>
            <a:pPr marL="0" indent="0">
              <a:buNone/>
              <a:defRPr/>
            </a:pPr>
            <a:r>
              <a:rPr lang="en-US" altLang="en-US" b="1" dirty="0">
                <a:cs typeface="Georgia" pitchFamily="18" charset="0"/>
              </a:rPr>
              <a:t>Other Undergraduate Resident Training</a:t>
            </a:r>
            <a:endParaRPr lang="en-US" altLang="en-US" dirty="0">
              <a:cs typeface="Georgia" pitchFamily="18" charset="0"/>
            </a:endParaRPr>
          </a:p>
          <a:p>
            <a:pPr marL="0" indent="0">
              <a:buNone/>
              <a:defRPr/>
            </a:pPr>
            <a:r>
              <a:rPr lang="en-US" altLang="en-US" dirty="0">
                <a:cs typeface="Georgia" pitchFamily="18" charset="0"/>
              </a:rPr>
              <a:t>Flight training that is part of a standard undergraduate degree is considered resident training.</a:t>
            </a:r>
          </a:p>
          <a:p>
            <a:pPr marL="0" indent="0">
              <a:buNone/>
              <a:defRPr/>
            </a:pPr>
            <a:endParaRPr lang="en-US" altLang="en-US" dirty="0">
              <a:cs typeface="Georgia" pitchFamily="18" charset="0"/>
            </a:endParaRPr>
          </a:p>
          <a:p>
            <a:pPr marL="0" indent="0">
              <a:buNone/>
              <a:defRPr/>
            </a:pPr>
            <a:r>
              <a:rPr lang="en-US" altLang="en-US" b="1" dirty="0">
                <a:cs typeface="Georgia" pitchFamily="18" charset="0"/>
              </a:rPr>
              <a:t>Graduate Resident Training</a:t>
            </a:r>
          </a:p>
          <a:p>
            <a:pPr marL="0" indent="0">
              <a:buNone/>
              <a:defRPr/>
            </a:pPr>
            <a:r>
              <a:rPr lang="en-US" altLang="en-US" dirty="0">
                <a:cs typeface="Georgia" panose="02040502050405020303" pitchFamily="18" charset="0"/>
              </a:rPr>
              <a:t>Has at least two regularly scheduled standard class sessions per term</a:t>
            </a:r>
          </a:p>
        </p:txBody>
      </p:sp>
      <p:pic>
        <p:nvPicPr>
          <p:cNvPr id="7" name="Picture 6">
            <a:extLst>
              <a:ext uri="{FF2B5EF4-FFF2-40B4-BE49-F238E27FC236}">
                <a16:creationId xmlns:a16="http://schemas.microsoft.com/office/drawing/2014/main" id="{36CD65EF-256D-4BD0-AB01-EFC4D6E78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28" y="1187821"/>
            <a:ext cx="3944820" cy="5098679"/>
          </a:xfrm>
          <a:prstGeom prst="rect">
            <a:avLst/>
          </a:prstGeom>
        </p:spPr>
      </p:pic>
    </p:spTree>
    <p:extLst>
      <p:ext uri="{BB962C8B-B14F-4D97-AF65-F5344CB8AC3E}">
        <p14:creationId xmlns:p14="http://schemas.microsoft.com/office/powerpoint/2010/main" val="1525356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p:txBody>
          <a:bodyPr/>
          <a:lstStyle/>
          <a:p>
            <a:r>
              <a:rPr lang="en-US" dirty="0"/>
              <a:t>Independent Study</a:t>
            </a:r>
          </a:p>
        </p:txBody>
      </p:sp>
      <p:pic>
        <p:nvPicPr>
          <p:cNvPr id="4" name="Picture Placeholder 3">
            <a:extLst>
              <a:ext uri="{FF2B5EF4-FFF2-40B4-BE49-F238E27FC236}">
                <a16:creationId xmlns:a16="http://schemas.microsoft.com/office/drawing/2014/main" id="{80627A63-34FC-4ADC-8951-C39A4FB7323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74" b="1574"/>
          <a:stretch>
            <a:fillRect/>
          </a:stretch>
        </p:blipFill>
        <p:spPr/>
      </p:pic>
      <p:sp>
        <p:nvSpPr>
          <p:cNvPr id="7" name="Text Placeholder 6">
            <a:extLst>
              <a:ext uri="{FF2B5EF4-FFF2-40B4-BE49-F238E27FC236}">
                <a16:creationId xmlns:a16="http://schemas.microsoft.com/office/drawing/2014/main" id="{4B854EFA-EC04-4179-8331-5CDC0C27C088}"/>
              </a:ext>
            </a:extLst>
          </p:cNvPr>
          <p:cNvSpPr>
            <a:spLocks noGrp="1"/>
          </p:cNvSpPr>
          <p:nvPr>
            <p:ph type="body" sz="quarter" idx="11"/>
          </p:nvPr>
        </p:nvSpPr>
        <p:spPr/>
        <p:txBody>
          <a:bodyPr anchor="ctr">
            <a:normAutofit/>
          </a:bodyPr>
          <a:lstStyle/>
          <a:p>
            <a:pPr marL="0" indent="0">
              <a:buNone/>
            </a:pPr>
            <a:r>
              <a:rPr lang="en-US" altLang="en-US" dirty="0">
                <a:cs typeface="Georgia" panose="02040502050405020303" pitchFamily="18" charset="0"/>
              </a:rPr>
              <a:t>Consists of interaction between the student and the instructor through the use of communications technology without regularly scheduled classroom or laboratory sessions. </a:t>
            </a:r>
          </a:p>
          <a:p>
            <a:pPr marL="0" indent="0">
              <a:buNone/>
            </a:pPr>
            <a:endParaRPr lang="en-US" dirty="0"/>
          </a:p>
          <a:p>
            <a:pPr marL="0" indent="0">
              <a:buNone/>
            </a:pPr>
            <a:r>
              <a:rPr lang="en-US" dirty="0"/>
              <a:t>Independent Study courses that do not meet resident training requirements is distance learning.</a:t>
            </a:r>
          </a:p>
          <a:p>
            <a:pPr marL="0" indent="0">
              <a:buNone/>
            </a:pPr>
            <a:endParaRPr lang="en-US" i="1" dirty="0"/>
          </a:p>
        </p:txBody>
      </p:sp>
    </p:spTree>
    <p:extLst>
      <p:ext uri="{BB962C8B-B14F-4D97-AF65-F5344CB8AC3E}">
        <p14:creationId xmlns:p14="http://schemas.microsoft.com/office/powerpoint/2010/main" val="3334079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altLang="en-US" dirty="0"/>
              <a:t>Dual Majors and Minors Policy</a:t>
            </a:r>
            <a:endParaRPr lang="en-US" dirty="0"/>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a:xfrm>
            <a:off x="4837113" y="1181100"/>
            <a:ext cx="6859587" cy="5094210"/>
          </a:xfrm>
        </p:spPr>
        <p:txBody>
          <a:bodyPr anchor="ctr"/>
          <a:lstStyle/>
          <a:p>
            <a:pPr marL="0" indent="0">
              <a:buNone/>
            </a:pPr>
            <a:endParaRPr lang="en-US" dirty="0"/>
          </a:p>
          <a:p>
            <a:pPr marL="0" indent="0">
              <a:buNone/>
            </a:pPr>
            <a:r>
              <a:rPr lang="en-US" b="1" dirty="0"/>
              <a:t>Dual Major</a:t>
            </a:r>
          </a:p>
          <a:p>
            <a:pPr marL="0" indent="0">
              <a:buNone/>
            </a:pPr>
            <a:endParaRPr lang="en-US" dirty="0"/>
          </a:p>
          <a:p>
            <a:pPr marL="0" indent="0">
              <a:buNone/>
            </a:pPr>
            <a:r>
              <a:rPr lang="en-US" dirty="0"/>
              <a:t>Dual majors pursued under an academic policy that defines the dual major’s requirements can be certified if both majors are approved. </a:t>
            </a:r>
          </a:p>
          <a:p>
            <a:pPr marL="0" indent="0">
              <a:buNone/>
            </a:pPr>
            <a:endParaRPr lang="en-US" dirty="0"/>
          </a:p>
          <a:p>
            <a:pPr marL="0" indent="0">
              <a:buNone/>
              <a:defRPr/>
            </a:pPr>
            <a:r>
              <a:rPr lang="en-US" b="1" dirty="0"/>
              <a:t>Minor </a:t>
            </a:r>
            <a:endParaRPr lang="en-US" dirty="0"/>
          </a:p>
          <a:p>
            <a:pPr marL="0" indent="0">
              <a:buNone/>
              <a:defRPr/>
            </a:pPr>
            <a:endParaRPr lang="en-US" dirty="0"/>
          </a:p>
          <a:p>
            <a:pPr marL="0" indent="0">
              <a:buNone/>
              <a:defRPr/>
            </a:pPr>
            <a:r>
              <a:rPr lang="en-US" dirty="0"/>
              <a:t>A minor pursued as part of an approved major can be certified, even if the minor will require additional credit to graduate.</a:t>
            </a:r>
          </a:p>
        </p:txBody>
      </p:sp>
      <p:pic>
        <p:nvPicPr>
          <p:cNvPr id="7" name="Picture Placeholder 2">
            <a:extLst>
              <a:ext uri="{FF2B5EF4-FFF2-40B4-BE49-F238E27FC236}">
                <a16:creationId xmlns:a16="http://schemas.microsoft.com/office/drawing/2014/main" id="{76F0D713-08E8-4544-A4DB-8F20448B40DD}"/>
              </a:ext>
            </a:extLst>
          </p:cNvPr>
          <p:cNvPicPr>
            <a:picLocks noChangeAspect="1"/>
          </p:cNvPicPr>
          <p:nvPr/>
        </p:nvPicPr>
        <p:blipFill>
          <a:blip r:embed="rId3">
            <a:extLst>
              <a:ext uri="{28A0092B-C50C-407E-A947-70E740481C1C}">
                <a14:useLocalDpi xmlns:a14="http://schemas.microsoft.com/office/drawing/2010/main" val="0"/>
              </a:ext>
            </a:extLst>
          </a:blip>
          <a:srcRect t="45" b="45"/>
          <a:stretch>
            <a:fillRect/>
          </a:stretch>
        </p:blipFill>
        <p:spPr>
          <a:xfrm>
            <a:off x="495300" y="1192290"/>
            <a:ext cx="3944820" cy="5094210"/>
          </a:xfrm>
          <a:prstGeom prst="rect">
            <a:avLst/>
          </a:prstGeom>
          <a:effectLst>
            <a:outerShdw blurRad="177800" dist="38100" dir="2700000" algn="br" rotWithShape="0">
              <a:prstClr val="black">
                <a:alpha val="60000"/>
              </a:prstClr>
            </a:outerShdw>
          </a:effectLst>
        </p:spPr>
      </p:pic>
    </p:spTree>
    <p:extLst>
      <p:ext uri="{BB962C8B-B14F-4D97-AF65-F5344CB8AC3E}">
        <p14:creationId xmlns:p14="http://schemas.microsoft.com/office/powerpoint/2010/main" val="76006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altLang="en-US" dirty="0"/>
              <a:t>Dual Objectives</a:t>
            </a:r>
            <a:endParaRPr lang="en-US" dirty="0"/>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a:xfrm>
            <a:off x="4837113" y="1181100"/>
            <a:ext cx="6859587" cy="5094210"/>
          </a:xfrm>
        </p:spPr>
        <p:txBody>
          <a:bodyPr anchor="ctr"/>
          <a:lstStyle/>
          <a:p>
            <a:pPr marL="0" indent="0">
              <a:buNone/>
            </a:pPr>
            <a:r>
              <a:rPr lang="en-US" altLang="en-US" dirty="0">
                <a:cs typeface="Georgia" panose="02040502050405020303" pitchFamily="18" charset="0"/>
              </a:rPr>
              <a:t>A program of education may lead to more than one educational, professional, or vocational objective if all objectives pursued are related to a single career field.</a:t>
            </a:r>
          </a:p>
        </p:txBody>
      </p:sp>
      <p:pic>
        <p:nvPicPr>
          <p:cNvPr id="7" name="Picture Placeholder 2">
            <a:extLst>
              <a:ext uri="{FF2B5EF4-FFF2-40B4-BE49-F238E27FC236}">
                <a16:creationId xmlns:a16="http://schemas.microsoft.com/office/drawing/2014/main" id="{76F0D713-08E8-4544-A4DB-8F20448B40DD}"/>
              </a:ext>
            </a:extLst>
          </p:cNvPr>
          <p:cNvPicPr>
            <a:picLocks noChangeAspect="1"/>
          </p:cNvPicPr>
          <p:nvPr/>
        </p:nvPicPr>
        <p:blipFill>
          <a:blip r:embed="rId3">
            <a:extLst>
              <a:ext uri="{28A0092B-C50C-407E-A947-70E740481C1C}">
                <a14:useLocalDpi xmlns:a14="http://schemas.microsoft.com/office/drawing/2010/main" val="0"/>
              </a:ext>
            </a:extLst>
          </a:blip>
          <a:srcRect t="45" b="45"/>
          <a:stretch>
            <a:fillRect/>
          </a:stretch>
        </p:blipFill>
        <p:spPr>
          <a:xfrm>
            <a:off x="495300" y="1192290"/>
            <a:ext cx="3944820" cy="5094210"/>
          </a:xfrm>
          <a:prstGeom prst="rect">
            <a:avLst/>
          </a:prstGeom>
          <a:effectLst>
            <a:outerShdw blurRad="177800" dist="38100" dir="2700000" algn="br" rotWithShape="0">
              <a:prstClr val="black">
                <a:alpha val="60000"/>
              </a:prstClr>
            </a:outerShdw>
          </a:effectLst>
        </p:spPr>
      </p:pic>
      <p:pic>
        <p:nvPicPr>
          <p:cNvPr id="5" name="Picture 4">
            <a:extLst>
              <a:ext uri="{FF2B5EF4-FFF2-40B4-BE49-F238E27FC236}">
                <a16:creationId xmlns:a16="http://schemas.microsoft.com/office/drawing/2014/main" id="{990DFC6E-AFAE-4261-B024-8EDE68BF5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 y="1176631"/>
            <a:ext cx="3953477" cy="5109869"/>
          </a:xfrm>
          <a:prstGeom prst="rect">
            <a:avLst/>
          </a:prstGeom>
        </p:spPr>
      </p:pic>
    </p:spTree>
    <p:extLst>
      <p:ext uri="{BB962C8B-B14F-4D97-AF65-F5344CB8AC3E}">
        <p14:creationId xmlns:p14="http://schemas.microsoft.com/office/powerpoint/2010/main" val="1626657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1531-41B8-46D9-BB91-97E7EDBD289B}"/>
              </a:ext>
            </a:extLst>
          </p:cNvPr>
          <p:cNvSpPr>
            <a:spLocks noGrp="1"/>
          </p:cNvSpPr>
          <p:nvPr>
            <p:ph type="title"/>
          </p:nvPr>
        </p:nvSpPr>
        <p:spPr/>
        <p:txBody>
          <a:bodyPr/>
          <a:lstStyle/>
          <a:p>
            <a:pPr>
              <a:defRPr/>
            </a:pPr>
            <a:r>
              <a:rPr lang="en-US" dirty="0">
                <a:latin typeface="+mn-lt"/>
              </a:rPr>
              <a:t>Not Approvable</a:t>
            </a:r>
          </a:p>
        </p:txBody>
      </p:sp>
      <p:sp>
        <p:nvSpPr>
          <p:cNvPr id="3" name="Content Placeholder 2">
            <a:extLst>
              <a:ext uri="{FF2B5EF4-FFF2-40B4-BE49-F238E27FC236}">
                <a16:creationId xmlns:a16="http://schemas.microsoft.com/office/drawing/2014/main" id="{CF330D25-34B9-4060-98EB-C8767987F93B}"/>
              </a:ext>
            </a:extLst>
          </p:cNvPr>
          <p:cNvSpPr>
            <a:spLocks noGrp="1"/>
          </p:cNvSpPr>
          <p:nvPr>
            <p:ph type="body" sz="quarter" idx="11"/>
          </p:nvPr>
        </p:nvSpPr>
        <p:spPr/>
        <p:txBody>
          <a:bodyPr anchor="ctr"/>
          <a:lstStyle/>
          <a:p>
            <a:pPr>
              <a:defRPr/>
            </a:pPr>
            <a:r>
              <a:rPr lang="en-US" dirty="0"/>
              <a:t>Bartending</a:t>
            </a:r>
          </a:p>
          <a:p>
            <a:pPr>
              <a:defRPr/>
            </a:pPr>
            <a:endParaRPr lang="en-US" dirty="0"/>
          </a:p>
          <a:p>
            <a:pPr>
              <a:defRPr/>
            </a:pPr>
            <a:r>
              <a:rPr lang="en-US" dirty="0"/>
              <a:t>Personal Development</a:t>
            </a:r>
          </a:p>
          <a:p>
            <a:pPr>
              <a:defRPr/>
            </a:pPr>
            <a:endParaRPr lang="en-US" dirty="0"/>
          </a:p>
          <a:p>
            <a:pPr>
              <a:defRPr/>
            </a:pPr>
            <a:r>
              <a:rPr lang="en-US" dirty="0"/>
              <a:t>Avocational or Recreational</a:t>
            </a:r>
          </a:p>
        </p:txBody>
      </p:sp>
      <p:sp>
        <p:nvSpPr>
          <p:cNvPr id="20484" name="Slide Number Placeholder 3">
            <a:extLst>
              <a:ext uri="{FF2B5EF4-FFF2-40B4-BE49-F238E27FC236}">
                <a16:creationId xmlns:a16="http://schemas.microsoft.com/office/drawing/2014/main" id="{EF04FDF3-9AA1-4BC8-B5B4-82CB9514DD52}"/>
              </a:ext>
            </a:extLst>
          </p:cNvPr>
          <p:cNvSpPr>
            <a:spLocks noGrp="1"/>
          </p:cNvSpPr>
          <p:nvPr>
            <p:ph type="sldNum" sz="quarter" idx="4294967295"/>
          </p:nvPr>
        </p:nvSpPr>
        <p:spPr bwMode="auto">
          <a:xfrm>
            <a:off x="11537950" y="6249988"/>
            <a:ext cx="654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Georgia" panose="02040502050405020303" pitchFamily="18" charset="0"/>
              </a:defRPr>
            </a:lvl2pPr>
            <a:lvl3pPr marL="1143000" indent="-228600">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cs typeface="Georgia" panose="02040502050405020303" pitchFamily="18" charset="0"/>
              </a:defRPr>
            </a:lvl3pPr>
            <a:lvl4pPr marL="16002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cs typeface="Georgia" panose="02040502050405020303" pitchFamily="18" charset="0"/>
              </a:defRPr>
            </a:lvl4pPr>
            <a:lvl5pPr marL="2057400" indent="-228600">
              <a:spcBef>
                <a:spcPct val="20000"/>
              </a:spcBef>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9pPr>
          </a:lstStyle>
          <a:p>
            <a:pPr>
              <a:spcBef>
                <a:spcPct val="0"/>
              </a:spcBef>
              <a:buFontTx/>
              <a:buNone/>
            </a:pPr>
            <a:fld id="{D421691C-8C91-4D64-B7AF-CF8B4339944E}" type="slidenum">
              <a:rPr lang="en-US" altLang="en-US" smtClean="0">
                <a:solidFill>
                  <a:srgbClr val="898989"/>
                </a:solidFill>
                <a:latin typeface="Georgia" panose="02040502050405020303" pitchFamily="18" charset="0"/>
              </a:rPr>
              <a:pPr>
                <a:spcBef>
                  <a:spcPct val="0"/>
                </a:spcBef>
                <a:buFontTx/>
                <a:buNone/>
              </a:pPr>
              <a:t>24</a:t>
            </a:fld>
            <a:endParaRPr lang="en-US" altLang="en-US">
              <a:solidFill>
                <a:srgbClr val="898989"/>
              </a:solidFill>
              <a:latin typeface="Georgia" panose="02040502050405020303" pitchFamily="18" charset="0"/>
            </a:endParaRPr>
          </a:p>
        </p:txBody>
      </p:sp>
      <p:pic>
        <p:nvPicPr>
          <p:cNvPr id="7" name="Picture 6">
            <a:extLst>
              <a:ext uri="{FF2B5EF4-FFF2-40B4-BE49-F238E27FC236}">
                <a16:creationId xmlns:a16="http://schemas.microsoft.com/office/drawing/2014/main" id="{C39E4D87-51CE-4C26-AEB8-10AFF6EE4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28" y="1173270"/>
            <a:ext cx="3953477" cy="5109869"/>
          </a:xfrm>
          <a:prstGeom prst="rect">
            <a:avLst/>
          </a:prstGeom>
          <a:scene3d>
            <a:camera prst="orthographicFront">
              <a:rot lat="0" lon="10799999" rev="0"/>
            </a:camera>
            <a:lightRig rig="threePt" dir="t"/>
          </a:scene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06A3-B47B-417C-AA5F-5484381816FB}"/>
              </a:ext>
            </a:extLst>
          </p:cNvPr>
          <p:cNvSpPr>
            <a:spLocks noGrp="1"/>
          </p:cNvSpPr>
          <p:nvPr>
            <p:ph type="ctrTitle"/>
          </p:nvPr>
        </p:nvSpPr>
        <p:spPr/>
        <p:txBody>
          <a:bodyPr/>
          <a:lstStyle/>
          <a:p>
            <a:r>
              <a:rPr lang="en-US" dirty="0"/>
              <a:t>Criteria for Certifying Courses, Tuition and Fees</a:t>
            </a:r>
          </a:p>
        </p:txBody>
      </p:sp>
    </p:spTree>
    <p:extLst>
      <p:ext uri="{BB962C8B-B14F-4D97-AF65-F5344CB8AC3E}">
        <p14:creationId xmlns:p14="http://schemas.microsoft.com/office/powerpoint/2010/main" val="2165824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8A342-CD38-41F7-A516-26D17B12E706}"/>
              </a:ext>
            </a:extLst>
          </p:cNvPr>
          <p:cNvSpPr>
            <a:spLocks noGrp="1"/>
          </p:cNvSpPr>
          <p:nvPr>
            <p:ph type="title"/>
          </p:nvPr>
        </p:nvSpPr>
        <p:spPr/>
        <p:txBody>
          <a:bodyPr/>
          <a:lstStyle/>
          <a:p>
            <a:r>
              <a:rPr lang="en-US" dirty="0"/>
              <a:t>Responsibilities for Reporting (1 of 3)</a:t>
            </a:r>
          </a:p>
        </p:txBody>
      </p:sp>
      <p:pic>
        <p:nvPicPr>
          <p:cNvPr id="3" name="Picture Placeholder 2">
            <a:extLst>
              <a:ext uri="{FF2B5EF4-FFF2-40B4-BE49-F238E27FC236}">
                <a16:creationId xmlns:a16="http://schemas.microsoft.com/office/drawing/2014/main" id="{715B2121-E8CB-42EA-AC33-F8E42EF98F7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60" b="160"/>
          <a:stretch>
            <a:fillRect/>
          </a:stretch>
        </p:blipFill>
        <p:spPr/>
      </p:pic>
      <p:sp>
        <p:nvSpPr>
          <p:cNvPr id="7" name="Text Placeholder 6">
            <a:extLst>
              <a:ext uri="{FF2B5EF4-FFF2-40B4-BE49-F238E27FC236}">
                <a16:creationId xmlns:a16="http://schemas.microsoft.com/office/drawing/2014/main" id="{E40C6BB6-79F3-46A4-9434-6E13E36FEF2D}"/>
              </a:ext>
            </a:extLst>
          </p:cNvPr>
          <p:cNvSpPr>
            <a:spLocks noGrp="1"/>
          </p:cNvSpPr>
          <p:nvPr>
            <p:ph type="body" sz="quarter" idx="11"/>
          </p:nvPr>
        </p:nvSpPr>
        <p:spPr>
          <a:xfrm>
            <a:off x="495300" y="1181100"/>
            <a:ext cx="6859587" cy="5094210"/>
          </a:xfrm>
        </p:spPr>
        <p:txBody>
          <a:bodyPr anchor="ctr"/>
          <a:lstStyle/>
          <a:p>
            <a:pPr marL="0" indent="0">
              <a:buNone/>
            </a:pPr>
            <a:r>
              <a:rPr lang="en-US" dirty="0"/>
              <a:t>The forms used to keep VA informed are:</a:t>
            </a:r>
          </a:p>
          <a:p>
            <a:pPr marL="0" indent="0">
              <a:buNone/>
            </a:pPr>
            <a:endParaRPr lang="en-US" dirty="0"/>
          </a:p>
          <a:p>
            <a:pPr lvl="0"/>
            <a:r>
              <a:rPr lang="en-US" dirty="0"/>
              <a:t>Enrollment Certification (VA Form 22-1999 - side B only) to report required enrollment information</a:t>
            </a:r>
          </a:p>
          <a:p>
            <a:pPr lvl="0"/>
            <a:r>
              <a:rPr lang="en-US" dirty="0"/>
              <a:t>Notice of Change in Student Status (VA Form 22-1999b) to report changes to enrollment information i.e. termination, suspension or dismissal</a:t>
            </a:r>
          </a:p>
        </p:txBody>
      </p:sp>
    </p:spTree>
    <p:extLst>
      <p:ext uri="{BB962C8B-B14F-4D97-AF65-F5344CB8AC3E}">
        <p14:creationId xmlns:p14="http://schemas.microsoft.com/office/powerpoint/2010/main" val="753777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8A342-CD38-41F7-A516-26D17B12E706}"/>
              </a:ext>
            </a:extLst>
          </p:cNvPr>
          <p:cNvSpPr>
            <a:spLocks noGrp="1"/>
          </p:cNvSpPr>
          <p:nvPr>
            <p:ph type="title"/>
          </p:nvPr>
        </p:nvSpPr>
        <p:spPr/>
        <p:txBody>
          <a:bodyPr/>
          <a:lstStyle/>
          <a:p>
            <a:r>
              <a:rPr lang="en-US" dirty="0"/>
              <a:t>Responsibilities for Reporting (2 of 3)</a:t>
            </a:r>
          </a:p>
        </p:txBody>
      </p:sp>
      <p:pic>
        <p:nvPicPr>
          <p:cNvPr id="3" name="Picture Placeholder 2">
            <a:extLst>
              <a:ext uri="{FF2B5EF4-FFF2-40B4-BE49-F238E27FC236}">
                <a16:creationId xmlns:a16="http://schemas.microsoft.com/office/drawing/2014/main" id="{38EA7F0F-C206-4BF1-B770-704FE4C0349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p:pic>
      <p:sp>
        <p:nvSpPr>
          <p:cNvPr id="7" name="Text Placeholder 6">
            <a:extLst>
              <a:ext uri="{FF2B5EF4-FFF2-40B4-BE49-F238E27FC236}">
                <a16:creationId xmlns:a16="http://schemas.microsoft.com/office/drawing/2014/main" id="{E40C6BB6-79F3-46A4-9434-6E13E36FEF2D}"/>
              </a:ext>
            </a:extLst>
          </p:cNvPr>
          <p:cNvSpPr>
            <a:spLocks noGrp="1"/>
          </p:cNvSpPr>
          <p:nvPr>
            <p:ph type="body" sz="quarter" idx="11"/>
          </p:nvPr>
        </p:nvSpPr>
        <p:spPr/>
        <p:txBody>
          <a:bodyPr anchor="ctr"/>
          <a:lstStyle/>
          <a:p>
            <a:pPr marL="0" lvl="0" indent="0">
              <a:buNone/>
            </a:pPr>
            <a:r>
              <a:rPr lang="en-US" dirty="0"/>
              <a:t>Keep up-to-date on current VA rules and benefits.</a:t>
            </a:r>
          </a:p>
          <a:p>
            <a:pPr marL="0" lvl="0" indent="0">
              <a:buNone/>
            </a:pPr>
            <a:endParaRPr lang="en-US" dirty="0"/>
          </a:p>
          <a:p>
            <a:pPr lvl="0"/>
            <a:r>
              <a:rPr lang="en-US" dirty="0"/>
              <a:t>Provide a current e-mail address to your ELR</a:t>
            </a:r>
          </a:p>
          <a:p>
            <a:pPr lvl="0"/>
            <a:r>
              <a:rPr lang="en-US" dirty="0"/>
              <a:t>Read/maintain VA bulletins provided by your ELR</a:t>
            </a:r>
          </a:p>
          <a:p>
            <a:pPr lvl="0"/>
            <a:r>
              <a:rPr lang="en-US" dirty="0"/>
              <a:t>Attend VA training opportunities</a:t>
            </a:r>
          </a:p>
          <a:p>
            <a:pPr marL="0" indent="0">
              <a:buNone/>
            </a:pPr>
            <a:endParaRPr lang="en-US" dirty="0"/>
          </a:p>
          <a:p>
            <a:pPr marL="0" indent="0">
              <a:buNone/>
            </a:pPr>
            <a:r>
              <a:rPr lang="en-US" dirty="0"/>
              <a:t>Maintain records and make them available for inspection.</a:t>
            </a:r>
          </a:p>
          <a:p>
            <a:pPr marL="0" indent="0">
              <a:buNone/>
            </a:pPr>
            <a:endParaRPr lang="en-US" dirty="0"/>
          </a:p>
          <a:p>
            <a:pPr lvl="0"/>
            <a:r>
              <a:rPr lang="en-US" dirty="0"/>
              <a:t>VA papers submitted and records of training progress, program pursuit, etc.</a:t>
            </a:r>
          </a:p>
          <a:p>
            <a:pPr lvl="0"/>
            <a:r>
              <a:rPr lang="en-US" dirty="0"/>
              <a:t>At least three years of records following the student’s/trainee’s last date of attendance</a:t>
            </a:r>
          </a:p>
        </p:txBody>
      </p:sp>
    </p:spTree>
    <p:extLst>
      <p:ext uri="{BB962C8B-B14F-4D97-AF65-F5344CB8AC3E}">
        <p14:creationId xmlns:p14="http://schemas.microsoft.com/office/powerpoint/2010/main" val="761007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8A342-CD38-41F7-A516-26D17B12E706}"/>
              </a:ext>
            </a:extLst>
          </p:cNvPr>
          <p:cNvSpPr>
            <a:spLocks noGrp="1"/>
          </p:cNvSpPr>
          <p:nvPr>
            <p:ph type="title"/>
          </p:nvPr>
        </p:nvSpPr>
        <p:spPr/>
        <p:txBody>
          <a:bodyPr/>
          <a:lstStyle/>
          <a:p>
            <a:r>
              <a:rPr lang="en-US" dirty="0"/>
              <a:t>Responsibilities for Reporting (3 of 3)</a:t>
            </a:r>
          </a:p>
        </p:txBody>
      </p:sp>
      <p:sp>
        <p:nvSpPr>
          <p:cNvPr id="7" name="Text Placeholder 6">
            <a:extLst>
              <a:ext uri="{FF2B5EF4-FFF2-40B4-BE49-F238E27FC236}">
                <a16:creationId xmlns:a16="http://schemas.microsoft.com/office/drawing/2014/main" id="{E40C6BB6-79F3-46A4-9434-6E13E36FEF2D}"/>
              </a:ext>
            </a:extLst>
          </p:cNvPr>
          <p:cNvSpPr>
            <a:spLocks noGrp="1"/>
          </p:cNvSpPr>
          <p:nvPr>
            <p:ph type="body" sz="quarter" idx="11"/>
          </p:nvPr>
        </p:nvSpPr>
        <p:spPr/>
        <p:txBody>
          <a:bodyPr anchor="ctr"/>
          <a:lstStyle/>
          <a:p>
            <a:pPr marL="457200" lvl="1" indent="0">
              <a:spcBef>
                <a:spcPct val="50000"/>
              </a:spcBef>
              <a:buNone/>
            </a:pPr>
            <a:r>
              <a:rPr lang="en-US" altLang="en-US" dirty="0">
                <a:solidFill>
                  <a:srgbClr val="000018"/>
                </a:solidFill>
              </a:rPr>
              <a:t>Other responsibilities include ensuring:</a:t>
            </a:r>
          </a:p>
          <a:p>
            <a:pPr marL="457200" lvl="1" indent="0">
              <a:spcBef>
                <a:spcPct val="50000"/>
              </a:spcBef>
              <a:buNone/>
            </a:pPr>
            <a:endParaRPr lang="en-US" altLang="en-US" dirty="0">
              <a:solidFill>
                <a:srgbClr val="000018"/>
              </a:solidFill>
            </a:endParaRPr>
          </a:p>
          <a:p>
            <a:pPr lvl="1">
              <a:spcBef>
                <a:spcPct val="50000"/>
              </a:spcBef>
              <a:buFontTx/>
              <a:buChar char="•"/>
            </a:pPr>
            <a:r>
              <a:rPr lang="en-US" altLang="en-US" dirty="0">
                <a:solidFill>
                  <a:srgbClr val="000018"/>
                </a:solidFill>
              </a:rPr>
              <a:t>Courses are approved by the SAA and VA</a:t>
            </a:r>
          </a:p>
          <a:p>
            <a:pPr lvl="1">
              <a:spcBef>
                <a:spcPct val="50000"/>
              </a:spcBef>
              <a:buFontTx/>
              <a:buChar char="•"/>
            </a:pPr>
            <a:r>
              <a:rPr lang="en-US" altLang="en-US" dirty="0">
                <a:solidFill>
                  <a:srgbClr val="000018"/>
                </a:solidFill>
              </a:rPr>
              <a:t>Courses meet the student’s learning objective</a:t>
            </a:r>
          </a:p>
          <a:p>
            <a:pPr lvl="1">
              <a:spcBef>
                <a:spcPct val="50000"/>
              </a:spcBef>
              <a:buFontTx/>
              <a:buChar char="•"/>
            </a:pPr>
            <a:r>
              <a:rPr lang="en-US" altLang="en-US" dirty="0">
                <a:solidFill>
                  <a:srgbClr val="000018"/>
                </a:solidFill>
              </a:rPr>
              <a:t>Courses are not a repeat of previously passed courses</a:t>
            </a:r>
          </a:p>
          <a:p>
            <a:pPr lvl="1">
              <a:spcBef>
                <a:spcPct val="50000"/>
              </a:spcBef>
              <a:buFontTx/>
              <a:buChar char="•"/>
            </a:pPr>
            <a:r>
              <a:rPr lang="en-US" altLang="en-US" dirty="0">
                <a:solidFill>
                  <a:srgbClr val="000018"/>
                </a:solidFill>
              </a:rPr>
              <a:t>Any changes to a student’s status is promptly reported</a:t>
            </a:r>
          </a:p>
          <a:p>
            <a:pPr lvl="1">
              <a:spcBef>
                <a:spcPct val="50000"/>
              </a:spcBef>
              <a:buFontTx/>
              <a:buChar char="•"/>
            </a:pPr>
            <a:r>
              <a:rPr lang="en-US" altLang="en-US" dirty="0">
                <a:solidFill>
                  <a:srgbClr val="000018"/>
                </a:solidFill>
              </a:rPr>
              <a:t>Programs meet 85/15 rule</a:t>
            </a:r>
          </a:p>
        </p:txBody>
      </p:sp>
      <p:pic>
        <p:nvPicPr>
          <p:cNvPr id="4" name="Picture 3">
            <a:extLst>
              <a:ext uri="{FF2B5EF4-FFF2-40B4-BE49-F238E27FC236}">
                <a16:creationId xmlns:a16="http://schemas.microsoft.com/office/drawing/2014/main" id="{B2527BA1-BA61-4562-97B1-C180C2CA6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880" y="1181100"/>
            <a:ext cx="3944820" cy="3944820"/>
          </a:xfrm>
          <a:prstGeom prst="rect">
            <a:avLst/>
          </a:prstGeom>
        </p:spPr>
      </p:pic>
    </p:spTree>
    <p:extLst>
      <p:ext uri="{BB962C8B-B14F-4D97-AF65-F5344CB8AC3E}">
        <p14:creationId xmlns:p14="http://schemas.microsoft.com/office/powerpoint/2010/main" val="3024726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78BE160-9F52-4340-858C-157D546DA516}"/>
              </a:ext>
            </a:extLst>
          </p:cNvPr>
          <p:cNvSpPr>
            <a:spLocks noGrp="1"/>
          </p:cNvSpPr>
          <p:nvPr>
            <p:ph type="title"/>
          </p:nvPr>
        </p:nvSpPr>
        <p:spPr/>
        <p:txBody>
          <a:bodyPr/>
          <a:lstStyle/>
          <a:p>
            <a:r>
              <a:rPr lang="en-US" dirty="0"/>
              <a:t>Standards of Progress (1 of 2)</a:t>
            </a:r>
          </a:p>
        </p:txBody>
      </p:sp>
      <p:pic>
        <p:nvPicPr>
          <p:cNvPr id="3" name="Picture Placeholder 2">
            <a:extLst>
              <a:ext uri="{FF2B5EF4-FFF2-40B4-BE49-F238E27FC236}">
                <a16:creationId xmlns:a16="http://schemas.microsoft.com/office/drawing/2014/main" id="{44E9758C-7461-479F-B280-633FA448DC0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p:pic>
      <p:sp>
        <p:nvSpPr>
          <p:cNvPr id="13" name="Text Placeholder 12">
            <a:extLst>
              <a:ext uri="{FF2B5EF4-FFF2-40B4-BE49-F238E27FC236}">
                <a16:creationId xmlns:a16="http://schemas.microsoft.com/office/drawing/2014/main" id="{A2A39E63-55E9-4424-AC83-AE921E0C8CDC}"/>
              </a:ext>
            </a:extLst>
          </p:cNvPr>
          <p:cNvSpPr>
            <a:spLocks noGrp="1"/>
          </p:cNvSpPr>
          <p:nvPr>
            <p:ph type="body" sz="quarter" idx="11"/>
          </p:nvPr>
        </p:nvSpPr>
        <p:spPr/>
        <p:txBody>
          <a:bodyPr anchor="ctr"/>
          <a:lstStyle/>
          <a:p>
            <a:r>
              <a:rPr lang="en-US" dirty="0"/>
              <a:t>Both accredited and non-accredited schools must enforce Standards of Progress (SOP) and conduct  </a:t>
            </a:r>
          </a:p>
          <a:p>
            <a:pPr marL="0" indent="0">
              <a:buNone/>
            </a:pPr>
            <a:endParaRPr lang="en-US" dirty="0"/>
          </a:p>
          <a:p>
            <a:r>
              <a:rPr lang="en-US" dirty="0"/>
              <a:t>Only</a:t>
            </a:r>
            <a:r>
              <a:rPr lang="en-US" b="1" dirty="0"/>
              <a:t> non-accredited schools</a:t>
            </a:r>
            <a:r>
              <a:rPr lang="en-US" dirty="0"/>
              <a:t> are required by federal law to have attendance standards</a:t>
            </a:r>
          </a:p>
        </p:txBody>
      </p:sp>
    </p:spTree>
    <p:extLst>
      <p:ext uri="{BB962C8B-B14F-4D97-AF65-F5344CB8AC3E}">
        <p14:creationId xmlns:p14="http://schemas.microsoft.com/office/powerpoint/2010/main" val="106363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Learning Objectives</a:t>
            </a:r>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p:txBody>
          <a:bodyPr anchor="ctr"/>
          <a:lstStyle/>
          <a:p>
            <a:pPr marL="0" indent="0">
              <a:buNone/>
            </a:pPr>
            <a:r>
              <a:rPr lang="en-US" b="1" dirty="0"/>
              <a:t>Upon completion of this module, you should be able to:</a:t>
            </a:r>
            <a:br>
              <a:rPr lang="en-US" b="1" dirty="0"/>
            </a:br>
            <a:endParaRPr lang="en-US" b="1" dirty="0"/>
          </a:p>
          <a:p>
            <a:r>
              <a:rPr lang="en-US" dirty="0"/>
              <a:t>Identify some of the eligible Veterans Administration (VA) Education Benefit Programs under Chapter 33</a:t>
            </a:r>
          </a:p>
          <a:p>
            <a:pPr lvl="0"/>
            <a:r>
              <a:rPr lang="en-US" dirty="0"/>
              <a:t>Indicate educational criteria approved to receive benefits</a:t>
            </a:r>
          </a:p>
          <a:p>
            <a:r>
              <a:rPr lang="en-US" dirty="0"/>
              <a:t>Identify the School Certifying Official’s (SCO) responsibilities to the State Approving Agency (SAA) and VA</a:t>
            </a:r>
          </a:p>
          <a:p>
            <a:r>
              <a:rPr lang="en-US" dirty="0"/>
              <a:t>Define select criteria used to certify students’ courses, tuition and fees</a:t>
            </a:r>
          </a:p>
          <a:p>
            <a:pPr lvl="0"/>
            <a:r>
              <a:rPr lang="en-US" dirty="0"/>
              <a:t>Describe the featured administrative actions completed in </a:t>
            </a:r>
            <a:br>
              <a:rPr lang="en-US" dirty="0"/>
            </a:br>
            <a:r>
              <a:rPr lang="en-US" dirty="0"/>
              <a:t>VA-ONCE </a:t>
            </a:r>
          </a:p>
          <a:p>
            <a:pPr lvl="0"/>
            <a:r>
              <a:rPr lang="en-US" dirty="0"/>
              <a:t>List points of contact to receive assistance with questions</a:t>
            </a:r>
          </a:p>
        </p:txBody>
      </p:sp>
      <p:pic>
        <p:nvPicPr>
          <p:cNvPr id="5" name="Picture Placeholder 4">
            <a:extLst>
              <a:ext uri="{FF2B5EF4-FFF2-40B4-BE49-F238E27FC236}">
                <a16:creationId xmlns:a16="http://schemas.microsoft.com/office/drawing/2014/main" id="{C0E159F3-18FD-4039-820C-ECDCF90A2E7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p:pic>
    </p:spTree>
    <p:extLst>
      <p:ext uri="{BB962C8B-B14F-4D97-AF65-F5344CB8AC3E}">
        <p14:creationId xmlns:p14="http://schemas.microsoft.com/office/powerpoint/2010/main" val="2742540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D57BA7-B045-4306-AE7B-75BC6DB7315C}"/>
              </a:ext>
            </a:extLst>
          </p:cNvPr>
          <p:cNvSpPr>
            <a:spLocks noGrp="1"/>
          </p:cNvSpPr>
          <p:nvPr>
            <p:ph type="title"/>
          </p:nvPr>
        </p:nvSpPr>
        <p:spPr/>
        <p:txBody>
          <a:bodyPr/>
          <a:lstStyle/>
          <a:p>
            <a:r>
              <a:rPr lang="en-US" dirty="0"/>
              <a:t>Standards of Progress (2 of 2)</a:t>
            </a:r>
          </a:p>
        </p:txBody>
      </p:sp>
      <p:pic>
        <p:nvPicPr>
          <p:cNvPr id="3" name="Picture Placeholder 2">
            <a:extLst>
              <a:ext uri="{FF2B5EF4-FFF2-40B4-BE49-F238E27FC236}">
                <a16:creationId xmlns:a16="http://schemas.microsoft.com/office/drawing/2014/main" id="{149960AA-6141-4F0F-AA18-039D4FBC5A6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p:pic>
      <p:sp>
        <p:nvSpPr>
          <p:cNvPr id="7" name="Text Placeholder 6">
            <a:extLst>
              <a:ext uri="{FF2B5EF4-FFF2-40B4-BE49-F238E27FC236}">
                <a16:creationId xmlns:a16="http://schemas.microsoft.com/office/drawing/2014/main" id="{32707B01-CE95-4F47-BFC0-95F719380560}"/>
              </a:ext>
            </a:extLst>
          </p:cNvPr>
          <p:cNvSpPr>
            <a:spLocks noGrp="1"/>
          </p:cNvSpPr>
          <p:nvPr>
            <p:ph type="body" sz="quarter" idx="11"/>
          </p:nvPr>
        </p:nvSpPr>
        <p:spPr/>
        <p:txBody>
          <a:bodyPr anchor="ctr"/>
          <a:lstStyle/>
          <a:p>
            <a:pPr marL="0" indent="0">
              <a:buNone/>
            </a:pPr>
            <a:r>
              <a:rPr lang="en-US" dirty="0"/>
              <a:t>SOP, conduct and attendance guidelines must be in the school's catalog or bulletin and define:</a:t>
            </a:r>
          </a:p>
          <a:p>
            <a:pPr marL="0" indent="0">
              <a:buNone/>
            </a:pPr>
            <a:endParaRPr lang="en-US" dirty="0"/>
          </a:p>
          <a:p>
            <a:pPr lvl="0"/>
            <a:r>
              <a:rPr lang="en-US" dirty="0"/>
              <a:t>The grading system </a:t>
            </a:r>
          </a:p>
          <a:p>
            <a:pPr lvl="0"/>
            <a:r>
              <a:rPr lang="en-US" dirty="0"/>
              <a:t>The minimum satisfactory grade level </a:t>
            </a:r>
          </a:p>
          <a:p>
            <a:pPr lvl="0"/>
            <a:r>
              <a:rPr lang="en-US" dirty="0"/>
              <a:t>Conditions for unsatisfactory grades or progress </a:t>
            </a:r>
          </a:p>
          <a:p>
            <a:pPr lvl="0"/>
            <a:r>
              <a:rPr lang="en-US" dirty="0"/>
              <a:t>A description of any probationary period </a:t>
            </a:r>
          </a:p>
          <a:p>
            <a:pPr lvl="0"/>
            <a:r>
              <a:rPr lang="en-US" dirty="0"/>
              <a:t>Conditions for re-entrance after dismissal for unsatisfactory progress </a:t>
            </a:r>
          </a:p>
          <a:p>
            <a:pPr lvl="0"/>
            <a:r>
              <a:rPr lang="en-US" dirty="0"/>
              <a:t>Conditions for dismissal due to unsatisfactory conduct </a:t>
            </a:r>
          </a:p>
          <a:p>
            <a:pPr lvl="0"/>
            <a:r>
              <a:rPr lang="en-US" dirty="0"/>
              <a:t>The attendance policy</a:t>
            </a:r>
          </a:p>
        </p:txBody>
      </p:sp>
    </p:spTree>
    <p:extLst>
      <p:ext uri="{BB962C8B-B14F-4D97-AF65-F5344CB8AC3E}">
        <p14:creationId xmlns:p14="http://schemas.microsoft.com/office/powerpoint/2010/main" val="1046121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8A342-CD38-41F7-A516-26D17B12E706}"/>
              </a:ext>
            </a:extLst>
          </p:cNvPr>
          <p:cNvSpPr>
            <a:spLocks noGrp="1"/>
          </p:cNvSpPr>
          <p:nvPr>
            <p:ph type="title"/>
          </p:nvPr>
        </p:nvSpPr>
        <p:spPr/>
        <p:txBody>
          <a:bodyPr/>
          <a:lstStyle/>
          <a:p>
            <a:r>
              <a:rPr lang="en-US" dirty="0"/>
              <a:t>Dates of Attendance (1 of 2)</a:t>
            </a:r>
          </a:p>
        </p:txBody>
      </p:sp>
      <p:sp>
        <p:nvSpPr>
          <p:cNvPr id="7" name="Text Placeholder 6">
            <a:extLst>
              <a:ext uri="{FF2B5EF4-FFF2-40B4-BE49-F238E27FC236}">
                <a16:creationId xmlns:a16="http://schemas.microsoft.com/office/drawing/2014/main" id="{E40C6BB6-79F3-46A4-9434-6E13E36FEF2D}"/>
              </a:ext>
            </a:extLst>
          </p:cNvPr>
          <p:cNvSpPr>
            <a:spLocks noGrp="1"/>
          </p:cNvSpPr>
          <p:nvPr>
            <p:ph sz="half" idx="1"/>
          </p:nvPr>
        </p:nvSpPr>
        <p:spPr/>
        <p:txBody>
          <a:bodyPr anchor="ctr"/>
          <a:lstStyle/>
          <a:p>
            <a:pPr marL="0" indent="0">
              <a:buNone/>
            </a:pPr>
            <a:r>
              <a:rPr lang="en-US" dirty="0"/>
              <a:t>The approved enrollment period determines the Starting and Ending Date. </a:t>
            </a:r>
          </a:p>
          <a:p>
            <a:pPr marL="0" indent="0">
              <a:buNone/>
            </a:pPr>
            <a:endParaRPr lang="en-US" dirty="0"/>
          </a:p>
          <a:p>
            <a:pPr marL="0" indent="0">
              <a:buNone/>
            </a:pPr>
            <a:r>
              <a:rPr lang="en-US" i="1" dirty="0"/>
              <a:t>Starting Date </a:t>
            </a:r>
          </a:p>
          <a:p>
            <a:r>
              <a:rPr lang="en-US" dirty="0"/>
              <a:t>Standard Term – Start date identified on the school’s academic calendar </a:t>
            </a:r>
          </a:p>
          <a:p>
            <a:pPr lvl="1"/>
            <a:r>
              <a:rPr lang="en-US" dirty="0"/>
              <a:t>Quarter – 9-13 weeks</a:t>
            </a:r>
          </a:p>
          <a:p>
            <a:pPr lvl="1"/>
            <a:r>
              <a:rPr lang="en-US" dirty="0"/>
              <a:t>Semester – 15-19 weeks</a:t>
            </a:r>
          </a:p>
          <a:p>
            <a:r>
              <a:rPr lang="en-US" dirty="0"/>
              <a:t>Non-term –First day the student attended class</a:t>
            </a:r>
          </a:p>
          <a:p>
            <a:pPr marL="0" indent="0">
              <a:buNone/>
            </a:pPr>
            <a:endParaRPr lang="en-US" i="1" dirty="0"/>
          </a:p>
          <a:p>
            <a:pPr marL="0" indent="0">
              <a:buNone/>
            </a:pPr>
            <a:r>
              <a:rPr lang="en-US" i="1" dirty="0"/>
              <a:t>Ending Date</a:t>
            </a:r>
          </a:p>
          <a:p>
            <a:r>
              <a:rPr lang="en-US" dirty="0"/>
              <a:t>Term – End date identified on the school’s academic calendar </a:t>
            </a:r>
          </a:p>
          <a:p>
            <a:r>
              <a:rPr lang="en-US" dirty="0"/>
              <a:t>Non-term –Last day the student attended class  </a:t>
            </a:r>
          </a:p>
          <a:p>
            <a:r>
              <a:rPr lang="en-US" i="1" dirty="0"/>
              <a:t>For both term and non-term:</a:t>
            </a:r>
          </a:p>
          <a:p>
            <a:pPr lvl="1"/>
            <a:r>
              <a:rPr lang="en-US" dirty="0"/>
              <a:t>If student graduate early, withdraw, or terminate enrollment, effective date is the last attendance date</a:t>
            </a:r>
          </a:p>
          <a:p>
            <a:pPr lvl="1"/>
            <a:r>
              <a:rPr lang="en-US" dirty="0"/>
              <a:t>Unsatisfactory attendance/progress terminates enrollment, effective date is the last attendance date</a:t>
            </a:r>
          </a:p>
        </p:txBody>
      </p:sp>
    </p:spTree>
    <p:extLst>
      <p:ext uri="{BB962C8B-B14F-4D97-AF65-F5344CB8AC3E}">
        <p14:creationId xmlns:p14="http://schemas.microsoft.com/office/powerpoint/2010/main" val="796068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8A342-CD38-41F7-A516-26D17B12E706}"/>
              </a:ext>
            </a:extLst>
          </p:cNvPr>
          <p:cNvSpPr>
            <a:spLocks noGrp="1"/>
          </p:cNvSpPr>
          <p:nvPr>
            <p:ph type="title"/>
          </p:nvPr>
        </p:nvSpPr>
        <p:spPr/>
        <p:txBody>
          <a:bodyPr/>
          <a:lstStyle/>
          <a:p>
            <a:r>
              <a:rPr lang="en-US" dirty="0"/>
              <a:t>Dates of Attendance (2 of 2)</a:t>
            </a:r>
          </a:p>
        </p:txBody>
      </p:sp>
      <p:sp>
        <p:nvSpPr>
          <p:cNvPr id="7" name="Text Placeholder 6">
            <a:extLst>
              <a:ext uri="{FF2B5EF4-FFF2-40B4-BE49-F238E27FC236}">
                <a16:creationId xmlns:a16="http://schemas.microsoft.com/office/drawing/2014/main" id="{E40C6BB6-79F3-46A4-9434-6E13E36FEF2D}"/>
              </a:ext>
            </a:extLst>
          </p:cNvPr>
          <p:cNvSpPr>
            <a:spLocks noGrp="1"/>
          </p:cNvSpPr>
          <p:nvPr>
            <p:ph type="body" sz="quarter" idx="11"/>
          </p:nvPr>
        </p:nvSpPr>
        <p:spPr/>
        <p:txBody>
          <a:bodyPr anchor="ctr"/>
          <a:lstStyle/>
          <a:p>
            <a:pPr marL="0" indent="0">
              <a:buNone/>
            </a:pPr>
            <a:r>
              <a:rPr lang="en-US" altLang="en-US" dirty="0"/>
              <a:t>The beginning date will be the official begin date of the term when class starts within 7 days.</a:t>
            </a:r>
          </a:p>
          <a:p>
            <a:pPr marL="0" indent="0">
              <a:buNone/>
            </a:pPr>
            <a:endParaRPr lang="en-US" altLang="en-US" dirty="0"/>
          </a:p>
          <a:p>
            <a:pPr marL="0" indent="0">
              <a:buNone/>
            </a:pPr>
            <a:r>
              <a:rPr lang="en-US" altLang="en-US" dirty="0"/>
              <a:t>The exact ending date (month, day, year) of the enrollment period(s) must appear on the enrollment certification.</a:t>
            </a:r>
          </a:p>
          <a:p>
            <a:pPr marL="0" indent="0">
              <a:buNone/>
            </a:pPr>
            <a:endParaRPr lang="en-US" altLang="en-US" dirty="0"/>
          </a:p>
          <a:p>
            <a:pPr marL="0" indent="0">
              <a:buNone/>
            </a:pPr>
            <a:r>
              <a:rPr lang="en-US" altLang="en-US" dirty="0"/>
              <a:t>Courses with different beginning and/or ending dates must be on separate lines, listed chronologically by the beginning date.</a:t>
            </a:r>
          </a:p>
        </p:txBody>
      </p:sp>
      <p:pic>
        <p:nvPicPr>
          <p:cNvPr id="6" name="Picture 5">
            <a:extLst>
              <a:ext uri="{FF2B5EF4-FFF2-40B4-BE49-F238E27FC236}">
                <a16:creationId xmlns:a16="http://schemas.microsoft.com/office/drawing/2014/main" id="{E981B4CA-F039-4023-A9F2-EC4AE2AD2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880" y="1181100"/>
            <a:ext cx="4068645" cy="417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F8372C1-CA9A-49B3-A038-2C225A309243}"/>
              </a:ext>
            </a:extLst>
          </p:cNvPr>
          <p:cNvSpPr/>
          <p:nvPr/>
        </p:nvSpPr>
        <p:spPr>
          <a:xfrm>
            <a:off x="7923214" y="2819400"/>
            <a:ext cx="2252418" cy="60960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EFE1A7AC-6F74-46E7-A3FC-9B029690BD6A}"/>
              </a:ext>
            </a:extLst>
          </p:cNvPr>
          <p:cNvSpPr/>
          <p:nvPr/>
        </p:nvSpPr>
        <p:spPr>
          <a:xfrm>
            <a:off x="10119613" y="2258707"/>
            <a:ext cx="1521068" cy="663575"/>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Oval 2">
            <a:extLst>
              <a:ext uri="{FF2B5EF4-FFF2-40B4-BE49-F238E27FC236}">
                <a16:creationId xmlns:a16="http://schemas.microsoft.com/office/drawing/2014/main" id="{187F2B4F-5336-4544-BCCB-FA3F15415083}"/>
              </a:ext>
            </a:extLst>
          </p:cNvPr>
          <p:cNvSpPr/>
          <p:nvPr/>
        </p:nvSpPr>
        <p:spPr>
          <a:xfrm>
            <a:off x="10087982" y="2922282"/>
            <a:ext cx="445476" cy="506718"/>
          </a:xfrm>
          <a:prstGeom prst="ellipse">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775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a:extLst>
              <a:ext uri="{FF2B5EF4-FFF2-40B4-BE49-F238E27FC236}">
                <a16:creationId xmlns:a16="http://schemas.microsoft.com/office/drawing/2014/main" id="{E635088C-EC48-4183-A4EC-AE99CA89C136}"/>
              </a:ext>
            </a:extLst>
          </p:cNvPr>
          <p:cNvSpPr>
            <a:spLocks noGrp="1"/>
          </p:cNvSpPr>
          <p:nvPr>
            <p:ph type="title"/>
          </p:nvPr>
        </p:nvSpPr>
        <p:spPr/>
        <p:txBody>
          <a:bodyPr/>
          <a:lstStyle/>
          <a:p>
            <a:r>
              <a:rPr lang="en-US" altLang="en-US" dirty="0"/>
              <a:t>When to Certify</a:t>
            </a:r>
          </a:p>
        </p:txBody>
      </p:sp>
      <p:graphicFrame>
        <p:nvGraphicFramePr>
          <p:cNvPr id="5" name="Content Placeholder 4">
            <a:extLst>
              <a:ext uri="{FF2B5EF4-FFF2-40B4-BE49-F238E27FC236}">
                <a16:creationId xmlns:a16="http://schemas.microsoft.com/office/drawing/2014/main" id="{BD7668F8-C610-4175-AA61-E7005895AD0C}"/>
              </a:ext>
            </a:extLst>
          </p:cNvPr>
          <p:cNvGraphicFramePr>
            <a:graphicFrameLocks noGrp="1"/>
          </p:cNvGraphicFramePr>
          <p:nvPr>
            <p:ph sz="half" idx="1"/>
            <p:extLst>
              <p:ext uri="{D42A27DB-BD31-4B8C-83A1-F6EECF244321}">
                <p14:modId xmlns:p14="http://schemas.microsoft.com/office/powerpoint/2010/main" val="4024678617"/>
              </p:ext>
            </p:extLst>
          </p:nvPr>
        </p:nvGraphicFramePr>
        <p:xfrm>
          <a:off x="677067" y="2065337"/>
          <a:ext cx="10837863" cy="1854730"/>
        </p:xfrm>
        <a:graphic>
          <a:graphicData uri="http://schemas.openxmlformats.org/drawingml/2006/table">
            <a:tbl>
              <a:tblPr firstRow="1" bandRow="1">
                <a:tableStyleId>{5C22544A-7EE6-4342-B048-85BDC9FD1C3A}</a:tableStyleId>
              </a:tblPr>
              <a:tblGrid>
                <a:gridCol w="3612621">
                  <a:extLst>
                    <a:ext uri="{9D8B030D-6E8A-4147-A177-3AD203B41FA5}">
                      <a16:colId xmlns:a16="http://schemas.microsoft.com/office/drawing/2014/main" val="20000"/>
                    </a:ext>
                  </a:extLst>
                </a:gridCol>
                <a:gridCol w="3612621">
                  <a:extLst>
                    <a:ext uri="{9D8B030D-6E8A-4147-A177-3AD203B41FA5}">
                      <a16:colId xmlns:a16="http://schemas.microsoft.com/office/drawing/2014/main" val="20001"/>
                    </a:ext>
                  </a:extLst>
                </a:gridCol>
                <a:gridCol w="3612621">
                  <a:extLst>
                    <a:ext uri="{9D8B030D-6E8A-4147-A177-3AD203B41FA5}">
                      <a16:colId xmlns:a16="http://schemas.microsoft.com/office/drawing/2014/main" val="20002"/>
                    </a:ext>
                  </a:extLst>
                </a:gridCol>
              </a:tblGrid>
              <a:tr h="370946">
                <a:tc>
                  <a:txBody>
                    <a:bodyPr/>
                    <a:lstStyle/>
                    <a:p>
                      <a:r>
                        <a:rPr lang="en-US" sz="1800" dirty="0"/>
                        <a:t>Benefit</a:t>
                      </a:r>
                      <a:r>
                        <a:rPr lang="en-US" sz="1800" baseline="0" dirty="0"/>
                        <a:t> </a:t>
                      </a:r>
                      <a:r>
                        <a:rPr lang="en-US" sz="1800" dirty="0"/>
                        <a:t>Chapter</a:t>
                      </a:r>
                    </a:p>
                  </a:txBody>
                  <a:tcPr marL="124442" marR="124442" marT="45733" marB="45733"/>
                </a:tc>
                <a:tc>
                  <a:txBody>
                    <a:bodyPr/>
                    <a:lstStyle/>
                    <a:p>
                      <a:r>
                        <a:rPr lang="en-US" sz="1800" dirty="0"/>
                        <a:t>Before Term Begins</a:t>
                      </a:r>
                    </a:p>
                  </a:txBody>
                  <a:tcPr marL="124442" marR="124442" marT="45733" marB="45733"/>
                </a:tc>
                <a:tc>
                  <a:txBody>
                    <a:bodyPr/>
                    <a:lstStyle/>
                    <a:p>
                      <a:r>
                        <a:rPr lang="en-US" sz="1800" dirty="0"/>
                        <a:t>Start of Term</a:t>
                      </a:r>
                    </a:p>
                  </a:txBody>
                  <a:tcPr marL="124442" marR="124442" marT="45733" marB="45733"/>
                </a:tc>
                <a:extLst>
                  <a:ext uri="{0D108BD9-81ED-4DB2-BD59-A6C34878D82A}">
                    <a16:rowId xmlns:a16="http://schemas.microsoft.com/office/drawing/2014/main" val="10000"/>
                  </a:ext>
                </a:extLst>
              </a:tr>
              <a:tr h="370946">
                <a:tc>
                  <a:txBody>
                    <a:bodyPr/>
                    <a:lstStyle/>
                    <a:p>
                      <a:r>
                        <a:rPr lang="en-US" sz="1800" dirty="0"/>
                        <a:t>30</a:t>
                      </a:r>
                    </a:p>
                  </a:txBody>
                  <a:tcPr marL="124442" marR="124442" marT="45733" marB="45733"/>
                </a:tc>
                <a:tc>
                  <a:txBody>
                    <a:bodyPr/>
                    <a:lstStyle/>
                    <a:p>
                      <a:r>
                        <a:rPr lang="en-US" sz="1800" dirty="0"/>
                        <a:t>Up to 120 days</a:t>
                      </a:r>
                    </a:p>
                  </a:txBody>
                  <a:tcPr marL="124442" marR="124442" marT="45733" marB="45733"/>
                </a:tc>
                <a:tc>
                  <a:txBody>
                    <a:bodyPr/>
                    <a:lstStyle/>
                    <a:p>
                      <a:r>
                        <a:rPr lang="en-US" sz="1800" dirty="0"/>
                        <a:t>Within 30 days*</a:t>
                      </a:r>
                    </a:p>
                  </a:txBody>
                  <a:tcPr marL="124442" marR="124442" marT="45733" marB="45733"/>
                </a:tc>
                <a:extLst>
                  <a:ext uri="{0D108BD9-81ED-4DB2-BD59-A6C34878D82A}">
                    <a16:rowId xmlns:a16="http://schemas.microsoft.com/office/drawing/2014/main" val="10001"/>
                  </a:ext>
                </a:extLst>
              </a:tr>
              <a:tr h="370946">
                <a:tc>
                  <a:txBody>
                    <a:bodyPr/>
                    <a:lstStyle/>
                    <a:p>
                      <a:r>
                        <a:rPr lang="en-US" sz="1800" dirty="0"/>
                        <a:t>33</a:t>
                      </a:r>
                    </a:p>
                  </a:txBody>
                  <a:tcPr marL="124442" marR="124442" marT="45733" marB="457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Up to 180 days</a:t>
                      </a:r>
                    </a:p>
                  </a:txBody>
                  <a:tcPr marL="124442" marR="124442" marT="45733" marB="457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Within 30 days</a:t>
                      </a:r>
                    </a:p>
                  </a:txBody>
                  <a:tcPr marL="124442" marR="124442" marT="45733" marB="45733"/>
                </a:tc>
                <a:extLst>
                  <a:ext uri="{0D108BD9-81ED-4DB2-BD59-A6C34878D82A}">
                    <a16:rowId xmlns:a16="http://schemas.microsoft.com/office/drawing/2014/main" val="2057623450"/>
                  </a:ext>
                </a:extLst>
              </a:tr>
              <a:tr h="370946">
                <a:tc>
                  <a:txBody>
                    <a:bodyPr/>
                    <a:lstStyle/>
                    <a:p>
                      <a:r>
                        <a:rPr lang="en-US" sz="1800" dirty="0"/>
                        <a:t>35</a:t>
                      </a:r>
                    </a:p>
                  </a:txBody>
                  <a:tcPr marL="124442" marR="124442" marT="45733" marB="457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Up to 120 days</a:t>
                      </a:r>
                    </a:p>
                  </a:txBody>
                  <a:tcPr marL="124442" marR="124442" marT="45733" marB="457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Within 30 days*</a:t>
                      </a:r>
                    </a:p>
                  </a:txBody>
                  <a:tcPr marL="124442" marR="124442" marT="45733" marB="45733"/>
                </a:tc>
                <a:extLst>
                  <a:ext uri="{0D108BD9-81ED-4DB2-BD59-A6C34878D82A}">
                    <a16:rowId xmlns:a16="http://schemas.microsoft.com/office/drawing/2014/main" val="10003"/>
                  </a:ext>
                </a:extLst>
              </a:tr>
              <a:tr h="370946">
                <a:tc>
                  <a:txBody>
                    <a:bodyPr/>
                    <a:lstStyle/>
                    <a:p>
                      <a:r>
                        <a:rPr lang="en-US" sz="1800" dirty="0"/>
                        <a:t>1606</a:t>
                      </a:r>
                    </a:p>
                  </a:txBody>
                  <a:tcPr marL="124442" marR="124442" marT="45733" marB="457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Up to 120 days</a:t>
                      </a:r>
                    </a:p>
                  </a:txBody>
                  <a:tcPr marL="124442" marR="124442" marT="45733" marB="457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Within 30 days*</a:t>
                      </a:r>
                    </a:p>
                  </a:txBody>
                  <a:tcPr marL="124442" marR="124442" marT="45733" marB="45733"/>
                </a:tc>
                <a:extLst>
                  <a:ext uri="{0D108BD9-81ED-4DB2-BD59-A6C34878D82A}">
                    <a16:rowId xmlns:a16="http://schemas.microsoft.com/office/drawing/2014/main" val="10004"/>
                  </a:ext>
                </a:extLst>
              </a:tr>
            </a:tbl>
          </a:graphicData>
        </a:graphic>
      </p:graphicFrame>
      <p:sp>
        <p:nvSpPr>
          <p:cNvPr id="36898" name="Slide Number Placeholder 3">
            <a:extLst>
              <a:ext uri="{FF2B5EF4-FFF2-40B4-BE49-F238E27FC236}">
                <a16:creationId xmlns:a16="http://schemas.microsoft.com/office/drawing/2014/main" id="{004EE393-3047-4C4F-BF9F-7830301A2591}"/>
              </a:ext>
            </a:extLst>
          </p:cNvPr>
          <p:cNvSpPr>
            <a:spLocks noGrp="1"/>
          </p:cNvSpPr>
          <p:nvPr>
            <p:ph type="sldNum" sz="quarter" idx="4294967295"/>
          </p:nvPr>
        </p:nvSpPr>
        <p:spPr bwMode="auto">
          <a:xfrm>
            <a:off x="11537950" y="6249988"/>
            <a:ext cx="654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Georgia" panose="02040502050405020303" pitchFamily="18" charset="0"/>
              </a:defRPr>
            </a:lvl2pPr>
            <a:lvl3pPr marL="1143000" indent="-228600">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cs typeface="Georgia" panose="02040502050405020303" pitchFamily="18" charset="0"/>
              </a:defRPr>
            </a:lvl3pPr>
            <a:lvl4pPr marL="16002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cs typeface="Georgia" panose="02040502050405020303" pitchFamily="18" charset="0"/>
              </a:defRPr>
            </a:lvl4pPr>
            <a:lvl5pPr marL="2057400" indent="-228600">
              <a:spcBef>
                <a:spcPct val="20000"/>
              </a:spcBef>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9pPr>
          </a:lstStyle>
          <a:p>
            <a:pPr>
              <a:spcBef>
                <a:spcPct val="0"/>
              </a:spcBef>
              <a:buFontTx/>
              <a:buNone/>
            </a:pPr>
            <a:fld id="{A9070893-B0A9-45B8-BCD3-70A652201933}" type="slidenum">
              <a:rPr lang="en-US" altLang="en-US" smtClean="0">
                <a:solidFill>
                  <a:srgbClr val="898989"/>
                </a:solidFill>
                <a:latin typeface="Georgia" panose="02040502050405020303" pitchFamily="18" charset="0"/>
              </a:rPr>
              <a:pPr>
                <a:spcBef>
                  <a:spcPct val="0"/>
                </a:spcBef>
                <a:buFontTx/>
                <a:buNone/>
              </a:pPr>
              <a:t>33</a:t>
            </a:fld>
            <a:endParaRPr lang="en-US" altLang="en-US">
              <a:solidFill>
                <a:srgbClr val="898989"/>
              </a:solidFill>
              <a:latin typeface="Georgia" panose="02040502050405020303" pitchFamily="18" charset="0"/>
            </a:endParaRPr>
          </a:p>
        </p:txBody>
      </p:sp>
      <p:sp>
        <p:nvSpPr>
          <p:cNvPr id="36899" name="TextBox 5">
            <a:extLst>
              <a:ext uri="{FF2B5EF4-FFF2-40B4-BE49-F238E27FC236}">
                <a16:creationId xmlns:a16="http://schemas.microsoft.com/office/drawing/2014/main" id="{E16B7EEE-F705-4138-A7AF-740306F2029F}"/>
              </a:ext>
            </a:extLst>
          </p:cNvPr>
          <p:cNvSpPr txBox="1">
            <a:spLocks noChangeArrowheads="1"/>
          </p:cNvSpPr>
          <p:nvPr/>
        </p:nvSpPr>
        <p:spPr bwMode="auto">
          <a:xfrm>
            <a:off x="496888" y="4727046"/>
            <a:ext cx="11695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Georgia" panose="02040502050405020303" pitchFamily="18" charset="0"/>
              </a:defRPr>
            </a:lvl1pPr>
            <a:lvl2pPr marL="742950" indent="-28575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Georgia" panose="02040502050405020303" pitchFamily="18" charset="0"/>
              </a:defRPr>
            </a:lvl2pPr>
            <a:lvl3pPr marL="1143000" indent="-228600">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cs typeface="Georgia" panose="02040502050405020303" pitchFamily="18" charset="0"/>
              </a:defRPr>
            </a:lvl3pPr>
            <a:lvl4pPr marL="16002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cs typeface="Georgia" panose="02040502050405020303" pitchFamily="18" charset="0"/>
              </a:defRPr>
            </a:lvl4pPr>
            <a:lvl5pPr marL="2057400" indent="-228600">
              <a:spcBef>
                <a:spcPct val="20000"/>
              </a:spcBef>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Georgia" panose="02040502050405020303" pitchFamily="18" charset="0"/>
                <a:ea typeface="ＭＳ Ｐゴシック" panose="020B0600070205080204" pitchFamily="34" charset="-128"/>
                <a:cs typeface="Georgia" panose="02040502050405020303" pitchFamily="18" charset="0"/>
              </a:defRPr>
            </a:lvl9pPr>
          </a:lstStyle>
          <a:p>
            <a:pPr>
              <a:spcBef>
                <a:spcPct val="0"/>
              </a:spcBef>
              <a:buNone/>
            </a:pPr>
            <a:r>
              <a:rPr lang="en-US" altLang="en-US" dirty="0">
                <a:latin typeface="+mn-lt"/>
              </a:rPr>
              <a:t>* Unless training time is less than ½-time, the student is on active duty, or accelerated payment is requested.</a:t>
            </a:r>
          </a:p>
        </p:txBody>
      </p:sp>
    </p:spTree>
    <p:extLst>
      <p:ext uri="{BB962C8B-B14F-4D97-AF65-F5344CB8AC3E}">
        <p14:creationId xmlns:p14="http://schemas.microsoft.com/office/powerpoint/2010/main" val="2705641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8A342-CD38-41F7-A516-26D17B12E706}"/>
              </a:ext>
            </a:extLst>
          </p:cNvPr>
          <p:cNvSpPr>
            <a:spLocks noGrp="1"/>
          </p:cNvSpPr>
          <p:nvPr>
            <p:ph type="title"/>
          </p:nvPr>
        </p:nvSpPr>
        <p:spPr/>
        <p:txBody>
          <a:bodyPr/>
          <a:lstStyle/>
          <a:p>
            <a:r>
              <a:rPr lang="en-US" dirty="0"/>
              <a:t>Certifying Tuition and Fees</a:t>
            </a:r>
          </a:p>
        </p:txBody>
      </p:sp>
      <p:sp>
        <p:nvSpPr>
          <p:cNvPr id="7" name="Text Placeholder 6">
            <a:extLst>
              <a:ext uri="{FF2B5EF4-FFF2-40B4-BE49-F238E27FC236}">
                <a16:creationId xmlns:a16="http://schemas.microsoft.com/office/drawing/2014/main" id="{E40C6BB6-79F3-46A4-9434-6E13E36FEF2D}"/>
              </a:ext>
            </a:extLst>
          </p:cNvPr>
          <p:cNvSpPr>
            <a:spLocks noGrp="1"/>
          </p:cNvSpPr>
          <p:nvPr>
            <p:ph type="body" sz="quarter" idx="11"/>
          </p:nvPr>
        </p:nvSpPr>
        <p:spPr>
          <a:xfrm>
            <a:off x="495300" y="1181100"/>
            <a:ext cx="6859587" cy="5094210"/>
          </a:xfrm>
        </p:spPr>
        <p:txBody>
          <a:bodyPr anchor="ctr"/>
          <a:lstStyle/>
          <a:p>
            <a:pPr>
              <a:defRPr/>
            </a:pPr>
            <a:r>
              <a:rPr lang="en-US" altLang="en-US" b="1" dirty="0">
                <a:cs typeface="Georgia" panose="02040502050405020303" pitchFamily="18" charset="0"/>
              </a:rPr>
              <a:t>U.S. Public Schools: </a:t>
            </a:r>
            <a:r>
              <a:rPr lang="en-US" altLang="en-US" dirty="0">
                <a:cs typeface="Georgia" panose="02040502050405020303" pitchFamily="18" charset="0"/>
              </a:rPr>
              <a:t>The actual net cost for in-state tuition and fees after the application of any waiver, scholarship, aid, or assistance</a:t>
            </a:r>
          </a:p>
          <a:p>
            <a:pPr>
              <a:defRPr/>
            </a:pPr>
            <a:endParaRPr lang="en-US" altLang="en-US" b="1" dirty="0">
              <a:cs typeface="Georgia" panose="02040502050405020303" pitchFamily="18" charset="0"/>
            </a:endParaRPr>
          </a:p>
          <a:p>
            <a:pPr>
              <a:defRPr/>
            </a:pPr>
            <a:r>
              <a:rPr lang="en-US" altLang="en-US" b="1" dirty="0">
                <a:cs typeface="Georgia" panose="02040502050405020303" pitchFamily="18" charset="0"/>
              </a:rPr>
              <a:t>Private and Foreign Schools: </a:t>
            </a:r>
            <a:r>
              <a:rPr lang="en-US" altLang="en-US" dirty="0">
                <a:cs typeface="Georgia" panose="02040502050405020303" pitchFamily="18" charset="0"/>
              </a:rPr>
              <a:t>The actual net cost for tuition and fees after the application of any waiver, or scholarship or the annual cap</a:t>
            </a:r>
          </a:p>
        </p:txBody>
      </p:sp>
      <p:pic>
        <p:nvPicPr>
          <p:cNvPr id="4" name="Picture 3">
            <a:extLst>
              <a:ext uri="{FF2B5EF4-FFF2-40B4-BE49-F238E27FC236}">
                <a16:creationId xmlns:a16="http://schemas.microsoft.com/office/drawing/2014/main" id="{7FB8645B-9020-4414-8E4C-5091BE761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857" y="1181100"/>
            <a:ext cx="3810000" cy="4924425"/>
          </a:xfrm>
          <a:prstGeom prst="rect">
            <a:avLst/>
          </a:prstGeom>
        </p:spPr>
      </p:pic>
    </p:spTree>
    <p:extLst>
      <p:ext uri="{BB962C8B-B14F-4D97-AF65-F5344CB8AC3E}">
        <p14:creationId xmlns:p14="http://schemas.microsoft.com/office/powerpoint/2010/main" val="4245000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p:txBody>
          <a:bodyPr/>
          <a:lstStyle/>
          <a:p>
            <a:r>
              <a:rPr lang="en-US" dirty="0"/>
              <a:t>Mandatory Charges</a:t>
            </a:r>
          </a:p>
        </p:txBody>
      </p:sp>
      <p:sp>
        <p:nvSpPr>
          <p:cNvPr id="7" name="Text Placeholder 6">
            <a:extLst>
              <a:ext uri="{FF2B5EF4-FFF2-40B4-BE49-F238E27FC236}">
                <a16:creationId xmlns:a16="http://schemas.microsoft.com/office/drawing/2014/main" id="{4B854EFA-EC04-4179-8331-5CDC0C27C088}"/>
              </a:ext>
            </a:extLst>
          </p:cNvPr>
          <p:cNvSpPr>
            <a:spLocks noGrp="1"/>
          </p:cNvSpPr>
          <p:nvPr>
            <p:ph sz="half" idx="1"/>
          </p:nvPr>
        </p:nvSpPr>
        <p:spPr>
          <a:xfrm>
            <a:off x="496685" y="1181100"/>
            <a:ext cx="11200015" cy="5094211"/>
          </a:xfrm>
        </p:spPr>
        <p:txBody>
          <a:bodyPr anchor="ctr">
            <a:normAutofit/>
          </a:bodyPr>
          <a:lstStyle/>
          <a:p>
            <a:pPr marL="0" indent="0">
              <a:buNone/>
            </a:pPr>
            <a:r>
              <a:rPr lang="en-US" dirty="0"/>
              <a:t>If there’s </a:t>
            </a:r>
            <a:r>
              <a:rPr lang="en-US" b="1" dirty="0"/>
              <a:t>one</a:t>
            </a:r>
            <a:r>
              <a:rPr lang="en-US" dirty="0"/>
              <a:t> exception, the charge isn’t mandatory and therefore not reimbursable.</a:t>
            </a:r>
          </a:p>
          <a:p>
            <a:pPr marL="0" indent="0">
              <a:buNone/>
            </a:pPr>
            <a:endParaRPr lang="en-US" dirty="0"/>
          </a:p>
          <a:p>
            <a:pPr marL="0" indent="0">
              <a:buNone/>
            </a:pPr>
            <a:r>
              <a:rPr lang="en-US" i="1" dirty="0"/>
              <a:t>Example of a mandatory fee:</a:t>
            </a:r>
          </a:p>
          <a:p>
            <a:pPr lvl="0"/>
            <a:r>
              <a:rPr lang="en-US" dirty="0"/>
              <a:t>A parking fee assessed to all students</a:t>
            </a:r>
          </a:p>
          <a:p>
            <a:pPr lvl="0"/>
            <a:r>
              <a:rPr lang="en-US" dirty="0"/>
              <a:t>A specific cosmetology kit purchased in full from your facility without exception</a:t>
            </a:r>
          </a:p>
          <a:p>
            <a:pPr marL="0" indent="0">
              <a:buNone/>
            </a:pPr>
            <a:endParaRPr lang="en-US" dirty="0"/>
          </a:p>
          <a:p>
            <a:pPr marL="0" indent="0">
              <a:buNone/>
            </a:pPr>
            <a:r>
              <a:rPr lang="en-US" i="1" dirty="0"/>
              <a:t>Example of a non-mandatory fee: </a:t>
            </a:r>
          </a:p>
          <a:p>
            <a:pPr lvl="0"/>
            <a:r>
              <a:rPr lang="en-US" dirty="0"/>
              <a:t>Parking fee assessed to only students with cars</a:t>
            </a:r>
          </a:p>
          <a:p>
            <a:pPr lvl="0"/>
            <a:r>
              <a:rPr lang="en-US" dirty="0"/>
              <a:t>A cosmetology kit purchased in components from 3rd party and given credit for those components</a:t>
            </a:r>
          </a:p>
          <a:p>
            <a:pPr marL="0" indent="0">
              <a:buNone/>
            </a:pPr>
            <a:endParaRPr lang="en-US" i="1" dirty="0"/>
          </a:p>
        </p:txBody>
      </p:sp>
    </p:spTree>
    <p:extLst>
      <p:ext uri="{BB962C8B-B14F-4D97-AF65-F5344CB8AC3E}">
        <p14:creationId xmlns:p14="http://schemas.microsoft.com/office/powerpoint/2010/main" val="2896687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8A342-CD38-41F7-A516-26D17B12E706}"/>
              </a:ext>
            </a:extLst>
          </p:cNvPr>
          <p:cNvSpPr>
            <a:spLocks noGrp="1"/>
          </p:cNvSpPr>
          <p:nvPr>
            <p:ph type="title"/>
          </p:nvPr>
        </p:nvSpPr>
        <p:spPr>
          <a:xfrm>
            <a:off x="549728" y="571500"/>
            <a:ext cx="11092543" cy="315912"/>
          </a:xfrm>
        </p:spPr>
        <p:txBody>
          <a:bodyPr/>
          <a:lstStyle/>
          <a:p>
            <a:r>
              <a:rPr lang="en-US" dirty="0"/>
              <a:t>Tuition Assistance</a:t>
            </a:r>
          </a:p>
        </p:txBody>
      </p:sp>
      <p:sp>
        <p:nvSpPr>
          <p:cNvPr id="7" name="Text Placeholder 6">
            <a:extLst>
              <a:ext uri="{FF2B5EF4-FFF2-40B4-BE49-F238E27FC236}">
                <a16:creationId xmlns:a16="http://schemas.microsoft.com/office/drawing/2014/main" id="{E40C6BB6-79F3-46A4-9434-6E13E36FEF2D}"/>
              </a:ext>
            </a:extLst>
          </p:cNvPr>
          <p:cNvSpPr>
            <a:spLocks noGrp="1"/>
          </p:cNvSpPr>
          <p:nvPr>
            <p:ph type="body" sz="quarter" idx="11"/>
          </p:nvPr>
        </p:nvSpPr>
        <p:spPr>
          <a:xfrm>
            <a:off x="495300" y="1181100"/>
            <a:ext cx="6859587" cy="5094210"/>
          </a:xfrm>
        </p:spPr>
        <p:txBody>
          <a:bodyPr anchor="ctr"/>
          <a:lstStyle/>
          <a:p>
            <a:pPr marL="0" indent="0">
              <a:buNone/>
            </a:pPr>
            <a:r>
              <a:rPr lang="en-US" altLang="en-US" dirty="0">
                <a:cs typeface="Georgia" panose="02040502050405020303" pitchFamily="18" charset="0"/>
              </a:rPr>
              <a:t>Tuition Assistance (TA) is a Department of Defense (DoD) program that </a:t>
            </a:r>
            <a:r>
              <a:rPr lang="en-US" altLang="en-US" b="1" dirty="0">
                <a:cs typeface="Georgia" panose="02040502050405020303" pitchFamily="18" charset="0"/>
              </a:rPr>
              <a:t>is not </a:t>
            </a:r>
            <a:r>
              <a:rPr lang="en-US" altLang="en-US" dirty="0">
                <a:cs typeface="Georgia" panose="02040502050405020303" pitchFamily="18" charset="0"/>
              </a:rPr>
              <a:t>administered by the VA. </a:t>
            </a:r>
          </a:p>
          <a:p>
            <a:pPr marL="0" indent="0">
              <a:buNone/>
            </a:pPr>
            <a:endParaRPr lang="en-US" altLang="en-US" dirty="0">
              <a:cs typeface="Georgia" panose="02040502050405020303" pitchFamily="18" charset="0"/>
            </a:endParaRPr>
          </a:p>
          <a:p>
            <a:pPr marL="0" indent="0">
              <a:buNone/>
            </a:pPr>
            <a:r>
              <a:rPr lang="en-US" altLang="en-US" dirty="0">
                <a:cs typeface="Georgia" panose="02040502050405020303" pitchFamily="18" charset="0"/>
              </a:rPr>
              <a:t>TA rules vary by branch of service and even between components within the branches. (i.e. the service member is Active Duty, Reserve, or National Guard)</a:t>
            </a:r>
          </a:p>
        </p:txBody>
      </p:sp>
      <p:pic>
        <p:nvPicPr>
          <p:cNvPr id="6" name="Picture Placeholder 3">
            <a:extLst>
              <a:ext uri="{FF2B5EF4-FFF2-40B4-BE49-F238E27FC236}">
                <a16:creationId xmlns:a16="http://schemas.microsoft.com/office/drawing/2014/main" id="{C08DE787-41D9-403A-BBAE-47B89CAF5D40}"/>
              </a:ext>
            </a:extLst>
          </p:cNvPr>
          <p:cNvPicPr>
            <a:picLocks noChangeAspect="1"/>
          </p:cNvPicPr>
          <p:nvPr/>
        </p:nvPicPr>
        <p:blipFill>
          <a:blip r:embed="rId3">
            <a:extLst>
              <a:ext uri="{28A0092B-C50C-407E-A947-70E740481C1C}">
                <a14:useLocalDpi xmlns:a14="http://schemas.microsoft.com/office/drawing/2010/main" val="0"/>
              </a:ext>
            </a:extLst>
          </a:blip>
          <a:srcRect t="45" b="45"/>
          <a:stretch>
            <a:fillRect/>
          </a:stretch>
        </p:blipFill>
        <p:spPr>
          <a:xfrm>
            <a:off x="8087965" y="1181100"/>
            <a:ext cx="3804678" cy="4913235"/>
          </a:xfrm>
          <a:prstGeom prst="rect">
            <a:avLst/>
          </a:prstGeom>
          <a:effectLst>
            <a:outerShdw blurRad="177800" dist="38100" dir="2700000" algn="br" rotWithShape="0">
              <a:prstClr val="black">
                <a:alpha val="60000"/>
              </a:prstClr>
            </a:outerShdw>
          </a:effectLst>
        </p:spPr>
      </p:pic>
    </p:spTree>
    <p:extLst>
      <p:ext uri="{BB962C8B-B14F-4D97-AF65-F5344CB8AC3E}">
        <p14:creationId xmlns:p14="http://schemas.microsoft.com/office/powerpoint/2010/main" val="521880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8A342-CD38-41F7-A516-26D17B12E706}"/>
              </a:ext>
            </a:extLst>
          </p:cNvPr>
          <p:cNvSpPr>
            <a:spLocks noGrp="1"/>
          </p:cNvSpPr>
          <p:nvPr>
            <p:ph type="title"/>
          </p:nvPr>
        </p:nvSpPr>
        <p:spPr>
          <a:xfrm>
            <a:off x="549728" y="571500"/>
            <a:ext cx="11092543" cy="315912"/>
          </a:xfrm>
        </p:spPr>
        <p:txBody>
          <a:bodyPr/>
          <a:lstStyle/>
          <a:p>
            <a:r>
              <a:rPr lang="en-US" dirty="0"/>
              <a:t>Tuition Assistance Top Up (TATU)</a:t>
            </a:r>
          </a:p>
        </p:txBody>
      </p:sp>
      <p:sp>
        <p:nvSpPr>
          <p:cNvPr id="7" name="Text Placeholder 6">
            <a:extLst>
              <a:ext uri="{FF2B5EF4-FFF2-40B4-BE49-F238E27FC236}">
                <a16:creationId xmlns:a16="http://schemas.microsoft.com/office/drawing/2014/main" id="{E40C6BB6-79F3-46A4-9434-6E13E36FEF2D}"/>
              </a:ext>
            </a:extLst>
          </p:cNvPr>
          <p:cNvSpPr>
            <a:spLocks noGrp="1"/>
          </p:cNvSpPr>
          <p:nvPr>
            <p:ph type="body" sz="quarter" idx="11"/>
          </p:nvPr>
        </p:nvSpPr>
        <p:spPr>
          <a:xfrm>
            <a:off x="495300" y="1181100"/>
            <a:ext cx="6859587" cy="5094210"/>
          </a:xfrm>
        </p:spPr>
        <p:txBody>
          <a:bodyPr anchor="ctr"/>
          <a:lstStyle/>
          <a:p>
            <a:pPr>
              <a:defRPr/>
            </a:pPr>
            <a:r>
              <a:rPr lang="en-US" altLang="en-US" dirty="0">
                <a:cs typeface="Georgia" panose="02040502050405020303" pitchFamily="18" charset="0"/>
              </a:rPr>
              <a:t>The law prohibits Active Duty students from receiving education benefits and TA for the same course</a:t>
            </a:r>
          </a:p>
          <a:p>
            <a:pPr>
              <a:defRPr/>
            </a:pPr>
            <a:endParaRPr lang="en-US" altLang="en-US" dirty="0">
              <a:cs typeface="Georgia" panose="02040502050405020303" pitchFamily="18" charset="0"/>
            </a:endParaRPr>
          </a:p>
          <a:p>
            <a:pPr>
              <a:defRPr/>
            </a:pPr>
            <a:r>
              <a:rPr lang="en-US" altLang="en-US" dirty="0">
                <a:cs typeface="Georgia" panose="02040502050405020303" pitchFamily="18" charset="0"/>
              </a:rPr>
              <a:t> Active Duty recipients of Chapter 30, however, are eligible for Top-up as it allows VA to pay the difference between what TA pays and the cost of the course</a:t>
            </a:r>
          </a:p>
          <a:p>
            <a:pPr>
              <a:defRPr/>
            </a:pPr>
            <a:endParaRPr lang="en-US" altLang="en-US" dirty="0">
              <a:cs typeface="Georgia" panose="02040502050405020303" pitchFamily="18" charset="0"/>
            </a:endParaRPr>
          </a:p>
          <a:p>
            <a:pPr>
              <a:defRPr/>
            </a:pPr>
            <a:r>
              <a:rPr lang="en-US" altLang="en-US" dirty="0">
                <a:cs typeface="Georgia" panose="02040502050405020303" pitchFamily="18" charset="0"/>
              </a:rPr>
              <a:t>Students must be certified with the Federal and/or state TA deducted from the charges before certifying tuition and fees to VA</a:t>
            </a:r>
          </a:p>
          <a:p>
            <a:pPr>
              <a:defRPr/>
            </a:pPr>
            <a:endParaRPr lang="en-US" altLang="en-US" dirty="0">
              <a:cs typeface="Georgia" panose="02040502050405020303" pitchFamily="18" charset="0"/>
            </a:endParaRPr>
          </a:p>
          <a:p>
            <a:pPr>
              <a:defRPr/>
            </a:pPr>
            <a:endParaRPr lang="en-US" altLang="en-US" dirty="0">
              <a:cs typeface="Georgia" panose="02040502050405020303" pitchFamily="18" charset="0"/>
            </a:endParaRPr>
          </a:p>
        </p:txBody>
      </p:sp>
      <p:pic>
        <p:nvPicPr>
          <p:cNvPr id="6" name="Picture Placeholder 3">
            <a:extLst>
              <a:ext uri="{FF2B5EF4-FFF2-40B4-BE49-F238E27FC236}">
                <a16:creationId xmlns:a16="http://schemas.microsoft.com/office/drawing/2014/main" id="{C08DE787-41D9-403A-BBAE-47B89CAF5D40}"/>
              </a:ext>
            </a:extLst>
          </p:cNvPr>
          <p:cNvPicPr>
            <a:picLocks noChangeAspect="1"/>
          </p:cNvPicPr>
          <p:nvPr/>
        </p:nvPicPr>
        <p:blipFill>
          <a:blip r:embed="rId3">
            <a:extLst>
              <a:ext uri="{28A0092B-C50C-407E-A947-70E740481C1C}">
                <a14:useLocalDpi xmlns:a14="http://schemas.microsoft.com/office/drawing/2010/main" val="0"/>
              </a:ext>
            </a:extLst>
          </a:blip>
          <a:srcRect t="45" b="45"/>
          <a:stretch>
            <a:fillRect/>
          </a:stretch>
        </p:blipFill>
        <p:spPr>
          <a:xfrm>
            <a:off x="8087965" y="1181100"/>
            <a:ext cx="3804678" cy="4913235"/>
          </a:xfrm>
          <a:prstGeom prst="rect">
            <a:avLst/>
          </a:prstGeom>
          <a:effectLst>
            <a:outerShdw blurRad="177800" dist="38100" dir="2700000" algn="br" rotWithShape="0">
              <a:prstClr val="black">
                <a:alpha val="60000"/>
              </a:prstClr>
            </a:outerShdw>
          </a:effectLst>
        </p:spPr>
      </p:pic>
      <p:pic>
        <p:nvPicPr>
          <p:cNvPr id="8" name="Picture Placeholder 7">
            <a:extLst>
              <a:ext uri="{FF2B5EF4-FFF2-40B4-BE49-F238E27FC236}">
                <a16:creationId xmlns:a16="http://schemas.microsoft.com/office/drawing/2014/main" id="{2AC0182C-EC97-4654-9479-73C56B118852}"/>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4833" r="24833"/>
          <a:stretch>
            <a:fillRect/>
          </a:stretch>
        </p:blipFill>
        <p:spPr>
          <a:xfrm>
            <a:off x="7947823" y="1181100"/>
            <a:ext cx="3944820" cy="5094210"/>
          </a:xfrm>
        </p:spPr>
      </p:pic>
    </p:spTree>
    <p:extLst>
      <p:ext uri="{BB962C8B-B14F-4D97-AF65-F5344CB8AC3E}">
        <p14:creationId xmlns:p14="http://schemas.microsoft.com/office/powerpoint/2010/main" val="3931792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8A342-CD38-41F7-A516-26D17B12E706}"/>
              </a:ext>
            </a:extLst>
          </p:cNvPr>
          <p:cNvSpPr>
            <a:spLocks noGrp="1"/>
          </p:cNvSpPr>
          <p:nvPr>
            <p:ph type="title"/>
          </p:nvPr>
        </p:nvSpPr>
        <p:spPr>
          <a:xfrm>
            <a:off x="549728" y="571500"/>
            <a:ext cx="11092543" cy="315912"/>
          </a:xfrm>
        </p:spPr>
        <p:txBody>
          <a:bodyPr/>
          <a:lstStyle/>
          <a:p>
            <a:r>
              <a:rPr lang="en-US" dirty="0"/>
              <a:t>Tutorial Assistance (1 of 2)</a:t>
            </a:r>
          </a:p>
        </p:txBody>
      </p:sp>
      <p:sp>
        <p:nvSpPr>
          <p:cNvPr id="7" name="Text Placeholder 6">
            <a:extLst>
              <a:ext uri="{FF2B5EF4-FFF2-40B4-BE49-F238E27FC236}">
                <a16:creationId xmlns:a16="http://schemas.microsoft.com/office/drawing/2014/main" id="{E40C6BB6-79F3-46A4-9434-6E13E36FEF2D}"/>
              </a:ext>
            </a:extLst>
          </p:cNvPr>
          <p:cNvSpPr>
            <a:spLocks noGrp="1"/>
          </p:cNvSpPr>
          <p:nvPr>
            <p:ph type="body" sz="quarter" idx="11"/>
          </p:nvPr>
        </p:nvSpPr>
        <p:spPr>
          <a:xfrm>
            <a:off x="495300" y="1181100"/>
            <a:ext cx="6859587" cy="5094210"/>
          </a:xfrm>
        </p:spPr>
        <p:txBody>
          <a:bodyPr anchor="ctr"/>
          <a:lstStyle/>
          <a:p>
            <a:pPr marL="0" indent="0">
              <a:buNone/>
              <a:defRPr/>
            </a:pPr>
            <a:r>
              <a:rPr lang="en-US" dirty="0"/>
              <a:t>Tutorial assistance helps the student pay for necessary tutoring in addition to their education benefit.</a:t>
            </a:r>
          </a:p>
          <a:p>
            <a:pPr marL="0" indent="0">
              <a:buNone/>
              <a:defRPr/>
            </a:pPr>
            <a:endParaRPr lang="en-US" dirty="0"/>
          </a:p>
          <a:p>
            <a:pPr>
              <a:defRPr/>
            </a:pPr>
            <a:r>
              <a:rPr lang="en-US" dirty="0"/>
              <a:t>The monthly rate may not exceed the cost of tutoring or $100. The maximum amount payable is $1,200 per benefit program. </a:t>
            </a:r>
          </a:p>
          <a:p>
            <a:pPr>
              <a:defRPr/>
            </a:pPr>
            <a:endParaRPr lang="en-US" dirty="0"/>
          </a:p>
          <a:p>
            <a:pPr>
              <a:defRPr/>
            </a:pPr>
            <a:r>
              <a:rPr lang="en-US" dirty="0"/>
              <a:t>There is no entitlement charge for the first $600 under Chapters 30 and 1606. </a:t>
            </a:r>
          </a:p>
          <a:p>
            <a:pPr>
              <a:defRPr/>
            </a:pPr>
            <a:endParaRPr lang="en-US" dirty="0"/>
          </a:p>
          <a:p>
            <a:pPr>
              <a:defRPr/>
            </a:pPr>
            <a:r>
              <a:rPr lang="en-US" dirty="0"/>
              <a:t>There is no entitlement charge under Chapters 33 or 35. </a:t>
            </a:r>
          </a:p>
          <a:p>
            <a:pPr>
              <a:defRPr/>
            </a:pPr>
            <a:endParaRPr lang="en-US" altLang="en-US" dirty="0">
              <a:cs typeface="Georgia" panose="02040502050405020303" pitchFamily="18" charset="0"/>
            </a:endParaRPr>
          </a:p>
        </p:txBody>
      </p:sp>
      <p:pic>
        <p:nvPicPr>
          <p:cNvPr id="6" name="Picture Placeholder 3">
            <a:extLst>
              <a:ext uri="{FF2B5EF4-FFF2-40B4-BE49-F238E27FC236}">
                <a16:creationId xmlns:a16="http://schemas.microsoft.com/office/drawing/2014/main" id="{C08DE787-41D9-403A-BBAE-47B89CAF5D40}"/>
              </a:ext>
            </a:extLst>
          </p:cNvPr>
          <p:cNvPicPr>
            <a:picLocks noChangeAspect="1"/>
          </p:cNvPicPr>
          <p:nvPr/>
        </p:nvPicPr>
        <p:blipFill>
          <a:blip r:embed="rId3">
            <a:extLst>
              <a:ext uri="{28A0092B-C50C-407E-A947-70E740481C1C}">
                <a14:useLocalDpi xmlns:a14="http://schemas.microsoft.com/office/drawing/2010/main" val="0"/>
              </a:ext>
            </a:extLst>
          </a:blip>
          <a:srcRect t="45" b="45"/>
          <a:stretch>
            <a:fillRect/>
          </a:stretch>
        </p:blipFill>
        <p:spPr>
          <a:xfrm>
            <a:off x="8087965" y="1181100"/>
            <a:ext cx="3804678" cy="4913235"/>
          </a:xfrm>
          <a:prstGeom prst="rect">
            <a:avLst/>
          </a:prstGeom>
          <a:effectLst>
            <a:outerShdw blurRad="177800" dist="38100" dir="2700000" algn="br" rotWithShape="0">
              <a:prstClr val="black">
                <a:alpha val="60000"/>
              </a:prstClr>
            </a:outerShdw>
          </a:effectLst>
        </p:spPr>
      </p:pic>
      <p:pic>
        <p:nvPicPr>
          <p:cNvPr id="8" name="Picture Placeholder 7">
            <a:extLst>
              <a:ext uri="{FF2B5EF4-FFF2-40B4-BE49-F238E27FC236}">
                <a16:creationId xmlns:a16="http://schemas.microsoft.com/office/drawing/2014/main" id="{2AC0182C-EC97-4654-9479-73C56B118852}"/>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4833" r="24833"/>
          <a:stretch>
            <a:fillRect/>
          </a:stretch>
        </p:blipFill>
        <p:spPr>
          <a:xfrm>
            <a:off x="7947823" y="1181100"/>
            <a:ext cx="3944820" cy="5094210"/>
          </a:xfrm>
        </p:spPr>
      </p:pic>
      <p:pic>
        <p:nvPicPr>
          <p:cNvPr id="9" name="Picture Placeholder 2">
            <a:extLst>
              <a:ext uri="{FF2B5EF4-FFF2-40B4-BE49-F238E27FC236}">
                <a16:creationId xmlns:a16="http://schemas.microsoft.com/office/drawing/2014/main" id="{2855546E-FB19-465E-98BE-9BE5488BF359}"/>
              </a:ext>
            </a:extLst>
          </p:cNvPr>
          <p:cNvPicPr>
            <a:picLocks noChangeAspect="1"/>
          </p:cNvPicPr>
          <p:nvPr/>
        </p:nvPicPr>
        <p:blipFill>
          <a:blip r:embed="rId5">
            <a:extLst>
              <a:ext uri="{28A0092B-C50C-407E-A947-70E740481C1C}">
                <a14:useLocalDpi xmlns:a14="http://schemas.microsoft.com/office/drawing/2010/main" val="0"/>
              </a:ext>
            </a:extLst>
          </a:blip>
          <a:srcRect t="45" b="45"/>
          <a:stretch>
            <a:fillRect/>
          </a:stretch>
        </p:blipFill>
        <p:spPr>
          <a:xfrm>
            <a:off x="7939157" y="1181100"/>
            <a:ext cx="3953486" cy="5105400"/>
          </a:xfrm>
          <a:prstGeom prst="rect">
            <a:avLst/>
          </a:prstGeom>
          <a:effectLst>
            <a:outerShdw blurRad="177800" dist="38100" dir="2700000" algn="br" rotWithShape="0">
              <a:prstClr val="black">
                <a:alpha val="60000"/>
              </a:prstClr>
            </a:outerShdw>
          </a:effectLst>
        </p:spPr>
      </p:pic>
    </p:spTree>
    <p:extLst>
      <p:ext uri="{BB962C8B-B14F-4D97-AF65-F5344CB8AC3E}">
        <p14:creationId xmlns:p14="http://schemas.microsoft.com/office/powerpoint/2010/main" val="3606774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8A342-CD38-41F7-A516-26D17B12E706}"/>
              </a:ext>
            </a:extLst>
          </p:cNvPr>
          <p:cNvSpPr>
            <a:spLocks noGrp="1"/>
          </p:cNvSpPr>
          <p:nvPr>
            <p:ph type="title"/>
          </p:nvPr>
        </p:nvSpPr>
        <p:spPr/>
        <p:txBody>
          <a:bodyPr/>
          <a:lstStyle/>
          <a:p>
            <a:r>
              <a:rPr lang="en-US" dirty="0"/>
              <a:t>Tutorial Assistance (2 of 2)</a:t>
            </a:r>
          </a:p>
        </p:txBody>
      </p:sp>
      <p:sp>
        <p:nvSpPr>
          <p:cNvPr id="7" name="Text Placeholder 6">
            <a:extLst>
              <a:ext uri="{FF2B5EF4-FFF2-40B4-BE49-F238E27FC236}">
                <a16:creationId xmlns:a16="http://schemas.microsoft.com/office/drawing/2014/main" id="{E40C6BB6-79F3-46A4-9434-6E13E36FEF2D}"/>
              </a:ext>
            </a:extLst>
          </p:cNvPr>
          <p:cNvSpPr>
            <a:spLocks noGrp="1"/>
          </p:cNvSpPr>
          <p:nvPr>
            <p:ph sz="half" idx="1"/>
          </p:nvPr>
        </p:nvSpPr>
        <p:spPr/>
        <p:txBody>
          <a:bodyPr anchor="ctr"/>
          <a:lstStyle/>
          <a:p>
            <a:pPr marL="0" indent="0">
              <a:buNone/>
              <a:defRPr/>
            </a:pPr>
            <a:r>
              <a:rPr lang="en-US" dirty="0"/>
              <a:t>The student must:</a:t>
            </a:r>
          </a:p>
          <a:p>
            <a:pPr marL="0" indent="0">
              <a:buNone/>
              <a:defRPr/>
            </a:pPr>
            <a:endParaRPr lang="en-US" dirty="0"/>
          </a:p>
          <a:p>
            <a:pPr>
              <a:defRPr/>
            </a:pPr>
            <a:r>
              <a:rPr lang="en-US" dirty="0"/>
              <a:t>Be in a post-secondary program at ½-time or more. For Chapter 33, “at least 50% ROP”</a:t>
            </a:r>
          </a:p>
          <a:p>
            <a:pPr>
              <a:defRPr/>
            </a:pPr>
            <a:r>
              <a:rPr lang="en-US" dirty="0"/>
              <a:t>Have a documented deficiency in a course that is part of the approved program</a:t>
            </a:r>
          </a:p>
          <a:p>
            <a:pPr>
              <a:defRPr/>
            </a:pPr>
            <a:r>
              <a:rPr lang="en-US" dirty="0"/>
              <a:t>Be enrolled in the course during the term in which the tutoring is received</a:t>
            </a:r>
          </a:p>
          <a:p>
            <a:pPr marL="0" indent="0">
              <a:buNone/>
              <a:defRPr/>
            </a:pPr>
            <a:endParaRPr lang="en-US" dirty="0"/>
          </a:p>
          <a:p>
            <a:pPr marL="0" indent="0">
              <a:buNone/>
              <a:defRPr/>
            </a:pPr>
            <a:r>
              <a:rPr lang="en-US" dirty="0"/>
              <a:t>The tutor must:</a:t>
            </a:r>
          </a:p>
          <a:p>
            <a:pPr marL="0" indent="0">
              <a:buNone/>
              <a:defRPr/>
            </a:pPr>
            <a:endParaRPr lang="en-US" dirty="0"/>
          </a:p>
          <a:p>
            <a:pPr>
              <a:defRPr/>
            </a:pPr>
            <a:r>
              <a:rPr lang="en-US" dirty="0"/>
              <a:t>Meet the college's qualifications</a:t>
            </a:r>
          </a:p>
          <a:p>
            <a:pPr>
              <a:defRPr/>
            </a:pPr>
            <a:r>
              <a:rPr lang="en-US" dirty="0"/>
              <a:t>Not be a close relative of the student</a:t>
            </a:r>
          </a:p>
        </p:txBody>
      </p:sp>
    </p:spTree>
    <p:extLst>
      <p:ext uri="{BB962C8B-B14F-4D97-AF65-F5344CB8AC3E}">
        <p14:creationId xmlns:p14="http://schemas.microsoft.com/office/powerpoint/2010/main" val="899952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3AAB-1A22-47AC-979A-A997BABD4051}"/>
              </a:ext>
            </a:extLst>
          </p:cNvPr>
          <p:cNvSpPr>
            <a:spLocks noGrp="1"/>
          </p:cNvSpPr>
          <p:nvPr>
            <p:ph type="title"/>
          </p:nvPr>
        </p:nvSpPr>
        <p:spPr/>
        <p:txBody>
          <a:bodyPr/>
          <a:lstStyle/>
          <a:p>
            <a:r>
              <a:rPr lang="en-US" dirty="0"/>
              <a:t>Topics</a:t>
            </a:r>
          </a:p>
        </p:txBody>
      </p:sp>
      <p:sp>
        <p:nvSpPr>
          <p:cNvPr id="4" name="Text Placeholder 3">
            <a:extLst>
              <a:ext uri="{FF2B5EF4-FFF2-40B4-BE49-F238E27FC236}">
                <a16:creationId xmlns:a16="http://schemas.microsoft.com/office/drawing/2014/main" id="{1CA10884-9744-40AE-BD2C-D0D1E8AAF236}"/>
              </a:ext>
            </a:extLst>
          </p:cNvPr>
          <p:cNvSpPr>
            <a:spLocks noGrp="1"/>
          </p:cNvSpPr>
          <p:nvPr>
            <p:ph type="body" sz="quarter" idx="11"/>
          </p:nvPr>
        </p:nvSpPr>
        <p:spPr>
          <a:xfrm>
            <a:off x="3362632" y="1240091"/>
            <a:ext cx="8230479" cy="5094211"/>
          </a:xfrm>
        </p:spPr>
        <p:txBody>
          <a:bodyPr anchor="ctr"/>
          <a:lstStyle/>
          <a:p>
            <a:pPr marL="0" lvl="0" indent="0">
              <a:lnSpc>
                <a:spcPct val="100000"/>
              </a:lnSpc>
              <a:buNone/>
            </a:pPr>
            <a:endParaRPr lang="en-US" b="1" dirty="0"/>
          </a:p>
          <a:p>
            <a:pPr lvl="0">
              <a:lnSpc>
                <a:spcPct val="100000"/>
              </a:lnSpc>
            </a:pPr>
            <a:r>
              <a:rPr lang="en-US" b="1" dirty="0"/>
              <a:t>Education Benefit Programs</a:t>
            </a:r>
          </a:p>
          <a:p>
            <a:pPr marL="0" lvl="0" indent="0">
              <a:lnSpc>
                <a:spcPct val="100000"/>
              </a:lnSpc>
              <a:buNone/>
            </a:pPr>
            <a:endParaRPr lang="en-US" b="1" dirty="0"/>
          </a:p>
          <a:p>
            <a:pPr lvl="0">
              <a:lnSpc>
                <a:spcPct val="100000"/>
              </a:lnSpc>
            </a:pPr>
            <a:r>
              <a:rPr lang="en-US" b="1" dirty="0"/>
              <a:t>Approved Educational Criteria</a:t>
            </a:r>
          </a:p>
          <a:p>
            <a:pPr marL="0" lvl="0" indent="0">
              <a:lnSpc>
                <a:spcPct val="100000"/>
              </a:lnSpc>
              <a:buNone/>
            </a:pPr>
            <a:endParaRPr lang="en-US" b="1" dirty="0"/>
          </a:p>
          <a:p>
            <a:pPr lvl="0">
              <a:lnSpc>
                <a:spcPct val="100000"/>
              </a:lnSpc>
            </a:pPr>
            <a:r>
              <a:rPr lang="en-US" b="1" dirty="0"/>
              <a:t>Criteria for Certifying Courses, Tuition and Fees</a:t>
            </a:r>
            <a:br>
              <a:rPr lang="en-US" b="1" dirty="0"/>
            </a:br>
            <a:endParaRPr lang="en-US" b="1" dirty="0"/>
          </a:p>
          <a:p>
            <a:pPr lvl="0">
              <a:lnSpc>
                <a:spcPct val="100000"/>
              </a:lnSpc>
            </a:pPr>
            <a:r>
              <a:rPr lang="en-US" b="1" dirty="0"/>
              <a:t>VA-ONCE</a:t>
            </a:r>
          </a:p>
          <a:p>
            <a:pPr lvl="0">
              <a:lnSpc>
                <a:spcPct val="100000"/>
              </a:lnSpc>
            </a:pPr>
            <a:endParaRPr lang="en-US" b="1" dirty="0"/>
          </a:p>
          <a:p>
            <a:pPr lvl="0">
              <a:lnSpc>
                <a:spcPct val="100000"/>
              </a:lnSpc>
            </a:pPr>
            <a:r>
              <a:rPr lang="en-US" b="1" dirty="0"/>
              <a:t>Contacts</a:t>
            </a:r>
          </a:p>
        </p:txBody>
      </p:sp>
    </p:spTree>
    <p:extLst>
      <p:ext uri="{BB962C8B-B14F-4D97-AF65-F5344CB8AC3E}">
        <p14:creationId xmlns:p14="http://schemas.microsoft.com/office/powerpoint/2010/main" val="3946064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p:txBody>
          <a:bodyPr/>
          <a:lstStyle/>
          <a:p>
            <a:r>
              <a:rPr lang="en-US" dirty="0"/>
              <a:t>Study Abroad (Chapter 33)</a:t>
            </a:r>
          </a:p>
        </p:txBody>
      </p:sp>
      <p:sp>
        <p:nvSpPr>
          <p:cNvPr id="7" name="Text Placeholder 6">
            <a:extLst>
              <a:ext uri="{FF2B5EF4-FFF2-40B4-BE49-F238E27FC236}">
                <a16:creationId xmlns:a16="http://schemas.microsoft.com/office/drawing/2014/main" id="{4B854EFA-EC04-4179-8331-5CDC0C27C088}"/>
              </a:ext>
            </a:extLst>
          </p:cNvPr>
          <p:cNvSpPr>
            <a:spLocks noGrp="1"/>
          </p:cNvSpPr>
          <p:nvPr>
            <p:ph sz="half" idx="1"/>
          </p:nvPr>
        </p:nvSpPr>
        <p:spPr>
          <a:xfrm>
            <a:off x="549728" y="1343025"/>
            <a:ext cx="4894465" cy="3067050"/>
          </a:xfrm>
        </p:spPr>
        <p:txBody>
          <a:bodyPr anchor="ctr">
            <a:normAutofit/>
          </a:bodyPr>
          <a:lstStyle/>
          <a:p>
            <a:pPr marL="0" indent="0">
              <a:buNone/>
              <a:defRPr/>
            </a:pPr>
            <a:r>
              <a:rPr lang="en-US" b="1" dirty="0"/>
              <a:t>VA will pay: </a:t>
            </a:r>
            <a:br>
              <a:rPr lang="en-US" b="1" dirty="0"/>
            </a:br>
            <a:endParaRPr lang="en-US" b="1" dirty="0"/>
          </a:p>
          <a:p>
            <a:pPr>
              <a:defRPr/>
            </a:pPr>
            <a:r>
              <a:rPr lang="en-US" dirty="0"/>
              <a:t>Home school’s tuition and fees </a:t>
            </a:r>
          </a:p>
          <a:p>
            <a:pPr>
              <a:defRPr/>
            </a:pPr>
            <a:r>
              <a:rPr lang="en-US" dirty="0"/>
              <a:t>Books and supplies </a:t>
            </a:r>
          </a:p>
          <a:p>
            <a:pPr>
              <a:defRPr/>
            </a:pPr>
            <a:r>
              <a:rPr lang="en-US" dirty="0"/>
              <a:t>Monthly housing allowance  </a:t>
            </a:r>
          </a:p>
        </p:txBody>
      </p:sp>
      <p:pic>
        <p:nvPicPr>
          <p:cNvPr id="4" name="Picture 7">
            <a:extLst>
              <a:ext uri="{FF2B5EF4-FFF2-40B4-BE49-F238E27FC236}">
                <a16:creationId xmlns:a16="http://schemas.microsoft.com/office/drawing/2014/main" id="{E07A60C0-2351-418D-85F4-3ED0573D6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4410075"/>
            <a:ext cx="57150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E84CC908-E0EE-49F1-9F86-FF55F818787A}"/>
              </a:ext>
            </a:extLst>
          </p:cNvPr>
          <p:cNvSpPr txBox="1">
            <a:spLocks/>
          </p:cNvSpPr>
          <p:nvPr/>
        </p:nvSpPr>
        <p:spPr>
          <a:xfrm>
            <a:off x="6095999" y="1304925"/>
            <a:ext cx="4894465" cy="3067050"/>
          </a:xfrm>
          <a:prstGeom prst="rect">
            <a:avLst/>
          </a:prstGeom>
        </p:spPr>
        <p:txBody>
          <a:bodyPr anchor="ctr">
            <a:normAutofit/>
          </a:bodyPr>
          <a:lstStyle>
            <a:lvl1pPr marL="285750" indent="-285750" algn="l" defTabSz="914400" rtl="0" eaLnBrk="1" latinLnBrk="0" hangingPunct="1">
              <a:lnSpc>
                <a:spcPct val="90000"/>
              </a:lnSpc>
              <a:spcBef>
                <a:spcPts val="1000"/>
              </a:spcBef>
              <a:buSzPct val="135000"/>
              <a:buFont typeface="Arial" panose="020B0604020202020204" pitchFamily="34" charset="0"/>
              <a:buChar char="•"/>
              <a:defRPr sz="1800" kern="1200">
                <a:solidFill>
                  <a:srgbClr val="1A1A1A"/>
                </a:solidFill>
                <a:latin typeface="+mn-lt"/>
                <a:ea typeface="+mn-ea"/>
                <a:cs typeface="+mn-cs"/>
              </a:defRPr>
            </a:lvl1pPr>
            <a:lvl2pPr marL="742950" indent="-285750" algn="l" defTabSz="914400" rtl="0" eaLnBrk="1" latinLnBrk="0" hangingPunct="1">
              <a:lnSpc>
                <a:spcPct val="90000"/>
              </a:lnSpc>
              <a:spcBef>
                <a:spcPts val="500"/>
              </a:spcBef>
              <a:buSzPct val="135000"/>
              <a:buFont typeface="Arial" panose="020B0604020202020204" pitchFamily="34" charset="0"/>
              <a:buChar char="•"/>
              <a:defRPr sz="1800" kern="1200">
                <a:solidFill>
                  <a:srgbClr val="1A1A1A"/>
                </a:solidFill>
                <a:latin typeface="+mn-lt"/>
                <a:ea typeface="+mn-ea"/>
                <a:cs typeface="+mn-cs"/>
              </a:defRPr>
            </a:lvl2pPr>
            <a:lvl3pPr marL="1200150" indent="-285750" algn="l" defTabSz="914400" rtl="0" eaLnBrk="1" latinLnBrk="0" hangingPunct="1">
              <a:lnSpc>
                <a:spcPct val="90000"/>
              </a:lnSpc>
              <a:spcBef>
                <a:spcPts val="500"/>
              </a:spcBef>
              <a:buSzPct val="135000"/>
              <a:buFont typeface="Arial" panose="020B0604020202020204" pitchFamily="34" charset="0"/>
              <a:buChar char="•"/>
              <a:defRPr sz="1800" kern="1200">
                <a:solidFill>
                  <a:srgbClr val="1A1A1A"/>
                </a:solidFill>
                <a:latin typeface="+mn-lt"/>
                <a:ea typeface="+mn-ea"/>
                <a:cs typeface="+mn-cs"/>
              </a:defRPr>
            </a:lvl3pPr>
            <a:lvl4pPr marL="1657350" indent="-285750" algn="l" defTabSz="914400" rtl="0" eaLnBrk="1" latinLnBrk="0" hangingPunct="1">
              <a:lnSpc>
                <a:spcPct val="90000"/>
              </a:lnSpc>
              <a:spcBef>
                <a:spcPts val="500"/>
              </a:spcBef>
              <a:buSzPct val="135000"/>
              <a:buFont typeface="Arial" panose="020B0604020202020204" pitchFamily="34" charset="0"/>
              <a:buChar char="•"/>
              <a:defRPr sz="1800" kern="1200">
                <a:solidFill>
                  <a:srgbClr val="1A1A1A"/>
                </a:solidFill>
                <a:latin typeface="+mn-lt"/>
                <a:ea typeface="+mn-ea"/>
                <a:cs typeface="+mn-cs"/>
              </a:defRPr>
            </a:lvl4pPr>
            <a:lvl5pPr marL="2114550" indent="-285750" algn="l" defTabSz="914400" rtl="0" eaLnBrk="1" latinLnBrk="0" hangingPunct="1">
              <a:lnSpc>
                <a:spcPct val="90000"/>
              </a:lnSpc>
              <a:spcBef>
                <a:spcPts val="500"/>
              </a:spcBef>
              <a:buSzPct val="135000"/>
              <a:buFont typeface="Arial" panose="020B0604020202020204" pitchFamily="34" charset="0"/>
              <a:buChar char="•"/>
              <a:defRPr sz="1800" kern="1200">
                <a:solidFill>
                  <a:srgbClr val="1A1A1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b="1" dirty="0"/>
              <a:t>VA will not pay: </a:t>
            </a:r>
            <a:br>
              <a:rPr lang="en-US" b="1" dirty="0"/>
            </a:br>
            <a:endParaRPr lang="en-US" b="1" dirty="0"/>
          </a:p>
          <a:p>
            <a:pPr>
              <a:defRPr/>
            </a:pPr>
            <a:r>
              <a:rPr lang="en-US" dirty="0"/>
              <a:t>Costs related to travel (airfare, lodging and meals</a:t>
            </a:r>
          </a:p>
          <a:p>
            <a:pPr>
              <a:defRPr/>
            </a:pPr>
            <a:r>
              <a:rPr lang="en-US" dirty="0"/>
              <a:t>Third party charges</a:t>
            </a:r>
          </a:p>
        </p:txBody>
      </p:sp>
    </p:spTree>
    <p:extLst>
      <p:ext uri="{BB962C8B-B14F-4D97-AF65-F5344CB8AC3E}">
        <p14:creationId xmlns:p14="http://schemas.microsoft.com/office/powerpoint/2010/main" val="3193027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p:txBody>
          <a:bodyPr/>
          <a:lstStyle/>
          <a:p>
            <a:r>
              <a:rPr lang="en-US" dirty="0"/>
              <a:t>Covered Individuals</a:t>
            </a:r>
          </a:p>
        </p:txBody>
      </p:sp>
      <p:sp>
        <p:nvSpPr>
          <p:cNvPr id="7" name="Text Placeholder 6">
            <a:extLst>
              <a:ext uri="{FF2B5EF4-FFF2-40B4-BE49-F238E27FC236}">
                <a16:creationId xmlns:a16="http://schemas.microsoft.com/office/drawing/2014/main" id="{4B854EFA-EC04-4179-8331-5CDC0C27C088}"/>
              </a:ext>
            </a:extLst>
          </p:cNvPr>
          <p:cNvSpPr>
            <a:spLocks noGrp="1"/>
          </p:cNvSpPr>
          <p:nvPr>
            <p:ph sz="half" idx="1"/>
          </p:nvPr>
        </p:nvSpPr>
        <p:spPr>
          <a:xfrm>
            <a:off x="549728" y="1343025"/>
            <a:ext cx="11092543" cy="3067050"/>
          </a:xfrm>
        </p:spPr>
        <p:txBody>
          <a:bodyPr anchor="ctr">
            <a:normAutofit/>
          </a:bodyPr>
          <a:lstStyle/>
          <a:p>
            <a:pPr marL="0" indent="0">
              <a:buNone/>
            </a:pPr>
            <a:r>
              <a:rPr lang="en-US" altLang="en-US" dirty="0">
                <a:cs typeface="Georgia" panose="02040502050405020303" pitchFamily="18" charset="0"/>
              </a:rPr>
              <a:t>The law (Section 702) requires VA to disapprove programs of education for everyone training under the Post-9/11 GI Bill and the Montgomery GI Bill - Active Duty (MGIB-AD) programs, if resident tuition and fees are not charged to all covered individuals. </a:t>
            </a:r>
          </a:p>
          <a:p>
            <a:pPr marL="0" indent="0">
              <a:buNone/>
            </a:pPr>
            <a:endParaRPr lang="en-US" altLang="en-US" dirty="0">
              <a:cs typeface="Georgia" panose="02040502050405020303" pitchFamily="18" charset="0"/>
            </a:endParaRPr>
          </a:p>
          <a:p>
            <a:pPr marL="0" indent="0">
              <a:buNone/>
            </a:pPr>
            <a:endParaRPr lang="en-US" altLang="en-US" dirty="0">
              <a:cs typeface="Georgia" panose="02040502050405020303" pitchFamily="18" charset="0"/>
            </a:endParaRPr>
          </a:p>
        </p:txBody>
      </p:sp>
      <p:pic>
        <p:nvPicPr>
          <p:cNvPr id="8" name="Picture 2">
            <a:extLst>
              <a:ext uri="{FF2B5EF4-FFF2-40B4-BE49-F238E27FC236}">
                <a16:creationId xmlns:a16="http://schemas.microsoft.com/office/drawing/2014/main" id="{092486CC-785C-4BCD-8E47-8088E7F44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682" y="3436383"/>
            <a:ext cx="4106636" cy="313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778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p:txBody>
          <a:bodyPr/>
          <a:lstStyle/>
          <a:p>
            <a:r>
              <a:rPr lang="en-US" dirty="0"/>
              <a:t>Reductions and Withdrawals</a:t>
            </a:r>
          </a:p>
        </p:txBody>
      </p:sp>
      <p:sp>
        <p:nvSpPr>
          <p:cNvPr id="7" name="Text Placeholder 6">
            <a:extLst>
              <a:ext uri="{FF2B5EF4-FFF2-40B4-BE49-F238E27FC236}">
                <a16:creationId xmlns:a16="http://schemas.microsoft.com/office/drawing/2014/main" id="{4B854EFA-EC04-4179-8331-5CDC0C27C088}"/>
              </a:ext>
            </a:extLst>
          </p:cNvPr>
          <p:cNvSpPr>
            <a:spLocks noGrp="1"/>
          </p:cNvSpPr>
          <p:nvPr>
            <p:ph type="body" sz="quarter" idx="11"/>
          </p:nvPr>
        </p:nvSpPr>
        <p:spPr/>
        <p:txBody>
          <a:bodyPr anchor="ctr">
            <a:normAutofit/>
          </a:bodyPr>
          <a:lstStyle/>
          <a:p>
            <a:pPr marL="0" indent="0">
              <a:buNone/>
              <a:defRPr/>
            </a:pPr>
            <a:r>
              <a:rPr lang="en-US" b="1" dirty="0"/>
              <a:t>Debts are created:</a:t>
            </a:r>
          </a:p>
          <a:p>
            <a:pPr marL="0" indent="0">
              <a:buNone/>
              <a:defRPr/>
            </a:pPr>
            <a:endParaRPr lang="en-US" dirty="0"/>
          </a:p>
          <a:p>
            <a:pPr>
              <a:defRPr/>
            </a:pPr>
            <a:r>
              <a:rPr lang="en-US" altLang="en-US" dirty="0">
                <a:cs typeface="Georgia" pitchFamily="18" charset="0"/>
              </a:rPr>
              <a:t>If changes in credit are not reported, generally within 30 days of the change in enrollment. </a:t>
            </a:r>
          </a:p>
          <a:p>
            <a:pPr>
              <a:defRPr/>
            </a:pPr>
            <a:r>
              <a:rPr lang="en-US" altLang="en-US" dirty="0">
                <a:cs typeface="Georgia" pitchFamily="18" charset="0"/>
              </a:rPr>
              <a:t>If credit hours change and no adjustment is made. You must adjust credit hours, and tuition and fees.</a:t>
            </a:r>
            <a:endParaRPr lang="en-US" dirty="0"/>
          </a:p>
        </p:txBody>
      </p:sp>
      <p:pic>
        <p:nvPicPr>
          <p:cNvPr id="6" name="Picture Placeholder 5">
            <a:extLst>
              <a:ext uri="{FF2B5EF4-FFF2-40B4-BE49-F238E27FC236}">
                <a16:creationId xmlns:a16="http://schemas.microsoft.com/office/drawing/2014/main" id="{D501B626-3C30-4270-A604-3DC2F3B1DC2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01" r="1601"/>
          <a:stretch>
            <a:fillRect/>
          </a:stretch>
        </p:blipFill>
        <p:spPr>
          <a:xfrm>
            <a:off x="7751763" y="1181100"/>
            <a:ext cx="3944937" cy="5094288"/>
          </a:xfrm>
          <a:prstGeom prst="rect">
            <a:avLst/>
          </a:prstGeom>
        </p:spPr>
      </p:pic>
      <p:pic>
        <p:nvPicPr>
          <p:cNvPr id="8" name="Picture Placeholder 2">
            <a:extLst>
              <a:ext uri="{FF2B5EF4-FFF2-40B4-BE49-F238E27FC236}">
                <a16:creationId xmlns:a16="http://schemas.microsoft.com/office/drawing/2014/main" id="{39C1AA92-3F00-4F70-8A7A-CCE3D8442644}"/>
              </a:ext>
            </a:extLst>
          </p:cNvPr>
          <p:cNvPicPr>
            <a:picLocks noChangeAspect="1"/>
          </p:cNvPicPr>
          <p:nvPr/>
        </p:nvPicPr>
        <p:blipFill>
          <a:blip r:embed="rId4">
            <a:extLst>
              <a:ext uri="{28A0092B-C50C-407E-A947-70E740481C1C}">
                <a14:useLocalDpi xmlns:a14="http://schemas.microsoft.com/office/drawing/2010/main" val="0"/>
              </a:ext>
            </a:extLst>
          </a:blip>
          <a:srcRect t="45" b="45"/>
          <a:stretch>
            <a:fillRect/>
          </a:stretch>
        </p:blipFill>
        <p:spPr>
          <a:xfrm>
            <a:off x="7751880" y="1181101"/>
            <a:ext cx="3944820" cy="5094210"/>
          </a:xfrm>
          <a:prstGeom prst="rect">
            <a:avLst/>
          </a:prstGeom>
          <a:effectLst>
            <a:outerShdw blurRad="177800" dist="38100" dir="2700000" algn="br" rotWithShape="0">
              <a:prstClr val="black">
                <a:alpha val="60000"/>
              </a:prstClr>
            </a:outerShdw>
          </a:effectLst>
        </p:spPr>
      </p:pic>
    </p:spTree>
    <p:extLst>
      <p:ext uri="{BB962C8B-B14F-4D97-AF65-F5344CB8AC3E}">
        <p14:creationId xmlns:p14="http://schemas.microsoft.com/office/powerpoint/2010/main" val="1581233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a:xfrm>
            <a:off x="549728" y="571500"/>
            <a:ext cx="11092543" cy="315912"/>
          </a:xfrm>
        </p:spPr>
        <p:txBody>
          <a:bodyPr/>
          <a:lstStyle/>
          <a:p>
            <a:r>
              <a:rPr lang="en-US" altLang="en-US" dirty="0"/>
              <a:t>Adjustment and Terminations On or Before the </a:t>
            </a:r>
            <a:br>
              <a:rPr lang="en-US" altLang="en-US" dirty="0"/>
            </a:br>
            <a:r>
              <a:rPr lang="en-US" altLang="en-US" dirty="0"/>
              <a:t>First Day of Term (CH 33)</a:t>
            </a:r>
            <a:endParaRPr lang="en-US" dirty="0"/>
          </a:p>
        </p:txBody>
      </p:sp>
      <p:sp>
        <p:nvSpPr>
          <p:cNvPr id="7" name="Text Placeholder 6">
            <a:extLst>
              <a:ext uri="{FF2B5EF4-FFF2-40B4-BE49-F238E27FC236}">
                <a16:creationId xmlns:a16="http://schemas.microsoft.com/office/drawing/2014/main" id="{4B854EFA-EC04-4179-8331-5CDC0C27C088}"/>
              </a:ext>
            </a:extLst>
          </p:cNvPr>
          <p:cNvSpPr>
            <a:spLocks noGrp="1"/>
          </p:cNvSpPr>
          <p:nvPr>
            <p:ph type="body" sz="quarter" idx="11"/>
          </p:nvPr>
        </p:nvSpPr>
        <p:spPr>
          <a:xfrm>
            <a:off x="495300" y="1181100"/>
            <a:ext cx="11092543" cy="5094210"/>
          </a:xfrm>
        </p:spPr>
        <p:txBody>
          <a:bodyPr anchor="ctr">
            <a:normAutofit/>
          </a:bodyPr>
          <a:lstStyle/>
          <a:p>
            <a:pPr marL="0" indent="0">
              <a:buNone/>
              <a:defRPr/>
            </a:pPr>
            <a:r>
              <a:rPr lang="en-US" b="1" dirty="0"/>
              <a:t>Debts are created </a:t>
            </a:r>
            <a:r>
              <a:rPr lang="en-US" dirty="0"/>
              <a:t>if a change in credit hours is reported</a:t>
            </a:r>
            <a:r>
              <a:rPr lang="en-US" dirty="0">
                <a:solidFill>
                  <a:schemeClr val="tx1"/>
                </a:solidFill>
              </a:rPr>
              <a:t> but the corresponding change in tuition, fees, and Yellow Ribbon for the remaining credit hours are not reported. </a:t>
            </a:r>
          </a:p>
          <a:p>
            <a:pPr marL="0" indent="0">
              <a:buNone/>
              <a:defRPr/>
            </a:pPr>
            <a:endParaRPr lang="en-US" b="1" dirty="0">
              <a:solidFill>
                <a:srgbClr val="FF0000"/>
              </a:solidFill>
            </a:endParaRPr>
          </a:p>
          <a:p>
            <a:pPr lvl="1">
              <a:defRPr/>
            </a:pPr>
            <a:r>
              <a:rPr lang="en-US" dirty="0"/>
              <a:t>If a student does not attend and withdraws before the first day of the term, report the adjustment as “Preregistered but reduced prior to First Day of Term.” VA-ONCE will automatically populate the “LDA/Eff Date” with the day before the First Day of Term</a:t>
            </a:r>
          </a:p>
          <a:p>
            <a:pPr>
              <a:defRPr/>
            </a:pPr>
            <a:endParaRPr lang="en-US" dirty="0"/>
          </a:p>
          <a:p>
            <a:pPr lvl="1">
              <a:defRPr/>
            </a:pPr>
            <a:r>
              <a:rPr lang="en-US" dirty="0"/>
              <a:t>If a student reduces hours on the first day of the term, report the adjustment as a “Reduction First Day of Term” and VA-ONCE will automatically populate the “LDA/Eff Date” with the First Day of Term</a:t>
            </a:r>
          </a:p>
        </p:txBody>
      </p:sp>
    </p:spTree>
    <p:extLst>
      <p:ext uri="{BB962C8B-B14F-4D97-AF65-F5344CB8AC3E}">
        <p14:creationId xmlns:p14="http://schemas.microsoft.com/office/powerpoint/2010/main" val="3395137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p:txBody>
          <a:bodyPr/>
          <a:lstStyle/>
          <a:p>
            <a:r>
              <a:rPr lang="en-US" dirty="0"/>
              <a:t>Student Waiver Request</a:t>
            </a:r>
          </a:p>
        </p:txBody>
      </p:sp>
      <p:sp>
        <p:nvSpPr>
          <p:cNvPr id="7" name="Text Placeholder 6">
            <a:extLst>
              <a:ext uri="{FF2B5EF4-FFF2-40B4-BE49-F238E27FC236}">
                <a16:creationId xmlns:a16="http://schemas.microsoft.com/office/drawing/2014/main" id="{4B854EFA-EC04-4179-8331-5CDC0C27C088}"/>
              </a:ext>
            </a:extLst>
          </p:cNvPr>
          <p:cNvSpPr>
            <a:spLocks noGrp="1"/>
          </p:cNvSpPr>
          <p:nvPr>
            <p:ph type="body" sz="quarter" idx="11"/>
          </p:nvPr>
        </p:nvSpPr>
        <p:spPr/>
        <p:txBody>
          <a:bodyPr anchor="ctr">
            <a:normAutofit/>
          </a:bodyPr>
          <a:lstStyle/>
          <a:p>
            <a:pPr marL="0" indent="0">
              <a:buNone/>
              <a:defRPr/>
            </a:pPr>
            <a:r>
              <a:rPr lang="en-US" dirty="0"/>
              <a:t>A request asking to terminate collection action on a debt. If granted in full or part, their entitlement is charged the amount waived.</a:t>
            </a:r>
          </a:p>
          <a:p>
            <a:pPr marL="0" indent="0">
              <a:buNone/>
              <a:defRPr/>
            </a:pPr>
            <a:endParaRPr lang="en-US" dirty="0"/>
          </a:p>
          <a:p>
            <a:pPr marL="0" indent="0">
              <a:buNone/>
              <a:defRPr/>
            </a:pPr>
            <a:r>
              <a:rPr lang="en-US" dirty="0"/>
              <a:t>To be eligible you must be:</a:t>
            </a:r>
          </a:p>
          <a:p>
            <a:pPr marL="0" indent="0">
              <a:buNone/>
              <a:defRPr/>
            </a:pPr>
            <a:endParaRPr lang="en-US" dirty="0"/>
          </a:p>
          <a:p>
            <a:pPr>
              <a:defRPr/>
            </a:pPr>
            <a:r>
              <a:rPr lang="en-US" dirty="0"/>
              <a:t>A Veteran</a:t>
            </a:r>
          </a:p>
          <a:p>
            <a:pPr>
              <a:defRPr/>
            </a:pPr>
            <a:r>
              <a:rPr lang="en-US" dirty="0"/>
              <a:t>A payee or beneficiary including a fiduciary</a:t>
            </a:r>
          </a:p>
          <a:p>
            <a:pPr>
              <a:defRPr/>
            </a:pPr>
            <a:r>
              <a:rPr lang="en-US" dirty="0"/>
              <a:t>Legally recognized as acting on behalf of the student</a:t>
            </a:r>
          </a:p>
        </p:txBody>
      </p:sp>
      <p:pic>
        <p:nvPicPr>
          <p:cNvPr id="3" name="Picture 2">
            <a:extLst>
              <a:ext uri="{FF2B5EF4-FFF2-40B4-BE49-F238E27FC236}">
                <a16:creationId xmlns:a16="http://schemas.microsoft.com/office/drawing/2014/main" id="{B4CE29E3-CFD1-4DC1-A3BF-21E40493C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7154" y="1181100"/>
            <a:ext cx="3879546" cy="5014313"/>
          </a:xfrm>
          <a:prstGeom prst="rect">
            <a:avLst/>
          </a:prstGeom>
        </p:spPr>
      </p:pic>
    </p:spTree>
    <p:extLst>
      <p:ext uri="{BB962C8B-B14F-4D97-AF65-F5344CB8AC3E}">
        <p14:creationId xmlns:p14="http://schemas.microsoft.com/office/powerpoint/2010/main" val="2331565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a:xfrm>
            <a:off x="549728" y="571500"/>
            <a:ext cx="11092543" cy="315912"/>
          </a:xfrm>
        </p:spPr>
        <p:txBody>
          <a:bodyPr/>
          <a:lstStyle/>
          <a:p>
            <a:r>
              <a:rPr lang="en-US" altLang="en-US" dirty="0"/>
              <a:t>Improper Payments Elimination and Recovery Act (IPERA)</a:t>
            </a:r>
            <a:endParaRPr lang="en-US" dirty="0"/>
          </a:p>
        </p:txBody>
      </p:sp>
      <p:sp>
        <p:nvSpPr>
          <p:cNvPr id="7" name="Text Placeholder 6">
            <a:extLst>
              <a:ext uri="{FF2B5EF4-FFF2-40B4-BE49-F238E27FC236}">
                <a16:creationId xmlns:a16="http://schemas.microsoft.com/office/drawing/2014/main" id="{4B854EFA-EC04-4179-8331-5CDC0C27C088}"/>
              </a:ext>
            </a:extLst>
          </p:cNvPr>
          <p:cNvSpPr>
            <a:spLocks noGrp="1"/>
          </p:cNvSpPr>
          <p:nvPr>
            <p:ph type="body" sz="quarter" idx="11"/>
          </p:nvPr>
        </p:nvSpPr>
        <p:spPr/>
        <p:txBody>
          <a:bodyPr anchor="ctr">
            <a:normAutofit/>
          </a:bodyPr>
          <a:lstStyle/>
          <a:p>
            <a:pPr marL="0" indent="0">
              <a:buNone/>
              <a:defRPr/>
            </a:pPr>
            <a:r>
              <a:rPr lang="en-US" dirty="0"/>
              <a:t>IPERA is an internal control process within each federal agency to verify that payments disbursed are accurate and valid. </a:t>
            </a:r>
          </a:p>
          <a:p>
            <a:pPr marL="171450" indent="-171450">
              <a:buFont typeface="Wingdings" panose="05000000000000000000" pitchFamily="2" charset="2"/>
              <a:buChar char="Ø"/>
              <a:defRPr/>
            </a:pPr>
            <a:endParaRPr lang="en-US" sz="800" dirty="0"/>
          </a:p>
          <a:p>
            <a:pPr marL="0" indent="0">
              <a:buNone/>
              <a:defRPr/>
            </a:pPr>
            <a:r>
              <a:rPr lang="en-US" dirty="0"/>
              <a:t>VA receives samples of education claims from the Office of Inspector General (OIG) where payments were previously made and Education Service sends requests to SCOs to request documentation. </a:t>
            </a:r>
          </a:p>
          <a:p>
            <a:pPr marL="0" indent="0">
              <a:buNone/>
              <a:defRPr/>
            </a:pPr>
            <a:endParaRPr lang="en-US" dirty="0"/>
          </a:p>
          <a:p>
            <a:pPr marL="0" indent="0">
              <a:buNone/>
              <a:defRPr/>
            </a:pPr>
            <a:r>
              <a:rPr lang="en-US" dirty="0"/>
              <a:t>SCOs have two weeks to respond.</a:t>
            </a:r>
          </a:p>
        </p:txBody>
      </p:sp>
      <p:pic>
        <p:nvPicPr>
          <p:cNvPr id="6" name="Picture Placeholder 5">
            <a:extLst>
              <a:ext uri="{FF2B5EF4-FFF2-40B4-BE49-F238E27FC236}">
                <a16:creationId xmlns:a16="http://schemas.microsoft.com/office/drawing/2014/main" id="{D501B626-3C30-4270-A604-3DC2F3B1DC2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01" r="1601"/>
          <a:stretch>
            <a:fillRect/>
          </a:stretch>
        </p:blipFill>
        <p:spPr>
          <a:xfrm>
            <a:off x="7751763" y="1181100"/>
            <a:ext cx="3944937" cy="5094288"/>
          </a:xfrm>
          <a:prstGeom prst="rect">
            <a:avLst/>
          </a:prstGeom>
        </p:spPr>
      </p:pic>
      <p:pic>
        <p:nvPicPr>
          <p:cNvPr id="8" name="Picture Placeholder 2">
            <a:extLst>
              <a:ext uri="{FF2B5EF4-FFF2-40B4-BE49-F238E27FC236}">
                <a16:creationId xmlns:a16="http://schemas.microsoft.com/office/drawing/2014/main" id="{39C1AA92-3F00-4F70-8A7A-CCE3D8442644}"/>
              </a:ext>
            </a:extLst>
          </p:cNvPr>
          <p:cNvPicPr>
            <a:picLocks noChangeAspect="1"/>
          </p:cNvPicPr>
          <p:nvPr/>
        </p:nvPicPr>
        <p:blipFill>
          <a:blip r:embed="rId4">
            <a:extLst>
              <a:ext uri="{28A0092B-C50C-407E-A947-70E740481C1C}">
                <a14:useLocalDpi xmlns:a14="http://schemas.microsoft.com/office/drawing/2010/main" val="0"/>
              </a:ext>
            </a:extLst>
          </a:blip>
          <a:srcRect t="45" b="45"/>
          <a:stretch>
            <a:fillRect/>
          </a:stretch>
        </p:blipFill>
        <p:spPr>
          <a:xfrm>
            <a:off x="7751880" y="1181101"/>
            <a:ext cx="3944820" cy="5094210"/>
          </a:xfrm>
          <a:prstGeom prst="rect">
            <a:avLst/>
          </a:prstGeom>
          <a:effectLst>
            <a:outerShdw blurRad="177800" dist="38100" dir="2700000" algn="br" rotWithShape="0">
              <a:prstClr val="black">
                <a:alpha val="60000"/>
              </a:prstClr>
            </a:outerShdw>
          </a:effectLst>
        </p:spPr>
      </p:pic>
      <p:pic>
        <p:nvPicPr>
          <p:cNvPr id="3" name="Picture 2">
            <a:extLst>
              <a:ext uri="{FF2B5EF4-FFF2-40B4-BE49-F238E27FC236}">
                <a16:creationId xmlns:a16="http://schemas.microsoft.com/office/drawing/2014/main" id="{D58AA6B1-F6A0-42C5-B1D5-3483E37FCB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1763" y="1181024"/>
            <a:ext cx="3944820" cy="5098680"/>
          </a:xfrm>
          <a:prstGeom prst="rect">
            <a:avLst/>
          </a:prstGeom>
        </p:spPr>
      </p:pic>
    </p:spTree>
    <p:extLst>
      <p:ext uri="{BB962C8B-B14F-4D97-AF65-F5344CB8AC3E}">
        <p14:creationId xmlns:p14="http://schemas.microsoft.com/office/powerpoint/2010/main" val="3021565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a:xfrm>
            <a:off x="549728" y="571500"/>
            <a:ext cx="11092543" cy="315912"/>
          </a:xfrm>
        </p:spPr>
        <p:txBody>
          <a:bodyPr/>
          <a:lstStyle/>
          <a:p>
            <a:r>
              <a:rPr lang="en-US" altLang="en-US" dirty="0"/>
              <a:t>IPERA Documents</a:t>
            </a:r>
            <a:endParaRPr lang="en-US" dirty="0"/>
          </a:p>
        </p:txBody>
      </p:sp>
      <p:sp>
        <p:nvSpPr>
          <p:cNvPr id="7" name="Text Placeholder 6">
            <a:extLst>
              <a:ext uri="{FF2B5EF4-FFF2-40B4-BE49-F238E27FC236}">
                <a16:creationId xmlns:a16="http://schemas.microsoft.com/office/drawing/2014/main" id="{4B854EFA-EC04-4179-8331-5CDC0C27C088}"/>
              </a:ext>
            </a:extLst>
          </p:cNvPr>
          <p:cNvSpPr>
            <a:spLocks noGrp="1"/>
          </p:cNvSpPr>
          <p:nvPr>
            <p:ph type="body" sz="quarter" idx="11"/>
          </p:nvPr>
        </p:nvSpPr>
        <p:spPr/>
        <p:txBody>
          <a:bodyPr anchor="ctr">
            <a:normAutofit/>
          </a:bodyPr>
          <a:lstStyle/>
          <a:p>
            <a:pPr marL="0" indent="0">
              <a:buNone/>
              <a:defRPr/>
            </a:pPr>
            <a:r>
              <a:rPr lang="en-US" dirty="0"/>
              <a:t>Documentation requests include the following: </a:t>
            </a:r>
          </a:p>
          <a:p>
            <a:pPr marL="0" indent="0">
              <a:buNone/>
              <a:defRPr/>
            </a:pPr>
            <a:endParaRPr lang="en-US" dirty="0"/>
          </a:p>
          <a:p>
            <a:pPr>
              <a:defRPr/>
            </a:pPr>
            <a:r>
              <a:rPr lang="en-US" dirty="0"/>
              <a:t>Copies of student transcripts </a:t>
            </a:r>
          </a:p>
          <a:p>
            <a:pPr>
              <a:defRPr/>
            </a:pPr>
            <a:r>
              <a:rPr lang="en-US" dirty="0"/>
              <a:t>Copies of attendance records </a:t>
            </a:r>
          </a:p>
          <a:p>
            <a:pPr>
              <a:defRPr/>
            </a:pPr>
            <a:r>
              <a:rPr lang="en-US" dirty="0"/>
              <a:t>Copies of billing records </a:t>
            </a:r>
          </a:p>
          <a:p>
            <a:pPr>
              <a:defRPr/>
            </a:pPr>
            <a:r>
              <a:rPr lang="en-US" dirty="0"/>
              <a:t>Copy of the tuition and fees page in the school catalog or schedule of tuition and fees </a:t>
            </a:r>
          </a:p>
        </p:txBody>
      </p:sp>
      <p:pic>
        <p:nvPicPr>
          <p:cNvPr id="6" name="Picture Placeholder 5">
            <a:extLst>
              <a:ext uri="{FF2B5EF4-FFF2-40B4-BE49-F238E27FC236}">
                <a16:creationId xmlns:a16="http://schemas.microsoft.com/office/drawing/2014/main" id="{D501B626-3C30-4270-A604-3DC2F3B1DC2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01" r="1601"/>
          <a:stretch>
            <a:fillRect/>
          </a:stretch>
        </p:blipFill>
        <p:spPr>
          <a:xfrm>
            <a:off x="7751763" y="1181100"/>
            <a:ext cx="3944937" cy="5094288"/>
          </a:xfrm>
          <a:prstGeom prst="rect">
            <a:avLst/>
          </a:prstGeom>
        </p:spPr>
      </p:pic>
      <p:pic>
        <p:nvPicPr>
          <p:cNvPr id="8" name="Picture Placeholder 2">
            <a:extLst>
              <a:ext uri="{FF2B5EF4-FFF2-40B4-BE49-F238E27FC236}">
                <a16:creationId xmlns:a16="http://schemas.microsoft.com/office/drawing/2014/main" id="{39C1AA92-3F00-4F70-8A7A-CCE3D8442644}"/>
              </a:ext>
            </a:extLst>
          </p:cNvPr>
          <p:cNvPicPr>
            <a:picLocks noChangeAspect="1"/>
          </p:cNvPicPr>
          <p:nvPr/>
        </p:nvPicPr>
        <p:blipFill>
          <a:blip r:embed="rId4">
            <a:extLst>
              <a:ext uri="{28A0092B-C50C-407E-A947-70E740481C1C}">
                <a14:useLocalDpi xmlns:a14="http://schemas.microsoft.com/office/drawing/2010/main" val="0"/>
              </a:ext>
            </a:extLst>
          </a:blip>
          <a:srcRect t="45" b="45"/>
          <a:stretch>
            <a:fillRect/>
          </a:stretch>
        </p:blipFill>
        <p:spPr>
          <a:xfrm>
            <a:off x="7751880" y="1181101"/>
            <a:ext cx="3944820" cy="5094210"/>
          </a:xfrm>
          <a:prstGeom prst="rect">
            <a:avLst/>
          </a:prstGeom>
          <a:effectLst>
            <a:outerShdw blurRad="177800" dist="38100" dir="2700000" algn="br" rotWithShape="0">
              <a:prstClr val="black">
                <a:alpha val="60000"/>
              </a:prstClr>
            </a:outerShdw>
          </a:effectLst>
        </p:spPr>
      </p:pic>
      <p:pic>
        <p:nvPicPr>
          <p:cNvPr id="3" name="Picture 2">
            <a:extLst>
              <a:ext uri="{FF2B5EF4-FFF2-40B4-BE49-F238E27FC236}">
                <a16:creationId xmlns:a16="http://schemas.microsoft.com/office/drawing/2014/main" id="{D58AA6B1-F6A0-42C5-B1D5-3483E37FCB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1763" y="1181024"/>
            <a:ext cx="3944820" cy="5098680"/>
          </a:xfrm>
          <a:prstGeom prst="rect">
            <a:avLst/>
          </a:prstGeom>
        </p:spPr>
      </p:pic>
    </p:spTree>
    <p:extLst>
      <p:ext uri="{BB962C8B-B14F-4D97-AF65-F5344CB8AC3E}">
        <p14:creationId xmlns:p14="http://schemas.microsoft.com/office/powerpoint/2010/main" val="3779073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p:txBody>
          <a:bodyPr/>
          <a:lstStyle/>
          <a:p>
            <a:r>
              <a:rPr lang="en-US" dirty="0"/>
              <a:t>6-Credit Hour Exclusion</a:t>
            </a:r>
          </a:p>
        </p:txBody>
      </p:sp>
      <p:sp>
        <p:nvSpPr>
          <p:cNvPr id="7" name="Text Placeholder 6">
            <a:extLst>
              <a:ext uri="{FF2B5EF4-FFF2-40B4-BE49-F238E27FC236}">
                <a16:creationId xmlns:a16="http://schemas.microsoft.com/office/drawing/2014/main" id="{4B854EFA-EC04-4179-8331-5CDC0C27C088}"/>
              </a:ext>
            </a:extLst>
          </p:cNvPr>
          <p:cNvSpPr>
            <a:spLocks noGrp="1"/>
          </p:cNvSpPr>
          <p:nvPr>
            <p:ph type="body" sz="quarter" idx="11"/>
          </p:nvPr>
        </p:nvSpPr>
        <p:spPr/>
        <p:txBody>
          <a:bodyPr anchor="ctr">
            <a:normAutofit/>
          </a:bodyPr>
          <a:lstStyle/>
          <a:p>
            <a:pPr marL="0" indent="0">
              <a:buNone/>
              <a:defRPr/>
            </a:pPr>
            <a:r>
              <a:rPr lang="en-US" altLang="en-US" dirty="0">
                <a:cs typeface="Georgia" panose="02040502050405020303" pitchFamily="18" charset="0"/>
              </a:rPr>
              <a:t>VA automatically grants a </a:t>
            </a:r>
            <a:r>
              <a:rPr lang="en-US" altLang="en-US" b="1" dirty="0">
                <a:cs typeface="Georgia" panose="02040502050405020303" pitchFamily="18" charset="0"/>
              </a:rPr>
              <a:t>one-time </a:t>
            </a:r>
            <a:r>
              <a:rPr lang="en-US" altLang="en-US" dirty="0">
                <a:cs typeface="Georgia" panose="02040502050405020303" pitchFamily="18" charset="0"/>
              </a:rPr>
              <a:t>exemption for up to 6 credits the first time a student reduces or terminates </a:t>
            </a:r>
            <a:r>
              <a:rPr lang="en-US" altLang="en-US" b="1" dirty="0">
                <a:cs typeface="Georgia" panose="02040502050405020303" pitchFamily="18" charset="0"/>
              </a:rPr>
              <a:t>after</a:t>
            </a:r>
            <a:r>
              <a:rPr lang="en-US" altLang="en-US" dirty="0">
                <a:cs typeface="Georgia" panose="02040502050405020303" pitchFamily="18" charset="0"/>
              </a:rPr>
              <a:t> the drop-add period. </a:t>
            </a:r>
          </a:p>
          <a:p>
            <a:pPr>
              <a:buFont typeface="Wingdings" panose="05000000000000000000" pitchFamily="2" charset="2"/>
              <a:buChar char="Ø"/>
              <a:defRPr/>
            </a:pPr>
            <a:endParaRPr lang="en-US" altLang="en-US" dirty="0">
              <a:cs typeface="Georgia" panose="02040502050405020303" pitchFamily="18" charset="0"/>
            </a:endParaRPr>
          </a:p>
          <a:p>
            <a:pPr marL="0" indent="0">
              <a:buNone/>
              <a:defRPr/>
            </a:pPr>
            <a:r>
              <a:rPr lang="en-US" altLang="en-US" dirty="0">
                <a:cs typeface="Georgia" panose="02040502050405020303" pitchFamily="18" charset="0"/>
              </a:rPr>
              <a:t>If student </a:t>
            </a:r>
            <a:r>
              <a:rPr lang="en-US" altLang="en-US" b="1" dirty="0">
                <a:cs typeface="Georgia" panose="02040502050405020303" pitchFamily="18" charset="0"/>
              </a:rPr>
              <a:t>completes </a:t>
            </a:r>
            <a:r>
              <a:rPr lang="en-US" altLang="en-US" dirty="0">
                <a:cs typeface="Georgia" panose="02040502050405020303" pitchFamily="18" charset="0"/>
              </a:rPr>
              <a:t>the term and receives non-punitive grades the exclusion </a:t>
            </a:r>
            <a:r>
              <a:rPr lang="en-US" altLang="en-US" b="1" dirty="0">
                <a:cs typeface="Georgia" panose="02040502050405020303" pitchFamily="18" charset="0"/>
              </a:rPr>
              <a:t>will not </a:t>
            </a:r>
            <a:r>
              <a:rPr lang="en-US" altLang="en-US" dirty="0">
                <a:cs typeface="Georgia" panose="02040502050405020303" pitchFamily="18" charset="0"/>
              </a:rPr>
              <a:t>be granted. </a:t>
            </a:r>
          </a:p>
          <a:p>
            <a:pPr marL="0" indent="0">
              <a:buNone/>
              <a:defRPr/>
            </a:pPr>
            <a:endParaRPr lang="en-US" altLang="en-US" dirty="0">
              <a:cs typeface="Georgia" panose="02040502050405020303" pitchFamily="18" charset="0"/>
            </a:endParaRPr>
          </a:p>
          <a:p>
            <a:pPr marL="0" indent="0">
              <a:buNone/>
              <a:defRPr/>
            </a:pPr>
            <a:r>
              <a:rPr lang="en-US" altLang="en-US" dirty="0">
                <a:cs typeface="Georgia" panose="02040502050405020303" pitchFamily="18" charset="0"/>
              </a:rPr>
              <a:t>The student may wish to offer mitigating circumstances for any remaining excess credits after 6.</a:t>
            </a:r>
            <a:endParaRPr lang="en-US" dirty="0"/>
          </a:p>
        </p:txBody>
      </p:sp>
      <p:pic>
        <p:nvPicPr>
          <p:cNvPr id="6" name="Picture Placeholder 5">
            <a:extLst>
              <a:ext uri="{FF2B5EF4-FFF2-40B4-BE49-F238E27FC236}">
                <a16:creationId xmlns:a16="http://schemas.microsoft.com/office/drawing/2014/main" id="{9C2F9443-F412-4D7D-BC8B-1344072A8BD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281" r="11281"/>
          <a:stretch>
            <a:fillRect/>
          </a:stretch>
        </p:blipFill>
        <p:spPr>
          <a:xfrm>
            <a:off x="7751763" y="1181100"/>
            <a:ext cx="3944937" cy="5094288"/>
          </a:xfrm>
        </p:spPr>
      </p:pic>
    </p:spTree>
    <p:extLst>
      <p:ext uri="{BB962C8B-B14F-4D97-AF65-F5344CB8AC3E}">
        <p14:creationId xmlns:p14="http://schemas.microsoft.com/office/powerpoint/2010/main" val="2225449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78BE160-9F52-4340-858C-157D546DA516}"/>
              </a:ext>
            </a:extLst>
          </p:cNvPr>
          <p:cNvSpPr>
            <a:spLocks noGrp="1"/>
          </p:cNvSpPr>
          <p:nvPr>
            <p:ph type="title"/>
          </p:nvPr>
        </p:nvSpPr>
        <p:spPr/>
        <p:txBody>
          <a:bodyPr/>
          <a:lstStyle/>
          <a:p>
            <a:r>
              <a:rPr lang="en-US" dirty="0"/>
              <a:t>Mitigating Circumstances</a:t>
            </a:r>
          </a:p>
        </p:txBody>
      </p:sp>
      <p:sp>
        <p:nvSpPr>
          <p:cNvPr id="13" name="Text Placeholder 12">
            <a:extLst>
              <a:ext uri="{FF2B5EF4-FFF2-40B4-BE49-F238E27FC236}">
                <a16:creationId xmlns:a16="http://schemas.microsoft.com/office/drawing/2014/main" id="{A2A39E63-55E9-4424-AC83-AE921E0C8CDC}"/>
              </a:ext>
            </a:extLst>
          </p:cNvPr>
          <p:cNvSpPr>
            <a:spLocks noGrp="1"/>
          </p:cNvSpPr>
          <p:nvPr>
            <p:ph type="body" sz="quarter" idx="11"/>
          </p:nvPr>
        </p:nvSpPr>
        <p:spPr>
          <a:xfrm>
            <a:off x="495300" y="1181100"/>
            <a:ext cx="7256580" cy="5094210"/>
          </a:xfrm>
        </p:spPr>
        <p:txBody>
          <a:bodyPr anchor="ctr"/>
          <a:lstStyle/>
          <a:p>
            <a:pPr marL="0" indent="0">
              <a:buNone/>
            </a:pPr>
            <a:r>
              <a:rPr lang="en-US" altLang="en-US" dirty="0">
                <a:cs typeface="Georgia" panose="02040502050405020303" pitchFamily="18" charset="0"/>
              </a:rPr>
              <a:t>Examples include:</a:t>
            </a:r>
          </a:p>
          <a:p>
            <a:pPr marL="0" indent="0">
              <a:buNone/>
            </a:pPr>
            <a:endParaRPr lang="en-US" altLang="en-US" dirty="0">
              <a:cs typeface="Georgia" panose="02040502050405020303" pitchFamily="18" charset="0"/>
            </a:endParaRPr>
          </a:p>
          <a:p>
            <a:r>
              <a:rPr lang="en-US" altLang="en-US" dirty="0">
                <a:cs typeface="Georgia" panose="02040502050405020303" pitchFamily="18" charset="0"/>
              </a:rPr>
              <a:t>An illness or death in the immediate family</a:t>
            </a:r>
          </a:p>
          <a:p>
            <a:r>
              <a:rPr lang="en-US" altLang="en-US" dirty="0">
                <a:cs typeface="Georgia" panose="02040502050405020303" pitchFamily="18" charset="0"/>
              </a:rPr>
              <a:t>An illness or injury during the enrollment period</a:t>
            </a:r>
          </a:p>
          <a:p>
            <a:r>
              <a:rPr lang="en-US" altLang="en-US" dirty="0">
                <a:cs typeface="Georgia" panose="02040502050405020303" pitchFamily="18" charset="0"/>
              </a:rPr>
              <a:t>An unavoidable change in employment</a:t>
            </a:r>
          </a:p>
          <a:p>
            <a:r>
              <a:rPr lang="en-US" altLang="en-US" dirty="0">
                <a:cs typeface="Georgia" panose="02040502050405020303" pitchFamily="18" charset="0"/>
              </a:rPr>
              <a:t>Discontinuance of the course by the school</a:t>
            </a:r>
          </a:p>
          <a:p>
            <a:r>
              <a:rPr lang="en-US" altLang="en-US" dirty="0">
                <a:cs typeface="Georgia" panose="02040502050405020303" pitchFamily="18" charset="0"/>
              </a:rPr>
              <a:t>Unexpected active service, including active duty for training</a:t>
            </a:r>
          </a:p>
          <a:p>
            <a:r>
              <a:rPr lang="en-US" altLang="en-US" dirty="0">
                <a:cs typeface="Georgia" panose="02040502050405020303" pitchFamily="18" charset="0"/>
              </a:rPr>
              <a:t>Unanticipated difficulties with childcare  </a:t>
            </a:r>
          </a:p>
        </p:txBody>
      </p:sp>
      <p:pic>
        <p:nvPicPr>
          <p:cNvPr id="4" name="Picture 3">
            <a:extLst>
              <a:ext uri="{FF2B5EF4-FFF2-40B4-BE49-F238E27FC236}">
                <a16:creationId xmlns:a16="http://schemas.microsoft.com/office/drawing/2014/main" id="{C2D78288-49BB-43D9-A3B8-E7F4FEE26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338" y="1181100"/>
            <a:ext cx="3941362" cy="5094210"/>
          </a:xfrm>
          <a:prstGeom prst="rect">
            <a:avLst/>
          </a:prstGeom>
        </p:spPr>
      </p:pic>
      <p:pic>
        <p:nvPicPr>
          <p:cNvPr id="5" name="Picture 4">
            <a:extLst>
              <a:ext uri="{FF2B5EF4-FFF2-40B4-BE49-F238E27FC236}">
                <a16:creationId xmlns:a16="http://schemas.microsoft.com/office/drawing/2014/main" id="{EB9FD36B-6ABB-4A52-867A-4E03BA630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338" y="1176630"/>
            <a:ext cx="3944820" cy="5098680"/>
          </a:xfrm>
          <a:prstGeom prst="rect">
            <a:avLst/>
          </a:prstGeom>
        </p:spPr>
      </p:pic>
    </p:spTree>
    <p:extLst>
      <p:ext uri="{BB962C8B-B14F-4D97-AF65-F5344CB8AC3E}">
        <p14:creationId xmlns:p14="http://schemas.microsoft.com/office/powerpoint/2010/main" val="948912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06A3-B47B-417C-AA5F-5484381816FB}"/>
              </a:ext>
            </a:extLst>
          </p:cNvPr>
          <p:cNvSpPr>
            <a:spLocks noGrp="1"/>
          </p:cNvSpPr>
          <p:nvPr>
            <p:ph type="ctrTitle"/>
          </p:nvPr>
        </p:nvSpPr>
        <p:spPr/>
        <p:txBody>
          <a:bodyPr/>
          <a:lstStyle/>
          <a:p>
            <a:r>
              <a:rPr lang="en-US" dirty="0"/>
              <a:t>Contacts</a:t>
            </a:r>
          </a:p>
        </p:txBody>
      </p:sp>
    </p:spTree>
    <p:extLst>
      <p:ext uri="{BB962C8B-B14F-4D97-AF65-F5344CB8AC3E}">
        <p14:creationId xmlns:p14="http://schemas.microsoft.com/office/powerpoint/2010/main" val="118620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06A3-B47B-417C-AA5F-5484381816FB}"/>
              </a:ext>
            </a:extLst>
          </p:cNvPr>
          <p:cNvSpPr>
            <a:spLocks noGrp="1"/>
          </p:cNvSpPr>
          <p:nvPr>
            <p:ph type="ctrTitle"/>
          </p:nvPr>
        </p:nvSpPr>
        <p:spPr/>
        <p:txBody>
          <a:bodyPr/>
          <a:lstStyle/>
          <a:p>
            <a:r>
              <a:rPr lang="en-US" dirty="0"/>
              <a:t>Education Benefit Programs</a:t>
            </a:r>
          </a:p>
        </p:txBody>
      </p:sp>
    </p:spTree>
    <p:extLst>
      <p:ext uri="{BB962C8B-B14F-4D97-AF65-F5344CB8AC3E}">
        <p14:creationId xmlns:p14="http://schemas.microsoft.com/office/powerpoint/2010/main" val="3315503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306A25-5F09-491E-9624-921B0F3CC0E8}"/>
              </a:ext>
            </a:extLst>
          </p:cNvPr>
          <p:cNvSpPr>
            <a:spLocks noGrp="1"/>
          </p:cNvSpPr>
          <p:nvPr>
            <p:ph type="title"/>
          </p:nvPr>
        </p:nvSpPr>
        <p:spPr/>
        <p:txBody>
          <a:bodyPr/>
          <a:lstStyle/>
          <a:p>
            <a:r>
              <a:rPr lang="en-US" dirty="0"/>
              <a:t>SAA vs. ELR</a:t>
            </a:r>
          </a:p>
        </p:txBody>
      </p:sp>
      <p:sp>
        <p:nvSpPr>
          <p:cNvPr id="10" name="Text Placeholder 9">
            <a:extLst>
              <a:ext uri="{FF2B5EF4-FFF2-40B4-BE49-F238E27FC236}">
                <a16:creationId xmlns:a16="http://schemas.microsoft.com/office/drawing/2014/main" id="{D64EAE61-296A-4A55-9A7B-47DC9354050F}"/>
              </a:ext>
            </a:extLst>
          </p:cNvPr>
          <p:cNvSpPr>
            <a:spLocks noGrp="1"/>
          </p:cNvSpPr>
          <p:nvPr>
            <p:ph type="body" sz="quarter" idx="11"/>
          </p:nvPr>
        </p:nvSpPr>
        <p:spPr/>
        <p:txBody>
          <a:bodyPr anchor="ctr"/>
          <a:lstStyle/>
          <a:p>
            <a:pPr marL="0" indent="0">
              <a:spcBef>
                <a:spcPct val="0"/>
              </a:spcBef>
              <a:buNone/>
              <a:defRPr/>
            </a:pPr>
            <a:r>
              <a:rPr lang="en-US" altLang="en-US" b="1" dirty="0">
                <a:solidFill>
                  <a:schemeClr val="tx1">
                    <a:lumMod val="85000"/>
                    <a:lumOff val="15000"/>
                  </a:schemeClr>
                </a:solidFill>
              </a:rPr>
              <a:t>Contact your SAA for: </a:t>
            </a:r>
          </a:p>
          <a:p>
            <a:pPr marL="0" indent="0">
              <a:spcBef>
                <a:spcPct val="0"/>
              </a:spcBef>
              <a:buNone/>
              <a:defRPr/>
            </a:pPr>
            <a:endParaRPr lang="en-US" altLang="en-US" dirty="0">
              <a:solidFill>
                <a:schemeClr val="tx1">
                  <a:lumMod val="85000"/>
                  <a:lumOff val="15000"/>
                </a:schemeClr>
              </a:solidFill>
            </a:endParaRPr>
          </a:p>
          <a:p>
            <a:pPr>
              <a:spcBef>
                <a:spcPct val="0"/>
              </a:spcBef>
              <a:defRPr/>
            </a:pPr>
            <a:r>
              <a:rPr lang="en-US" altLang="en-US" dirty="0">
                <a:solidFill>
                  <a:schemeClr val="tx1">
                    <a:lumMod val="85000"/>
                    <a:lumOff val="15000"/>
                  </a:schemeClr>
                </a:solidFill>
              </a:rPr>
              <a:t>Approval issues </a:t>
            </a:r>
          </a:p>
          <a:p>
            <a:pPr>
              <a:spcBef>
                <a:spcPct val="0"/>
              </a:spcBef>
              <a:defRPr/>
            </a:pPr>
            <a:r>
              <a:rPr lang="en-US" altLang="en-US" dirty="0">
                <a:solidFill>
                  <a:schemeClr val="tx1">
                    <a:lumMod val="85000"/>
                    <a:lumOff val="15000"/>
                  </a:schemeClr>
                </a:solidFill>
              </a:rPr>
              <a:t>Compliance conducted by SAA </a:t>
            </a:r>
          </a:p>
          <a:p>
            <a:pPr>
              <a:spcBef>
                <a:spcPct val="0"/>
              </a:spcBef>
              <a:defRPr/>
            </a:pPr>
            <a:endParaRPr lang="en-US" altLang="en-US" dirty="0">
              <a:solidFill>
                <a:schemeClr val="tx1">
                  <a:lumMod val="85000"/>
                  <a:lumOff val="15000"/>
                </a:schemeClr>
              </a:solidFill>
            </a:endParaRPr>
          </a:p>
          <a:p>
            <a:pPr marL="0" indent="0">
              <a:spcBef>
                <a:spcPct val="0"/>
              </a:spcBef>
              <a:buNone/>
              <a:defRPr/>
            </a:pPr>
            <a:endParaRPr lang="en-US" altLang="en-US" dirty="0">
              <a:solidFill>
                <a:schemeClr val="tx1">
                  <a:lumMod val="85000"/>
                  <a:lumOff val="15000"/>
                </a:schemeClr>
              </a:solidFill>
            </a:endParaRPr>
          </a:p>
          <a:p>
            <a:pPr marL="0" indent="0">
              <a:spcBef>
                <a:spcPct val="0"/>
              </a:spcBef>
              <a:buNone/>
              <a:defRPr/>
            </a:pPr>
            <a:r>
              <a:rPr lang="en-US" altLang="en-US" b="1" dirty="0">
                <a:solidFill>
                  <a:schemeClr val="tx1">
                    <a:lumMod val="85000"/>
                    <a:lumOff val="15000"/>
                  </a:schemeClr>
                </a:solidFill>
              </a:rPr>
              <a:t>Contact your ELR for: </a:t>
            </a:r>
          </a:p>
          <a:p>
            <a:pPr marL="0" indent="0">
              <a:spcBef>
                <a:spcPct val="0"/>
              </a:spcBef>
              <a:buNone/>
              <a:defRPr/>
            </a:pPr>
            <a:endParaRPr lang="en-US" altLang="en-US" dirty="0">
              <a:solidFill>
                <a:schemeClr val="tx1">
                  <a:lumMod val="85000"/>
                  <a:lumOff val="15000"/>
                </a:schemeClr>
              </a:solidFill>
            </a:endParaRPr>
          </a:p>
          <a:p>
            <a:pPr>
              <a:spcBef>
                <a:spcPct val="0"/>
              </a:spcBef>
              <a:defRPr/>
            </a:pPr>
            <a:r>
              <a:rPr lang="en-US" altLang="en-US" dirty="0">
                <a:solidFill>
                  <a:schemeClr val="tx1">
                    <a:lumMod val="85000"/>
                    <a:lumOff val="15000"/>
                  </a:schemeClr>
                </a:solidFill>
              </a:rPr>
              <a:t>Advisory Questions</a:t>
            </a:r>
          </a:p>
          <a:p>
            <a:pPr>
              <a:spcBef>
                <a:spcPct val="0"/>
              </a:spcBef>
              <a:defRPr/>
            </a:pPr>
            <a:r>
              <a:rPr lang="en-US" altLang="en-US" dirty="0">
                <a:solidFill>
                  <a:schemeClr val="tx1">
                    <a:lumMod val="85000"/>
                    <a:lumOff val="15000"/>
                  </a:schemeClr>
                </a:solidFill>
              </a:rPr>
              <a:t>Certification questions </a:t>
            </a:r>
          </a:p>
          <a:p>
            <a:pPr>
              <a:spcBef>
                <a:spcPct val="0"/>
              </a:spcBef>
              <a:defRPr/>
            </a:pPr>
            <a:r>
              <a:rPr lang="en-US" altLang="en-US" dirty="0">
                <a:solidFill>
                  <a:schemeClr val="tx1">
                    <a:lumMod val="85000"/>
                    <a:lumOff val="15000"/>
                  </a:schemeClr>
                </a:solidFill>
              </a:rPr>
              <a:t>VA-ONCE technical questions </a:t>
            </a:r>
          </a:p>
          <a:p>
            <a:pPr>
              <a:spcBef>
                <a:spcPct val="0"/>
              </a:spcBef>
              <a:defRPr/>
            </a:pPr>
            <a:r>
              <a:rPr lang="en-US" altLang="en-US" dirty="0">
                <a:solidFill>
                  <a:schemeClr val="tx1">
                    <a:lumMod val="85000"/>
                    <a:lumOff val="15000"/>
                  </a:schemeClr>
                </a:solidFill>
              </a:rPr>
              <a:t>Compliance conducted by VA </a:t>
            </a:r>
          </a:p>
        </p:txBody>
      </p:sp>
      <p:pic>
        <p:nvPicPr>
          <p:cNvPr id="6" name="Picture 6" descr="C:\Users\edudwest\AppData\Local\Microsoft\Windows\Temporary Internet Files\Content.IE5\GUY4H9EW\1425663956-outline[1].png">
            <a:extLst>
              <a:ext uri="{FF2B5EF4-FFF2-40B4-BE49-F238E27FC236}">
                <a16:creationId xmlns:a16="http://schemas.microsoft.com/office/drawing/2014/main" id="{934F6C8F-A272-42EC-A2C7-B1985EC6D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607936"/>
            <a:ext cx="4189750" cy="41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04A0EAD-765A-4692-B496-545A77C9F7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175" y="1181100"/>
            <a:ext cx="3810000" cy="4924425"/>
          </a:xfrm>
          <a:prstGeom prst="rect">
            <a:avLst/>
          </a:prstGeom>
        </p:spPr>
      </p:pic>
    </p:spTree>
    <p:extLst>
      <p:ext uri="{BB962C8B-B14F-4D97-AF65-F5344CB8AC3E}">
        <p14:creationId xmlns:p14="http://schemas.microsoft.com/office/powerpoint/2010/main" val="3538227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306A25-5F09-491E-9624-921B0F3CC0E8}"/>
              </a:ext>
            </a:extLst>
          </p:cNvPr>
          <p:cNvSpPr>
            <a:spLocks noGrp="1"/>
          </p:cNvSpPr>
          <p:nvPr>
            <p:ph type="title"/>
          </p:nvPr>
        </p:nvSpPr>
        <p:spPr/>
        <p:txBody>
          <a:bodyPr/>
          <a:lstStyle/>
          <a:p>
            <a:r>
              <a:rPr lang="en-US" dirty="0"/>
              <a:t>Call Centers</a:t>
            </a:r>
          </a:p>
        </p:txBody>
      </p:sp>
      <p:sp>
        <p:nvSpPr>
          <p:cNvPr id="10" name="Text Placeholder 9">
            <a:extLst>
              <a:ext uri="{FF2B5EF4-FFF2-40B4-BE49-F238E27FC236}">
                <a16:creationId xmlns:a16="http://schemas.microsoft.com/office/drawing/2014/main" id="{D64EAE61-296A-4A55-9A7B-47DC9354050F}"/>
              </a:ext>
            </a:extLst>
          </p:cNvPr>
          <p:cNvSpPr>
            <a:spLocks noGrp="1"/>
          </p:cNvSpPr>
          <p:nvPr>
            <p:ph type="body" sz="quarter" idx="11"/>
          </p:nvPr>
        </p:nvSpPr>
        <p:spPr>
          <a:xfrm>
            <a:off x="4837113" y="1181100"/>
            <a:ext cx="6859587" cy="5094210"/>
          </a:xfrm>
        </p:spPr>
        <p:txBody>
          <a:bodyPr anchor="ctr"/>
          <a:lstStyle/>
          <a:p>
            <a:pPr marL="0" indent="0">
              <a:buNone/>
              <a:defRPr/>
            </a:pPr>
            <a:r>
              <a:rPr lang="en-US" altLang="en-US" b="1" dirty="0">
                <a:cs typeface="Georgia" pitchFamily="18" charset="0"/>
              </a:rPr>
              <a:t>The Education Call Center - </a:t>
            </a:r>
            <a:r>
              <a:rPr lang="en-US" altLang="en-US" dirty="0">
                <a:cs typeface="Georgia" pitchFamily="18" charset="0"/>
              </a:rPr>
              <a:t>888-GIBILL1 (888-442-4551). 7:00a.m. to 6:00 p.m. CST, Monday-Friday. </a:t>
            </a:r>
          </a:p>
          <a:p>
            <a:pPr marL="0" indent="0">
              <a:buNone/>
              <a:defRPr/>
            </a:pPr>
            <a:endParaRPr lang="en-US" altLang="en-US" dirty="0">
              <a:cs typeface="Georgia" pitchFamily="18" charset="0"/>
            </a:endParaRPr>
          </a:p>
          <a:p>
            <a:pPr marL="0" indent="0">
              <a:buNone/>
              <a:defRPr/>
            </a:pPr>
            <a:endParaRPr lang="en-US" altLang="en-US" dirty="0">
              <a:cs typeface="Georgia" pitchFamily="18" charset="0"/>
            </a:endParaRPr>
          </a:p>
          <a:p>
            <a:pPr marL="0" indent="0">
              <a:buNone/>
              <a:defRPr/>
            </a:pPr>
            <a:r>
              <a:rPr lang="en-US" altLang="en-US" b="1" dirty="0">
                <a:cs typeface="Georgia" pitchFamily="18" charset="0"/>
              </a:rPr>
              <a:t>School Certifying Officials Hotline </a:t>
            </a:r>
            <a:r>
              <a:rPr lang="en-US" altLang="en-US" dirty="0">
                <a:cs typeface="Georgia" pitchFamily="18" charset="0"/>
              </a:rPr>
              <a:t>- 855-225-1159.  </a:t>
            </a:r>
          </a:p>
          <a:p>
            <a:pPr marL="0" indent="0">
              <a:buNone/>
              <a:defRPr/>
            </a:pPr>
            <a:r>
              <a:rPr lang="en-US" altLang="en-US" b="1" i="1" u="sng" dirty="0">
                <a:solidFill>
                  <a:srgbClr val="FF0000"/>
                </a:solidFill>
                <a:cs typeface="Georgia" pitchFamily="18" charset="0"/>
              </a:rPr>
              <a:t>This is only for SCOs</a:t>
            </a:r>
            <a:r>
              <a:rPr lang="en-US" altLang="en-US" b="1" dirty="0">
                <a:solidFill>
                  <a:srgbClr val="FF0000"/>
                </a:solidFill>
                <a:cs typeface="Georgia" pitchFamily="18" charset="0"/>
              </a:rPr>
              <a:t>.</a:t>
            </a:r>
            <a:r>
              <a:rPr lang="en-US" altLang="en-US" dirty="0">
                <a:cs typeface="Georgia" pitchFamily="18" charset="0"/>
              </a:rPr>
              <a:t>  You will need the school’s facility code and to be listed as a SCO at the school.  </a:t>
            </a:r>
          </a:p>
          <a:p>
            <a:pPr marL="0" indent="0">
              <a:buNone/>
              <a:defRPr/>
            </a:pPr>
            <a:r>
              <a:rPr lang="en-US" altLang="en-US" dirty="0">
                <a:cs typeface="Georgia" pitchFamily="18" charset="0"/>
              </a:rPr>
              <a:t>7:00 a.m. to 5:00 p.m. CST, Monday-Friday.</a:t>
            </a:r>
          </a:p>
        </p:txBody>
      </p:sp>
      <p:pic>
        <p:nvPicPr>
          <p:cNvPr id="6" name="Picture 6" descr="C:\Users\edudwest\AppData\Local\Microsoft\Windows\Temporary Internet Files\Content.IE5\GUY4H9EW\1425663956-outline[1].png">
            <a:extLst>
              <a:ext uri="{FF2B5EF4-FFF2-40B4-BE49-F238E27FC236}">
                <a16:creationId xmlns:a16="http://schemas.microsoft.com/office/drawing/2014/main" id="{934F6C8F-A272-42EC-A2C7-B1985EC6D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607936"/>
            <a:ext cx="4189750" cy="41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894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306A25-5F09-491E-9624-921B0F3CC0E8}"/>
              </a:ext>
            </a:extLst>
          </p:cNvPr>
          <p:cNvSpPr>
            <a:spLocks noGrp="1"/>
          </p:cNvSpPr>
          <p:nvPr>
            <p:ph type="title"/>
          </p:nvPr>
        </p:nvSpPr>
        <p:spPr/>
        <p:txBody>
          <a:bodyPr/>
          <a:lstStyle/>
          <a:p>
            <a:r>
              <a:rPr lang="en-US" dirty="0"/>
              <a:t>Internet Inquiries</a:t>
            </a:r>
          </a:p>
        </p:txBody>
      </p:sp>
      <p:sp>
        <p:nvSpPr>
          <p:cNvPr id="10" name="Text Placeholder 9">
            <a:extLst>
              <a:ext uri="{FF2B5EF4-FFF2-40B4-BE49-F238E27FC236}">
                <a16:creationId xmlns:a16="http://schemas.microsoft.com/office/drawing/2014/main" id="{D64EAE61-296A-4A55-9A7B-47DC9354050F}"/>
              </a:ext>
            </a:extLst>
          </p:cNvPr>
          <p:cNvSpPr>
            <a:spLocks noGrp="1"/>
          </p:cNvSpPr>
          <p:nvPr>
            <p:ph type="body" sz="quarter" idx="11"/>
          </p:nvPr>
        </p:nvSpPr>
        <p:spPr>
          <a:xfrm>
            <a:off x="4027251" y="1181100"/>
            <a:ext cx="7669449" cy="5094210"/>
          </a:xfrm>
        </p:spPr>
        <p:txBody>
          <a:bodyPr anchor="ctr"/>
          <a:lstStyle/>
          <a:p>
            <a:pPr marL="0" indent="0">
              <a:buNone/>
              <a:defRPr/>
            </a:pPr>
            <a:r>
              <a:rPr lang="en-US" altLang="en-US" dirty="0">
                <a:cs typeface="Georgia" pitchFamily="18" charset="0"/>
              </a:rPr>
              <a:t>GI Bill Website – </a:t>
            </a:r>
            <a:r>
              <a:rPr lang="en-US" altLang="en-US" dirty="0">
                <a:cs typeface="Georgia" pitchFamily="18" charset="0"/>
                <a:hlinkClick r:id="rId3"/>
              </a:rPr>
              <a:t>http://www.benefits.va.gov/gibill</a:t>
            </a:r>
            <a:endParaRPr lang="en-US" altLang="en-US" dirty="0">
              <a:cs typeface="Georgia" pitchFamily="18" charset="0"/>
            </a:endParaRPr>
          </a:p>
          <a:p>
            <a:pPr marL="0" indent="0">
              <a:buNone/>
              <a:defRPr/>
            </a:pPr>
            <a:endParaRPr lang="en-US" altLang="en-US" dirty="0">
              <a:cs typeface="Georgia" pitchFamily="18" charset="0"/>
            </a:endParaRPr>
          </a:p>
          <a:p>
            <a:pPr marL="0" indent="0">
              <a:buNone/>
              <a:defRPr/>
            </a:pPr>
            <a:r>
              <a:rPr lang="en-US" altLang="en-US" dirty="0">
                <a:cs typeface="Georgia" pitchFamily="18" charset="0"/>
              </a:rPr>
              <a:t>Ask A Question website – </a:t>
            </a:r>
            <a:r>
              <a:rPr lang="en-US" altLang="en-US" dirty="0">
                <a:cs typeface="Georgia" pitchFamily="18" charset="0"/>
                <a:hlinkClick r:id="rId4"/>
              </a:rPr>
              <a:t>https://gibill.custhelp.com/app/home</a:t>
            </a:r>
            <a:endParaRPr lang="en-US" altLang="en-US" dirty="0">
              <a:cs typeface="Georgia" pitchFamily="18" charset="0"/>
            </a:endParaRPr>
          </a:p>
          <a:p>
            <a:pPr marL="0" indent="0">
              <a:buNone/>
              <a:defRPr/>
            </a:pPr>
            <a:endParaRPr lang="en-US" altLang="en-US" dirty="0">
              <a:cs typeface="Georgia" pitchFamily="18" charset="0"/>
            </a:endParaRPr>
          </a:p>
          <a:p>
            <a:pPr marL="0" indent="0">
              <a:buNone/>
              <a:defRPr/>
            </a:pPr>
            <a:r>
              <a:rPr lang="en-US" altLang="en-US" dirty="0">
                <a:cs typeface="Georgia" pitchFamily="18" charset="0"/>
              </a:rPr>
              <a:t>Find your ELR - </a:t>
            </a:r>
          </a:p>
          <a:p>
            <a:pPr marL="0" indent="0">
              <a:buNone/>
              <a:defRPr/>
            </a:pPr>
            <a:r>
              <a:rPr lang="en-US" altLang="en-US" dirty="0">
                <a:cs typeface="Georgia" panose="02040502050405020303" pitchFamily="18" charset="0"/>
                <a:hlinkClick r:id="rId5"/>
              </a:rPr>
              <a:t>http://www.benefits.va.gov/gibill/resources/education_resources/school_certifying_officials/elr.asp</a:t>
            </a:r>
            <a:endParaRPr lang="en-US" altLang="en-US" dirty="0">
              <a:cs typeface="Georgia" panose="02040502050405020303" pitchFamily="18" charset="0"/>
            </a:endParaRPr>
          </a:p>
          <a:p>
            <a:pPr marL="0" indent="0">
              <a:buNone/>
              <a:defRPr/>
            </a:pPr>
            <a:endParaRPr lang="en-US" altLang="en-US" dirty="0">
              <a:cs typeface="Georgia" panose="02040502050405020303" pitchFamily="18" charset="0"/>
            </a:endParaRPr>
          </a:p>
        </p:txBody>
      </p:sp>
      <p:pic>
        <p:nvPicPr>
          <p:cNvPr id="2" name="Picture 1">
            <a:extLst>
              <a:ext uri="{FF2B5EF4-FFF2-40B4-BE49-F238E27FC236}">
                <a16:creationId xmlns:a16="http://schemas.microsoft.com/office/drawing/2014/main" id="{58C4E962-DB68-422B-87F6-F6B809E1E810}"/>
              </a:ext>
            </a:extLst>
          </p:cNvPr>
          <p:cNvPicPr>
            <a:picLocks noChangeAspect="1"/>
          </p:cNvPicPr>
          <p:nvPr/>
        </p:nvPicPr>
        <p:blipFill>
          <a:blip r:embed="rId6"/>
          <a:stretch>
            <a:fillRect/>
          </a:stretch>
        </p:blipFill>
        <p:spPr>
          <a:xfrm>
            <a:off x="1087672" y="872161"/>
            <a:ext cx="2101233" cy="5712088"/>
          </a:xfrm>
          <a:prstGeom prst="rect">
            <a:avLst/>
          </a:prstGeom>
        </p:spPr>
      </p:pic>
    </p:spTree>
    <p:extLst>
      <p:ext uri="{BB962C8B-B14F-4D97-AF65-F5344CB8AC3E}">
        <p14:creationId xmlns:p14="http://schemas.microsoft.com/office/powerpoint/2010/main" val="2012759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306A25-5F09-491E-9624-921B0F3CC0E8}"/>
              </a:ext>
            </a:extLst>
          </p:cNvPr>
          <p:cNvSpPr>
            <a:spLocks noGrp="1"/>
          </p:cNvSpPr>
          <p:nvPr>
            <p:ph type="title"/>
          </p:nvPr>
        </p:nvSpPr>
        <p:spPr/>
        <p:txBody>
          <a:bodyPr/>
          <a:lstStyle/>
          <a:p>
            <a:r>
              <a:rPr lang="en-US" dirty="0"/>
              <a:t>Student Inquiries</a:t>
            </a:r>
          </a:p>
        </p:txBody>
      </p:sp>
      <p:sp>
        <p:nvSpPr>
          <p:cNvPr id="10" name="Text Placeholder 9">
            <a:extLst>
              <a:ext uri="{FF2B5EF4-FFF2-40B4-BE49-F238E27FC236}">
                <a16:creationId xmlns:a16="http://schemas.microsoft.com/office/drawing/2014/main" id="{D64EAE61-296A-4A55-9A7B-47DC9354050F}"/>
              </a:ext>
            </a:extLst>
          </p:cNvPr>
          <p:cNvSpPr>
            <a:spLocks noGrp="1"/>
          </p:cNvSpPr>
          <p:nvPr>
            <p:ph type="body" sz="quarter" idx="11"/>
          </p:nvPr>
        </p:nvSpPr>
        <p:spPr>
          <a:xfrm>
            <a:off x="4027251" y="1181100"/>
            <a:ext cx="7669449" cy="5094210"/>
          </a:xfrm>
        </p:spPr>
        <p:txBody>
          <a:bodyPr anchor="ctr"/>
          <a:lstStyle/>
          <a:p>
            <a:pPr marL="457200" lvl="1" indent="0">
              <a:spcBef>
                <a:spcPct val="20000"/>
              </a:spcBef>
              <a:buClr>
                <a:srgbClr val="800080"/>
              </a:buClr>
              <a:buSzPct val="60000"/>
              <a:buNone/>
              <a:defRPr/>
            </a:pPr>
            <a:r>
              <a:rPr lang="en-US" kern="0" dirty="0">
                <a:solidFill>
                  <a:schemeClr val="tx1">
                    <a:lumMod val="85000"/>
                    <a:lumOff val="15000"/>
                  </a:schemeClr>
                </a:solidFill>
                <a:cs typeface="Arial" pitchFamily="34" charset="0"/>
              </a:rPr>
              <a:t>Refer students with questions to: </a:t>
            </a:r>
          </a:p>
          <a:p>
            <a:pPr marL="457200" lvl="1" indent="0">
              <a:spcBef>
                <a:spcPct val="20000"/>
              </a:spcBef>
              <a:buClr>
                <a:srgbClr val="800080"/>
              </a:buClr>
              <a:buSzPct val="60000"/>
              <a:buNone/>
              <a:defRPr/>
            </a:pPr>
            <a:endParaRPr lang="en-US" kern="0" dirty="0">
              <a:solidFill>
                <a:schemeClr val="tx1">
                  <a:lumMod val="85000"/>
                  <a:lumOff val="15000"/>
                </a:schemeClr>
              </a:solidFill>
              <a:cs typeface="Arial" pitchFamily="34" charset="0"/>
            </a:endParaRPr>
          </a:p>
          <a:p>
            <a:pPr marL="457200" lvl="1" indent="0">
              <a:spcBef>
                <a:spcPct val="20000"/>
              </a:spcBef>
              <a:buClr>
                <a:srgbClr val="800080"/>
              </a:buClr>
              <a:buSzPct val="60000"/>
              <a:buNone/>
              <a:defRPr/>
            </a:pPr>
            <a:endParaRPr lang="en-US" kern="0" dirty="0">
              <a:solidFill>
                <a:schemeClr val="tx1">
                  <a:lumMod val="85000"/>
                  <a:lumOff val="15000"/>
                </a:schemeClr>
              </a:solidFill>
              <a:cs typeface="Arial" pitchFamily="34" charset="0"/>
            </a:endParaRPr>
          </a:p>
          <a:p>
            <a:pPr marL="457200" lvl="1" indent="0" algn="ctr">
              <a:spcBef>
                <a:spcPct val="20000"/>
              </a:spcBef>
              <a:buClr>
                <a:srgbClr val="800080"/>
              </a:buClr>
              <a:buSzPct val="60000"/>
              <a:buNone/>
              <a:defRPr/>
            </a:pPr>
            <a:r>
              <a:rPr lang="en-US" kern="0" dirty="0">
                <a:solidFill>
                  <a:schemeClr val="tx1">
                    <a:lumMod val="85000"/>
                    <a:lumOff val="15000"/>
                  </a:schemeClr>
                </a:solidFill>
                <a:cs typeface="Arial" pitchFamily="34" charset="0"/>
              </a:rPr>
              <a:t>VA Education Phone number:  </a:t>
            </a:r>
          </a:p>
          <a:p>
            <a:pPr marL="457200" lvl="1" indent="0" algn="ctr">
              <a:spcBef>
                <a:spcPct val="20000"/>
              </a:spcBef>
              <a:buClr>
                <a:srgbClr val="800080"/>
              </a:buClr>
              <a:buSzPct val="60000"/>
              <a:buNone/>
              <a:defRPr/>
            </a:pPr>
            <a:r>
              <a:rPr lang="en-US" b="1" kern="0" dirty="0">
                <a:solidFill>
                  <a:schemeClr val="tx1">
                    <a:lumMod val="85000"/>
                    <a:lumOff val="15000"/>
                  </a:schemeClr>
                </a:solidFill>
                <a:cs typeface="Arial" pitchFamily="34" charset="0"/>
              </a:rPr>
              <a:t>1.888.442.4551</a:t>
            </a:r>
            <a:r>
              <a:rPr lang="en-US" kern="0" dirty="0">
                <a:solidFill>
                  <a:schemeClr val="tx1">
                    <a:lumMod val="85000"/>
                    <a:lumOff val="15000"/>
                  </a:schemeClr>
                </a:solidFill>
                <a:cs typeface="Arial" pitchFamily="34" charset="0"/>
              </a:rPr>
              <a:t>   (1.888.GI Bill 1) </a:t>
            </a:r>
          </a:p>
          <a:p>
            <a:pPr marL="457200" lvl="1" indent="0" algn="ctr">
              <a:spcBef>
                <a:spcPct val="20000"/>
              </a:spcBef>
              <a:buClr>
                <a:srgbClr val="800080"/>
              </a:buClr>
              <a:buSzPct val="60000"/>
              <a:buNone/>
              <a:defRPr/>
            </a:pPr>
            <a:endParaRPr lang="en-US" kern="0" dirty="0">
              <a:solidFill>
                <a:schemeClr val="tx1">
                  <a:lumMod val="85000"/>
                  <a:lumOff val="15000"/>
                </a:schemeClr>
              </a:solidFill>
              <a:cs typeface="Arial" pitchFamily="34" charset="0"/>
            </a:endParaRPr>
          </a:p>
          <a:p>
            <a:pPr marL="457200" lvl="1" indent="0" algn="ctr">
              <a:spcBef>
                <a:spcPct val="20000"/>
              </a:spcBef>
              <a:buClr>
                <a:srgbClr val="800080"/>
              </a:buClr>
              <a:buSzPct val="60000"/>
              <a:buNone/>
              <a:defRPr/>
            </a:pPr>
            <a:r>
              <a:rPr lang="en-US" kern="0" dirty="0">
                <a:solidFill>
                  <a:schemeClr val="tx1">
                    <a:lumMod val="85000"/>
                    <a:lumOff val="15000"/>
                  </a:schemeClr>
                </a:solidFill>
                <a:cs typeface="Arial" pitchFamily="34" charset="0"/>
              </a:rPr>
              <a:t>or </a:t>
            </a:r>
          </a:p>
          <a:p>
            <a:pPr marL="457200" lvl="1" indent="0" algn="ctr">
              <a:spcBef>
                <a:spcPct val="20000"/>
              </a:spcBef>
              <a:buClr>
                <a:srgbClr val="800080"/>
              </a:buClr>
              <a:buSzPct val="60000"/>
              <a:buNone/>
              <a:defRPr/>
            </a:pPr>
            <a:endParaRPr lang="en-US" b="1" kern="0" dirty="0">
              <a:solidFill>
                <a:schemeClr val="tx1">
                  <a:lumMod val="85000"/>
                  <a:lumOff val="15000"/>
                </a:schemeClr>
              </a:solidFill>
              <a:cs typeface="Arial" pitchFamily="34" charset="0"/>
            </a:endParaRPr>
          </a:p>
          <a:p>
            <a:pPr marL="457200" lvl="1" indent="0" algn="ctr">
              <a:spcBef>
                <a:spcPct val="20000"/>
              </a:spcBef>
              <a:buClr>
                <a:srgbClr val="800080"/>
              </a:buClr>
              <a:buSzPct val="60000"/>
              <a:buNone/>
              <a:defRPr/>
            </a:pPr>
            <a:r>
              <a:rPr lang="en-US" kern="0" dirty="0">
                <a:solidFill>
                  <a:schemeClr val="tx1">
                    <a:lumMod val="85000"/>
                    <a:lumOff val="15000"/>
                  </a:schemeClr>
                </a:solidFill>
                <a:cs typeface="Arial" pitchFamily="34" charset="0"/>
              </a:rPr>
              <a:t>Have them login at:</a:t>
            </a:r>
          </a:p>
          <a:p>
            <a:pPr marL="457200" lvl="1" indent="0" algn="ctr">
              <a:spcBef>
                <a:spcPct val="20000"/>
              </a:spcBef>
              <a:buClr>
                <a:srgbClr val="800080"/>
              </a:buClr>
              <a:buSzPct val="60000"/>
              <a:buNone/>
              <a:defRPr/>
            </a:pPr>
            <a:r>
              <a:rPr lang="en-US" b="1" kern="0" dirty="0">
                <a:solidFill>
                  <a:schemeClr val="tx1">
                    <a:lumMod val="85000"/>
                    <a:lumOff val="15000"/>
                  </a:schemeClr>
                </a:solidFill>
                <a:cs typeface="Arial" pitchFamily="34" charset="0"/>
              </a:rPr>
              <a:t>www.benefits.va.gov</a:t>
            </a:r>
          </a:p>
          <a:p>
            <a:pPr marL="0" indent="0">
              <a:buNone/>
              <a:defRPr/>
            </a:pPr>
            <a:endParaRPr lang="en-US" altLang="en-US" dirty="0">
              <a:cs typeface="Georgia" pitchFamily="18" charset="0"/>
            </a:endParaRPr>
          </a:p>
        </p:txBody>
      </p:sp>
      <p:pic>
        <p:nvPicPr>
          <p:cNvPr id="4" name="Picture 3">
            <a:extLst>
              <a:ext uri="{FF2B5EF4-FFF2-40B4-BE49-F238E27FC236}">
                <a16:creationId xmlns:a16="http://schemas.microsoft.com/office/drawing/2014/main" id="{E6AE186D-A041-4373-B313-162302FE3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51" y="1350885"/>
            <a:ext cx="3810000" cy="4924425"/>
          </a:xfrm>
          <a:prstGeom prst="rect">
            <a:avLst/>
          </a:prstGeom>
        </p:spPr>
      </p:pic>
    </p:spTree>
    <p:extLst>
      <p:ext uri="{BB962C8B-B14F-4D97-AF65-F5344CB8AC3E}">
        <p14:creationId xmlns:p14="http://schemas.microsoft.com/office/powerpoint/2010/main" val="2398782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306A25-5F09-491E-9624-921B0F3CC0E8}"/>
              </a:ext>
            </a:extLst>
          </p:cNvPr>
          <p:cNvSpPr>
            <a:spLocks noGrp="1"/>
          </p:cNvSpPr>
          <p:nvPr>
            <p:ph type="title"/>
          </p:nvPr>
        </p:nvSpPr>
        <p:spPr/>
        <p:txBody>
          <a:bodyPr/>
          <a:lstStyle/>
          <a:p>
            <a:r>
              <a:rPr lang="en-US" dirty="0"/>
              <a:t>Other Contacts</a:t>
            </a:r>
          </a:p>
        </p:txBody>
      </p:sp>
      <p:sp>
        <p:nvSpPr>
          <p:cNvPr id="10" name="Text Placeholder 9">
            <a:extLst>
              <a:ext uri="{FF2B5EF4-FFF2-40B4-BE49-F238E27FC236}">
                <a16:creationId xmlns:a16="http://schemas.microsoft.com/office/drawing/2014/main" id="{D64EAE61-296A-4A55-9A7B-47DC9354050F}"/>
              </a:ext>
            </a:extLst>
          </p:cNvPr>
          <p:cNvSpPr>
            <a:spLocks noGrp="1"/>
          </p:cNvSpPr>
          <p:nvPr>
            <p:ph type="body" sz="quarter" idx="11"/>
          </p:nvPr>
        </p:nvSpPr>
        <p:spPr>
          <a:xfrm>
            <a:off x="4027251" y="1181100"/>
            <a:ext cx="7669449" cy="5094210"/>
          </a:xfrm>
        </p:spPr>
        <p:txBody>
          <a:bodyPr anchor="ctr"/>
          <a:lstStyle/>
          <a:p>
            <a:pPr marL="0" indent="0">
              <a:buNone/>
              <a:defRPr/>
            </a:pPr>
            <a:r>
              <a:rPr lang="en-US" altLang="en-US" b="1" dirty="0">
                <a:cs typeface="Georgia" pitchFamily="18" charset="0"/>
              </a:rPr>
              <a:t>Hardship Cases, Claims Questions or Student Payment Issues</a:t>
            </a:r>
            <a:r>
              <a:rPr lang="en-US" altLang="en-US" dirty="0">
                <a:cs typeface="Georgia" pitchFamily="18" charset="0"/>
              </a:rPr>
              <a:t>:</a:t>
            </a:r>
          </a:p>
          <a:p>
            <a:pPr marL="0" indent="0">
              <a:buNone/>
              <a:defRPr/>
            </a:pPr>
            <a:r>
              <a:rPr lang="en-US" altLang="en-US" dirty="0">
                <a:solidFill>
                  <a:schemeClr val="tx1">
                    <a:lumMod val="85000"/>
                    <a:lumOff val="15000"/>
                  </a:schemeClr>
                </a:solidFill>
              </a:rPr>
              <a:t>1-855-225-1159</a:t>
            </a:r>
          </a:p>
          <a:p>
            <a:pPr marL="0" indent="0">
              <a:buNone/>
              <a:defRPr/>
            </a:pPr>
            <a:endParaRPr lang="en-US" altLang="en-US" dirty="0">
              <a:solidFill>
                <a:schemeClr val="tx1">
                  <a:lumMod val="85000"/>
                  <a:lumOff val="15000"/>
                </a:schemeClr>
              </a:solidFill>
            </a:endParaRPr>
          </a:p>
          <a:p>
            <a:pPr marL="0" indent="0">
              <a:lnSpc>
                <a:spcPct val="150000"/>
              </a:lnSpc>
              <a:buNone/>
              <a:defRPr/>
            </a:pPr>
            <a:r>
              <a:rPr lang="en-US" altLang="en-US" b="1" dirty="0">
                <a:solidFill>
                  <a:schemeClr val="tx1">
                    <a:lumMod val="85000"/>
                    <a:lumOff val="15000"/>
                  </a:schemeClr>
                </a:solidFill>
              </a:rPr>
              <a:t>Debt Management for Debt Dispute or Inquiry</a:t>
            </a:r>
            <a:r>
              <a:rPr lang="en-US" altLang="en-US" dirty="0">
                <a:solidFill>
                  <a:schemeClr val="tx1">
                    <a:lumMod val="85000"/>
                    <a:lumOff val="15000"/>
                  </a:schemeClr>
                </a:solidFill>
              </a:rPr>
              <a:t>:</a:t>
            </a:r>
          </a:p>
          <a:p>
            <a:pPr>
              <a:lnSpc>
                <a:spcPct val="150000"/>
              </a:lnSpc>
              <a:spcBef>
                <a:spcPct val="0"/>
              </a:spcBef>
              <a:buNone/>
              <a:defRPr/>
            </a:pPr>
            <a:r>
              <a:rPr lang="en-US" altLang="en-US" dirty="0">
                <a:solidFill>
                  <a:schemeClr val="tx1">
                    <a:lumMod val="85000"/>
                    <a:lumOff val="15000"/>
                  </a:schemeClr>
                </a:solidFill>
              </a:rPr>
              <a:t>1-800 827-0648</a:t>
            </a:r>
          </a:p>
          <a:p>
            <a:pPr>
              <a:lnSpc>
                <a:spcPct val="100000"/>
              </a:lnSpc>
              <a:spcBef>
                <a:spcPct val="0"/>
              </a:spcBef>
              <a:buNone/>
              <a:defRPr/>
            </a:pPr>
            <a:r>
              <a:rPr lang="en-US" altLang="en-US" u="sng" dirty="0">
                <a:solidFill>
                  <a:schemeClr val="accent1"/>
                </a:solidFill>
              </a:rPr>
              <a:t>Dmcedu.vbaspl@va.gov</a:t>
            </a:r>
          </a:p>
          <a:p>
            <a:pPr marL="0" indent="0">
              <a:buNone/>
              <a:defRPr/>
            </a:pPr>
            <a:endParaRPr lang="en-US" altLang="en-US" dirty="0">
              <a:solidFill>
                <a:schemeClr val="tx1">
                  <a:lumMod val="85000"/>
                  <a:lumOff val="15000"/>
                </a:schemeClr>
              </a:solidFill>
            </a:endParaRPr>
          </a:p>
          <a:p>
            <a:pPr marL="0" indent="0">
              <a:buNone/>
              <a:defRPr/>
            </a:pPr>
            <a:r>
              <a:rPr lang="en-US" altLang="en-US" b="1" dirty="0">
                <a:solidFill>
                  <a:schemeClr val="tx1">
                    <a:lumMod val="85000"/>
                    <a:lumOff val="15000"/>
                  </a:schemeClr>
                </a:solidFill>
                <a:cs typeface="Georgia" pitchFamily="18" charset="0"/>
              </a:rPr>
              <a:t>RPO Work Study Questions</a:t>
            </a:r>
            <a:r>
              <a:rPr lang="en-US" altLang="en-US" dirty="0">
                <a:solidFill>
                  <a:schemeClr val="tx1">
                    <a:lumMod val="85000"/>
                    <a:lumOff val="15000"/>
                  </a:schemeClr>
                </a:solidFill>
                <a:cs typeface="Georgia" pitchFamily="18" charset="0"/>
              </a:rPr>
              <a:t>:</a:t>
            </a:r>
          </a:p>
          <a:p>
            <a:pPr marL="0" indent="0">
              <a:buNone/>
              <a:defRPr/>
            </a:pPr>
            <a:r>
              <a:rPr lang="en-US" altLang="en-US" dirty="0">
                <a:solidFill>
                  <a:schemeClr val="tx1">
                    <a:lumMod val="85000"/>
                    <a:lumOff val="15000"/>
                  </a:schemeClr>
                </a:solidFill>
              </a:rPr>
              <a:t>(918) 781-7878</a:t>
            </a:r>
          </a:p>
          <a:p>
            <a:pPr marL="0" indent="0">
              <a:buNone/>
              <a:defRPr/>
            </a:pPr>
            <a:endParaRPr lang="en-US" altLang="en-US" dirty="0">
              <a:solidFill>
                <a:schemeClr val="tx1">
                  <a:lumMod val="85000"/>
                  <a:lumOff val="15000"/>
                </a:schemeClr>
              </a:solidFill>
              <a:cs typeface="Georgia" pitchFamily="18" charset="0"/>
            </a:endParaRPr>
          </a:p>
          <a:p>
            <a:pPr marL="0" indent="0">
              <a:buNone/>
              <a:defRPr/>
            </a:pPr>
            <a:endParaRPr lang="en-US" altLang="en-US" dirty="0">
              <a:solidFill>
                <a:schemeClr val="tx1">
                  <a:lumMod val="85000"/>
                  <a:lumOff val="15000"/>
                </a:schemeClr>
              </a:solidFill>
              <a:cs typeface="Georgia" pitchFamily="18" charset="0"/>
            </a:endParaRPr>
          </a:p>
        </p:txBody>
      </p:sp>
      <p:pic>
        <p:nvPicPr>
          <p:cNvPr id="3" name="Picture 2">
            <a:extLst>
              <a:ext uri="{FF2B5EF4-FFF2-40B4-BE49-F238E27FC236}">
                <a16:creationId xmlns:a16="http://schemas.microsoft.com/office/drawing/2014/main" id="{A09F8CBA-6E71-4B39-999E-4696D8DC7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51" y="1265992"/>
            <a:ext cx="3810000" cy="4924425"/>
          </a:xfrm>
          <a:prstGeom prst="rect">
            <a:avLst/>
          </a:prstGeom>
        </p:spPr>
      </p:pic>
    </p:spTree>
    <p:extLst>
      <p:ext uri="{BB962C8B-B14F-4D97-AF65-F5344CB8AC3E}">
        <p14:creationId xmlns:p14="http://schemas.microsoft.com/office/powerpoint/2010/main" val="3008967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306A25-5F09-491E-9624-921B0F3CC0E8}"/>
              </a:ext>
            </a:extLst>
          </p:cNvPr>
          <p:cNvSpPr>
            <a:spLocks noGrp="1"/>
          </p:cNvSpPr>
          <p:nvPr>
            <p:ph type="title"/>
          </p:nvPr>
        </p:nvSpPr>
        <p:spPr>
          <a:xfrm>
            <a:off x="549728" y="571500"/>
            <a:ext cx="11092543" cy="315912"/>
          </a:xfrm>
        </p:spPr>
        <p:txBody>
          <a:bodyPr/>
          <a:lstStyle/>
          <a:p>
            <a:r>
              <a:rPr lang="en-US" dirty="0"/>
              <a:t>Resources</a:t>
            </a:r>
          </a:p>
        </p:txBody>
      </p:sp>
      <p:sp>
        <p:nvSpPr>
          <p:cNvPr id="10" name="Text Placeholder 9">
            <a:extLst>
              <a:ext uri="{FF2B5EF4-FFF2-40B4-BE49-F238E27FC236}">
                <a16:creationId xmlns:a16="http://schemas.microsoft.com/office/drawing/2014/main" id="{D64EAE61-296A-4A55-9A7B-47DC9354050F}"/>
              </a:ext>
            </a:extLst>
          </p:cNvPr>
          <p:cNvSpPr>
            <a:spLocks noGrp="1"/>
          </p:cNvSpPr>
          <p:nvPr>
            <p:ph type="body" sz="quarter" idx="11"/>
          </p:nvPr>
        </p:nvSpPr>
        <p:spPr>
          <a:xfrm>
            <a:off x="4027251" y="1181100"/>
            <a:ext cx="7669449" cy="5094210"/>
          </a:xfrm>
        </p:spPr>
        <p:txBody>
          <a:bodyPr anchor="ctr"/>
          <a:lstStyle/>
          <a:p>
            <a:pPr marL="457200" lvl="1" indent="0">
              <a:buNone/>
            </a:pPr>
            <a:r>
              <a:rPr lang="en-US" altLang="en-US" dirty="0">
                <a:cs typeface="Georgia" panose="02040502050405020303" pitchFamily="18" charset="0"/>
              </a:rPr>
              <a:t>Code of Federal Regulations (CFR)</a:t>
            </a:r>
          </a:p>
          <a:p>
            <a:pPr marL="457200" lvl="1" indent="0">
              <a:buNone/>
            </a:pPr>
            <a:r>
              <a:rPr lang="en-US" altLang="en-US" dirty="0">
                <a:cs typeface="Georgia" panose="02040502050405020303" pitchFamily="18" charset="0"/>
                <a:hlinkClick r:id="rId3"/>
              </a:rPr>
              <a:t>https://www.ecfr.gov/</a:t>
            </a:r>
            <a:endParaRPr lang="en-US" altLang="en-US" dirty="0">
              <a:cs typeface="Georgia" panose="02040502050405020303" pitchFamily="18" charset="0"/>
            </a:endParaRPr>
          </a:p>
          <a:p>
            <a:pPr marL="457200" lvl="1" indent="0">
              <a:buNone/>
            </a:pPr>
            <a:endParaRPr lang="en-US" altLang="en-US" dirty="0">
              <a:cs typeface="Georgia" panose="02040502050405020303" pitchFamily="18" charset="0"/>
            </a:endParaRPr>
          </a:p>
          <a:p>
            <a:pPr marL="457200" lvl="1" indent="0">
              <a:buNone/>
            </a:pPr>
            <a:r>
              <a:rPr lang="en-US" altLang="en-US" dirty="0">
                <a:cs typeface="Georgia" panose="02040502050405020303" pitchFamily="18" charset="0"/>
              </a:rPr>
              <a:t>SCO Handbook &amp; VA-Once user guide</a:t>
            </a:r>
          </a:p>
          <a:p>
            <a:pPr marL="457200" lvl="1" indent="0">
              <a:buNone/>
            </a:pPr>
            <a:r>
              <a:rPr lang="en-US" altLang="en-US" dirty="0">
                <a:cs typeface="Georgia" panose="02040502050405020303" pitchFamily="18" charset="0"/>
                <a:hlinkClick r:id="rId4"/>
              </a:rPr>
              <a:t>http://www.benefits.va.gov/gibill/school_training_resources.asp</a:t>
            </a:r>
            <a:endParaRPr lang="en-US" altLang="en-US" dirty="0">
              <a:cs typeface="Georgia" panose="02040502050405020303" pitchFamily="18" charset="0"/>
            </a:endParaRPr>
          </a:p>
          <a:p>
            <a:pPr marL="457200" lvl="1" indent="0">
              <a:buNone/>
            </a:pPr>
            <a:endParaRPr lang="en-US" altLang="en-US" dirty="0">
              <a:cs typeface="Georgia" panose="02040502050405020303" pitchFamily="18" charset="0"/>
            </a:endParaRPr>
          </a:p>
          <a:p>
            <a:pPr marL="457200" lvl="1" indent="0">
              <a:buNone/>
            </a:pPr>
            <a:r>
              <a:rPr lang="en-US" altLang="en-US" dirty="0">
                <a:cs typeface="Georgia" panose="02040502050405020303" pitchFamily="18" charset="0"/>
              </a:rPr>
              <a:t>Web Automated Reference Material System (WARMS)</a:t>
            </a:r>
          </a:p>
          <a:p>
            <a:pPr marL="457200" lvl="1" indent="0">
              <a:buNone/>
            </a:pPr>
            <a:r>
              <a:rPr lang="en-US" altLang="en-US" dirty="0">
                <a:cs typeface="Georgia" panose="02040502050405020303" pitchFamily="18" charset="0"/>
                <a:hlinkClick r:id="rId5"/>
              </a:rPr>
              <a:t>http://www.benefits.va.gov/warms/</a:t>
            </a:r>
            <a:endParaRPr lang="en-US" altLang="en-US" dirty="0">
              <a:cs typeface="Georgia" panose="02040502050405020303" pitchFamily="18" charset="0"/>
            </a:endParaRPr>
          </a:p>
          <a:p>
            <a:pPr marL="457200" lvl="1" indent="0">
              <a:buNone/>
            </a:pPr>
            <a:endParaRPr lang="en-US" altLang="en-US" dirty="0">
              <a:cs typeface="Georgia" panose="02040502050405020303" pitchFamily="18" charset="0"/>
            </a:endParaRPr>
          </a:p>
          <a:p>
            <a:pPr marL="457200" lvl="1" indent="0">
              <a:buNone/>
            </a:pPr>
            <a:r>
              <a:rPr lang="en-US" altLang="en-US" dirty="0">
                <a:cs typeface="Georgia" panose="02040502050405020303" pitchFamily="18" charset="0"/>
              </a:rPr>
              <a:t>Education Manual (M22-4) </a:t>
            </a:r>
            <a:r>
              <a:rPr lang="en-US" altLang="en-US" dirty="0">
                <a:cs typeface="Georgia" panose="02040502050405020303" pitchFamily="18" charset="0"/>
                <a:hlinkClick r:id="rId6"/>
              </a:rPr>
              <a:t>http://www.benefits.va.gov/warms/M22_4.asp</a:t>
            </a:r>
            <a:endParaRPr lang="en-US" altLang="en-US" dirty="0">
              <a:cs typeface="Georgia" panose="02040502050405020303" pitchFamily="18" charset="0"/>
            </a:endParaRPr>
          </a:p>
          <a:p>
            <a:pPr marL="0" indent="0">
              <a:buNone/>
              <a:defRPr/>
            </a:pPr>
            <a:endParaRPr lang="en-US" altLang="en-US" dirty="0">
              <a:solidFill>
                <a:schemeClr val="tx1">
                  <a:lumMod val="85000"/>
                  <a:lumOff val="15000"/>
                </a:schemeClr>
              </a:solidFill>
              <a:cs typeface="Georgia" pitchFamily="18" charset="0"/>
            </a:endParaRPr>
          </a:p>
        </p:txBody>
      </p:sp>
      <p:pic>
        <p:nvPicPr>
          <p:cNvPr id="3" name="Picture 2">
            <a:extLst>
              <a:ext uri="{FF2B5EF4-FFF2-40B4-BE49-F238E27FC236}">
                <a16:creationId xmlns:a16="http://schemas.microsoft.com/office/drawing/2014/main" id="{A09F8CBA-6E71-4B39-999E-4696D8DC71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251" y="1265992"/>
            <a:ext cx="3810000" cy="4924425"/>
          </a:xfrm>
          <a:prstGeom prst="rect">
            <a:avLst/>
          </a:prstGeom>
        </p:spPr>
      </p:pic>
      <p:pic>
        <p:nvPicPr>
          <p:cNvPr id="4" name="Picture 3">
            <a:extLst>
              <a:ext uri="{FF2B5EF4-FFF2-40B4-BE49-F238E27FC236}">
                <a16:creationId xmlns:a16="http://schemas.microsoft.com/office/drawing/2014/main" id="{01C42A0C-8390-4699-8541-DB740D182D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251" y="1265991"/>
            <a:ext cx="3810000" cy="4924425"/>
          </a:xfrm>
          <a:prstGeom prst="rect">
            <a:avLst/>
          </a:prstGeom>
        </p:spPr>
      </p:pic>
    </p:spTree>
    <p:extLst>
      <p:ext uri="{BB962C8B-B14F-4D97-AF65-F5344CB8AC3E}">
        <p14:creationId xmlns:p14="http://schemas.microsoft.com/office/powerpoint/2010/main" val="3330170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6DC16-C527-4E1E-84C0-A87F013761DD}"/>
              </a:ext>
            </a:extLst>
          </p:cNvPr>
          <p:cNvSpPr>
            <a:spLocks noGrp="1"/>
          </p:cNvSpPr>
          <p:nvPr>
            <p:ph type="title"/>
          </p:nvPr>
        </p:nvSpPr>
        <p:spPr/>
        <p:txBody>
          <a:bodyPr/>
          <a:lstStyle/>
          <a:p>
            <a:endParaRPr lang="en-US" dirty="0"/>
          </a:p>
        </p:txBody>
      </p:sp>
      <p:pic>
        <p:nvPicPr>
          <p:cNvPr id="3" name="Picture Placeholder 2">
            <a:extLst>
              <a:ext uri="{FF2B5EF4-FFF2-40B4-BE49-F238E27FC236}">
                <a16:creationId xmlns:a16="http://schemas.microsoft.com/office/drawing/2014/main" id="{5A485A48-A8DB-4017-B7A9-A8FB8A5B669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p:pic>
      <p:sp>
        <p:nvSpPr>
          <p:cNvPr id="7" name="Text Placeholder 6">
            <a:extLst>
              <a:ext uri="{FF2B5EF4-FFF2-40B4-BE49-F238E27FC236}">
                <a16:creationId xmlns:a16="http://schemas.microsoft.com/office/drawing/2014/main" id="{15C34F31-5C5E-49F2-90CA-7AAE912CA6CD}"/>
              </a:ext>
            </a:extLst>
          </p:cNvPr>
          <p:cNvSpPr>
            <a:spLocks noGrp="1"/>
          </p:cNvSpPr>
          <p:nvPr>
            <p:ph type="body" sz="quarter" idx="11"/>
          </p:nvPr>
        </p:nvSpPr>
        <p:spPr/>
        <p:txBody>
          <a:bodyPr anchor="ctr"/>
          <a:lstStyle/>
          <a:p>
            <a:pPr marL="0" indent="0">
              <a:buNone/>
            </a:pPr>
            <a:r>
              <a:rPr lang="en-US" dirty="0"/>
              <a:t>You should be able to:</a:t>
            </a:r>
          </a:p>
          <a:p>
            <a:pPr marL="0" indent="0">
              <a:buNone/>
            </a:pPr>
            <a:endParaRPr lang="en-US" dirty="0"/>
          </a:p>
          <a:p>
            <a:r>
              <a:rPr lang="en-US" dirty="0"/>
              <a:t>Identify some of the eligible VA Education Benefit Programs under Chapter 33</a:t>
            </a:r>
          </a:p>
          <a:p>
            <a:pPr lvl="0"/>
            <a:r>
              <a:rPr lang="en-US" dirty="0"/>
              <a:t>Indicate educational criteria approved to receive benefits</a:t>
            </a:r>
          </a:p>
          <a:p>
            <a:r>
              <a:rPr lang="en-US" dirty="0"/>
              <a:t>Identify the SCO’s responsibilities to SAA and VA</a:t>
            </a:r>
          </a:p>
          <a:p>
            <a:r>
              <a:rPr lang="en-US" dirty="0"/>
              <a:t>Define select criteria used to certify students’ courses, tuition and fees</a:t>
            </a:r>
          </a:p>
          <a:p>
            <a:pPr lvl="0"/>
            <a:r>
              <a:rPr lang="en-US" dirty="0"/>
              <a:t>List points of contact to receive assistance with questions</a:t>
            </a:r>
          </a:p>
        </p:txBody>
      </p:sp>
    </p:spTree>
    <p:extLst>
      <p:ext uri="{BB962C8B-B14F-4D97-AF65-F5344CB8AC3E}">
        <p14:creationId xmlns:p14="http://schemas.microsoft.com/office/powerpoint/2010/main" val="32487392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D4F3B-510F-4ACD-A4D0-C82436BD5966}"/>
              </a:ext>
            </a:extLst>
          </p:cNvPr>
          <p:cNvGrpSpPr/>
          <p:nvPr/>
        </p:nvGrpSpPr>
        <p:grpSpPr>
          <a:xfrm>
            <a:off x="1625600" y="961615"/>
            <a:ext cx="9897035" cy="5180567"/>
            <a:chOff x="1228727" y="1694451"/>
            <a:chExt cx="6915197" cy="3246649"/>
          </a:xfrm>
        </p:grpSpPr>
        <p:cxnSp>
          <p:nvCxnSpPr>
            <p:cNvPr id="28" name="Straight Connector 27"/>
            <p:cNvCxnSpPr/>
            <p:nvPr/>
          </p:nvCxnSpPr>
          <p:spPr>
            <a:xfrm>
              <a:off x="4687775" y="2051712"/>
              <a:ext cx="0" cy="458919"/>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44639" y="2051712"/>
              <a:ext cx="0" cy="458919"/>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634878" y="2485985"/>
              <a:ext cx="613414" cy="62171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latin typeface="Raleway" panose="020B0503030101060003" pitchFamily="34" charset="0"/>
              </a:endParaRPr>
            </a:p>
          </p:txBody>
        </p:sp>
        <p:sp>
          <p:nvSpPr>
            <p:cNvPr id="9" name="Arrow: Chevron 24"/>
            <p:cNvSpPr/>
            <p:nvPr/>
          </p:nvSpPr>
          <p:spPr>
            <a:xfrm>
              <a:off x="1228727" y="1698002"/>
              <a:ext cx="1431827" cy="399313"/>
            </a:xfrm>
            <a:prstGeom prst="chevron">
              <a:avLst>
                <a:gd name="adj" fmla="val 3371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solidFill>
                  <a:schemeClr val="tx1"/>
                </a:solidFill>
                <a:latin typeface="Raleway" panose="020B0503030101060003" pitchFamily="34" charset="0"/>
              </a:endParaRPr>
            </a:p>
          </p:txBody>
        </p:sp>
        <p:sp>
          <p:nvSpPr>
            <p:cNvPr id="31" name="TextBox 30"/>
            <p:cNvSpPr txBox="1"/>
            <p:nvPr/>
          </p:nvSpPr>
          <p:spPr>
            <a:xfrm>
              <a:off x="1633745" y="1719626"/>
              <a:ext cx="807303" cy="248291"/>
            </a:xfrm>
            <a:prstGeom prst="rect">
              <a:avLst/>
            </a:prstGeom>
            <a:noFill/>
          </p:spPr>
          <p:txBody>
            <a:bodyPr wrap="square" rtlCol="0">
              <a:spAutoFit/>
            </a:bodyPr>
            <a:lstStyle/>
            <a:p>
              <a:r>
                <a:rPr lang="en-US" sz="1575" dirty="0">
                  <a:solidFill>
                    <a:schemeClr val="bg1"/>
                  </a:solidFill>
                  <a:latin typeface="Raleway" panose="020B0503030101060003" pitchFamily="34" charset="0"/>
                </a:rPr>
                <a:t>ONE</a:t>
              </a:r>
              <a:endParaRPr lang="en-IN" sz="1575" dirty="0">
                <a:solidFill>
                  <a:schemeClr val="bg1"/>
                </a:solidFill>
                <a:latin typeface="Raleway" panose="020B0503030101060003" pitchFamily="34" charset="0"/>
              </a:endParaRPr>
            </a:p>
          </p:txBody>
        </p:sp>
        <p:sp>
          <p:nvSpPr>
            <p:cNvPr id="36" name="Freeform 5"/>
            <p:cNvSpPr>
              <a:spLocks noEditPoints="1"/>
            </p:cNvSpPr>
            <p:nvPr/>
          </p:nvSpPr>
          <p:spPr bwMode="auto">
            <a:xfrm>
              <a:off x="1807656" y="2647640"/>
              <a:ext cx="283385" cy="269050"/>
            </a:xfrm>
            <a:custGeom>
              <a:avLst/>
              <a:gdLst>
                <a:gd name="T0" fmla="*/ 193 w 275"/>
                <a:gd name="T1" fmla="*/ 242 h 258"/>
                <a:gd name="T2" fmla="*/ 68 w 275"/>
                <a:gd name="T3" fmla="*/ 159 h 258"/>
                <a:gd name="T4" fmla="*/ 68 w 275"/>
                <a:gd name="T5" fmla="*/ 180 h 258"/>
                <a:gd name="T6" fmla="*/ 57 w 275"/>
                <a:gd name="T7" fmla="*/ 207 h 258"/>
                <a:gd name="T8" fmla="*/ 63 w 275"/>
                <a:gd name="T9" fmla="*/ 225 h 258"/>
                <a:gd name="T10" fmla="*/ 50 w 275"/>
                <a:gd name="T11" fmla="*/ 218 h 258"/>
                <a:gd name="T12" fmla="*/ 31 w 275"/>
                <a:gd name="T13" fmla="*/ 185 h 258"/>
                <a:gd name="T14" fmla="*/ 14 w 275"/>
                <a:gd name="T15" fmla="*/ 137 h 258"/>
                <a:gd name="T16" fmla="*/ 7 w 275"/>
                <a:gd name="T17" fmla="*/ 113 h 258"/>
                <a:gd name="T18" fmla="*/ 15 w 275"/>
                <a:gd name="T19" fmla="*/ 101 h 258"/>
                <a:gd name="T20" fmla="*/ 18 w 275"/>
                <a:gd name="T21" fmla="*/ 108 h 258"/>
                <a:gd name="T22" fmla="*/ 29 w 275"/>
                <a:gd name="T23" fmla="*/ 108 h 258"/>
                <a:gd name="T24" fmla="*/ 42 w 275"/>
                <a:gd name="T25" fmla="*/ 120 h 258"/>
                <a:gd name="T26" fmla="*/ 50 w 275"/>
                <a:gd name="T27" fmla="*/ 132 h 258"/>
                <a:gd name="T28" fmla="*/ 67 w 275"/>
                <a:gd name="T29" fmla="*/ 144 h 258"/>
                <a:gd name="T30" fmla="*/ 75 w 275"/>
                <a:gd name="T31" fmla="*/ 30 h 258"/>
                <a:gd name="T32" fmla="*/ 72 w 275"/>
                <a:gd name="T33" fmla="*/ 39 h 258"/>
                <a:gd name="T34" fmla="*/ 68 w 275"/>
                <a:gd name="T35" fmla="*/ 38 h 258"/>
                <a:gd name="T36" fmla="*/ 59 w 275"/>
                <a:gd name="T37" fmla="*/ 42 h 258"/>
                <a:gd name="T38" fmla="*/ 55 w 275"/>
                <a:gd name="T39" fmla="*/ 46 h 258"/>
                <a:gd name="T40" fmla="*/ 46 w 275"/>
                <a:gd name="T41" fmla="*/ 52 h 258"/>
                <a:gd name="T42" fmla="*/ 32 w 275"/>
                <a:gd name="T43" fmla="*/ 63 h 258"/>
                <a:gd name="T44" fmla="*/ 24 w 275"/>
                <a:gd name="T45" fmla="*/ 77 h 258"/>
                <a:gd name="T46" fmla="*/ 23 w 275"/>
                <a:gd name="T47" fmla="*/ 86 h 258"/>
                <a:gd name="T48" fmla="*/ 31 w 275"/>
                <a:gd name="T49" fmla="*/ 92 h 258"/>
                <a:gd name="T50" fmla="*/ 24 w 275"/>
                <a:gd name="T51" fmla="*/ 93 h 258"/>
                <a:gd name="T52" fmla="*/ 20 w 275"/>
                <a:gd name="T53" fmla="*/ 86 h 258"/>
                <a:gd name="T54" fmla="*/ 18 w 275"/>
                <a:gd name="T55" fmla="*/ 77 h 258"/>
                <a:gd name="T56" fmla="*/ 130 w 275"/>
                <a:gd name="T57" fmla="*/ 252 h 258"/>
                <a:gd name="T58" fmla="*/ 96 w 275"/>
                <a:gd name="T59" fmla="*/ 234 h 258"/>
                <a:gd name="T60" fmla="*/ 115 w 275"/>
                <a:gd name="T61" fmla="*/ 235 h 258"/>
                <a:gd name="T62" fmla="*/ 132 w 275"/>
                <a:gd name="T63" fmla="*/ 237 h 258"/>
                <a:gd name="T64" fmla="*/ 143 w 275"/>
                <a:gd name="T65" fmla="*/ 241 h 258"/>
                <a:gd name="T66" fmla="*/ 157 w 275"/>
                <a:gd name="T67" fmla="*/ 242 h 258"/>
                <a:gd name="T68" fmla="*/ 181 w 275"/>
                <a:gd name="T69" fmla="*/ 241 h 258"/>
                <a:gd name="T70" fmla="*/ 235 w 275"/>
                <a:gd name="T71" fmla="*/ 75 h 258"/>
                <a:gd name="T72" fmla="*/ 236 w 275"/>
                <a:gd name="T73" fmla="*/ 94 h 258"/>
                <a:gd name="T74" fmla="*/ 216 w 275"/>
                <a:gd name="T75" fmla="*/ 87 h 258"/>
                <a:gd name="T76" fmla="*/ 212 w 275"/>
                <a:gd name="T77" fmla="*/ 90 h 258"/>
                <a:gd name="T78" fmla="*/ 225 w 275"/>
                <a:gd name="T79" fmla="*/ 107 h 258"/>
                <a:gd name="T80" fmla="*/ 231 w 275"/>
                <a:gd name="T81" fmla="*/ 119 h 258"/>
                <a:gd name="T82" fmla="*/ 222 w 275"/>
                <a:gd name="T83" fmla="*/ 148 h 258"/>
                <a:gd name="T84" fmla="*/ 213 w 275"/>
                <a:gd name="T85" fmla="*/ 174 h 258"/>
                <a:gd name="T86" fmla="*/ 198 w 275"/>
                <a:gd name="T87" fmla="*/ 195 h 258"/>
                <a:gd name="T88" fmla="*/ 176 w 275"/>
                <a:gd name="T89" fmla="*/ 190 h 258"/>
                <a:gd name="T90" fmla="*/ 170 w 275"/>
                <a:gd name="T91" fmla="*/ 169 h 258"/>
                <a:gd name="T92" fmla="*/ 170 w 275"/>
                <a:gd name="T93" fmla="*/ 146 h 258"/>
                <a:gd name="T94" fmla="*/ 161 w 275"/>
                <a:gd name="T95" fmla="*/ 122 h 258"/>
                <a:gd name="T96" fmla="*/ 135 w 275"/>
                <a:gd name="T97" fmla="*/ 122 h 258"/>
                <a:gd name="T98" fmla="*/ 113 w 275"/>
                <a:gd name="T99" fmla="*/ 108 h 258"/>
                <a:gd name="T100" fmla="*/ 111 w 275"/>
                <a:gd name="T101" fmla="*/ 81 h 258"/>
                <a:gd name="T102" fmla="*/ 138 w 275"/>
                <a:gd name="T103" fmla="*/ 59 h 258"/>
                <a:gd name="T104" fmla="*/ 157 w 275"/>
                <a:gd name="T105" fmla="*/ 57 h 258"/>
                <a:gd name="T106" fmla="*/ 174 w 275"/>
                <a:gd name="T107" fmla="*/ 68 h 258"/>
                <a:gd name="T108" fmla="*/ 199 w 275"/>
                <a:gd name="T109" fmla="*/ 64 h 258"/>
                <a:gd name="T110" fmla="*/ 189 w 275"/>
                <a:gd name="T111" fmla="*/ 55 h 258"/>
                <a:gd name="T112" fmla="*/ 195 w 275"/>
                <a:gd name="T113" fmla="*/ 43 h 258"/>
                <a:gd name="T114" fmla="*/ 174 w 275"/>
                <a:gd name="T115" fmla="*/ 52 h 258"/>
                <a:gd name="T116" fmla="*/ 144 w 275"/>
                <a:gd name="T117" fmla="*/ 50 h 258"/>
                <a:gd name="T118" fmla="*/ 145 w 275"/>
                <a:gd name="T119" fmla="*/ 41 h 258"/>
                <a:gd name="T120" fmla="*/ 116 w 275"/>
                <a:gd name="T121" fmla="*/ 27 h 258"/>
                <a:gd name="T122" fmla="*/ 139 w 275"/>
                <a:gd name="T123" fmla="*/ 13 h 258"/>
                <a:gd name="T124" fmla="*/ 248 w 275"/>
                <a:gd name="T125" fmla="*/ 8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58">
                  <a:moveTo>
                    <a:pt x="228" y="43"/>
                  </a:moveTo>
                  <a:cubicBezTo>
                    <a:pt x="204" y="17"/>
                    <a:pt x="169" y="0"/>
                    <a:pt x="130" y="0"/>
                  </a:cubicBezTo>
                  <a:cubicBezTo>
                    <a:pt x="58" y="0"/>
                    <a:pt x="0" y="58"/>
                    <a:pt x="0" y="129"/>
                  </a:cubicBezTo>
                  <a:cubicBezTo>
                    <a:pt x="0" y="200"/>
                    <a:pt x="58" y="258"/>
                    <a:pt x="130" y="258"/>
                  </a:cubicBezTo>
                  <a:cubicBezTo>
                    <a:pt x="153" y="258"/>
                    <a:pt x="174" y="252"/>
                    <a:pt x="193" y="242"/>
                  </a:cubicBezTo>
                  <a:cubicBezTo>
                    <a:pt x="212" y="233"/>
                    <a:pt x="231" y="218"/>
                    <a:pt x="247" y="191"/>
                  </a:cubicBezTo>
                  <a:cubicBezTo>
                    <a:pt x="275" y="142"/>
                    <a:pt x="268" y="83"/>
                    <a:pt x="228" y="43"/>
                  </a:cubicBezTo>
                  <a:close/>
                  <a:moveTo>
                    <a:pt x="74" y="149"/>
                  </a:moveTo>
                  <a:cubicBezTo>
                    <a:pt x="73" y="151"/>
                    <a:pt x="73" y="153"/>
                    <a:pt x="72" y="154"/>
                  </a:cubicBezTo>
                  <a:cubicBezTo>
                    <a:pt x="71" y="155"/>
                    <a:pt x="69" y="158"/>
                    <a:pt x="68" y="159"/>
                  </a:cubicBezTo>
                  <a:cubicBezTo>
                    <a:pt x="67" y="160"/>
                    <a:pt x="67" y="162"/>
                    <a:pt x="67" y="163"/>
                  </a:cubicBezTo>
                  <a:cubicBezTo>
                    <a:pt x="68" y="165"/>
                    <a:pt x="69" y="167"/>
                    <a:pt x="69" y="168"/>
                  </a:cubicBezTo>
                  <a:cubicBezTo>
                    <a:pt x="69" y="169"/>
                    <a:pt x="70" y="172"/>
                    <a:pt x="69" y="173"/>
                  </a:cubicBezTo>
                  <a:cubicBezTo>
                    <a:pt x="68" y="174"/>
                    <a:pt x="67" y="176"/>
                    <a:pt x="67" y="176"/>
                  </a:cubicBezTo>
                  <a:cubicBezTo>
                    <a:pt x="67" y="176"/>
                    <a:pt x="69" y="178"/>
                    <a:pt x="68" y="180"/>
                  </a:cubicBezTo>
                  <a:cubicBezTo>
                    <a:pt x="66" y="181"/>
                    <a:pt x="64" y="183"/>
                    <a:pt x="63" y="183"/>
                  </a:cubicBezTo>
                  <a:cubicBezTo>
                    <a:pt x="61" y="184"/>
                    <a:pt x="59" y="186"/>
                    <a:pt x="59" y="186"/>
                  </a:cubicBezTo>
                  <a:cubicBezTo>
                    <a:pt x="59" y="186"/>
                    <a:pt x="59" y="191"/>
                    <a:pt x="59" y="192"/>
                  </a:cubicBezTo>
                  <a:cubicBezTo>
                    <a:pt x="59" y="193"/>
                    <a:pt x="54" y="201"/>
                    <a:pt x="56" y="202"/>
                  </a:cubicBezTo>
                  <a:cubicBezTo>
                    <a:pt x="57" y="204"/>
                    <a:pt x="58" y="206"/>
                    <a:pt x="57" y="207"/>
                  </a:cubicBezTo>
                  <a:cubicBezTo>
                    <a:pt x="57" y="209"/>
                    <a:pt x="56" y="208"/>
                    <a:pt x="56" y="209"/>
                  </a:cubicBezTo>
                  <a:cubicBezTo>
                    <a:pt x="55" y="210"/>
                    <a:pt x="52" y="210"/>
                    <a:pt x="54" y="212"/>
                  </a:cubicBezTo>
                  <a:cubicBezTo>
                    <a:pt x="56" y="215"/>
                    <a:pt x="57" y="216"/>
                    <a:pt x="58" y="217"/>
                  </a:cubicBezTo>
                  <a:cubicBezTo>
                    <a:pt x="59" y="219"/>
                    <a:pt x="58" y="219"/>
                    <a:pt x="60" y="221"/>
                  </a:cubicBezTo>
                  <a:cubicBezTo>
                    <a:pt x="61" y="223"/>
                    <a:pt x="61" y="224"/>
                    <a:pt x="63" y="225"/>
                  </a:cubicBezTo>
                  <a:cubicBezTo>
                    <a:pt x="64" y="227"/>
                    <a:pt x="66" y="227"/>
                    <a:pt x="66" y="229"/>
                  </a:cubicBezTo>
                  <a:cubicBezTo>
                    <a:pt x="66" y="230"/>
                    <a:pt x="69" y="233"/>
                    <a:pt x="65" y="231"/>
                  </a:cubicBezTo>
                  <a:cubicBezTo>
                    <a:pt x="62" y="229"/>
                    <a:pt x="65" y="231"/>
                    <a:pt x="60" y="227"/>
                  </a:cubicBezTo>
                  <a:cubicBezTo>
                    <a:pt x="56" y="223"/>
                    <a:pt x="54" y="225"/>
                    <a:pt x="52" y="222"/>
                  </a:cubicBezTo>
                  <a:cubicBezTo>
                    <a:pt x="50" y="220"/>
                    <a:pt x="53" y="228"/>
                    <a:pt x="50" y="218"/>
                  </a:cubicBezTo>
                  <a:cubicBezTo>
                    <a:pt x="46" y="209"/>
                    <a:pt x="45" y="210"/>
                    <a:pt x="44" y="208"/>
                  </a:cubicBezTo>
                  <a:cubicBezTo>
                    <a:pt x="43" y="205"/>
                    <a:pt x="44" y="208"/>
                    <a:pt x="41" y="203"/>
                  </a:cubicBezTo>
                  <a:cubicBezTo>
                    <a:pt x="38" y="198"/>
                    <a:pt x="41" y="201"/>
                    <a:pt x="38" y="198"/>
                  </a:cubicBezTo>
                  <a:cubicBezTo>
                    <a:pt x="36" y="195"/>
                    <a:pt x="36" y="199"/>
                    <a:pt x="34" y="193"/>
                  </a:cubicBezTo>
                  <a:cubicBezTo>
                    <a:pt x="33" y="188"/>
                    <a:pt x="33" y="191"/>
                    <a:pt x="31" y="185"/>
                  </a:cubicBezTo>
                  <a:cubicBezTo>
                    <a:pt x="30" y="178"/>
                    <a:pt x="33" y="178"/>
                    <a:pt x="29" y="175"/>
                  </a:cubicBezTo>
                  <a:cubicBezTo>
                    <a:pt x="25" y="172"/>
                    <a:pt x="26" y="173"/>
                    <a:pt x="24" y="171"/>
                  </a:cubicBezTo>
                  <a:cubicBezTo>
                    <a:pt x="23" y="169"/>
                    <a:pt x="25" y="171"/>
                    <a:pt x="22" y="166"/>
                  </a:cubicBezTo>
                  <a:cubicBezTo>
                    <a:pt x="18" y="160"/>
                    <a:pt x="14" y="158"/>
                    <a:pt x="14" y="148"/>
                  </a:cubicBezTo>
                  <a:cubicBezTo>
                    <a:pt x="14" y="139"/>
                    <a:pt x="14" y="137"/>
                    <a:pt x="14" y="137"/>
                  </a:cubicBezTo>
                  <a:cubicBezTo>
                    <a:pt x="14" y="137"/>
                    <a:pt x="10" y="134"/>
                    <a:pt x="11" y="128"/>
                  </a:cubicBezTo>
                  <a:cubicBezTo>
                    <a:pt x="13" y="122"/>
                    <a:pt x="13" y="124"/>
                    <a:pt x="13" y="122"/>
                  </a:cubicBezTo>
                  <a:cubicBezTo>
                    <a:pt x="12" y="121"/>
                    <a:pt x="12" y="121"/>
                    <a:pt x="10" y="119"/>
                  </a:cubicBezTo>
                  <a:cubicBezTo>
                    <a:pt x="8" y="117"/>
                    <a:pt x="8" y="117"/>
                    <a:pt x="8" y="116"/>
                  </a:cubicBezTo>
                  <a:cubicBezTo>
                    <a:pt x="8" y="115"/>
                    <a:pt x="7" y="114"/>
                    <a:pt x="7" y="113"/>
                  </a:cubicBezTo>
                  <a:cubicBezTo>
                    <a:pt x="8" y="104"/>
                    <a:pt x="10" y="96"/>
                    <a:pt x="13" y="89"/>
                  </a:cubicBezTo>
                  <a:cubicBezTo>
                    <a:pt x="13" y="89"/>
                    <a:pt x="14" y="89"/>
                    <a:pt x="14" y="89"/>
                  </a:cubicBezTo>
                  <a:cubicBezTo>
                    <a:pt x="14" y="90"/>
                    <a:pt x="15" y="91"/>
                    <a:pt x="14" y="92"/>
                  </a:cubicBezTo>
                  <a:cubicBezTo>
                    <a:pt x="14" y="93"/>
                    <a:pt x="14" y="93"/>
                    <a:pt x="14" y="96"/>
                  </a:cubicBezTo>
                  <a:cubicBezTo>
                    <a:pt x="14" y="99"/>
                    <a:pt x="15" y="100"/>
                    <a:pt x="15" y="101"/>
                  </a:cubicBezTo>
                  <a:cubicBezTo>
                    <a:pt x="14" y="102"/>
                    <a:pt x="14" y="104"/>
                    <a:pt x="13" y="105"/>
                  </a:cubicBezTo>
                  <a:cubicBezTo>
                    <a:pt x="13" y="106"/>
                    <a:pt x="14" y="109"/>
                    <a:pt x="15" y="109"/>
                  </a:cubicBezTo>
                  <a:cubicBezTo>
                    <a:pt x="15" y="110"/>
                    <a:pt x="15" y="110"/>
                    <a:pt x="16" y="111"/>
                  </a:cubicBezTo>
                  <a:cubicBezTo>
                    <a:pt x="16" y="111"/>
                    <a:pt x="15" y="114"/>
                    <a:pt x="16" y="111"/>
                  </a:cubicBezTo>
                  <a:cubicBezTo>
                    <a:pt x="18" y="109"/>
                    <a:pt x="18" y="108"/>
                    <a:pt x="18" y="108"/>
                  </a:cubicBezTo>
                  <a:cubicBezTo>
                    <a:pt x="19" y="107"/>
                    <a:pt x="19" y="107"/>
                    <a:pt x="19" y="107"/>
                  </a:cubicBezTo>
                  <a:cubicBezTo>
                    <a:pt x="19" y="107"/>
                    <a:pt x="19" y="105"/>
                    <a:pt x="21" y="106"/>
                  </a:cubicBezTo>
                  <a:cubicBezTo>
                    <a:pt x="23" y="106"/>
                    <a:pt x="24" y="106"/>
                    <a:pt x="24" y="106"/>
                  </a:cubicBezTo>
                  <a:cubicBezTo>
                    <a:pt x="25" y="107"/>
                    <a:pt x="23" y="109"/>
                    <a:pt x="24" y="109"/>
                  </a:cubicBezTo>
                  <a:cubicBezTo>
                    <a:pt x="25" y="110"/>
                    <a:pt x="28" y="108"/>
                    <a:pt x="29" y="108"/>
                  </a:cubicBezTo>
                  <a:cubicBezTo>
                    <a:pt x="30" y="109"/>
                    <a:pt x="31" y="109"/>
                    <a:pt x="31" y="110"/>
                  </a:cubicBezTo>
                  <a:cubicBezTo>
                    <a:pt x="32" y="112"/>
                    <a:pt x="32" y="114"/>
                    <a:pt x="33" y="114"/>
                  </a:cubicBezTo>
                  <a:cubicBezTo>
                    <a:pt x="34" y="114"/>
                    <a:pt x="34" y="116"/>
                    <a:pt x="34" y="117"/>
                  </a:cubicBezTo>
                  <a:cubicBezTo>
                    <a:pt x="35" y="119"/>
                    <a:pt x="37" y="119"/>
                    <a:pt x="38" y="119"/>
                  </a:cubicBezTo>
                  <a:cubicBezTo>
                    <a:pt x="39" y="119"/>
                    <a:pt x="41" y="120"/>
                    <a:pt x="42" y="120"/>
                  </a:cubicBezTo>
                  <a:cubicBezTo>
                    <a:pt x="43" y="121"/>
                    <a:pt x="42" y="122"/>
                    <a:pt x="44" y="122"/>
                  </a:cubicBezTo>
                  <a:cubicBezTo>
                    <a:pt x="45" y="123"/>
                    <a:pt x="46" y="126"/>
                    <a:pt x="46" y="126"/>
                  </a:cubicBezTo>
                  <a:cubicBezTo>
                    <a:pt x="46" y="126"/>
                    <a:pt x="46" y="129"/>
                    <a:pt x="46" y="129"/>
                  </a:cubicBezTo>
                  <a:cubicBezTo>
                    <a:pt x="46" y="130"/>
                    <a:pt x="46" y="132"/>
                    <a:pt x="47" y="132"/>
                  </a:cubicBezTo>
                  <a:cubicBezTo>
                    <a:pt x="48" y="132"/>
                    <a:pt x="50" y="132"/>
                    <a:pt x="50" y="132"/>
                  </a:cubicBezTo>
                  <a:cubicBezTo>
                    <a:pt x="50" y="132"/>
                    <a:pt x="49" y="134"/>
                    <a:pt x="51" y="135"/>
                  </a:cubicBezTo>
                  <a:cubicBezTo>
                    <a:pt x="53" y="136"/>
                    <a:pt x="55" y="137"/>
                    <a:pt x="56" y="137"/>
                  </a:cubicBezTo>
                  <a:cubicBezTo>
                    <a:pt x="57" y="137"/>
                    <a:pt x="55" y="139"/>
                    <a:pt x="57" y="139"/>
                  </a:cubicBezTo>
                  <a:cubicBezTo>
                    <a:pt x="60" y="139"/>
                    <a:pt x="62" y="138"/>
                    <a:pt x="63" y="139"/>
                  </a:cubicBezTo>
                  <a:cubicBezTo>
                    <a:pt x="65" y="140"/>
                    <a:pt x="64" y="142"/>
                    <a:pt x="67" y="144"/>
                  </a:cubicBezTo>
                  <a:cubicBezTo>
                    <a:pt x="70" y="145"/>
                    <a:pt x="71" y="146"/>
                    <a:pt x="72" y="146"/>
                  </a:cubicBezTo>
                  <a:cubicBezTo>
                    <a:pt x="73" y="147"/>
                    <a:pt x="74" y="147"/>
                    <a:pt x="74" y="149"/>
                  </a:cubicBezTo>
                  <a:close/>
                  <a:moveTo>
                    <a:pt x="77" y="24"/>
                  </a:moveTo>
                  <a:cubicBezTo>
                    <a:pt x="77" y="25"/>
                    <a:pt x="75" y="27"/>
                    <a:pt x="75" y="28"/>
                  </a:cubicBezTo>
                  <a:cubicBezTo>
                    <a:pt x="75" y="28"/>
                    <a:pt x="75" y="30"/>
                    <a:pt x="75" y="30"/>
                  </a:cubicBezTo>
                  <a:cubicBezTo>
                    <a:pt x="74" y="32"/>
                    <a:pt x="74" y="32"/>
                    <a:pt x="74" y="32"/>
                  </a:cubicBezTo>
                  <a:cubicBezTo>
                    <a:pt x="74" y="32"/>
                    <a:pt x="73" y="32"/>
                    <a:pt x="73" y="33"/>
                  </a:cubicBezTo>
                  <a:cubicBezTo>
                    <a:pt x="73" y="33"/>
                    <a:pt x="72" y="33"/>
                    <a:pt x="72" y="34"/>
                  </a:cubicBezTo>
                  <a:cubicBezTo>
                    <a:pt x="72" y="35"/>
                    <a:pt x="72" y="37"/>
                    <a:pt x="72" y="37"/>
                  </a:cubicBezTo>
                  <a:cubicBezTo>
                    <a:pt x="72" y="39"/>
                    <a:pt x="72" y="39"/>
                    <a:pt x="72" y="39"/>
                  </a:cubicBezTo>
                  <a:cubicBezTo>
                    <a:pt x="72" y="41"/>
                    <a:pt x="72" y="41"/>
                    <a:pt x="72" y="41"/>
                  </a:cubicBezTo>
                  <a:cubicBezTo>
                    <a:pt x="70" y="42"/>
                    <a:pt x="70" y="42"/>
                    <a:pt x="70" y="42"/>
                  </a:cubicBezTo>
                  <a:cubicBezTo>
                    <a:pt x="70" y="42"/>
                    <a:pt x="67" y="42"/>
                    <a:pt x="67" y="42"/>
                  </a:cubicBezTo>
                  <a:cubicBezTo>
                    <a:pt x="66" y="41"/>
                    <a:pt x="65" y="40"/>
                    <a:pt x="65" y="40"/>
                  </a:cubicBezTo>
                  <a:cubicBezTo>
                    <a:pt x="68" y="38"/>
                    <a:pt x="68" y="38"/>
                    <a:pt x="68" y="38"/>
                  </a:cubicBezTo>
                  <a:cubicBezTo>
                    <a:pt x="68" y="38"/>
                    <a:pt x="68" y="38"/>
                    <a:pt x="67" y="37"/>
                  </a:cubicBezTo>
                  <a:cubicBezTo>
                    <a:pt x="67" y="37"/>
                    <a:pt x="67" y="35"/>
                    <a:pt x="66" y="35"/>
                  </a:cubicBezTo>
                  <a:cubicBezTo>
                    <a:pt x="64" y="36"/>
                    <a:pt x="62" y="38"/>
                    <a:pt x="62" y="38"/>
                  </a:cubicBezTo>
                  <a:cubicBezTo>
                    <a:pt x="60" y="39"/>
                    <a:pt x="60" y="39"/>
                    <a:pt x="60" y="39"/>
                  </a:cubicBezTo>
                  <a:cubicBezTo>
                    <a:pt x="60" y="39"/>
                    <a:pt x="59" y="42"/>
                    <a:pt x="59" y="42"/>
                  </a:cubicBezTo>
                  <a:cubicBezTo>
                    <a:pt x="60" y="42"/>
                    <a:pt x="61" y="42"/>
                    <a:pt x="61" y="42"/>
                  </a:cubicBezTo>
                  <a:cubicBezTo>
                    <a:pt x="61" y="42"/>
                    <a:pt x="61" y="43"/>
                    <a:pt x="61" y="44"/>
                  </a:cubicBezTo>
                  <a:cubicBezTo>
                    <a:pt x="61" y="45"/>
                    <a:pt x="60" y="46"/>
                    <a:pt x="60" y="46"/>
                  </a:cubicBezTo>
                  <a:cubicBezTo>
                    <a:pt x="60" y="46"/>
                    <a:pt x="60" y="47"/>
                    <a:pt x="59" y="47"/>
                  </a:cubicBezTo>
                  <a:cubicBezTo>
                    <a:pt x="57" y="46"/>
                    <a:pt x="56" y="46"/>
                    <a:pt x="55" y="46"/>
                  </a:cubicBezTo>
                  <a:cubicBezTo>
                    <a:pt x="54" y="45"/>
                    <a:pt x="53" y="45"/>
                    <a:pt x="52" y="45"/>
                  </a:cubicBezTo>
                  <a:cubicBezTo>
                    <a:pt x="51" y="46"/>
                    <a:pt x="51" y="46"/>
                    <a:pt x="51" y="46"/>
                  </a:cubicBezTo>
                  <a:cubicBezTo>
                    <a:pt x="51" y="47"/>
                    <a:pt x="47" y="48"/>
                    <a:pt x="47" y="48"/>
                  </a:cubicBezTo>
                  <a:cubicBezTo>
                    <a:pt x="47" y="48"/>
                    <a:pt x="46" y="49"/>
                    <a:pt x="46" y="50"/>
                  </a:cubicBezTo>
                  <a:cubicBezTo>
                    <a:pt x="46" y="50"/>
                    <a:pt x="46" y="52"/>
                    <a:pt x="46" y="52"/>
                  </a:cubicBezTo>
                  <a:cubicBezTo>
                    <a:pt x="46" y="52"/>
                    <a:pt x="44" y="53"/>
                    <a:pt x="43" y="54"/>
                  </a:cubicBezTo>
                  <a:cubicBezTo>
                    <a:pt x="41" y="54"/>
                    <a:pt x="40" y="55"/>
                    <a:pt x="40" y="55"/>
                  </a:cubicBezTo>
                  <a:cubicBezTo>
                    <a:pt x="39" y="57"/>
                    <a:pt x="39" y="57"/>
                    <a:pt x="39" y="57"/>
                  </a:cubicBezTo>
                  <a:cubicBezTo>
                    <a:pt x="39" y="57"/>
                    <a:pt x="38" y="58"/>
                    <a:pt x="37" y="59"/>
                  </a:cubicBezTo>
                  <a:cubicBezTo>
                    <a:pt x="36" y="61"/>
                    <a:pt x="32" y="63"/>
                    <a:pt x="32" y="63"/>
                  </a:cubicBezTo>
                  <a:cubicBezTo>
                    <a:pt x="31" y="63"/>
                    <a:pt x="30" y="65"/>
                    <a:pt x="30" y="66"/>
                  </a:cubicBezTo>
                  <a:cubicBezTo>
                    <a:pt x="29" y="67"/>
                    <a:pt x="30" y="69"/>
                    <a:pt x="29" y="69"/>
                  </a:cubicBezTo>
                  <a:cubicBezTo>
                    <a:pt x="29" y="70"/>
                    <a:pt x="28" y="72"/>
                    <a:pt x="28" y="73"/>
                  </a:cubicBezTo>
                  <a:cubicBezTo>
                    <a:pt x="28" y="74"/>
                    <a:pt x="27" y="75"/>
                    <a:pt x="26" y="76"/>
                  </a:cubicBezTo>
                  <a:cubicBezTo>
                    <a:pt x="26" y="76"/>
                    <a:pt x="25" y="77"/>
                    <a:pt x="24" y="77"/>
                  </a:cubicBezTo>
                  <a:cubicBezTo>
                    <a:pt x="24" y="78"/>
                    <a:pt x="21" y="78"/>
                    <a:pt x="20" y="79"/>
                  </a:cubicBezTo>
                  <a:cubicBezTo>
                    <a:pt x="20" y="80"/>
                    <a:pt x="19" y="81"/>
                    <a:pt x="19" y="82"/>
                  </a:cubicBezTo>
                  <a:cubicBezTo>
                    <a:pt x="19" y="82"/>
                    <a:pt x="20" y="83"/>
                    <a:pt x="21" y="83"/>
                  </a:cubicBezTo>
                  <a:cubicBezTo>
                    <a:pt x="21" y="83"/>
                    <a:pt x="23" y="83"/>
                    <a:pt x="23" y="83"/>
                  </a:cubicBezTo>
                  <a:cubicBezTo>
                    <a:pt x="23" y="83"/>
                    <a:pt x="23" y="86"/>
                    <a:pt x="23" y="86"/>
                  </a:cubicBezTo>
                  <a:cubicBezTo>
                    <a:pt x="23" y="87"/>
                    <a:pt x="22" y="89"/>
                    <a:pt x="23" y="89"/>
                  </a:cubicBezTo>
                  <a:cubicBezTo>
                    <a:pt x="24" y="89"/>
                    <a:pt x="25" y="89"/>
                    <a:pt x="25" y="89"/>
                  </a:cubicBezTo>
                  <a:cubicBezTo>
                    <a:pt x="27" y="90"/>
                    <a:pt x="27" y="90"/>
                    <a:pt x="27" y="90"/>
                  </a:cubicBezTo>
                  <a:cubicBezTo>
                    <a:pt x="30" y="91"/>
                    <a:pt x="30" y="91"/>
                    <a:pt x="30" y="91"/>
                  </a:cubicBezTo>
                  <a:cubicBezTo>
                    <a:pt x="31" y="92"/>
                    <a:pt x="31" y="92"/>
                    <a:pt x="31" y="92"/>
                  </a:cubicBezTo>
                  <a:cubicBezTo>
                    <a:pt x="31" y="92"/>
                    <a:pt x="30" y="93"/>
                    <a:pt x="30" y="94"/>
                  </a:cubicBezTo>
                  <a:cubicBezTo>
                    <a:pt x="30" y="94"/>
                    <a:pt x="29" y="95"/>
                    <a:pt x="29" y="95"/>
                  </a:cubicBezTo>
                  <a:cubicBezTo>
                    <a:pt x="28" y="95"/>
                    <a:pt x="28" y="95"/>
                    <a:pt x="28" y="94"/>
                  </a:cubicBezTo>
                  <a:cubicBezTo>
                    <a:pt x="28" y="93"/>
                    <a:pt x="28" y="92"/>
                    <a:pt x="27" y="92"/>
                  </a:cubicBezTo>
                  <a:cubicBezTo>
                    <a:pt x="26" y="92"/>
                    <a:pt x="25" y="93"/>
                    <a:pt x="24" y="93"/>
                  </a:cubicBezTo>
                  <a:cubicBezTo>
                    <a:pt x="24" y="92"/>
                    <a:pt x="23" y="92"/>
                    <a:pt x="22" y="92"/>
                  </a:cubicBezTo>
                  <a:cubicBezTo>
                    <a:pt x="21" y="91"/>
                    <a:pt x="21" y="92"/>
                    <a:pt x="21" y="91"/>
                  </a:cubicBezTo>
                  <a:cubicBezTo>
                    <a:pt x="22" y="90"/>
                    <a:pt x="22" y="89"/>
                    <a:pt x="22" y="88"/>
                  </a:cubicBezTo>
                  <a:cubicBezTo>
                    <a:pt x="22" y="88"/>
                    <a:pt x="21" y="86"/>
                    <a:pt x="20" y="86"/>
                  </a:cubicBezTo>
                  <a:cubicBezTo>
                    <a:pt x="20" y="86"/>
                    <a:pt x="20" y="88"/>
                    <a:pt x="20" y="86"/>
                  </a:cubicBezTo>
                  <a:cubicBezTo>
                    <a:pt x="19" y="85"/>
                    <a:pt x="18" y="85"/>
                    <a:pt x="18" y="85"/>
                  </a:cubicBezTo>
                  <a:cubicBezTo>
                    <a:pt x="17" y="85"/>
                    <a:pt x="17" y="85"/>
                    <a:pt x="17" y="84"/>
                  </a:cubicBezTo>
                  <a:cubicBezTo>
                    <a:pt x="17" y="84"/>
                    <a:pt x="17" y="82"/>
                    <a:pt x="17" y="82"/>
                  </a:cubicBezTo>
                  <a:cubicBezTo>
                    <a:pt x="17" y="81"/>
                    <a:pt x="17" y="80"/>
                    <a:pt x="17" y="79"/>
                  </a:cubicBezTo>
                  <a:cubicBezTo>
                    <a:pt x="17" y="79"/>
                    <a:pt x="18" y="78"/>
                    <a:pt x="18" y="77"/>
                  </a:cubicBezTo>
                  <a:cubicBezTo>
                    <a:pt x="28" y="56"/>
                    <a:pt x="44" y="38"/>
                    <a:pt x="63" y="25"/>
                  </a:cubicBezTo>
                  <a:cubicBezTo>
                    <a:pt x="67" y="23"/>
                    <a:pt x="72" y="21"/>
                    <a:pt x="75" y="21"/>
                  </a:cubicBezTo>
                  <a:cubicBezTo>
                    <a:pt x="78" y="23"/>
                    <a:pt x="78" y="23"/>
                    <a:pt x="78" y="23"/>
                  </a:cubicBezTo>
                  <a:cubicBezTo>
                    <a:pt x="78" y="23"/>
                    <a:pt x="78" y="24"/>
                    <a:pt x="77" y="24"/>
                  </a:cubicBezTo>
                  <a:close/>
                  <a:moveTo>
                    <a:pt x="130" y="252"/>
                  </a:moveTo>
                  <a:cubicBezTo>
                    <a:pt x="115" y="252"/>
                    <a:pt x="101" y="250"/>
                    <a:pt x="88" y="245"/>
                  </a:cubicBezTo>
                  <a:cubicBezTo>
                    <a:pt x="88" y="244"/>
                    <a:pt x="87" y="244"/>
                    <a:pt x="87" y="244"/>
                  </a:cubicBezTo>
                  <a:cubicBezTo>
                    <a:pt x="87" y="244"/>
                    <a:pt x="86" y="238"/>
                    <a:pt x="88" y="238"/>
                  </a:cubicBezTo>
                  <a:cubicBezTo>
                    <a:pt x="89" y="238"/>
                    <a:pt x="91" y="239"/>
                    <a:pt x="92" y="238"/>
                  </a:cubicBezTo>
                  <a:cubicBezTo>
                    <a:pt x="94" y="236"/>
                    <a:pt x="96" y="234"/>
                    <a:pt x="96" y="234"/>
                  </a:cubicBezTo>
                  <a:cubicBezTo>
                    <a:pt x="97" y="237"/>
                    <a:pt x="97" y="237"/>
                    <a:pt x="97" y="237"/>
                  </a:cubicBezTo>
                  <a:cubicBezTo>
                    <a:pt x="97" y="237"/>
                    <a:pt x="95" y="237"/>
                    <a:pt x="100" y="236"/>
                  </a:cubicBezTo>
                  <a:cubicBezTo>
                    <a:pt x="106" y="235"/>
                    <a:pt x="106" y="236"/>
                    <a:pt x="108" y="235"/>
                  </a:cubicBezTo>
                  <a:cubicBezTo>
                    <a:pt x="110" y="234"/>
                    <a:pt x="113" y="230"/>
                    <a:pt x="114" y="232"/>
                  </a:cubicBezTo>
                  <a:cubicBezTo>
                    <a:pt x="115" y="235"/>
                    <a:pt x="112" y="234"/>
                    <a:pt x="115" y="235"/>
                  </a:cubicBezTo>
                  <a:cubicBezTo>
                    <a:pt x="118" y="236"/>
                    <a:pt x="123" y="234"/>
                    <a:pt x="123" y="234"/>
                  </a:cubicBezTo>
                  <a:cubicBezTo>
                    <a:pt x="123" y="234"/>
                    <a:pt x="132" y="235"/>
                    <a:pt x="132" y="234"/>
                  </a:cubicBezTo>
                  <a:cubicBezTo>
                    <a:pt x="133" y="233"/>
                    <a:pt x="133" y="232"/>
                    <a:pt x="135" y="232"/>
                  </a:cubicBezTo>
                  <a:cubicBezTo>
                    <a:pt x="136" y="232"/>
                    <a:pt x="137" y="235"/>
                    <a:pt x="137" y="235"/>
                  </a:cubicBezTo>
                  <a:cubicBezTo>
                    <a:pt x="132" y="237"/>
                    <a:pt x="132" y="237"/>
                    <a:pt x="132" y="237"/>
                  </a:cubicBezTo>
                  <a:cubicBezTo>
                    <a:pt x="128" y="241"/>
                    <a:pt x="128" y="241"/>
                    <a:pt x="128" y="241"/>
                  </a:cubicBezTo>
                  <a:cubicBezTo>
                    <a:pt x="128" y="241"/>
                    <a:pt x="126" y="241"/>
                    <a:pt x="128" y="242"/>
                  </a:cubicBezTo>
                  <a:cubicBezTo>
                    <a:pt x="129" y="243"/>
                    <a:pt x="130" y="243"/>
                    <a:pt x="132" y="243"/>
                  </a:cubicBezTo>
                  <a:cubicBezTo>
                    <a:pt x="135" y="243"/>
                    <a:pt x="140" y="247"/>
                    <a:pt x="141" y="245"/>
                  </a:cubicBezTo>
                  <a:cubicBezTo>
                    <a:pt x="142" y="242"/>
                    <a:pt x="142" y="242"/>
                    <a:pt x="143" y="241"/>
                  </a:cubicBezTo>
                  <a:cubicBezTo>
                    <a:pt x="144" y="239"/>
                    <a:pt x="144" y="237"/>
                    <a:pt x="146" y="237"/>
                  </a:cubicBezTo>
                  <a:cubicBezTo>
                    <a:pt x="148" y="237"/>
                    <a:pt x="150" y="238"/>
                    <a:pt x="150" y="238"/>
                  </a:cubicBezTo>
                  <a:cubicBezTo>
                    <a:pt x="148" y="242"/>
                    <a:pt x="148" y="242"/>
                    <a:pt x="148" y="242"/>
                  </a:cubicBezTo>
                  <a:cubicBezTo>
                    <a:pt x="148" y="242"/>
                    <a:pt x="152" y="241"/>
                    <a:pt x="153" y="241"/>
                  </a:cubicBezTo>
                  <a:cubicBezTo>
                    <a:pt x="155" y="241"/>
                    <a:pt x="155" y="244"/>
                    <a:pt x="157" y="242"/>
                  </a:cubicBezTo>
                  <a:cubicBezTo>
                    <a:pt x="159" y="240"/>
                    <a:pt x="160" y="240"/>
                    <a:pt x="162" y="239"/>
                  </a:cubicBezTo>
                  <a:cubicBezTo>
                    <a:pt x="164" y="239"/>
                    <a:pt x="167" y="238"/>
                    <a:pt x="168" y="238"/>
                  </a:cubicBezTo>
                  <a:cubicBezTo>
                    <a:pt x="169" y="239"/>
                    <a:pt x="170" y="239"/>
                    <a:pt x="171" y="239"/>
                  </a:cubicBezTo>
                  <a:cubicBezTo>
                    <a:pt x="172" y="239"/>
                    <a:pt x="177" y="242"/>
                    <a:pt x="178" y="242"/>
                  </a:cubicBezTo>
                  <a:cubicBezTo>
                    <a:pt x="178" y="241"/>
                    <a:pt x="180" y="241"/>
                    <a:pt x="181" y="241"/>
                  </a:cubicBezTo>
                  <a:cubicBezTo>
                    <a:pt x="166" y="248"/>
                    <a:pt x="148" y="252"/>
                    <a:pt x="130" y="252"/>
                  </a:cubicBezTo>
                  <a:close/>
                  <a:moveTo>
                    <a:pt x="246" y="86"/>
                  </a:moveTo>
                  <a:cubicBezTo>
                    <a:pt x="244" y="84"/>
                    <a:pt x="244" y="84"/>
                    <a:pt x="243" y="83"/>
                  </a:cubicBezTo>
                  <a:cubicBezTo>
                    <a:pt x="242" y="82"/>
                    <a:pt x="241" y="78"/>
                    <a:pt x="240" y="77"/>
                  </a:cubicBezTo>
                  <a:cubicBezTo>
                    <a:pt x="239" y="76"/>
                    <a:pt x="236" y="76"/>
                    <a:pt x="235" y="75"/>
                  </a:cubicBezTo>
                  <a:cubicBezTo>
                    <a:pt x="234" y="75"/>
                    <a:pt x="234" y="74"/>
                    <a:pt x="234" y="75"/>
                  </a:cubicBezTo>
                  <a:cubicBezTo>
                    <a:pt x="233" y="76"/>
                    <a:pt x="235" y="79"/>
                    <a:pt x="235" y="79"/>
                  </a:cubicBezTo>
                  <a:cubicBezTo>
                    <a:pt x="235" y="84"/>
                    <a:pt x="235" y="84"/>
                    <a:pt x="235" y="84"/>
                  </a:cubicBezTo>
                  <a:cubicBezTo>
                    <a:pt x="235" y="84"/>
                    <a:pt x="237" y="88"/>
                    <a:pt x="237" y="89"/>
                  </a:cubicBezTo>
                  <a:cubicBezTo>
                    <a:pt x="237" y="90"/>
                    <a:pt x="236" y="94"/>
                    <a:pt x="236" y="94"/>
                  </a:cubicBezTo>
                  <a:cubicBezTo>
                    <a:pt x="236" y="94"/>
                    <a:pt x="235" y="97"/>
                    <a:pt x="234" y="98"/>
                  </a:cubicBezTo>
                  <a:cubicBezTo>
                    <a:pt x="233" y="98"/>
                    <a:pt x="226" y="100"/>
                    <a:pt x="226" y="100"/>
                  </a:cubicBezTo>
                  <a:cubicBezTo>
                    <a:pt x="226" y="100"/>
                    <a:pt x="224" y="97"/>
                    <a:pt x="223" y="95"/>
                  </a:cubicBezTo>
                  <a:cubicBezTo>
                    <a:pt x="221" y="93"/>
                    <a:pt x="218" y="92"/>
                    <a:pt x="217" y="92"/>
                  </a:cubicBezTo>
                  <a:cubicBezTo>
                    <a:pt x="216" y="91"/>
                    <a:pt x="218" y="89"/>
                    <a:pt x="216" y="87"/>
                  </a:cubicBezTo>
                  <a:cubicBezTo>
                    <a:pt x="214" y="84"/>
                    <a:pt x="216" y="85"/>
                    <a:pt x="214" y="83"/>
                  </a:cubicBezTo>
                  <a:cubicBezTo>
                    <a:pt x="211" y="81"/>
                    <a:pt x="211" y="81"/>
                    <a:pt x="211" y="81"/>
                  </a:cubicBezTo>
                  <a:cubicBezTo>
                    <a:pt x="211" y="81"/>
                    <a:pt x="206" y="79"/>
                    <a:pt x="208" y="82"/>
                  </a:cubicBezTo>
                  <a:cubicBezTo>
                    <a:pt x="209" y="85"/>
                    <a:pt x="207" y="88"/>
                    <a:pt x="209" y="88"/>
                  </a:cubicBezTo>
                  <a:cubicBezTo>
                    <a:pt x="210" y="89"/>
                    <a:pt x="211" y="87"/>
                    <a:pt x="212" y="90"/>
                  </a:cubicBezTo>
                  <a:cubicBezTo>
                    <a:pt x="214" y="93"/>
                    <a:pt x="214" y="94"/>
                    <a:pt x="215" y="95"/>
                  </a:cubicBezTo>
                  <a:cubicBezTo>
                    <a:pt x="216" y="96"/>
                    <a:pt x="216" y="100"/>
                    <a:pt x="217" y="100"/>
                  </a:cubicBezTo>
                  <a:cubicBezTo>
                    <a:pt x="218" y="100"/>
                    <a:pt x="222" y="100"/>
                    <a:pt x="221" y="101"/>
                  </a:cubicBezTo>
                  <a:cubicBezTo>
                    <a:pt x="221" y="103"/>
                    <a:pt x="219" y="105"/>
                    <a:pt x="221" y="106"/>
                  </a:cubicBezTo>
                  <a:cubicBezTo>
                    <a:pt x="224" y="106"/>
                    <a:pt x="224" y="107"/>
                    <a:pt x="225" y="107"/>
                  </a:cubicBezTo>
                  <a:cubicBezTo>
                    <a:pt x="226" y="106"/>
                    <a:pt x="226" y="107"/>
                    <a:pt x="228" y="106"/>
                  </a:cubicBezTo>
                  <a:cubicBezTo>
                    <a:pt x="230" y="105"/>
                    <a:pt x="232" y="105"/>
                    <a:pt x="232" y="105"/>
                  </a:cubicBezTo>
                  <a:cubicBezTo>
                    <a:pt x="232" y="105"/>
                    <a:pt x="235" y="107"/>
                    <a:pt x="235" y="108"/>
                  </a:cubicBezTo>
                  <a:cubicBezTo>
                    <a:pt x="235" y="109"/>
                    <a:pt x="234" y="114"/>
                    <a:pt x="234" y="114"/>
                  </a:cubicBezTo>
                  <a:cubicBezTo>
                    <a:pt x="231" y="119"/>
                    <a:pt x="231" y="119"/>
                    <a:pt x="231" y="119"/>
                  </a:cubicBezTo>
                  <a:cubicBezTo>
                    <a:pt x="231" y="119"/>
                    <a:pt x="232" y="128"/>
                    <a:pt x="230" y="128"/>
                  </a:cubicBezTo>
                  <a:cubicBezTo>
                    <a:pt x="229" y="128"/>
                    <a:pt x="227" y="132"/>
                    <a:pt x="226" y="132"/>
                  </a:cubicBezTo>
                  <a:cubicBezTo>
                    <a:pt x="225" y="133"/>
                    <a:pt x="225" y="139"/>
                    <a:pt x="225" y="139"/>
                  </a:cubicBezTo>
                  <a:cubicBezTo>
                    <a:pt x="222" y="142"/>
                    <a:pt x="222" y="142"/>
                    <a:pt x="222" y="142"/>
                  </a:cubicBezTo>
                  <a:cubicBezTo>
                    <a:pt x="222" y="142"/>
                    <a:pt x="222" y="147"/>
                    <a:pt x="222" y="148"/>
                  </a:cubicBezTo>
                  <a:cubicBezTo>
                    <a:pt x="222" y="149"/>
                    <a:pt x="223" y="154"/>
                    <a:pt x="222" y="156"/>
                  </a:cubicBezTo>
                  <a:cubicBezTo>
                    <a:pt x="222" y="159"/>
                    <a:pt x="218" y="161"/>
                    <a:pt x="218" y="161"/>
                  </a:cubicBezTo>
                  <a:cubicBezTo>
                    <a:pt x="218" y="161"/>
                    <a:pt x="223" y="165"/>
                    <a:pt x="221" y="166"/>
                  </a:cubicBezTo>
                  <a:cubicBezTo>
                    <a:pt x="218" y="166"/>
                    <a:pt x="216" y="170"/>
                    <a:pt x="215" y="171"/>
                  </a:cubicBezTo>
                  <a:cubicBezTo>
                    <a:pt x="215" y="172"/>
                    <a:pt x="215" y="173"/>
                    <a:pt x="213" y="174"/>
                  </a:cubicBezTo>
                  <a:cubicBezTo>
                    <a:pt x="212" y="174"/>
                    <a:pt x="209" y="174"/>
                    <a:pt x="209" y="175"/>
                  </a:cubicBezTo>
                  <a:cubicBezTo>
                    <a:pt x="209" y="176"/>
                    <a:pt x="209" y="180"/>
                    <a:pt x="209" y="180"/>
                  </a:cubicBezTo>
                  <a:cubicBezTo>
                    <a:pt x="204" y="186"/>
                    <a:pt x="204" y="186"/>
                    <a:pt x="204" y="186"/>
                  </a:cubicBezTo>
                  <a:cubicBezTo>
                    <a:pt x="199" y="191"/>
                    <a:pt x="199" y="191"/>
                    <a:pt x="199" y="191"/>
                  </a:cubicBezTo>
                  <a:cubicBezTo>
                    <a:pt x="199" y="191"/>
                    <a:pt x="199" y="194"/>
                    <a:pt x="198" y="195"/>
                  </a:cubicBezTo>
                  <a:cubicBezTo>
                    <a:pt x="196" y="195"/>
                    <a:pt x="190" y="197"/>
                    <a:pt x="189" y="198"/>
                  </a:cubicBezTo>
                  <a:cubicBezTo>
                    <a:pt x="188" y="199"/>
                    <a:pt x="183" y="201"/>
                    <a:pt x="182" y="201"/>
                  </a:cubicBezTo>
                  <a:cubicBezTo>
                    <a:pt x="181" y="201"/>
                    <a:pt x="183" y="205"/>
                    <a:pt x="181" y="201"/>
                  </a:cubicBezTo>
                  <a:cubicBezTo>
                    <a:pt x="178" y="197"/>
                    <a:pt x="180" y="200"/>
                    <a:pt x="178" y="195"/>
                  </a:cubicBezTo>
                  <a:cubicBezTo>
                    <a:pt x="176" y="190"/>
                    <a:pt x="176" y="194"/>
                    <a:pt x="176" y="190"/>
                  </a:cubicBezTo>
                  <a:cubicBezTo>
                    <a:pt x="176" y="187"/>
                    <a:pt x="176" y="190"/>
                    <a:pt x="176" y="187"/>
                  </a:cubicBezTo>
                  <a:cubicBezTo>
                    <a:pt x="175" y="183"/>
                    <a:pt x="177" y="186"/>
                    <a:pt x="175" y="182"/>
                  </a:cubicBezTo>
                  <a:cubicBezTo>
                    <a:pt x="173" y="178"/>
                    <a:pt x="173" y="179"/>
                    <a:pt x="171" y="177"/>
                  </a:cubicBezTo>
                  <a:cubicBezTo>
                    <a:pt x="169" y="175"/>
                    <a:pt x="167" y="177"/>
                    <a:pt x="168" y="173"/>
                  </a:cubicBezTo>
                  <a:cubicBezTo>
                    <a:pt x="170" y="169"/>
                    <a:pt x="169" y="173"/>
                    <a:pt x="170" y="169"/>
                  </a:cubicBezTo>
                  <a:cubicBezTo>
                    <a:pt x="171" y="165"/>
                    <a:pt x="169" y="165"/>
                    <a:pt x="172" y="163"/>
                  </a:cubicBezTo>
                  <a:cubicBezTo>
                    <a:pt x="174" y="161"/>
                    <a:pt x="176" y="161"/>
                    <a:pt x="176" y="159"/>
                  </a:cubicBezTo>
                  <a:cubicBezTo>
                    <a:pt x="176" y="156"/>
                    <a:pt x="176" y="155"/>
                    <a:pt x="175" y="154"/>
                  </a:cubicBezTo>
                  <a:cubicBezTo>
                    <a:pt x="175" y="152"/>
                    <a:pt x="172" y="150"/>
                    <a:pt x="172" y="149"/>
                  </a:cubicBezTo>
                  <a:cubicBezTo>
                    <a:pt x="172" y="148"/>
                    <a:pt x="172" y="149"/>
                    <a:pt x="170" y="146"/>
                  </a:cubicBezTo>
                  <a:cubicBezTo>
                    <a:pt x="168" y="143"/>
                    <a:pt x="167" y="142"/>
                    <a:pt x="167" y="142"/>
                  </a:cubicBezTo>
                  <a:cubicBezTo>
                    <a:pt x="167" y="142"/>
                    <a:pt x="166" y="136"/>
                    <a:pt x="166" y="133"/>
                  </a:cubicBezTo>
                  <a:cubicBezTo>
                    <a:pt x="166" y="131"/>
                    <a:pt x="165" y="135"/>
                    <a:pt x="166" y="131"/>
                  </a:cubicBezTo>
                  <a:cubicBezTo>
                    <a:pt x="167" y="127"/>
                    <a:pt x="167" y="125"/>
                    <a:pt x="167" y="125"/>
                  </a:cubicBezTo>
                  <a:cubicBezTo>
                    <a:pt x="167" y="125"/>
                    <a:pt x="163" y="122"/>
                    <a:pt x="161" y="122"/>
                  </a:cubicBezTo>
                  <a:cubicBezTo>
                    <a:pt x="159" y="122"/>
                    <a:pt x="160" y="125"/>
                    <a:pt x="157" y="123"/>
                  </a:cubicBezTo>
                  <a:cubicBezTo>
                    <a:pt x="154" y="121"/>
                    <a:pt x="155" y="119"/>
                    <a:pt x="154" y="119"/>
                  </a:cubicBezTo>
                  <a:cubicBezTo>
                    <a:pt x="153" y="118"/>
                    <a:pt x="151" y="118"/>
                    <a:pt x="150" y="119"/>
                  </a:cubicBezTo>
                  <a:cubicBezTo>
                    <a:pt x="148" y="120"/>
                    <a:pt x="145" y="120"/>
                    <a:pt x="142" y="122"/>
                  </a:cubicBezTo>
                  <a:cubicBezTo>
                    <a:pt x="140" y="123"/>
                    <a:pt x="139" y="122"/>
                    <a:pt x="135" y="122"/>
                  </a:cubicBezTo>
                  <a:cubicBezTo>
                    <a:pt x="132" y="122"/>
                    <a:pt x="127" y="124"/>
                    <a:pt x="125" y="122"/>
                  </a:cubicBezTo>
                  <a:cubicBezTo>
                    <a:pt x="122" y="121"/>
                    <a:pt x="122" y="123"/>
                    <a:pt x="120" y="120"/>
                  </a:cubicBezTo>
                  <a:cubicBezTo>
                    <a:pt x="119" y="117"/>
                    <a:pt x="120" y="117"/>
                    <a:pt x="118" y="116"/>
                  </a:cubicBezTo>
                  <a:cubicBezTo>
                    <a:pt x="115" y="114"/>
                    <a:pt x="114" y="115"/>
                    <a:pt x="114" y="113"/>
                  </a:cubicBezTo>
                  <a:cubicBezTo>
                    <a:pt x="114" y="110"/>
                    <a:pt x="115" y="111"/>
                    <a:pt x="113" y="108"/>
                  </a:cubicBezTo>
                  <a:cubicBezTo>
                    <a:pt x="111" y="106"/>
                    <a:pt x="114" y="109"/>
                    <a:pt x="111" y="106"/>
                  </a:cubicBezTo>
                  <a:cubicBezTo>
                    <a:pt x="108" y="102"/>
                    <a:pt x="107" y="105"/>
                    <a:pt x="108" y="102"/>
                  </a:cubicBezTo>
                  <a:cubicBezTo>
                    <a:pt x="109" y="99"/>
                    <a:pt x="110" y="101"/>
                    <a:pt x="110" y="98"/>
                  </a:cubicBezTo>
                  <a:cubicBezTo>
                    <a:pt x="110" y="94"/>
                    <a:pt x="115" y="99"/>
                    <a:pt x="112" y="92"/>
                  </a:cubicBezTo>
                  <a:cubicBezTo>
                    <a:pt x="109" y="85"/>
                    <a:pt x="108" y="86"/>
                    <a:pt x="111" y="81"/>
                  </a:cubicBezTo>
                  <a:cubicBezTo>
                    <a:pt x="114" y="76"/>
                    <a:pt x="118" y="74"/>
                    <a:pt x="119" y="73"/>
                  </a:cubicBezTo>
                  <a:cubicBezTo>
                    <a:pt x="119" y="71"/>
                    <a:pt x="120" y="69"/>
                    <a:pt x="122" y="68"/>
                  </a:cubicBezTo>
                  <a:cubicBezTo>
                    <a:pt x="123" y="67"/>
                    <a:pt x="122" y="66"/>
                    <a:pt x="125" y="66"/>
                  </a:cubicBezTo>
                  <a:cubicBezTo>
                    <a:pt x="127" y="66"/>
                    <a:pt x="130" y="65"/>
                    <a:pt x="132" y="63"/>
                  </a:cubicBezTo>
                  <a:cubicBezTo>
                    <a:pt x="134" y="62"/>
                    <a:pt x="136" y="59"/>
                    <a:pt x="138" y="59"/>
                  </a:cubicBezTo>
                  <a:cubicBezTo>
                    <a:pt x="139" y="58"/>
                    <a:pt x="138" y="59"/>
                    <a:pt x="141" y="58"/>
                  </a:cubicBezTo>
                  <a:cubicBezTo>
                    <a:pt x="143" y="58"/>
                    <a:pt x="144" y="58"/>
                    <a:pt x="146" y="58"/>
                  </a:cubicBezTo>
                  <a:cubicBezTo>
                    <a:pt x="148" y="58"/>
                    <a:pt x="144" y="58"/>
                    <a:pt x="149" y="57"/>
                  </a:cubicBezTo>
                  <a:cubicBezTo>
                    <a:pt x="154" y="56"/>
                    <a:pt x="153" y="56"/>
                    <a:pt x="154" y="56"/>
                  </a:cubicBezTo>
                  <a:cubicBezTo>
                    <a:pt x="155" y="56"/>
                    <a:pt x="155" y="57"/>
                    <a:pt x="157" y="57"/>
                  </a:cubicBezTo>
                  <a:cubicBezTo>
                    <a:pt x="159" y="57"/>
                    <a:pt x="159" y="53"/>
                    <a:pt x="159" y="57"/>
                  </a:cubicBezTo>
                  <a:cubicBezTo>
                    <a:pt x="159" y="62"/>
                    <a:pt x="157" y="64"/>
                    <a:pt x="161" y="64"/>
                  </a:cubicBezTo>
                  <a:cubicBezTo>
                    <a:pt x="164" y="64"/>
                    <a:pt x="161" y="64"/>
                    <a:pt x="164" y="64"/>
                  </a:cubicBezTo>
                  <a:cubicBezTo>
                    <a:pt x="168" y="64"/>
                    <a:pt x="167" y="65"/>
                    <a:pt x="169" y="66"/>
                  </a:cubicBezTo>
                  <a:cubicBezTo>
                    <a:pt x="171" y="67"/>
                    <a:pt x="172" y="68"/>
                    <a:pt x="174" y="68"/>
                  </a:cubicBezTo>
                  <a:cubicBezTo>
                    <a:pt x="177" y="68"/>
                    <a:pt x="173" y="72"/>
                    <a:pt x="177" y="68"/>
                  </a:cubicBezTo>
                  <a:cubicBezTo>
                    <a:pt x="181" y="64"/>
                    <a:pt x="174" y="63"/>
                    <a:pt x="181" y="64"/>
                  </a:cubicBezTo>
                  <a:cubicBezTo>
                    <a:pt x="188" y="65"/>
                    <a:pt x="189" y="66"/>
                    <a:pt x="190" y="66"/>
                  </a:cubicBezTo>
                  <a:cubicBezTo>
                    <a:pt x="191" y="65"/>
                    <a:pt x="191" y="66"/>
                    <a:pt x="194" y="65"/>
                  </a:cubicBezTo>
                  <a:cubicBezTo>
                    <a:pt x="197" y="63"/>
                    <a:pt x="198" y="63"/>
                    <a:pt x="199" y="64"/>
                  </a:cubicBezTo>
                  <a:cubicBezTo>
                    <a:pt x="200" y="64"/>
                    <a:pt x="200" y="67"/>
                    <a:pt x="201" y="64"/>
                  </a:cubicBezTo>
                  <a:cubicBezTo>
                    <a:pt x="202" y="62"/>
                    <a:pt x="205" y="63"/>
                    <a:pt x="201" y="61"/>
                  </a:cubicBezTo>
                  <a:cubicBezTo>
                    <a:pt x="198" y="59"/>
                    <a:pt x="196" y="61"/>
                    <a:pt x="196" y="59"/>
                  </a:cubicBezTo>
                  <a:cubicBezTo>
                    <a:pt x="195" y="56"/>
                    <a:pt x="199" y="57"/>
                    <a:pt x="195" y="56"/>
                  </a:cubicBezTo>
                  <a:cubicBezTo>
                    <a:pt x="192" y="56"/>
                    <a:pt x="192" y="56"/>
                    <a:pt x="189" y="55"/>
                  </a:cubicBezTo>
                  <a:cubicBezTo>
                    <a:pt x="187" y="54"/>
                    <a:pt x="184" y="58"/>
                    <a:pt x="183" y="55"/>
                  </a:cubicBezTo>
                  <a:cubicBezTo>
                    <a:pt x="182" y="52"/>
                    <a:pt x="177" y="57"/>
                    <a:pt x="182" y="52"/>
                  </a:cubicBezTo>
                  <a:cubicBezTo>
                    <a:pt x="187" y="48"/>
                    <a:pt x="185" y="46"/>
                    <a:pt x="189" y="47"/>
                  </a:cubicBezTo>
                  <a:cubicBezTo>
                    <a:pt x="192" y="48"/>
                    <a:pt x="191" y="51"/>
                    <a:pt x="193" y="49"/>
                  </a:cubicBezTo>
                  <a:cubicBezTo>
                    <a:pt x="195" y="47"/>
                    <a:pt x="199" y="46"/>
                    <a:pt x="195" y="43"/>
                  </a:cubicBezTo>
                  <a:cubicBezTo>
                    <a:pt x="191" y="41"/>
                    <a:pt x="194" y="42"/>
                    <a:pt x="190" y="40"/>
                  </a:cubicBezTo>
                  <a:cubicBezTo>
                    <a:pt x="186" y="38"/>
                    <a:pt x="183" y="47"/>
                    <a:pt x="181" y="46"/>
                  </a:cubicBezTo>
                  <a:cubicBezTo>
                    <a:pt x="179" y="45"/>
                    <a:pt x="178" y="44"/>
                    <a:pt x="177" y="44"/>
                  </a:cubicBezTo>
                  <a:cubicBezTo>
                    <a:pt x="176" y="45"/>
                    <a:pt x="176" y="48"/>
                    <a:pt x="175" y="50"/>
                  </a:cubicBezTo>
                  <a:cubicBezTo>
                    <a:pt x="175" y="53"/>
                    <a:pt x="178" y="53"/>
                    <a:pt x="174" y="52"/>
                  </a:cubicBezTo>
                  <a:cubicBezTo>
                    <a:pt x="170" y="50"/>
                    <a:pt x="178" y="51"/>
                    <a:pt x="169" y="47"/>
                  </a:cubicBezTo>
                  <a:cubicBezTo>
                    <a:pt x="161" y="44"/>
                    <a:pt x="158" y="45"/>
                    <a:pt x="156" y="46"/>
                  </a:cubicBezTo>
                  <a:cubicBezTo>
                    <a:pt x="155" y="47"/>
                    <a:pt x="153" y="47"/>
                    <a:pt x="152" y="48"/>
                  </a:cubicBezTo>
                  <a:cubicBezTo>
                    <a:pt x="152" y="49"/>
                    <a:pt x="155" y="51"/>
                    <a:pt x="152" y="49"/>
                  </a:cubicBezTo>
                  <a:cubicBezTo>
                    <a:pt x="148" y="47"/>
                    <a:pt x="144" y="50"/>
                    <a:pt x="144" y="50"/>
                  </a:cubicBezTo>
                  <a:cubicBezTo>
                    <a:pt x="144" y="50"/>
                    <a:pt x="143" y="50"/>
                    <a:pt x="142" y="51"/>
                  </a:cubicBezTo>
                  <a:cubicBezTo>
                    <a:pt x="140" y="52"/>
                    <a:pt x="137" y="53"/>
                    <a:pt x="135" y="52"/>
                  </a:cubicBezTo>
                  <a:cubicBezTo>
                    <a:pt x="134" y="52"/>
                    <a:pt x="130" y="53"/>
                    <a:pt x="133" y="49"/>
                  </a:cubicBezTo>
                  <a:cubicBezTo>
                    <a:pt x="136" y="45"/>
                    <a:pt x="134" y="47"/>
                    <a:pt x="139" y="45"/>
                  </a:cubicBezTo>
                  <a:cubicBezTo>
                    <a:pt x="144" y="43"/>
                    <a:pt x="152" y="42"/>
                    <a:pt x="145" y="41"/>
                  </a:cubicBezTo>
                  <a:cubicBezTo>
                    <a:pt x="138" y="39"/>
                    <a:pt x="149" y="39"/>
                    <a:pt x="140" y="35"/>
                  </a:cubicBezTo>
                  <a:cubicBezTo>
                    <a:pt x="131" y="31"/>
                    <a:pt x="131" y="37"/>
                    <a:pt x="131" y="31"/>
                  </a:cubicBezTo>
                  <a:cubicBezTo>
                    <a:pt x="132" y="26"/>
                    <a:pt x="131" y="25"/>
                    <a:pt x="129" y="26"/>
                  </a:cubicBezTo>
                  <a:cubicBezTo>
                    <a:pt x="127" y="26"/>
                    <a:pt x="122" y="27"/>
                    <a:pt x="120" y="27"/>
                  </a:cubicBezTo>
                  <a:cubicBezTo>
                    <a:pt x="117" y="28"/>
                    <a:pt x="120" y="29"/>
                    <a:pt x="116" y="27"/>
                  </a:cubicBezTo>
                  <a:cubicBezTo>
                    <a:pt x="112" y="25"/>
                    <a:pt x="111" y="28"/>
                    <a:pt x="112" y="25"/>
                  </a:cubicBezTo>
                  <a:cubicBezTo>
                    <a:pt x="114" y="21"/>
                    <a:pt x="114" y="21"/>
                    <a:pt x="116" y="18"/>
                  </a:cubicBezTo>
                  <a:cubicBezTo>
                    <a:pt x="119" y="16"/>
                    <a:pt x="118" y="9"/>
                    <a:pt x="124" y="12"/>
                  </a:cubicBezTo>
                  <a:cubicBezTo>
                    <a:pt x="130" y="15"/>
                    <a:pt x="128" y="14"/>
                    <a:pt x="132" y="14"/>
                  </a:cubicBezTo>
                  <a:cubicBezTo>
                    <a:pt x="137" y="14"/>
                    <a:pt x="139" y="13"/>
                    <a:pt x="139" y="13"/>
                  </a:cubicBezTo>
                  <a:cubicBezTo>
                    <a:pt x="139" y="12"/>
                    <a:pt x="134" y="9"/>
                    <a:pt x="134" y="9"/>
                  </a:cubicBezTo>
                  <a:cubicBezTo>
                    <a:pt x="134" y="9"/>
                    <a:pt x="132" y="10"/>
                    <a:pt x="133" y="9"/>
                  </a:cubicBezTo>
                  <a:cubicBezTo>
                    <a:pt x="133" y="8"/>
                    <a:pt x="135" y="6"/>
                    <a:pt x="135" y="6"/>
                  </a:cubicBezTo>
                  <a:cubicBezTo>
                    <a:pt x="134" y="6"/>
                    <a:pt x="134" y="6"/>
                    <a:pt x="134" y="6"/>
                  </a:cubicBezTo>
                  <a:cubicBezTo>
                    <a:pt x="187" y="7"/>
                    <a:pt x="231" y="41"/>
                    <a:pt x="248" y="88"/>
                  </a:cubicBezTo>
                  <a:cubicBezTo>
                    <a:pt x="247" y="87"/>
                    <a:pt x="247" y="88"/>
                    <a:pt x="246"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506">
                <a:latin typeface="Raleway" panose="020B0503030101060003" pitchFamily="34" charset="0"/>
              </a:endParaRPr>
            </a:p>
          </p:txBody>
        </p:sp>
        <p:sp>
          <p:nvSpPr>
            <p:cNvPr id="5" name="Oval 4"/>
            <p:cNvSpPr/>
            <p:nvPr/>
          </p:nvSpPr>
          <p:spPr>
            <a:xfrm>
              <a:off x="2991228" y="2475935"/>
              <a:ext cx="613414" cy="62171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latin typeface="Raleway" panose="020B0503030101060003" pitchFamily="34" charset="0"/>
              </a:endParaRPr>
            </a:p>
          </p:txBody>
        </p:sp>
        <p:sp>
          <p:nvSpPr>
            <p:cNvPr id="10" name="Arrow: Chevron 25"/>
            <p:cNvSpPr/>
            <p:nvPr/>
          </p:nvSpPr>
          <p:spPr>
            <a:xfrm>
              <a:off x="2582022" y="1697879"/>
              <a:ext cx="1431827" cy="399313"/>
            </a:xfrm>
            <a:prstGeom prst="chevron">
              <a:avLst>
                <a:gd name="adj" fmla="val 3371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solidFill>
                  <a:schemeClr val="tx1"/>
                </a:solidFill>
                <a:latin typeface="Raleway" panose="020B0503030101060003" pitchFamily="34" charset="0"/>
              </a:endParaRPr>
            </a:p>
          </p:txBody>
        </p:sp>
        <p:cxnSp>
          <p:nvCxnSpPr>
            <p:cNvPr id="27" name="Straight Connector 26"/>
            <p:cNvCxnSpPr/>
            <p:nvPr/>
          </p:nvCxnSpPr>
          <p:spPr>
            <a:xfrm>
              <a:off x="3313900" y="2051712"/>
              <a:ext cx="0" cy="458919"/>
            </a:xfrm>
            <a:prstGeom prst="line">
              <a:avLst/>
            </a:prstGeom>
            <a:ln w="381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993769" y="1719626"/>
              <a:ext cx="807303" cy="248291"/>
            </a:xfrm>
            <a:prstGeom prst="rect">
              <a:avLst/>
            </a:prstGeom>
            <a:noFill/>
          </p:spPr>
          <p:txBody>
            <a:bodyPr wrap="square" rtlCol="0">
              <a:spAutoFit/>
            </a:bodyPr>
            <a:lstStyle/>
            <a:p>
              <a:r>
                <a:rPr lang="en-US" sz="1575" dirty="0">
                  <a:solidFill>
                    <a:schemeClr val="bg1"/>
                  </a:solidFill>
                  <a:latin typeface="Raleway" panose="020B0503030101060003" pitchFamily="34" charset="0"/>
                </a:rPr>
                <a:t>TWO</a:t>
              </a:r>
              <a:endParaRPr lang="en-IN" sz="1575" dirty="0">
                <a:solidFill>
                  <a:schemeClr val="bg1"/>
                </a:solidFill>
                <a:latin typeface="Raleway" panose="020B0503030101060003" pitchFamily="34" charset="0"/>
              </a:endParaRPr>
            </a:p>
          </p:txBody>
        </p:sp>
        <p:sp>
          <p:nvSpPr>
            <p:cNvPr id="37" name="Freeform 9"/>
            <p:cNvSpPr>
              <a:spLocks noEditPoints="1"/>
            </p:cNvSpPr>
            <p:nvPr/>
          </p:nvSpPr>
          <p:spPr bwMode="auto">
            <a:xfrm>
              <a:off x="3202579" y="2649361"/>
              <a:ext cx="202001" cy="273503"/>
            </a:xfrm>
            <a:custGeom>
              <a:avLst/>
              <a:gdLst>
                <a:gd name="T0" fmla="*/ 46 w 192"/>
                <a:gd name="T1" fmla="*/ 98 h 258"/>
                <a:gd name="T2" fmla="*/ 96 w 192"/>
                <a:gd name="T3" fmla="*/ 135 h 258"/>
                <a:gd name="T4" fmla="*/ 146 w 192"/>
                <a:gd name="T5" fmla="*/ 98 h 258"/>
                <a:gd name="T6" fmla="*/ 162 w 192"/>
                <a:gd name="T7" fmla="*/ 81 h 258"/>
                <a:gd name="T8" fmla="*/ 164 w 192"/>
                <a:gd name="T9" fmla="*/ 65 h 258"/>
                <a:gd name="T10" fmla="*/ 156 w 192"/>
                <a:gd name="T11" fmla="*/ 54 h 258"/>
                <a:gd name="T12" fmla="*/ 96 w 192"/>
                <a:gd name="T13" fmla="*/ 0 h 258"/>
                <a:gd name="T14" fmla="*/ 37 w 192"/>
                <a:gd name="T15" fmla="*/ 54 h 258"/>
                <a:gd name="T16" fmla="*/ 28 w 192"/>
                <a:gd name="T17" fmla="*/ 65 h 258"/>
                <a:gd name="T18" fmla="*/ 30 w 192"/>
                <a:gd name="T19" fmla="*/ 81 h 258"/>
                <a:gd name="T20" fmla="*/ 46 w 192"/>
                <a:gd name="T21" fmla="*/ 98 h 258"/>
                <a:gd name="T22" fmla="*/ 39 w 192"/>
                <a:gd name="T23" fmla="*/ 68 h 258"/>
                <a:gd name="T24" fmla="*/ 41 w 192"/>
                <a:gd name="T25" fmla="*/ 64 h 258"/>
                <a:gd name="T26" fmla="*/ 42 w 192"/>
                <a:gd name="T27" fmla="*/ 64 h 258"/>
                <a:gd name="T28" fmla="*/ 47 w 192"/>
                <a:gd name="T29" fmla="*/ 63 h 258"/>
                <a:gd name="T30" fmla="*/ 47 w 192"/>
                <a:gd name="T31" fmla="*/ 58 h 258"/>
                <a:gd name="T32" fmla="*/ 51 w 192"/>
                <a:gd name="T33" fmla="*/ 41 h 258"/>
                <a:gd name="T34" fmla="*/ 141 w 192"/>
                <a:gd name="T35" fmla="*/ 41 h 258"/>
                <a:gd name="T36" fmla="*/ 145 w 192"/>
                <a:gd name="T37" fmla="*/ 58 h 258"/>
                <a:gd name="T38" fmla="*/ 145 w 192"/>
                <a:gd name="T39" fmla="*/ 63 h 258"/>
                <a:gd name="T40" fmla="*/ 150 w 192"/>
                <a:gd name="T41" fmla="*/ 64 h 258"/>
                <a:gd name="T42" fmla="*/ 151 w 192"/>
                <a:gd name="T43" fmla="*/ 64 h 258"/>
                <a:gd name="T44" fmla="*/ 153 w 192"/>
                <a:gd name="T45" fmla="*/ 68 h 258"/>
                <a:gd name="T46" fmla="*/ 152 w 192"/>
                <a:gd name="T47" fmla="*/ 76 h 258"/>
                <a:gd name="T48" fmla="*/ 141 w 192"/>
                <a:gd name="T49" fmla="*/ 88 h 258"/>
                <a:gd name="T50" fmla="*/ 138 w 192"/>
                <a:gd name="T51" fmla="*/ 89 h 258"/>
                <a:gd name="T52" fmla="*/ 137 w 192"/>
                <a:gd name="T53" fmla="*/ 91 h 258"/>
                <a:gd name="T54" fmla="*/ 96 w 192"/>
                <a:gd name="T55" fmla="*/ 124 h 258"/>
                <a:gd name="T56" fmla="*/ 55 w 192"/>
                <a:gd name="T57" fmla="*/ 91 h 258"/>
                <a:gd name="T58" fmla="*/ 54 w 192"/>
                <a:gd name="T59" fmla="*/ 89 h 258"/>
                <a:gd name="T60" fmla="*/ 51 w 192"/>
                <a:gd name="T61" fmla="*/ 88 h 258"/>
                <a:gd name="T62" fmla="*/ 40 w 192"/>
                <a:gd name="T63" fmla="*/ 76 h 258"/>
                <a:gd name="T64" fmla="*/ 39 w 192"/>
                <a:gd name="T65" fmla="*/ 68 h 258"/>
                <a:gd name="T66" fmla="*/ 140 w 192"/>
                <a:gd name="T67" fmla="*/ 138 h 258"/>
                <a:gd name="T68" fmla="*/ 118 w 192"/>
                <a:gd name="T69" fmla="*/ 221 h 258"/>
                <a:gd name="T70" fmla="*/ 109 w 192"/>
                <a:gd name="T71" fmla="*/ 221 h 258"/>
                <a:gd name="T72" fmla="*/ 103 w 192"/>
                <a:gd name="T73" fmla="*/ 155 h 258"/>
                <a:gd name="T74" fmla="*/ 96 w 192"/>
                <a:gd name="T75" fmla="*/ 148 h 258"/>
                <a:gd name="T76" fmla="*/ 89 w 192"/>
                <a:gd name="T77" fmla="*/ 155 h 258"/>
                <a:gd name="T78" fmla="*/ 84 w 192"/>
                <a:gd name="T79" fmla="*/ 221 h 258"/>
                <a:gd name="T80" fmla="*/ 75 w 192"/>
                <a:gd name="T81" fmla="*/ 221 h 258"/>
                <a:gd name="T82" fmla="*/ 52 w 192"/>
                <a:gd name="T83" fmla="*/ 138 h 258"/>
                <a:gd name="T84" fmla="*/ 0 w 192"/>
                <a:gd name="T85" fmla="*/ 204 h 258"/>
                <a:gd name="T86" fmla="*/ 0 w 192"/>
                <a:gd name="T87" fmla="*/ 258 h 258"/>
                <a:gd name="T88" fmla="*/ 192 w 192"/>
                <a:gd name="T89" fmla="*/ 258 h 258"/>
                <a:gd name="T90" fmla="*/ 192 w 192"/>
                <a:gd name="T91" fmla="*/ 204 h 258"/>
                <a:gd name="T92" fmla="*/ 140 w 192"/>
                <a:gd name="T93" fmla="*/ 13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258">
                  <a:moveTo>
                    <a:pt x="46" y="98"/>
                  </a:moveTo>
                  <a:cubicBezTo>
                    <a:pt x="55" y="116"/>
                    <a:pt x="73" y="135"/>
                    <a:pt x="96" y="135"/>
                  </a:cubicBezTo>
                  <a:cubicBezTo>
                    <a:pt x="119" y="135"/>
                    <a:pt x="137" y="116"/>
                    <a:pt x="146" y="98"/>
                  </a:cubicBezTo>
                  <a:cubicBezTo>
                    <a:pt x="153" y="95"/>
                    <a:pt x="160" y="87"/>
                    <a:pt x="162" y="81"/>
                  </a:cubicBezTo>
                  <a:cubicBezTo>
                    <a:pt x="165" y="76"/>
                    <a:pt x="165" y="70"/>
                    <a:pt x="164" y="65"/>
                  </a:cubicBezTo>
                  <a:cubicBezTo>
                    <a:pt x="163" y="60"/>
                    <a:pt x="160" y="56"/>
                    <a:pt x="156" y="54"/>
                  </a:cubicBezTo>
                  <a:cubicBezTo>
                    <a:pt x="152" y="23"/>
                    <a:pt x="127" y="0"/>
                    <a:pt x="96" y="0"/>
                  </a:cubicBezTo>
                  <a:cubicBezTo>
                    <a:pt x="65" y="0"/>
                    <a:pt x="40" y="23"/>
                    <a:pt x="37" y="54"/>
                  </a:cubicBezTo>
                  <a:cubicBezTo>
                    <a:pt x="32" y="56"/>
                    <a:pt x="29" y="60"/>
                    <a:pt x="28" y="65"/>
                  </a:cubicBezTo>
                  <a:cubicBezTo>
                    <a:pt x="27" y="70"/>
                    <a:pt x="27" y="76"/>
                    <a:pt x="30" y="81"/>
                  </a:cubicBezTo>
                  <a:cubicBezTo>
                    <a:pt x="32" y="87"/>
                    <a:pt x="39" y="95"/>
                    <a:pt x="46" y="98"/>
                  </a:cubicBezTo>
                  <a:close/>
                  <a:moveTo>
                    <a:pt x="39" y="68"/>
                  </a:moveTo>
                  <a:cubicBezTo>
                    <a:pt x="39" y="67"/>
                    <a:pt x="39" y="65"/>
                    <a:pt x="41" y="64"/>
                  </a:cubicBezTo>
                  <a:cubicBezTo>
                    <a:pt x="41" y="64"/>
                    <a:pt x="42" y="64"/>
                    <a:pt x="42" y="64"/>
                  </a:cubicBezTo>
                  <a:cubicBezTo>
                    <a:pt x="47" y="63"/>
                    <a:pt x="47" y="63"/>
                    <a:pt x="47" y="63"/>
                  </a:cubicBezTo>
                  <a:cubicBezTo>
                    <a:pt x="47" y="58"/>
                    <a:pt x="47" y="58"/>
                    <a:pt x="47" y="58"/>
                  </a:cubicBezTo>
                  <a:cubicBezTo>
                    <a:pt x="48" y="52"/>
                    <a:pt x="49" y="47"/>
                    <a:pt x="51" y="41"/>
                  </a:cubicBezTo>
                  <a:cubicBezTo>
                    <a:pt x="141" y="41"/>
                    <a:pt x="141" y="41"/>
                    <a:pt x="141" y="41"/>
                  </a:cubicBezTo>
                  <a:cubicBezTo>
                    <a:pt x="143" y="47"/>
                    <a:pt x="145" y="52"/>
                    <a:pt x="145" y="58"/>
                  </a:cubicBezTo>
                  <a:cubicBezTo>
                    <a:pt x="145" y="63"/>
                    <a:pt x="145" y="63"/>
                    <a:pt x="145" y="63"/>
                  </a:cubicBezTo>
                  <a:cubicBezTo>
                    <a:pt x="150" y="64"/>
                    <a:pt x="150" y="64"/>
                    <a:pt x="150" y="64"/>
                  </a:cubicBezTo>
                  <a:cubicBezTo>
                    <a:pt x="151" y="64"/>
                    <a:pt x="151" y="64"/>
                    <a:pt x="151" y="64"/>
                  </a:cubicBezTo>
                  <a:cubicBezTo>
                    <a:pt x="153" y="65"/>
                    <a:pt x="153" y="67"/>
                    <a:pt x="153" y="68"/>
                  </a:cubicBezTo>
                  <a:cubicBezTo>
                    <a:pt x="154" y="70"/>
                    <a:pt x="154" y="74"/>
                    <a:pt x="152" y="76"/>
                  </a:cubicBezTo>
                  <a:cubicBezTo>
                    <a:pt x="150" y="82"/>
                    <a:pt x="144" y="87"/>
                    <a:pt x="141" y="88"/>
                  </a:cubicBezTo>
                  <a:cubicBezTo>
                    <a:pt x="138" y="89"/>
                    <a:pt x="138" y="89"/>
                    <a:pt x="138" y="89"/>
                  </a:cubicBezTo>
                  <a:cubicBezTo>
                    <a:pt x="137" y="91"/>
                    <a:pt x="137" y="91"/>
                    <a:pt x="137" y="91"/>
                  </a:cubicBezTo>
                  <a:cubicBezTo>
                    <a:pt x="129" y="107"/>
                    <a:pt x="115" y="124"/>
                    <a:pt x="96" y="124"/>
                  </a:cubicBezTo>
                  <a:cubicBezTo>
                    <a:pt x="78" y="124"/>
                    <a:pt x="63" y="107"/>
                    <a:pt x="55" y="91"/>
                  </a:cubicBezTo>
                  <a:cubicBezTo>
                    <a:pt x="54" y="89"/>
                    <a:pt x="54" y="89"/>
                    <a:pt x="54" y="89"/>
                  </a:cubicBezTo>
                  <a:cubicBezTo>
                    <a:pt x="51" y="88"/>
                    <a:pt x="51" y="88"/>
                    <a:pt x="51" y="88"/>
                  </a:cubicBezTo>
                  <a:cubicBezTo>
                    <a:pt x="48" y="87"/>
                    <a:pt x="42" y="82"/>
                    <a:pt x="40" y="76"/>
                  </a:cubicBezTo>
                  <a:cubicBezTo>
                    <a:pt x="38" y="74"/>
                    <a:pt x="38" y="70"/>
                    <a:pt x="39" y="68"/>
                  </a:cubicBezTo>
                  <a:close/>
                  <a:moveTo>
                    <a:pt x="140" y="138"/>
                  </a:moveTo>
                  <a:cubicBezTo>
                    <a:pt x="118" y="221"/>
                    <a:pt x="118" y="221"/>
                    <a:pt x="118" y="221"/>
                  </a:cubicBezTo>
                  <a:cubicBezTo>
                    <a:pt x="109" y="221"/>
                    <a:pt x="109" y="221"/>
                    <a:pt x="109" y="221"/>
                  </a:cubicBezTo>
                  <a:cubicBezTo>
                    <a:pt x="103" y="155"/>
                    <a:pt x="103" y="155"/>
                    <a:pt x="103" y="155"/>
                  </a:cubicBezTo>
                  <a:cubicBezTo>
                    <a:pt x="103" y="151"/>
                    <a:pt x="100" y="148"/>
                    <a:pt x="96" y="148"/>
                  </a:cubicBezTo>
                  <a:cubicBezTo>
                    <a:pt x="92" y="148"/>
                    <a:pt x="89" y="151"/>
                    <a:pt x="89" y="155"/>
                  </a:cubicBezTo>
                  <a:cubicBezTo>
                    <a:pt x="84" y="221"/>
                    <a:pt x="84" y="221"/>
                    <a:pt x="84" y="221"/>
                  </a:cubicBezTo>
                  <a:cubicBezTo>
                    <a:pt x="75" y="221"/>
                    <a:pt x="75" y="221"/>
                    <a:pt x="75" y="221"/>
                  </a:cubicBezTo>
                  <a:cubicBezTo>
                    <a:pt x="52" y="138"/>
                    <a:pt x="52" y="138"/>
                    <a:pt x="52" y="138"/>
                  </a:cubicBezTo>
                  <a:cubicBezTo>
                    <a:pt x="22" y="146"/>
                    <a:pt x="0" y="173"/>
                    <a:pt x="0" y="204"/>
                  </a:cubicBezTo>
                  <a:cubicBezTo>
                    <a:pt x="0" y="258"/>
                    <a:pt x="0" y="258"/>
                    <a:pt x="0" y="258"/>
                  </a:cubicBezTo>
                  <a:cubicBezTo>
                    <a:pt x="192" y="258"/>
                    <a:pt x="192" y="258"/>
                    <a:pt x="192" y="258"/>
                  </a:cubicBezTo>
                  <a:cubicBezTo>
                    <a:pt x="192" y="204"/>
                    <a:pt x="192" y="204"/>
                    <a:pt x="192" y="204"/>
                  </a:cubicBezTo>
                  <a:cubicBezTo>
                    <a:pt x="192" y="173"/>
                    <a:pt x="170" y="146"/>
                    <a:pt x="140" y="1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506">
                <a:latin typeface="Raleway" panose="020B0503030101060003" pitchFamily="34" charset="0"/>
              </a:endParaRPr>
            </a:p>
          </p:txBody>
        </p:sp>
        <p:sp>
          <p:nvSpPr>
            <p:cNvPr id="6" name="Oval 5"/>
            <p:cNvSpPr/>
            <p:nvPr/>
          </p:nvSpPr>
          <p:spPr>
            <a:xfrm>
              <a:off x="4370544" y="2475935"/>
              <a:ext cx="613414" cy="62171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latin typeface="Raleway" panose="020B0503030101060003" pitchFamily="34" charset="0"/>
              </a:endParaRPr>
            </a:p>
          </p:txBody>
        </p:sp>
        <p:sp>
          <p:nvSpPr>
            <p:cNvPr id="11" name="Arrow: Chevron 26"/>
            <p:cNvSpPr/>
            <p:nvPr/>
          </p:nvSpPr>
          <p:spPr>
            <a:xfrm>
              <a:off x="3966951" y="1700745"/>
              <a:ext cx="1431827" cy="399313"/>
            </a:xfrm>
            <a:prstGeom prst="chevron">
              <a:avLst>
                <a:gd name="adj" fmla="val 3371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solidFill>
                  <a:schemeClr val="tx1"/>
                </a:solidFill>
                <a:latin typeface="Raleway" panose="020B0503030101060003" pitchFamily="34" charset="0"/>
              </a:endParaRPr>
            </a:p>
          </p:txBody>
        </p:sp>
        <p:sp>
          <p:nvSpPr>
            <p:cNvPr id="33" name="TextBox 32"/>
            <p:cNvSpPr txBox="1"/>
            <p:nvPr/>
          </p:nvSpPr>
          <p:spPr>
            <a:xfrm>
              <a:off x="4279759" y="1716141"/>
              <a:ext cx="902642" cy="248291"/>
            </a:xfrm>
            <a:prstGeom prst="rect">
              <a:avLst/>
            </a:prstGeom>
            <a:noFill/>
          </p:spPr>
          <p:txBody>
            <a:bodyPr wrap="square" rtlCol="0">
              <a:spAutoFit/>
            </a:bodyPr>
            <a:lstStyle/>
            <a:p>
              <a:r>
                <a:rPr lang="en-US" sz="1575" dirty="0">
                  <a:solidFill>
                    <a:schemeClr val="bg1"/>
                  </a:solidFill>
                  <a:latin typeface="Raleway" panose="020B0503030101060003" pitchFamily="34" charset="0"/>
                </a:rPr>
                <a:t>THREE</a:t>
              </a:r>
              <a:endParaRPr lang="en-IN" sz="1575" dirty="0">
                <a:solidFill>
                  <a:schemeClr val="bg1"/>
                </a:solidFill>
                <a:latin typeface="Raleway" panose="020B0503030101060003" pitchFamily="34" charset="0"/>
              </a:endParaRPr>
            </a:p>
          </p:txBody>
        </p:sp>
        <p:sp>
          <p:nvSpPr>
            <p:cNvPr id="38" name="Freeform 13"/>
            <p:cNvSpPr>
              <a:spLocks noEditPoints="1"/>
            </p:cNvSpPr>
            <p:nvPr/>
          </p:nvSpPr>
          <p:spPr bwMode="auto">
            <a:xfrm>
              <a:off x="4555146" y="2667739"/>
              <a:ext cx="266813" cy="268514"/>
            </a:xfrm>
            <a:custGeom>
              <a:avLst/>
              <a:gdLst>
                <a:gd name="T0" fmla="*/ 168 w 262"/>
                <a:gd name="T1" fmla="*/ 194 h 261"/>
                <a:gd name="T2" fmla="*/ 143 w 262"/>
                <a:gd name="T3" fmla="*/ 169 h 261"/>
                <a:gd name="T4" fmla="*/ 130 w 262"/>
                <a:gd name="T5" fmla="*/ 148 h 261"/>
                <a:gd name="T6" fmla="*/ 113 w 262"/>
                <a:gd name="T7" fmla="*/ 165 h 261"/>
                <a:gd name="T8" fmla="*/ 84 w 262"/>
                <a:gd name="T9" fmla="*/ 160 h 261"/>
                <a:gd name="T10" fmla="*/ 89 w 262"/>
                <a:gd name="T11" fmla="*/ 189 h 261"/>
                <a:gd name="T12" fmla="*/ 80 w 262"/>
                <a:gd name="T13" fmla="*/ 215 h 261"/>
                <a:gd name="T14" fmla="*/ 139 w 262"/>
                <a:gd name="T15" fmla="*/ 256 h 261"/>
                <a:gd name="T16" fmla="*/ 181 w 262"/>
                <a:gd name="T17" fmla="*/ 198 h 261"/>
                <a:gd name="T18" fmla="*/ 67 w 262"/>
                <a:gd name="T19" fmla="*/ 143 h 261"/>
                <a:gd name="T20" fmla="*/ 96 w 262"/>
                <a:gd name="T21" fmla="*/ 149 h 261"/>
                <a:gd name="T22" fmla="*/ 105 w 262"/>
                <a:gd name="T23" fmla="*/ 139 h 261"/>
                <a:gd name="T24" fmla="*/ 96 w 262"/>
                <a:gd name="T25" fmla="*/ 113 h 261"/>
                <a:gd name="T26" fmla="*/ 101 w 262"/>
                <a:gd name="T27" fmla="*/ 84 h 261"/>
                <a:gd name="T28" fmla="*/ 72 w 262"/>
                <a:gd name="T29" fmla="*/ 90 h 261"/>
                <a:gd name="T30" fmla="*/ 46 w 262"/>
                <a:gd name="T31" fmla="*/ 81 h 261"/>
                <a:gd name="T32" fmla="*/ 4 w 262"/>
                <a:gd name="T33" fmla="*/ 139 h 261"/>
                <a:gd name="T34" fmla="*/ 63 w 262"/>
                <a:gd name="T35" fmla="*/ 181 h 261"/>
                <a:gd name="T36" fmla="*/ 67 w 262"/>
                <a:gd name="T37" fmla="*/ 168 h 261"/>
                <a:gd name="T38" fmla="*/ 257 w 262"/>
                <a:gd name="T39" fmla="*/ 122 h 261"/>
                <a:gd name="T40" fmla="*/ 198 w 262"/>
                <a:gd name="T41" fmla="*/ 81 h 261"/>
                <a:gd name="T42" fmla="*/ 195 w 262"/>
                <a:gd name="T43" fmla="*/ 94 h 261"/>
                <a:gd name="T44" fmla="*/ 170 w 262"/>
                <a:gd name="T45" fmla="*/ 119 h 261"/>
                <a:gd name="T46" fmla="*/ 158 w 262"/>
                <a:gd name="T47" fmla="*/ 121 h 261"/>
                <a:gd name="T48" fmla="*/ 148 w 262"/>
                <a:gd name="T49" fmla="*/ 131 h 261"/>
                <a:gd name="T50" fmla="*/ 160 w 262"/>
                <a:gd name="T51" fmla="*/ 152 h 261"/>
                <a:gd name="T52" fmla="*/ 185 w 262"/>
                <a:gd name="T53" fmla="*/ 177 h 261"/>
                <a:gd name="T54" fmla="*/ 198 w 262"/>
                <a:gd name="T55" fmla="*/ 181 h 261"/>
                <a:gd name="T56" fmla="*/ 257 w 262"/>
                <a:gd name="T57" fmla="*/ 139 h 261"/>
                <a:gd name="T58" fmla="*/ 90 w 262"/>
                <a:gd name="T59" fmla="*/ 73 h 261"/>
                <a:gd name="T60" fmla="*/ 119 w 262"/>
                <a:gd name="T61" fmla="*/ 67 h 261"/>
                <a:gd name="T62" fmla="*/ 113 w 262"/>
                <a:gd name="T63" fmla="*/ 96 h 261"/>
                <a:gd name="T64" fmla="*/ 139 w 262"/>
                <a:gd name="T65" fmla="*/ 105 h 261"/>
                <a:gd name="T66" fmla="*/ 149 w 262"/>
                <a:gd name="T67" fmla="*/ 96 h 261"/>
                <a:gd name="T68" fmla="*/ 178 w 262"/>
                <a:gd name="T69" fmla="*/ 102 h 261"/>
                <a:gd name="T70" fmla="*/ 172 w 262"/>
                <a:gd name="T71" fmla="*/ 73 h 261"/>
                <a:gd name="T72" fmla="*/ 181 w 262"/>
                <a:gd name="T73" fmla="*/ 46 h 261"/>
                <a:gd name="T74" fmla="*/ 122 w 262"/>
                <a:gd name="T75" fmla="*/ 5 h 261"/>
                <a:gd name="T76" fmla="*/ 81 w 262"/>
                <a:gd name="T77" fmla="*/ 6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2" h="261">
                  <a:moveTo>
                    <a:pt x="171" y="189"/>
                  </a:moveTo>
                  <a:cubicBezTo>
                    <a:pt x="171" y="191"/>
                    <a:pt x="169" y="193"/>
                    <a:pt x="168" y="194"/>
                  </a:cubicBezTo>
                  <a:cubicBezTo>
                    <a:pt x="161" y="201"/>
                    <a:pt x="149" y="201"/>
                    <a:pt x="143" y="194"/>
                  </a:cubicBezTo>
                  <a:cubicBezTo>
                    <a:pt x="136" y="187"/>
                    <a:pt x="136" y="176"/>
                    <a:pt x="143" y="169"/>
                  </a:cubicBezTo>
                  <a:cubicBezTo>
                    <a:pt x="144" y="168"/>
                    <a:pt x="146" y="166"/>
                    <a:pt x="148" y="165"/>
                  </a:cubicBezTo>
                  <a:cubicBezTo>
                    <a:pt x="130" y="148"/>
                    <a:pt x="130" y="148"/>
                    <a:pt x="130" y="148"/>
                  </a:cubicBezTo>
                  <a:cubicBezTo>
                    <a:pt x="122" y="156"/>
                    <a:pt x="122" y="156"/>
                    <a:pt x="122" y="156"/>
                  </a:cubicBezTo>
                  <a:cubicBezTo>
                    <a:pt x="113" y="165"/>
                    <a:pt x="113" y="165"/>
                    <a:pt x="113" y="165"/>
                  </a:cubicBezTo>
                  <a:cubicBezTo>
                    <a:pt x="112" y="163"/>
                    <a:pt x="110" y="161"/>
                    <a:pt x="109" y="160"/>
                  </a:cubicBezTo>
                  <a:cubicBezTo>
                    <a:pt x="102" y="153"/>
                    <a:pt x="91" y="153"/>
                    <a:pt x="84" y="160"/>
                  </a:cubicBezTo>
                  <a:cubicBezTo>
                    <a:pt x="77" y="167"/>
                    <a:pt x="77" y="178"/>
                    <a:pt x="84" y="185"/>
                  </a:cubicBezTo>
                  <a:cubicBezTo>
                    <a:pt x="85" y="186"/>
                    <a:pt x="87" y="188"/>
                    <a:pt x="89" y="189"/>
                  </a:cubicBezTo>
                  <a:cubicBezTo>
                    <a:pt x="80" y="198"/>
                    <a:pt x="80" y="198"/>
                    <a:pt x="80" y="198"/>
                  </a:cubicBezTo>
                  <a:cubicBezTo>
                    <a:pt x="75" y="202"/>
                    <a:pt x="75" y="210"/>
                    <a:pt x="80" y="215"/>
                  </a:cubicBezTo>
                  <a:cubicBezTo>
                    <a:pt x="122" y="256"/>
                    <a:pt x="122" y="256"/>
                    <a:pt x="122" y="256"/>
                  </a:cubicBezTo>
                  <a:cubicBezTo>
                    <a:pt x="127" y="261"/>
                    <a:pt x="134" y="261"/>
                    <a:pt x="139" y="256"/>
                  </a:cubicBezTo>
                  <a:cubicBezTo>
                    <a:pt x="181" y="215"/>
                    <a:pt x="181" y="215"/>
                    <a:pt x="181" y="215"/>
                  </a:cubicBezTo>
                  <a:cubicBezTo>
                    <a:pt x="185" y="210"/>
                    <a:pt x="185" y="202"/>
                    <a:pt x="181" y="198"/>
                  </a:cubicBezTo>
                  <a:lnTo>
                    <a:pt x="171" y="189"/>
                  </a:lnTo>
                  <a:close/>
                  <a:moveTo>
                    <a:pt x="67" y="143"/>
                  </a:moveTo>
                  <a:cubicBezTo>
                    <a:pt x="74" y="136"/>
                    <a:pt x="85" y="136"/>
                    <a:pt x="92" y="143"/>
                  </a:cubicBezTo>
                  <a:cubicBezTo>
                    <a:pt x="93" y="145"/>
                    <a:pt x="95" y="147"/>
                    <a:pt x="96" y="149"/>
                  </a:cubicBezTo>
                  <a:cubicBezTo>
                    <a:pt x="105" y="139"/>
                    <a:pt x="105" y="139"/>
                    <a:pt x="105" y="139"/>
                  </a:cubicBezTo>
                  <a:cubicBezTo>
                    <a:pt x="105" y="139"/>
                    <a:pt x="105" y="139"/>
                    <a:pt x="105" y="139"/>
                  </a:cubicBezTo>
                  <a:cubicBezTo>
                    <a:pt x="113" y="131"/>
                    <a:pt x="113" y="131"/>
                    <a:pt x="113" y="131"/>
                  </a:cubicBezTo>
                  <a:cubicBezTo>
                    <a:pt x="96" y="113"/>
                    <a:pt x="96" y="113"/>
                    <a:pt x="96" y="113"/>
                  </a:cubicBezTo>
                  <a:cubicBezTo>
                    <a:pt x="98" y="112"/>
                    <a:pt x="100" y="111"/>
                    <a:pt x="101" y="109"/>
                  </a:cubicBezTo>
                  <a:cubicBezTo>
                    <a:pt x="108" y="102"/>
                    <a:pt x="108" y="91"/>
                    <a:pt x="101" y="84"/>
                  </a:cubicBezTo>
                  <a:cubicBezTo>
                    <a:pt x="94" y="77"/>
                    <a:pt x="83" y="77"/>
                    <a:pt x="76" y="84"/>
                  </a:cubicBezTo>
                  <a:cubicBezTo>
                    <a:pt x="75" y="86"/>
                    <a:pt x="73" y="88"/>
                    <a:pt x="72" y="90"/>
                  </a:cubicBezTo>
                  <a:cubicBezTo>
                    <a:pt x="63" y="81"/>
                    <a:pt x="63" y="81"/>
                    <a:pt x="63" y="81"/>
                  </a:cubicBezTo>
                  <a:cubicBezTo>
                    <a:pt x="58" y="76"/>
                    <a:pt x="51" y="76"/>
                    <a:pt x="46" y="81"/>
                  </a:cubicBezTo>
                  <a:cubicBezTo>
                    <a:pt x="4" y="122"/>
                    <a:pt x="4" y="122"/>
                    <a:pt x="4" y="122"/>
                  </a:cubicBezTo>
                  <a:cubicBezTo>
                    <a:pt x="0" y="127"/>
                    <a:pt x="0" y="135"/>
                    <a:pt x="4" y="139"/>
                  </a:cubicBezTo>
                  <a:cubicBezTo>
                    <a:pt x="46" y="181"/>
                    <a:pt x="46" y="181"/>
                    <a:pt x="46" y="181"/>
                  </a:cubicBezTo>
                  <a:cubicBezTo>
                    <a:pt x="51" y="186"/>
                    <a:pt x="58" y="186"/>
                    <a:pt x="63" y="181"/>
                  </a:cubicBezTo>
                  <a:cubicBezTo>
                    <a:pt x="72" y="172"/>
                    <a:pt x="72" y="172"/>
                    <a:pt x="72" y="172"/>
                  </a:cubicBezTo>
                  <a:cubicBezTo>
                    <a:pt x="70" y="171"/>
                    <a:pt x="68" y="170"/>
                    <a:pt x="67" y="168"/>
                  </a:cubicBezTo>
                  <a:cubicBezTo>
                    <a:pt x="60" y="161"/>
                    <a:pt x="60" y="150"/>
                    <a:pt x="67" y="143"/>
                  </a:cubicBezTo>
                  <a:close/>
                  <a:moveTo>
                    <a:pt x="257" y="122"/>
                  </a:moveTo>
                  <a:cubicBezTo>
                    <a:pt x="216" y="81"/>
                    <a:pt x="216" y="81"/>
                    <a:pt x="216" y="81"/>
                  </a:cubicBezTo>
                  <a:cubicBezTo>
                    <a:pt x="211" y="76"/>
                    <a:pt x="203" y="76"/>
                    <a:pt x="198" y="81"/>
                  </a:cubicBezTo>
                  <a:cubicBezTo>
                    <a:pt x="189" y="90"/>
                    <a:pt x="189" y="90"/>
                    <a:pt x="189" y="90"/>
                  </a:cubicBezTo>
                  <a:cubicBezTo>
                    <a:pt x="191" y="91"/>
                    <a:pt x="193" y="92"/>
                    <a:pt x="195" y="94"/>
                  </a:cubicBezTo>
                  <a:cubicBezTo>
                    <a:pt x="202" y="101"/>
                    <a:pt x="202" y="112"/>
                    <a:pt x="195" y="119"/>
                  </a:cubicBezTo>
                  <a:cubicBezTo>
                    <a:pt x="188" y="126"/>
                    <a:pt x="177" y="126"/>
                    <a:pt x="170" y="119"/>
                  </a:cubicBezTo>
                  <a:cubicBezTo>
                    <a:pt x="168" y="117"/>
                    <a:pt x="167" y="115"/>
                    <a:pt x="166" y="113"/>
                  </a:cubicBezTo>
                  <a:cubicBezTo>
                    <a:pt x="158" y="121"/>
                    <a:pt x="158" y="121"/>
                    <a:pt x="158" y="121"/>
                  </a:cubicBezTo>
                  <a:cubicBezTo>
                    <a:pt x="157" y="122"/>
                    <a:pt x="157" y="122"/>
                    <a:pt x="157" y="122"/>
                  </a:cubicBezTo>
                  <a:cubicBezTo>
                    <a:pt x="148" y="131"/>
                    <a:pt x="148" y="131"/>
                    <a:pt x="148" y="131"/>
                  </a:cubicBezTo>
                  <a:cubicBezTo>
                    <a:pt x="166" y="149"/>
                    <a:pt x="166" y="149"/>
                    <a:pt x="166" y="149"/>
                  </a:cubicBezTo>
                  <a:cubicBezTo>
                    <a:pt x="164" y="149"/>
                    <a:pt x="162" y="151"/>
                    <a:pt x="160" y="152"/>
                  </a:cubicBezTo>
                  <a:cubicBezTo>
                    <a:pt x="153" y="159"/>
                    <a:pt x="153" y="171"/>
                    <a:pt x="160" y="177"/>
                  </a:cubicBezTo>
                  <a:cubicBezTo>
                    <a:pt x="167" y="184"/>
                    <a:pt x="178" y="184"/>
                    <a:pt x="185" y="177"/>
                  </a:cubicBezTo>
                  <a:cubicBezTo>
                    <a:pt x="187" y="176"/>
                    <a:pt x="188" y="174"/>
                    <a:pt x="189" y="172"/>
                  </a:cubicBezTo>
                  <a:cubicBezTo>
                    <a:pt x="198" y="181"/>
                    <a:pt x="198" y="181"/>
                    <a:pt x="198" y="181"/>
                  </a:cubicBezTo>
                  <a:cubicBezTo>
                    <a:pt x="203" y="186"/>
                    <a:pt x="211" y="186"/>
                    <a:pt x="216" y="181"/>
                  </a:cubicBezTo>
                  <a:cubicBezTo>
                    <a:pt x="257" y="139"/>
                    <a:pt x="257" y="139"/>
                    <a:pt x="257" y="139"/>
                  </a:cubicBezTo>
                  <a:cubicBezTo>
                    <a:pt x="262" y="135"/>
                    <a:pt x="262" y="127"/>
                    <a:pt x="257" y="122"/>
                  </a:cubicBezTo>
                  <a:close/>
                  <a:moveTo>
                    <a:pt x="90" y="73"/>
                  </a:moveTo>
                  <a:cubicBezTo>
                    <a:pt x="91" y="71"/>
                    <a:pt x="92" y="69"/>
                    <a:pt x="94" y="67"/>
                  </a:cubicBezTo>
                  <a:cubicBezTo>
                    <a:pt x="101" y="60"/>
                    <a:pt x="112" y="60"/>
                    <a:pt x="119" y="67"/>
                  </a:cubicBezTo>
                  <a:cubicBezTo>
                    <a:pt x="126" y="74"/>
                    <a:pt x="126" y="85"/>
                    <a:pt x="119" y="92"/>
                  </a:cubicBezTo>
                  <a:cubicBezTo>
                    <a:pt x="117" y="94"/>
                    <a:pt x="115" y="95"/>
                    <a:pt x="113" y="96"/>
                  </a:cubicBezTo>
                  <a:cubicBezTo>
                    <a:pt x="131" y="114"/>
                    <a:pt x="131" y="114"/>
                    <a:pt x="131" y="114"/>
                  </a:cubicBezTo>
                  <a:cubicBezTo>
                    <a:pt x="139" y="105"/>
                    <a:pt x="139" y="105"/>
                    <a:pt x="139" y="105"/>
                  </a:cubicBezTo>
                  <a:cubicBezTo>
                    <a:pt x="139" y="105"/>
                    <a:pt x="139" y="105"/>
                    <a:pt x="139" y="105"/>
                  </a:cubicBezTo>
                  <a:cubicBezTo>
                    <a:pt x="149" y="96"/>
                    <a:pt x="149" y="96"/>
                    <a:pt x="149" y="96"/>
                  </a:cubicBezTo>
                  <a:cubicBezTo>
                    <a:pt x="150" y="98"/>
                    <a:pt x="151" y="100"/>
                    <a:pt x="153" y="102"/>
                  </a:cubicBezTo>
                  <a:cubicBezTo>
                    <a:pt x="159" y="108"/>
                    <a:pt x="171" y="108"/>
                    <a:pt x="178" y="102"/>
                  </a:cubicBezTo>
                  <a:cubicBezTo>
                    <a:pt x="184" y="95"/>
                    <a:pt x="184" y="83"/>
                    <a:pt x="178" y="77"/>
                  </a:cubicBezTo>
                  <a:cubicBezTo>
                    <a:pt x="176" y="75"/>
                    <a:pt x="174" y="74"/>
                    <a:pt x="172" y="73"/>
                  </a:cubicBezTo>
                  <a:cubicBezTo>
                    <a:pt x="181" y="64"/>
                    <a:pt x="181" y="64"/>
                    <a:pt x="181" y="64"/>
                  </a:cubicBezTo>
                  <a:cubicBezTo>
                    <a:pt x="186" y="59"/>
                    <a:pt x="186" y="51"/>
                    <a:pt x="181" y="46"/>
                  </a:cubicBezTo>
                  <a:cubicBezTo>
                    <a:pt x="139" y="5"/>
                    <a:pt x="139" y="5"/>
                    <a:pt x="139" y="5"/>
                  </a:cubicBezTo>
                  <a:cubicBezTo>
                    <a:pt x="135" y="0"/>
                    <a:pt x="127" y="0"/>
                    <a:pt x="122" y="5"/>
                  </a:cubicBezTo>
                  <a:cubicBezTo>
                    <a:pt x="81" y="46"/>
                    <a:pt x="81" y="46"/>
                    <a:pt x="81" y="46"/>
                  </a:cubicBezTo>
                  <a:cubicBezTo>
                    <a:pt x="76" y="51"/>
                    <a:pt x="76" y="59"/>
                    <a:pt x="81" y="64"/>
                  </a:cubicBezTo>
                  <a:lnTo>
                    <a:pt x="9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506">
                <a:latin typeface="Raleway" panose="020B0503030101060003" pitchFamily="34" charset="0"/>
              </a:endParaRPr>
            </a:p>
          </p:txBody>
        </p:sp>
        <p:sp>
          <p:nvSpPr>
            <p:cNvPr id="7" name="Oval 6"/>
            <p:cNvSpPr/>
            <p:nvPr/>
          </p:nvSpPr>
          <p:spPr>
            <a:xfrm>
              <a:off x="5750120" y="2475935"/>
              <a:ext cx="613414" cy="62171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latin typeface="Raleway" panose="020B0503030101060003" pitchFamily="34" charset="0"/>
              </a:endParaRPr>
            </a:p>
          </p:txBody>
        </p:sp>
        <p:sp>
          <p:nvSpPr>
            <p:cNvPr id="12" name="Arrow: Chevron 27"/>
            <p:cNvSpPr/>
            <p:nvPr/>
          </p:nvSpPr>
          <p:spPr>
            <a:xfrm>
              <a:off x="5340913" y="1694451"/>
              <a:ext cx="1431827" cy="399313"/>
            </a:xfrm>
            <a:prstGeom prst="chevron">
              <a:avLst>
                <a:gd name="adj" fmla="val 3371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solidFill>
                  <a:schemeClr val="tx1"/>
                </a:solidFill>
                <a:latin typeface="Raleway" panose="020B0503030101060003" pitchFamily="34" charset="0"/>
              </a:endParaRPr>
            </a:p>
          </p:txBody>
        </p:sp>
        <p:cxnSp>
          <p:nvCxnSpPr>
            <p:cNvPr id="29" name="Straight Connector 28"/>
            <p:cNvCxnSpPr/>
            <p:nvPr/>
          </p:nvCxnSpPr>
          <p:spPr>
            <a:xfrm>
              <a:off x="6059310" y="2051712"/>
              <a:ext cx="0" cy="458919"/>
            </a:xfrm>
            <a:prstGeom prst="line">
              <a:avLst/>
            </a:prstGeom>
            <a:ln w="381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696738" y="1716141"/>
              <a:ext cx="807303" cy="248291"/>
            </a:xfrm>
            <a:prstGeom prst="rect">
              <a:avLst/>
            </a:prstGeom>
            <a:noFill/>
          </p:spPr>
          <p:txBody>
            <a:bodyPr wrap="square" rtlCol="0">
              <a:spAutoFit/>
            </a:bodyPr>
            <a:lstStyle/>
            <a:p>
              <a:r>
                <a:rPr lang="en-US" sz="1575" dirty="0">
                  <a:solidFill>
                    <a:schemeClr val="bg1"/>
                  </a:solidFill>
                  <a:latin typeface="Raleway" panose="020B0503030101060003" pitchFamily="34" charset="0"/>
                </a:rPr>
                <a:t>FOUR</a:t>
              </a:r>
              <a:endParaRPr lang="en-IN" sz="1575" dirty="0">
                <a:solidFill>
                  <a:schemeClr val="bg1"/>
                </a:solidFill>
                <a:latin typeface="Raleway" panose="020B0503030101060003" pitchFamily="34" charset="0"/>
              </a:endParaRPr>
            </a:p>
          </p:txBody>
        </p:sp>
        <p:sp>
          <p:nvSpPr>
            <p:cNvPr id="39" name="Freeform 17"/>
            <p:cNvSpPr>
              <a:spLocks noEditPoints="1"/>
            </p:cNvSpPr>
            <p:nvPr/>
          </p:nvSpPr>
          <p:spPr bwMode="auto">
            <a:xfrm>
              <a:off x="5924433" y="2634899"/>
              <a:ext cx="271606" cy="274104"/>
            </a:xfrm>
            <a:custGeom>
              <a:avLst/>
              <a:gdLst>
                <a:gd name="T0" fmla="*/ 260 w 260"/>
                <a:gd name="T1" fmla="*/ 143 h 259"/>
                <a:gd name="T2" fmla="*/ 231 w 260"/>
                <a:gd name="T3" fmla="*/ 124 h 259"/>
                <a:gd name="T4" fmla="*/ 249 w 260"/>
                <a:gd name="T5" fmla="*/ 76 h 259"/>
                <a:gd name="T6" fmla="*/ 215 w 260"/>
                <a:gd name="T7" fmla="*/ 75 h 259"/>
                <a:gd name="T8" fmla="*/ 207 w 260"/>
                <a:gd name="T9" fmla="*/ 24 h 259"/>
                <a:gd name="T10" fmla="*/ 176 w 260"/>
                <a:gd name="T11" fmla="*/ 40 h 259"/>
                <a:gd name="T12" fmla="*/ 143 w 260"/>
                <a:gd name="T13" fmla="*/ 0 h 259"/>
                <a:gd name="T14" fmla="*/ 124 w 260"/>
                <a:gd name="T15" fmla="*/ 30 h 259"/>
                <a:gd name="T16" fmla="*/ 77 w 260"/>
                <a:gd name="T17" fmla="*/ 11 h 259"/>
                <a:gd name="T18" fmla="*/ 75 w 260"/>
                <a:gd name="T19" fmla="*/ 46 h 259"/>
                <a:gd name="T20" fmla="*/ 24 w 260"/>
                <a:gd name="T21" fmla="*/ 54 h 259"/>
                <a:gd name="T22" fmla="*/ 40 w 260"/>
                <a:gd name="T23" fmla="*/ 85 h 259"/>
                <a:gd name="T24" fmla="*/ 0 w 260"/>
                <a:gd name="T25" fmla="*/ 117 h 259"/>
                <a:gd name="T26" fmla="*/ 30 w 260"/>
                <a:gd name="T27" fmla="*/ 136 h 259"/>
                <a:gd name="T28" fmla="*/ 11 w 260"/>
                <a:gd name="T29" fmla="*/ 183 h 259"/>
                <a:gd name="T30" fmla="*/ 46 w 260"/>
                <a:gd name="T31" fmla="*/ 185 h 259"/>
                <a:gd name="T32" fmla="*/ 54 w 260"/>
                <a:gd name="T33" fmla="*/ 235 h 259"/>
                <a:gd name="T34" fmla="*/ 85 w 260"/>
                <a:gd name="T35" fmla="*/ 220 h 259"/>
                <a:gd name="T36" fmla="*/ 117 w 260"/>
                <a:gd name="T37" fmla="*/ 259 h 259"/>
                <a:gd name="T38" fmla="*/ 136 w 260"/>
                <a:gd name="T39" fmla="*/ 230 h 259"/>
                <a:gd name="T40" fmla="*/ 184 w 260"/>
                <a:gd name="T41" fmla="*/ 248 h 259"/>
                <a:gd name="T42" fmla="*/ 186 w 260"/>
                <a:gd name="T43" fmla="*/ 213 h 259"/>
                <a:gd name="T44" fmla="*/ 236 w 260"/>
                <a:gd name="T45" fmla="*/ 206 h 259"/>
                <a:gd name="T46" fmla="*/ 221 w 260"/>
                <a:gd name="T47" fmla="*/ 175 h 259"/>
                <a:gd name="T48" fmla="*/ 201 w 260"/>
                <a:gd name="T49" fmla="*/ 148 h 259"/>
                <a:gd name="T50" fmla="*/ 59 w 260"/>
                <a:gd name="T51" fmla="*/ 111 h 259"/>
                <a:gd name="T52" fmla="*/ 201 w 260"/>
                <a:gd name="T53" fmla="*/ 148 h 259"/>
                <a:gd name="T54" fmla="*/ 180 w 260"/>
                <a:gd name="T55" fmla="*/ 94 h 259"/>
                <a:gd name="T56" fmla="*/ 156 w 260"/>
                <a:gd name="T57" fmla="*/ 90 h 259"/>
                <a:gd name="T58" fmla="*/ 155 w 260"/>
                <a:gd name="T59" fmla="*/ 74 h 259"/>
                <a:gd name="T60" fmla="*/ 133 w 260"/>
                <a:gd name="T61" fmla="*/ 82 h 259"/>
                <a:gd name="T62" fmla="*/ 124 w 260"/>
                <a:gd name="T63" fmla="*/ 69 h 259"/>
                <a:gd name="T64" fmla="*/ 109 w 260"/>
                <a:gd name="T65" fmla="*/ 88 h 259"/>
                <a:gd name="T66" fmla="*/ 94 w 260"/>
                <a:gd name="T67" fmla="*/ 80 h 259"/>
                <a:gd name="T68" fmla="*/ 90 w 260"/>
                <a:gd name="T69" fmla="*/ 104 h 259"/>
                <a:gd name="T70" fmla="*/ 74 w 260"/>
                <a:gd name="T71" fmla="*/ 105 h 259"/>
                <a:gd name="T72" fmla="*/ 83 w 260"/>
                <a:gd name="T73" fmla="*/ 127 h 259"/>
                <a:gd name="T74" fmla="*/ 69 w 260"/>
                <a:gd name="T75" fmla="*/ 136 h 259"/>
                <a:gd name="T76" fmla="*/ 88 w 260"/>
                <a:gd name="T77" fmla="*/ 151 h 259"/>
                <a:gd name="T78" fmla="*/ 80 w 260"/>
                <a:gd name="T79" fmla="*/ 166 h 259"/>
                <a:gd name="T80" fmla="*/ 104 w 260"/>
                <a:gd name="T81" fmla="*/ 170 h 259"/>
                <a:gd name="T82" fmla="*/ 105 w 260"/>
                <a:gd name="T83" fmla="*/ 186 h 259"/>
                <a:gd name="T84" fmla="*/ 128 w 260"/>
                <a:gd name="T85" fmla="*/ 177 h 259"/>
                <a:gd name="T86" fmla="*/ 137 w 260"/>
                <a:gd name="T87" fmla="*/ 191 h 259"/>
                <a:gd name="T88" fmla="*/ 152 w 260"/>
                <a:gd name="T89" fmla="*/ 172 h 259"/>
                <a:gd name="T90" fmla="*/ 167 w 260"/>
                <a:gd name="T91" fmla="*/ 179 h 259"/>
                <a:gd name="T92" fmla="*/ 170 w 260"/>
                <a:gd name="T93" fmla="*/ 156 h 259"/>
                <a:gd name="T94" fmla="*/ 187 w 260"/>
                <a:gd name="T95" fmla="*/ 155 h 259"/>
                <a:gd name="T96" fmla="*/ 178 w 260"/>
                <a:gd name="T97" fmla="*/ 132 h 259"/>
                <a:gd name="T98" fmla="*/ 192 w 260"/>
                <a:gd name="T99" fmla="*/ 123 h 259"/>
                <a:gd name="T100" fmla="*/ 173 w 260"/>
                <a:gd name="T101" fmla="*/ 108 h 259"/>
                <a:gd name="T102" fmla="*/ 164 w 260"/>
                <a:gd name="T103" fmla="*/ 139 h 259"/>
                <a:gd name="T104" fmla="*/ 97 w 260"/>
                <a:gd name="T105" fmla="*/ 121 h 259"/>
                <a:gd name="T106" fmla="*/ 164 w 260"/>
                <a:gd name="T107" fmla="*/ 13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0" h="259">
                  <a:moveTo>
                    <a:pt x="250" y="182"/>
                  </a:moveTo>
                  <a:cubicBezTo>
                    <a:pt x="260" y="143"/>
                    <a:pt x="260" y="143"/>
                    <a:pt x="260" y="143"/>
                  </a:cubicBezTo>
                  <a:cubicBezTo>
                    <a:pt x="231" y="135"/>
                    <a:pt x="231" y="135"/>
                    <a:pt x="231" y="135"/>
                  </a:cubicBezTo>
                  <a:cubicBezTo>
                    <a:pt x="231" y="131"/>
                    <a:pt x="231" y="127"/>
                    <a:pt x="231" y="124"/>
                  </a:cubicBezTo>
                  <a:cubicBezTo>
                    <a:pt x="260" y="116"/>
                    <a:pt x="260" y="116"/>
                    <a:pt x="260" y="116"/>
                  </a:cubicBezTo>
                  <a:cubicBezTo>
                    <a:pt x="249" y="76"/>
                    <a:pt x="249" y="76"/>
                    <a:pt x="249" y="76"/>
                  </a:cubicBezTo>
                  <a:cubicBezTo>
                    <a:pt x="220" y="84"/>
                    <a:pt x="220" y="84"/>
                    <a:pt x="220" y="84"/>
                  </a:cubicBezTo>
                  <a:cubicBezTo>
                    <a:pt x="218" y="81"/>
                    <a:pt x="217" y="78"/>
                    <a:pt x="215" y="75"/>
                  </a:cubicBezTo>
                  <a:cubicBezTo>
                    <a:pt x="236" y="53"/>
                    <a:pt x="236" y="53"/>
                    <a:pt x="236" y="53"/>
                  </a:cubicBezTo>
                  <a:cubicBezTo>
                    <a:pt x="207" y="24"/>
                    <a:pt x="207" y="24"/>
                    <a:pt x="207" y="24"/>
                  </a:cubicBezTo>
                  <a:cubicBezTo>
                    <a:pt x="185" y="46"/>
                    <a:pt x="185" y="46"/>
                    <a:pt x="185" y="46"/>
                  </a:cubicBezTo>
                  <a:cubicBezTo>
                    <a:pt x="182" y="44"/>
                    <a:pt x="179" y="42"/>
                    <a:pt x="176" y="40"/>
                  </a:cubicBezTo>
                  <a:cubicBezTo>
                    <a:pt x="183" y="11"/>
                    <a:pt x="183" y="11"/>
                    <a:pt x="183" y="11"/>
                  </a:cubicBezTo>
                  <a:cubicBezTo>
                    <a:pt x="143" y="0"/>
                    <a:pt x="143" y="0"/>
                    <a:pt x="143" y="0"/>
                  </a:cubicBezTo>
                  <a:cubicBezTo>
                    <a:pt x="136" y="30"/>
                    <a:pt x="136" y="30"/>
                    <a:pt x="136" y="30"/>
                  </a:cubicBezTo>
                  <a:cubicBezTo>
                    <a:pt x="132" y="29"/>
                    <a:pt x="128" y="29"/>
                    <a:pt x="124" y="30"/>
                  </a:cubicBezTo>
                  <a:cubicBezTo>
                    <a:pt x="116" y="1"/>
                    <a:pt x="116" y="1"/>
                    <a:pt x="116" y="1"/>
                  </a:cubicBezTo>
                  <a:cubicBezTo>
                    <a:pt x="77" y="11"/>
                    <a:pt x="77" y="11"/>
                    <a:pt x="77" y="11"/>
                  </a:cubicBezTo>
                  <a:cubicBezTo>
                    <a:pt x="84" y="40"/>
                    <a:pt x="84" y="40"/>
                    <a:pt x="84" y="40"/>
                  </a:cubicBezTo>
                  <a:cubicBezTo>
                    <a:pt x="81" y="42"/>
                    <a:pt x="78" y="44"/>
                    <a:pt x="75" y="46"/>
                  </a:cubicBezTo>
                  <a:cubicBezTo>
                    <a:pt x="53" y="25"/>
                    <a:pt x="53" y="25"/>
                    <a:pt x="53" y="25"/>
                  </a:cubicBezTo>
                  <a:cubicBezTo>
                    <a:pt x="24" y="54"/>
                    <a:pt x="24" y="54"/>
                    <a:pt x="24" y="54"/>
                  </a:cubicBezTo>
                  <a:cubicBezTo>
                    <a:pt x="46" y="75"/>
                    <a:pt x="46" y="75"/>
                    <a:pt x="46" y="75"/>
                  </a:cubicBezTo>
                  <a:cubicBezTo>
                    <a:pt x="44" y="78"/>
                    <a:pt x="42" y="81"/>
                    <a:pt x="40" y="85"/>
                  </a:cubicBezTo>
                  <a:cubicBezTo>
                    <a:pt x="11" y="77"/>
                    <a:pt x="11" y="77"/>
                    <a:pt x="11" y="77"/>
                  </a:cubicBezTo>
                  <a:cubicBezTo>
                    <a:pt x="0" y="117"/>
                    <a:pt x="0" y="117"/>
                    <a:pt x="0" y="117"/>
                  </a:cubicBezTo>
                  <a:cubicBezTo>
                    <a:pt x="30" y="125"/>
                    <a:pt x="30" y="125"/>
                    <a:pt x="30" y="125"/>
                  </a:cubicBezTo>
                  <a:cubicBezTo>
                    <a:pt x="29" y="128"/>
                    <a:pt x="29" y="132"/>
                    <a:pt x="30" y="136"/>
                  </a:cubicBezTo>
                  <a:cubicBezTo>
                    <a:pt x="0" y="144"/>
                    <a:pt x="0" y="144"/>
                    <a:pt x="0" y="144"/>
                  </a:cubicBezTo>
                  <a:cubicBezTo>
                    <a:pt x="11" y="183"/>
                    <a:pt x="11" y="183"/>
                    <a:pt x="11" y="183"/>
                  </a:cubicBezTo>
                  <a:cubicBezTo>
                    <a:pt x="40" y="175"/>
                    <a:pt x="40" y="175"/>
                    <a:pt x="40" y="175"/>
                  </a:cubicBezTo>
                  <a:cubicBezTo>
                    <a:pt x="42" y="179"/>
                    <a:pt x="44" y="182"/>
                    <a:pt x="46" y="185"/>
                  </a:cubicBezTo>
                  <a:cubicBezTo>
                    <a:pt x="25" y="206"/>
                    <a:pt x="25" y="206"/>
                    <a:pt x="25" y="206"/>
                  </a:cubicBezTo>
                  <a:cubicBezTo>
                    <a:pt x="54" y="235"/>
                    <a:pt x="54" y="235"/>
                    <a:pt x="54" y="235"/>
                  </a:cubicBezTo>
                  <a:cubicBezTo>
                    <a:pt x="75" y="214"/>
                    <a:pt x="75" y="214"/>
                    <a:pt x="75" y="214"/>
                  </a:cubicBezTo>
                  <a:cubicBezTo>
                    <a:pt x="79" y="216"/>
                    <a:pt x="82" y="218"/>
                    <a:pt x="85" y="220"/>
                  </a:cubicBezTo>
                  <a:cubicBezTo>
                    <a:pt x="77" y="249"/>
                    <a:pt x="77" y="249"/>
                    <a:pt x="77" y="249"/>
                  </a:cubicBezTo>
                  <a:cubicBezTo>
                    <a:pt x="117" y="259"/>
                    <a:pt x="117" y="259"/>
                    <a:pt x="117" y="259"/>
                  </a:cubicBezTo>
                  <a:cubicBezTo>
                    <a:pt x="125" y="230"/>
                    <a:pt x="125" y="230"/>
                    <a:pt x="125" y="230"/>
                  </a:cubicBezTo>
                  <a:cubicBezTo>
                    <a:pt x="129" y="230"/>
                    <a:pt x="133" y="230"/>
                    <a:pt x="136" y="230"/>
                  </a:cubicBezTo>
                  <a:cubicBezTo>
                    <a:pt x="144" y="259"/>
                    <a:pt x="144" y="259"/>
                    <a:pt x="144" y="259"/>
                  </a:cubicBezTo>
                  <a:cubicBezTo>
                    <a:pt x="184" y="248"/>
                    <a:pt x="184" y="248"/>
                    <a:pt x="184" y="248"/>
                  </a:cubicBezTo>
                  <a:cubicBezTo>
                    <a:pt x="176" y="219"/>
                    <a:pt x="176" y="219"/>
                    <a:pt x="176" y="219"/>
                  </a:cubicBezTo>
                  <a:cubicBezTo>
                    <a:pt x="180" y="217"/>
                    <a:pt x="183" y="216"/>
                    <a:pt x="186" y="213"/>
                  </a:cubicBezTo>
                  <a:cubicBezTo>
                    <a:pt x="207" y="235"/>
                    <a:pt x="207" y="235"/>
                    <a:pt x="207" y="235"/>
                  </a:cubicBezTo>
                  <a:cubicBezTo>
                    <a:pt x="236" y="206"/>
                    <a:pt x="236" y="206"/>
                    <a:pt x="236" y="206"/>
                  </a:cubicBezTo>
                  <a:cubicBezTo>
                    <a:pt x="215" y="184"/>
                    <a:pt x="215" y="184"/>
                    <a:pt x="215" y="184"/>
                  </a:cubicBezTo>
                  <a:cubicBezTo>
                    <a:pt x="217" y="181"/>
                    <a:pt x="219" y="178"/>
                    <a:pt x="221" y="175"/>
                  </a:cubicBezTo>
                  <a:lnTo>
                    <a:pt x="250" y="182"/>
                  </a:lnTo>
                  <a:close/>
                  <a:moveTo>
                    <a:pt x="201" y="148"/>
                  </a:moveTo>
                  <a:cubicBezTo>
                    <a:pt x="191" y="187"/>
                    <a:pt x="151" y="211"/>
                    <a:pt x="112" y="200"/>
                  </a:cubicBezTo>
                  <a:cubicBezTo>
                    <a:pt x="72" y="190"/>
                    <a:pt x="49" y="150"/>
                    <a:pt x="59" y="111"/>
                  </a:cubicBezTo>
                  <a:cubicBezTo>
                    <a:pt x="70" y="72"/>
                    <a:pt x="110" y="49"/>
                    <a:pt x="149" y="59"/>
                  </a:cubicBezTo>
                  <a:cubicBezTo>
                    <a:pt x="188" y="69"/>
                    <a:pt x="212" y="109"/>
                    <a:pt x="201" y="148"/>
                  </a:cubicBezTo>
                  <a:close/>
                  <a:moveTo>
                    <a:pt x="170" y="104"/>
                  </a:moveTo>
                  <a:cubicBezTo>
                    <a:pt x="180" y="94"/>
                    <a:pt x="180" y="94"/>
                    <a:pt x="180" y="94"/>
                  </a:cubicBezTo>
                  <a:cubicBezTo>
                    <a:pt x="166" y="80"/>
                    <a:pt x="166" y="80"/>
                    <a:pt x="166" y="80"/>
                  </a:cubicBezTo>
                  <a:cubicBezTo>
                    <a:pt x="156" y="90"/>
                    <a:pt x="156" y="90"/>
                    <a:pt x="156" y="90"/>
                  </a:cubicBezTo>
                  <a:cubicBezTo>
                    <a:pt x="155" y="89"/>
                    <a:pt x="153" y="88"/>
                    <a:pt x="152" y="87"/>
                  </a:cubicBezTo>
                  <a:cubicBezTo>
                    <a:pt x="155" y="74"/>
                    <a:pt x="155" y="74"/>
                    <a:pt x="155" y="74"/>
                  </a:cubicBezTo>
                  <a:cubicBezTo>
                    <a:pt x="136" y="69"/>
                    <a:pt x="136" y="69"/>
                    <a:pt x="136" y="69"/>
                  </a:cubicBezTo>
                  <a:cubicBezTo>
                    <a:pt x="133" y="82"/>
                    <a:pt x="133" y="82"/>
                    <a:pt x="133" y="82"/>
                  </a:cubicBezTo>
                  <a:cubicBezTo>
                    <a:pt x="131" y="82"/>
                    <a:pt x="129" y="82"/>
                    <a:pt x="127" y="82"/>
                  </a:cubicBezTo>
                  <a:cubicBezTo>
                    <a:pt x="124" y="69"/>
                    <a:pt x="124" y="69"/>
                    <a:pt x="124" y="69"/>
                  </a:cubicBezTo>
                  <a:cubicBezTo>
                    <a:pt x="105" y="74"/>
                    <a:pt x="105" y="74"/>
                    <a:pt x="105" y="74"/>
                  </a:cubicBezTo>
                  <a:cubicBezTo>
                    <a:pt x="109" y="88"/>
                    <a:pt x="109" y="88"/>
                    <a:pt x="109" y="88"/>
                  </a:cubicBezTo>
                  <a:cubicBezTo>
                    <a:pt x="107" y="88"/>
                    <a:pt x="106" y="89"/>
                    <a:pt x="104" y="90"/>
                  </a:cubicBezTo>
                  <a:cubicBezTo>
                    <a:pt x="94" y="80"/>
                    <a:pt x="94" y="80"/>
                    <a:pt x="94" y="80"/>
                  </a:cubicBezTo>
                  <a:cubicBezTo>
                    <a:pt x="80" y="94"/>
                    <a:pt x="80" y="94"/>
                    <a:pt x="80" y="94"/>
                  </a:cubicBezTo>
                  <a:cubicBezTo>
                    <a:pt x="90" y="104"/>
                    <a:pt x="90" y="104"/>
                    <a:pt x="90" y="104"/>
                  </a:cubicBezTo>
                  <a:cubicBezTo>
                    <a:pt x="89" y="105"/>
                    <a:pt x="88" y="107"/>
                    <a:pt x="88" y="109"/>
                  </a:cubicBezTo>
                  <a:cubicBezTo>
                    <a:pt x="74" y="105"/>
                    <a:pt x="74" y="105"/>
                    <a:pt x="74" y="105"/>
                  </a:cubicBezTo>
                  <a:cubicBezTo>
                    <a:pt x="69" y="124"/>
                    <a:pt x="69" y="124"/>
                    <a:pt x="69" y="124"/>
                  </a:cubicBezTo>
                  <a:cubicBezTo>
                    <a:pt x="83" y="127"/>
                    <a:pt x="83" y="127"/>
                    <a:pt x="83" y="127"/>
                  </a:cubicBezTo>
                  <a:cubicBezTo>
                    <a:pt x="83" y="129"/>
                    <a:pt x="83" y="131"/>
                    <a:pt x="83" y="133"/>
                  </a:cubicBezTo>
                  <a:cubicBezTo>
                    <a:pt x="69" y="136"/>
                    <a:pt x="69" y="136"/>
                    <a:pt x="69" y="136"/>
                  </a:cubicBezTo>
                  <a:cubicBezTo>
                    <a:pt x="74" y="155"/>
                    <a:pt x="74" y="155"/>
                    <a:pt x="74" y="155"/>
                  </a:cubicBezTo>
                  <a:cubicBezTo>
                    <a:pt x="88" y="151"/>
                    <a:pt x="88" y="151"/>
                    <a:pt x="88" y="151"/>
                  </a:cubicBezTo>
                  <a:cubicBezTo>
                    <a:pt x="89" y="153"/>
                    <a:pt x="90" y="154"/>
                    <a:pt x="91" y="156"/>
                  </a:cubicBezTo>
                  <a:cubicBezTo>
                    <a:pt x="80" y="166"/>
                    <a:pt x="80" y="166"/>
                    <a:pt x="80" y="166"/>
                  </a:cubicBezTo>
                  <a:cubicBezTo>
                    <a:pt x="94" y="180"/>
                    <a:pt x="94" y="180"/>
                    <a:pt x="94" y="180"/>
                  </a:cubicBezTo>
                  <a:cubicBezTo>
                    <a:pt x="104" y="170"/>
                    <a:pt x="104" y="170"/>
                    <a:pt x="104" y="170"/>
                  </a:cubicBezTo>
                  <a:cubicBezTo>
                    <a:pt x="106" y="171"/>
                    <a:pt x="107" y="171"/>
                    <a:pt x="109" y="172"/>
                  </a:cubicBezTo>
                  <a:cubicBezTo>
                    <a:pt x="105" y="186"/>
                    <a:pt x="105" y="186"/>
                    <a:pt x="105" y="186"/>
                  </a:cubicBezTo>
                  <a:cubicBezTo>
                    <a:pt x="124" y="191"/>
                    <a:pt x="124" y="191"/>
                    <a:pt x="124" y="191"/>
                  </a:cubicBezTo>
                  <a:cubicBezTo>
                    <a:pt x="128" y="177"/>
                    <a:pt x="128" y="177"/>
                    <a:pt x="128" y="177"/>
                  </a:cubicBezTo>
                  <a:cubicBezTo>
                    <a:pt x="130" y="177"/>
                    <a:pt x="131" y="177"/>
                    <a:pt x="133" y="177"/>
                  </a:cubicBezTo>
                  <a:cubicBezTo>
                    <a:pt x="137" y="191"/>
                    <a:pt x="137" y="191"/>
                    <a:pt x="137" y="191"/>
                  </a:cubicBezTo>
                  <a:cubicBezTo>
                    <a:pt x="156" y="186"/>
                    <a:pt x="156" y="186"/>
                    <a:pt x="156" y="186"/>
                  </a:cubicBezTo>
                  <a:cubicBezTo>
                    <a:pt x="152" y="172"/>
                    <a:pt x="152" y="172"/>
                    <a:pt x="152" y="172"/>
                  </a:cubicBezTo>
                  <a:cubicBezTo>
                    <a:pt x="154" y="171"/>
                    <a:pt x="155" y="170"/>
                    <a:pt x="157" y="169"/>
                  </a:cubicBezTo>
                  <a:cubicBezTo>
                    <a:pt x="167" y="179"/>
                    <a:pt x="167" y="179"/>
                    <a:pt x="167" y="179"/>
                  </a:cubicBezTo>
                  <a:cubicBezTo>
                    <a:pt x="181" y="166"/>
                    <a:pt x="181" y="166"/>
                    <a:pt x="181" y="166"/>
                  </a:cubicBezTo>
                  <a:cubicBezTo>
                    <a:pt x="170" y="156"/>
                    <a:pt x="170" y="156"/>
                    <a:pt x="170" y="156"/>
                  </a:cubicBezTo>
                  <a:cubicBezTo>
                    <a:pt x="171" y="154"/>
                    <a:pt x="172" y="153"/>
                    <a:pt x="173" y="151"/>
                  </a:cubicBezTo>
                  <a:cubicBezTo>
                    <a:pt x="187" y="155"/>
                    <a:pt x="187" y="155"/>
                    <a:pt x="187" y="155"/>
                  </a:cubicBezTo>
                  <a:cubicBezTo>
                    <a:pt x="192" y="136"/>
                    <a:pt x="192" y="136"/>
                    <a:pt x="192" y="136"/>
                  </a:cubicBezTo>
                  <a:cubicBezTo>
                    <a:pt x="178" y="132"/>
                    <a:pt x="178" y="132"/>
                    <a:pt x="178" y="132"/>
                  </a:cubicBezTo>
                  <a:cubicBezTo>
                    <a:pt x="178" y="130"/>
                    <a:pt x="178" y="129"/>
                    <a:pt x="178" y="127"/>
                  </a:cubicBezTo>
                  <a:cubicBezTo>
                    <a:pt x="192" y="123"/>
                    <a:pt x="192" y="123"/>
                    <a:pt x="192" y="123"/>
                  </a:cubicBezTo>
                  <a:cubicBezTo>
                    <a:pt x="187" y="104"/>
                    <a:pt x="187" y="104"/>
                    <a:pt x="187" y="104"/>
                  </a:cubicBezTo>
                  <a:cubicBezTo>
                    <a:pt x="173" y="108"/>
                    <a:pt x="173" y="108"/>
                    <a:pt x="173" y="108"/>
                  </a:cubicBezTo>
                  <a:cubicBezTo>
                    <a:pt x="172" y="107"/>
                    <a:pt x="171" y="105"/>
                    <a:pt x="170" y="104"/>
                  </a:cubicBezTo>
                  <a:close/>
                  <a:moveTo>
                    <a:pt x="164" y="139"/>
                  </a:moveTo>
                  <a:cubicBezTo>
                    <a:pt x="159" y="157"/>
                    <a:pt x="140" y="168"/>
                    <a:pt x="121" y="163"/>
                  </a:cubicBezTo>
                  <a:cubicBezTo>
                    <a:pt x="103" y="158"/>
                    <a:pt x="92" y="139"/>
                    <a:pt x="97" y="121"/>
                  </a:cubicBezTo>
                  <a:cubicBezTo>
                    <a:pt x="102" y="103"/>
                    <a:pt x="121" y="92"/>
                    <a:pt x="139" y="96"/>
                  </a:cubicBezTo>
                  <a:cubicBezTo>
                    <a:pt x="158" y="101"/>
                    <a:pt x="169" y="120"/>
                    <a:pt x="164"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506">
                <a:latin typeface="Raleway" panose="020B0503030101060003" pitchFamily="34" charset="0"/>
              </a:endParaRPr>
            </a:p>
          </p:txBody>
        </p:sp>
        <p:sp>
          <p:nvSpPr>
            <p:cNvPr id="16" name="TextBox 15"/>
            <p:cNvSpPr txBox="1"/>
            <p:nvPr/>
          </p:nvSpPr>
          <p:spPr>
            <a:xfrm>
              <a:off x="1393986" y="3297977"/>
              <a:ext cx="1107431" cy="205482"/>
            </a:xfrm>
            <a:prstGeom prst="rect">
              <a:avLst/>
            </a:prstGeom>
            <a:noFill/>
          </p:spPr>
          <p:txBody>
            <a:bodyPr wrap="square" rtlCol="0">
              <a:spAutoFit/>
            </a:bodyPr>
            <a:lstStyle/>
            <a:p>
              <a:pPr algn="ctr"/>
              <a:r>
                <a:rPr lang="en-US" sz="1200" b="1" dirty="0">
                  <a:solidFill>
                    <a:srgbClr val="002060"/>
                  </a:solidFill>
                </a:rPr>
                <a:t>1. ATTEND</a:t>
              </a:r>
            </a:p>
          </p:txBody>
        </p:sp>
        <p:sp>
          <p:nvSpPr>
            <p:cNvPr id="17" name="TextBox 16"/>
            <p:cNvSpPr txBox="1"/>
            <p:nvPr/>
          </p:nvSpPr>
          <p:spPr>
            <a:xfrm>
              <a:off x="2748124" y="3297978"/>
              <a:ext cx="1107431" cy="205482"/>
            </a:xfrm>
            <a:prstGeom prst="rect">
              <a:avLst/>
            </a:prstGeom>
            <a:noFill/>
          </p:spPr>
          <p:txBody>
            <a:bodyPr wrap="square" rtlCol="0">
              <a:spAutoFit/>
            </a:bodyPr>
            <a:lstStyle/>
            <a:p>
              <a:pPr algn="ctr"/>
              <a:r>
                <a:rPr lang="en-US" sz="1200" b="1" dirty="0">
                  <a:solidFill>
                    <a:schemeClr val="tx1">
                      <a:lumMod val="75000"/>
                      <a:lumOff val="25000"/>
                    </a:schemeClr>
                  </a:solidFill>
                </a:rPr>
                <a:t>2. CERTIFY </a:t>
              </a:r>
            </a:p>
          </p:txBody>
        </p:sp>
        <p:sp>
          <p:nvSpPr>
            <p:cNvPr id="18" name="TextBox 17"/>
            <p:cNvSpPr txBox="1"/>
            <p:nvPr/>
          </p:nvSpPr>
          <p:spPr>
            <a:xfrm>
              <a:off x="4136332" y="3297978"/>
              <a:ext cx="1107431" cy="205482"/>
            </a:xfrm>
            <a:prstGeom prst="rect">
              <a:avLst/>
            </a:prstGeom>
            <a:noFill/>
          </p:spPr>
          <p:txBody>
            <a:bodyPr wrap="square" rtlCol="0">
              <a:spAutoFit/>
            </a:bodyPr>
            <a:lstStyle/>
            <a:p>
              <a:pPr algn="ctr"/>
              <a:r>
                <a:rPr lang="en-US" sz="1200" b="1" dirty="0">
                  <a:solidFill>
                    <a:srgbClr val="002060"/>
                  </a:solidFill>
                </a:rPr>
                <a:t>3. PRINT</a:t>
              </a:r>
            </a:p>
          </p:txBody>
        </p:sp>
        <p:sp>
          <p:nvSpPr>
            <p:cNvPr id="19" name="TextBox 18"/>
            <p:cNvSpPr txBox="1"/>
            <p:nvPr/>
          </p:nvSpPr>
          <p:spPr>
            <a:xfrm>
              <a:off x="5630648" y="3315525"/>
              <a:ext cx="1107431" cy="205482"/>
            </a:xfrm>
            <a:prstGeom prst="rect">
              <a:avLst/>
            </a:prstGeom>
            <a:noFill/>
          </p:spPr>
          <p:txBody>
            <a:bodyPr wrap="square" rtlCol="0">
              <a:spAutoFit/>
            </a:bodyPr>
            <a:lstStyle/>
            <a:p>
              <a:pPr algn="ctr"/>
              <a:r>
                <a:rPr lang="en-US" sz="1200" b="1" dirty="0">
                  <a:solidFill>
                    <a:schemeClr val="bg2">
                      <a:lumMod val="25000"/>
                    </a:schemeClr>
                  </a:solidFill>
                </a:rPr>
                <a:t>4.</a:t>
              </a:r>
              <a:r>
                <a:rPr lang="en-US" sz="1200" b="1" dirty="0">
                  <a:solidFill>
                    <a:schemeClr val="accent6">
                      <a:lumMod val="50000"/>
                    </a:schemeClr>
                  </a:solidFill>
                </a:rPr>
                <a:t> </a:t>
              </a:r>
              <a:r>
                <a:rPr lang="en-US" sz="1200" b="1" dirty="0">
                  <a:solidFill>
                    <a:schemeClr val="bg2">
                      <a:lumMod val="25000"/>
                    </a:schemeClr>
                  </a:solidFill>
                </a:rPr>
                <a:t>PROFILE</a:t>
              </a:r>
            </a:p>
          </p:txBody>
        </p:sp>
        <p:sp>
          <p:nvSpPr>
            <p:cNvPr id="21" name="TextBox 20"/>
            <p:cNvSpPr txBox="1"/>
            <p:nvPr/>
          </p:nvSpPr>
          <p:spPr>
            <a:xfrm>
              <a:off x="1266049" y="3608668"/>
              <a:ext cx="1346273" cy="1039967"/>
            </a:xfrm>
            <a:prstGeom prst="rect">
              <a:avLst/>
            </a:prstGeom>
            <a:noFill/>
          </p:spPr>
          <p:txBody>
            <a:bodyPr wrap="square" rtlCol="0">
              <a:spAutoFit/>
            </a:bodyPr>
            <a:lstStyle/>
            <a:p>
              <a:pPr algn="ctr">
                <a:lnSpc>
                  <a:spcPct val="150000"/>
                </a:lnSpc>
              </a:pPr>
              <a:r>
                <a:rPr lang="en-IN" sz="825" b="1" dirty="0">
                  <a:solidFill>
                    <a:srgbClr val="002060"/>
                  </a:solidFill>
                </a:rPr>
                <a:t>Attend a National, Regional, Local Conference or Workshop offering eligible SCO Annual Training. Training must be taught or co-taught with an ELR or VA staff member.</a:t>
              </a:r>
              <a:endParaRPr lang="en-US" sz="825" b="1" dirty="0">
                <a:solidFill>
                  <a:srgbClr val="002060"/>
                </a:solidFill>
              </a:endParaRPr>
            </a:p>
          </p:txBody>
        </p:sp>
        <p:sp>
          <p:nvSpPr>
            <p:cNvPr id="22" name="TextBox 21"/>
            <p:cNvSpPr txBox="1"/>
            <p:nvPr/>
          </p:nvSpPr>
          <p:spPr>
            <a:xfrm>
              <a:off x="2698117" y="3618595"/>
              <a:ext cx="1346273" cy="1322505"/>
            </a:xfrm>
            <a:prstGeom prst="rect">
              <a:avLst/>
            </a:prstGeom>
            <a:noFill/>
          </p:spPr>
          <p:txBody>
            <a:bodyPr wrap="square" rtlCol="0">
              <a:spAutoFit/>
            </a:bodyPr>
            <a:lstStyle/>
            <a:p>
              <a:pPr algn="ctr">
                <a:lnSpc>
                  <a:spcPct val="150000"/>
                </a:lnSpc>
              </a:pPr>
              <a:r>
                <a:rPr lang="en-IN" sz="825" b="1" dirty="0">
                  <a:solidFill>
                    <a:srgbClr val="002060"/>
                  </a:solidFill>
                </a:rPr>
                <a:t>Go on the </a:t>
              </a:r>
              <a:r>
                <a:rPr lang="en-IN" sz="825" b="1" dirty="0">
                  <a:solidFill>
                    <a:srgbClr val="002060"/>
                  </a:solidFill>
                  <a:hlinkClick r:id="rId3"/>
                </a:rPr>
                <a:t>SCO Training Portal</a:t>
              </a:r>
              <a:r>
                <a:rPr lang="en-IN" sz="825" b="1" dirty="0">
                  <a:solidFill>
                    <a:srgbClr val="002060"/>
                  </a:solidFill>
                </a:rPr>
                <a:t> and certify each conference session you attended. </a:t>
              </a:r>
              <a:r>
                <a:rPr lang="en-US" sz="825" b="1" dirty="0">
                  <a:solidFill>
                    <a:srgbClr val="002060"/>
                  </a:solidFill>
                </a:rPr>
                <a:t>By completing this form you are certifying that you attended this training in-person and documented your attendance at the conference training session. </a:t>
              </a:r>
            </a:p>
          </p:txBody>
        </p:sp>
        <p:sp>
          <p:nvSpPr>
            <p:cNvPr id="23" name="TextBox 22"/>
            <p:cNvSpPr txBox="1"/>
            <p:nvPr/>
          </p:nvSpPr>
          <p:spPr>
            <a:xfrm>
              <a:off x="4008393" y="3618595"/>
              <a:ext cx="1573973" cy="333623"/>
            </a:xfrm>
            <a:prstGeom prst="rect">
              <a:avLst/>
            </a:prstGeom>
            <a:noFill/>
          </p:spPr>
          <p:txBody>
            <a:bodyPr wrap="square" rtlCol="0">
              <a:spAutoFit/>
            </a:bodyPr>
            <a:lstStyle/>
            <a:p>
              <a:pPr algn="ctr">
                <a:lnSpc>
                  <a:spcPct val="150000"/>
                </a:lnSpc>
              </a:pPr>
              <a:r>
                <a:rPr lang="en-IN" sz="825" b="1" dirty="0">
                  <a:solidFill>
                    <a:schemeClr val="tx1">
                      <a:lumMod val="75000"/>
                      <a:lumOff val="25000"/>
                    </a:schemeClr>
                  </a:solidFill>
                </a:rPr>
                <a:t>Print your certificate and keep for your records. </a:t>
              </a:r>
              <a:endParaRPr lang="en-US" sz="825" b="1" dirty="0">
                <a:solidFill>
                  <a:schemeClr val="tx1">
                    <a:lumMod val="75000"/>
                    <a:lumOff val="25000"/>
                  </a:schemeClr>
                </a:solidFill>
              </a:endParaRPr>
            </a:p>
          </p:txBody>
        </p:sp>
        <p:sp>
          <p:nvSpPr>
            <p:cNvPr id="24" name="TextBox 23"/>
            <p:cNvSpPr txBox="1"/>
            <p:nvPr/>
          </p:nvSpPr>
          <p:spPr>
            <a:xfrm>
              <a:off x="5456646" y="3619018"/>
              <a:ext cx="1346273" cy="192354"/>
            </a:xfrm>
            <a:prstGeom prst="rect">
              <a:avLst/>
            </a:prstGeom>
            <a:noFill/>
          </p:spPr>
          <p:txBody>
            <a:bodyPr wrap="square" rtlCol="0">
              <a:spAutoFit/>
            </a:bodyPr>
            <a:lstStyle/>
            <a:p>
              <a:pPr algn="ctr">
                <a:lnSpc>
                  <a:spcPct val="150000"/>
                </a:lnSpc>
              </a:pPr>
              <a:endParaRPr lang="en-US" sz="825" b="1" dirty="0">
                <a:solidFill>
                  <a:schemeClr val="tx1">
                    <a:lumMod val="75000"/>
                    <a:lumOff val="25000"/>
                  </a:schemeClr>
                </a:solidFill>
              </a:endParaRPr>
            </a:p>
          </p:txBody>
        </p:sp>
        <p:sp>
          <p:nvSpPr>
            <p:cNvPr id="25" name="TextBox 24"/>
            <p:cNvSpPr txBox="1"/>
            <p:nvPr/>
          </p:nvSpPr>
          <p:spPr>
            <a:xfrm>
              <a:off x="6797651" y="3615855"/>
              <a:ext cx="1346273" cy="192354"/>
            </a:xfrm>
            <a:prstGeom prst="rect">
              <a:avLst/>
            </a:prstGeom>
            <a:noFill/>
          </p:spPr>
          <p:txBody>
            <a:bodyPr wrap="square" rtlCol="0">
              <a:spAutoFit/>
            </a:bodyPr>
            <a:lstStyle/>
            <a:p>
              <a:pPr algn="ctr">
                <a:lnSpc>
                  <a:spcPct val="150000"/>
                </a:lnSpc>
              </a:pPr>
              <a:endParaRPr lang="en-US" sz="825" b="1" dirty="0">
                <a:solidFill>
                  <a:srgbClr val="002060"/>
                </a:solidFill>
              </a:endParaRPr>
            </a:p>
          </p:txBody>
        </p:sp>
      </p:grpSp>
      <p:sp>
        <p:nvSpPr>
          <p:cNvPr id="41" name="Title 1">
            <a:extLst>
              <a:ext uri="{FF2B5EF4-FFF2-40B4-BE49-F238E27FC236}">
                <a16:creationId xmlns:a16="http://schemas.microsoft.com/office/drawing/2014/main" id="{4D7AD6D7-2F9C-4406-954F-C028E41F66A9}"/>
              </a:ext>
            </a:extLst>
          </p:cNvPr>
          <p:cNvSpPr txBox="1">
            <a:spLocks/>
          </p:cNvSpPr>
          <p:nvPr/>
        </p:nvSpPr>
        <p:spPr bwMode="auto">
          <a:xfrm>
            <a:off x="1981200" y="1"/>
            <a:ext cx="8229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2500" kern="1200">
                <a:solidFill>
                  <a:schemeClr val="bg1"/>
                </a:solidFill>
                <a:latin typeface="Myriad Pro"/>
                <a:ea typeface="+mj-ea"/>
                <a:cs typeface="+mj-cs"/>
              </a:defRPr>
            </a:lvl1pPr>
            <a:lvl2pPr algn="ctr" defTabSz="457200" rtl="0" eaLnBrk="0" fontAlgn="base" hangingPunct="0">
              <a:spcBef>
                <a:spcPct val="0"/>
              </a:spcBef>
              <a:spcAft>
                <a:spcPct val="0"/>
              </a:spcAft>
              <a:defRPr sz="2800">
                <a:solidFill>
                  <a:schemeClr val="bg1"/>
                </a:solidFill>
                <a:latin typeface="Myriad Pro"/>
              </a:defRPr>
            </a:lvl2pPr>
            <a:lvl3pPr algn="ctr" defTabSz="457200" rtl="0" eaLnBrk="0" fontAlgn="base" hangingPunct="0">
              <a:spcBef>
                <a:spcPct val="0"/>
              </a:spcBef>
              <a:spcAft>
                <a:spcPct val="0"/>
              </a:spcAft>
              <a:defRPr sz="2800">
                <a:solidFill>
                  <a:schemeClr val="bg1"/>
                </a:solidFill>
                <a:latin typeface="Myriad Pro"/>
              </a:defRPr>
            </a:lvl3pPr>
            <a:lvl4pPr algn="ctr" defTabSz="457200" rtl="0" eaLnBrk="0" fontAlgn="base" hangingPunct="0">
              <a:spcBef>
                <a:spcPct val="0"/>
              </a:spcBef>
              <a:spcAft>
                <a:spcPct val="0"/>
              </a:spcAft>
              <a:defRPr sz="2800">
                <a:solidFill>
                  <a:schemeClr val="bg1"/>
                </a:solidFill>
                <a:latin typeface="Myriad Pro"/>
              </a:defRPr>
            </a:lvl4pPr>
            <a:lvl5pPr algn="ctr" defTabSz="457200" rtl="0" eaLnBrk="0" fontAlgn="base" hangingPunct="0">
              <a:spcBef>
                <a:spcPct val="0"/>
              </a:spcBef>
              <a:spcAft>
                <a:spcPct val="0"/>
              </a:spcAft>
              <a:defRPr sz="2800">
                <a:solidFill>
                  <a:schemeClr val="bg1"/>
                </a:solidFill>
                <a:latin typeface="Myriad Pro"/>
              </a:defRPr>
            </a:lvl5pPr>
            <a:lvl6pPr marL="457200" algn="ctr" defTabSz="457200" rtl="0" fontAlgn="base">
              <a:spcBef>
                <a:spcPct val="0"/>
              </a:spcBef>
              <a:spcAft>
                <a:spcPct val="0"/>
              </a:spcAft>
              <a:defRPr sz="2800">
                <a:solidFill>
                  <a:schemeClr val="bg1"/>
                </a:solidFill>
                <a:latin typeface="Myriad Pro"/>
              </a:defRPr>
            </a:lvl6pPr>
            <a:lvl7pPr marL="914400" algn="ctr" defTabSz="457200" rtl="0" fontAlgn="base">
              <a:spcBef>
                <a:spcPct val="0"/>
              </a:spcBef>
              <a:spcAft>
                <a:spcPct val="0"/>
              </a:spcAft>
              <a:defRPr sz="2800">
                <a:solidFill>
                  <a:schemeClr val="bg1"/>
                </a:solidFill>
                <a:latin typeface="Myriad Pro"/>
              </a:defRPr>
            </a:lvl7pPr>
            <a:lvl8pPr marL="1371600" algn="ctr" defTabSz="457200" rtl="0" fontAlgn="base">
              <a:spcBef>
                <a:spcPct val="0"/>
              </a:spcBef>
              <a:spcAft>
                <a:spcPct val="0"/>
              </a:spcAft>
              <a:defRPr sz="2800">
                <a:solidFill>
                  <a:schemeClr val="bg1"/>
                </a:solidFill>
                <a:latin typeface="Myriad Pro"/>
              </a:defRPr>
            </a:lvl8pPr>
            <a:lvl9pPr marL="1828800" algn="ctr" defTabSz="457200" rtl="0" fontAlgn="base">
              <a:spcBef>
                <a:spcPct val="0"/>
              </a:spcBef>
              <a:spcAft>
                <a:spcPct val="0"/>
              </a:spcAft>
              <a:defRPr sz="2800">
                <a:solidFill>
                  <a:schemeClr val="bg1"/>
                </a:solidFill>
                <a:latin typeface="Myriad Pro"/>
              </a:defRPr>
            </a:lvl9pPr>
          </a:lstStyle>
          <a:p>
            <a:r>
              <a:rPr lang="en-US" dirty="0">
                <a:solidFill>
                  <a:schemeClr val="accent1">
                    <a:lumMod val="50000"/>
                  </a:schemeClr>
                </a:solidFill>
              </a:rPr>
              <a:t>CONFERENCE/VIRTUAL TRAINING CREDIT PROCESS</a:t>
            </a:r>
          </a:p>
        </p:txBody>
      </p:sp>
      <p:sp>
        <p:nvSpPr>
          <p:cNvPr id="14" name="Rectangle 13">
            <a:extLst>
              <a:ext uri="{FF2B5EF4-FFF2-40B4-BE49-F238E27FC236}">
                <a16:creationId xmlns:a16="http://schemas.microsoft.com/office/drawing/2014/main" id="{4DB9C68D-09F7-4490-B262-D7DDD17CE5C7}"/>
              </a:ext>
            </a:extLst>
          </p:cNvPr>
          <p:cNvSpPr/>
          <p:nvPr/>
        </p:nvSpPr>
        <p:spPr>
          <a:xfrm>
            <a:off x="8096621" y="4027534"/>
            <a:ext cx="1595120" cy="835037"/>
          </a:xfrm>
          <a:prstGeom prst="rect">
            <a:avLst/>
          </a:prstGeom>
        </p:spPr>
        <p:txBody>
          <a:bodyPr wrap="square">
            <a:spAutoFit/>
          </a:bodyPr>
          <a:lstStyle/>
          <a:p>
            <a:pPr algn="ctr">
              <a:lnSpc>
                <a:spcPct val="150000"/>
              </a:lnSpc>
            </a:pPr>
            <a:r>
              <a:rPr lang="en-IN" sz="830" b="1" dirty="0">
                <a:solidFill>
                  <a:srgbClr val="002060"/>
                </a:solidFill>
              </a:rPr>
              <a:t>Check your profile to make sure all of your online and conference credit is properly counted.</a:t>
            </a:r>
            <a:endParaRPr lang="en-US" sz="830" b="1" dirty="0">
              <a:solidFill>
                <a:srgbClr val="002060"/>
              </a:solidFill>
            </a:endParaRPr>
          </a:p>
        </p:txBody>
      </p:sp>
    </p:spTree>
    <p:extLst>
      <p:ext uri="{BB962C8B-B14F-4D97-AF65-F5344CB8AC3E}">
        <p14:creationId xmlns:p14="http://schemas.microsoft.com/office/powerpoint/2010/main" val="606548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06A3-B47B-417C-AA5F-5484381816FB}"/>
              </a:ext>
            </a:extLst>
          </p:cNvPr>
          <p:cNvSpPr>
            <a:spLocks noGrp="1"/>
          </p:cNvSpPr>
          <p:nvPr>
            <p:ph type="ctrTitle"/>
          </p:nvPr>
        </p:nvSpPr>
        <p:spPr/>
        <p:txBody>
          <a:bodyPr/>
          <a:lstStyle/>
          <a:p>
            <a:r>
              <a:rPr lang="en-US" dirty="0"/>
              <a:t>Thank you for your time today!</a:t>
            </a:r>
          </a:p>
        </p:txBody>
      </p:sp>
    </p:spTree>
    <p:extLst>
      <p:ext uri="{BB962C8B-B14F-4D97-AF65-F5344CB8AC3E}">
        <p14:creationId xmlns:p14="http://schemas.microsoft.com/office/powerpoint/2010/main" val="190125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p:txBody>
          <a:bodyPr/>
          <a:lstStyle/>
          <a:p>
            <a:r>
              <a:rPr lang="en-US" dirty="0"/>
              <a:t>Education Benefit Programs (1 of 2)</a:t>
            </a:r>
          </a:p>
        </p:txBody>
      </p:sp>
      <p:sp>
        <p:nvSpPr>
          <p:cNvPr id="7" name="Text Placeholder 6">
            <a:extLst>
              <a:ext uri="{FF2B5EF4-FFF2-40B4-BE49-F238E27FC236}">
                <a16:creationId xmlns:a16="http://schemas.microsoft.com/office/drawing/2014/main" id="{4B854EFA-EC04-4179-8331-5CDC0C27C088}"/>
              </a:ext>
            </a:extLst>
          </p:cNvPr>
          <p:cNvSpPr>
            <a:spLocks noGrp="1"/>
          </p:cNvSpPr>
          <p:nvPr>
            <p:ph sz="half" idx="1"/>
          </p:nvPr>
        </p:nvSpPr>
        <p:spPr>
          <a:xfrm>
            <a:off x="1276350" y="1181098"/>
            <a:ext cx="3351415" cy="5094211"/>
          </a:xfrm>
        </p:spPr>
        <p:txBody>
          <a:bodyPr anchor="ctr">
            <a:normAutofit/>
          </a:bodyPr>
          <a:lstStyle/>
          <a:p>
            <a:pPr marL="12064" marR="5080" indent="0">
              <a:lnSpc>
                <a:spcPct val="250000"/>
              </a:lnSpc>
              <a:buNone/>
            </a:pPr>
            <a:r>
              <a:rPr lang="en-US" u="heavy" spc="-15" dirty="0">
                <a:solidFill>
                  <a:schemeClr val="tx1"/>
                </a:solidFill>
                <a:cs typeface="Calibri"/>
              </a:rPr>
              <a:t>Ben</a:t>
            </a:r>
            <a:r>
              <a:rPr lang="en-US" u="heavy" spc="-40" dirty="0">
                <a:solidFill>
                  <a:schemeClr val="tx1"/>
                </a:solidFill>
                <a:cs typeface="Calibri"/>
              </a:rPr>
              <a:t>e</a:t>
            </a:r>
            <a:r>
              <a:rPr lang="en-US" u="heavy" spc="-15" dirty="0">
                <a:solidFill>
                  <a:schemeClr val="tx1"/>
                </a:solidFill>
                <a:cs typeface="Calibri"/>
              </a:rPr>
              <a:t>fi</a:t>
            </a:r>
            <a:r>
              <a:rPr lang="en-US" u="heavy" spc="-20" dirty="0">
                <a:solidFill>
                  <a:schemeClr val="tx1"/>
                </a:solidFill>
                <a:cs typeface="Calibri"/>
              </a:rPr>
              <a:t>t</a:t>
            </a:r>
            <a:r>
              <a:rPr lang="en-US" u="heavy" spc="-15" dirty="0">
                <a:solidFill>
                  <a:schemeClr val="tx1"/>
                </a:solidFill>
                <a:cs typeface="Calibri"/>
              </a:rPr>
              <a:t>s</a:t>
            </a:r>
            <a:r>
              <a:rPr lang="en-US" u="heavy" dirty="0">
                <a:solidFill>
                  <a:schemeClr val="tx1"/>
                </a:solidFill>
                <a:cs typeface="Calibri"/>
              </a:rPr>
              <a:t> </a:t>
            </a:r>
            <a:r>
              <a:rPr lang="en-US" u="heavy" spc="-75" dirty="0">
                <a:solidFill>
                  <a:schemeClr val="tx1"/>
                </a:solidFill>
                <a:cs typeface="Calibri"/>
              </a:rPr>
              <a:t>f</a:t>
            </a:r>
            <a:r>
              <a:rPr lang="en-US" u="heavy" spc="-20" dirty="0">
                <a:solidFill>
                  <a:schemeClr val="tx1"/>
                </a:solidFill>
                <a:cs typeface="Calibri"/>
              </a:rPr>
              <a:t>or</a:t>
            </a:r>
            <a:r>
              <a:rPr lang="en-US" u="heavy" dirty="0">
                <a:solidFill>
                  <a:schemeClr val="tx1"/>
                </a:solidFill>
                <a:cs typeface="Calibri"/>
              </a:rPr>
              <a:t> </a:t>
            </a:r>
            <a:r>
              <a:rPr lang="en-US" u="heavy" spc="-170" dirty="0">
                <a:solidFill>
                  <a:schemeClr val="tx1"/>
                </a:solidFill>
                <a:cs typeface="Calibri"/>
              </a:rPr>
              <a:t>V</a:t>
            </a:r>
            <a:r>
              <a:rPr lang="en-US" u="heavy" spc="-25" dirty="0">
                <a:solidFill>
                  <a:schemeClr val="tx1"/>
                </a:solidFill>
                <a:cs typeface="Calibri"/>
              </a:rPr>
              <a:t>e</a:t>
            </a:r>
            <a:r>
              <a:rPr lang="en-US" u="heavy" spc="-35" dirty="0">
                <a:solidFill>
                  <a:schemeClr val="tx1"/>
                </a:solidFill>
                <a:cs typeface="Calibri"/>
              </a:rPr>
              <a:t>t</a:t>
            </a:r>
            <a:r>
              <a:rPr lang="en-US" u="heavy" spc="-15" dirty="0">
                <a:solidFill>
                  <a:schemeClr val="tx1"/>
                </a:solidFill>
                <a:cs typeface="Calibri"/>
              </a:rPr>
              <a:t>e</a:t>
            </a:r>
            <a:r>
              <a:rPr lang="en-US" u="heavy" spc="-75" dirty="0">
                <a:solidFill>
                  <a:schemeClr val="tx1"/>
                </a:solidFill>
                <a:cs typeface="Calibri"/>
              </a:rPr>
              <a:t>r</a:t>
            </a:r>
            <a:r>
              <a:rPr lang="en-US" u="heavy" spc="-15" dirty="0">
                <a:solidFill>
                  <a:schemeClr val="tx1"/>
                </a:solidFill>
                <a:cs typeface="Calibri"/>
              </a:rPr>
              <a:t>ans </a:t>
            </a:r>
          </a:p>
          <a:p>
            <a:pPr marL="297814" marR="5080">
              <a:lnSpc>
                <a:spcPct val="250000"/>
              </a:lnSpc>
            </a:pPr>
            <a:r>
              <a:rPr lang="en-US" spc="-20" dirty="0">
                <a:solidFill>
                  <a:schemeClr val="tx1"/>
                </a:solidFill>
                <a:cs typeface="Calibri"/>
              </a:rPr>
              <a:t>Cha</a:t>
            </a:r>
            <a:r>
              <a:rPr lang="en-US" spc="-35" dirty="0">
                <a:solidFill>
                  <a:schemeClr val="tx1"/>
                </a:solidFill>
                <a:cs typeface="Calibri"/>
              </a:rPr>
              <a:t>pt</a:t>
            </a:r>
            <a:r>
              <a:rPr lang="en-US" spc="-15" dirty="0">
                <a:solidFill>
                  <a:schemeClr val="tx1"/>
                </a:solidFill>
                <a:cs typeface="Calibri"/>
              </a:rPr>
              <a:t>er</a:t>
            </a:r>
            <a:r>
              <a:rPr lang="en-US" spc="5" dirty="0">
                <a:solidFill>
                  <a:schemeClr val="tx1"/>
                </a:solidFill>
                <a:cs typeface="Calibri"/>
              </a:rPr>
              <a:t> </a:t>
            </a:r>
            <a:r>
              <a:rPr lang="en-US" spc="-15" dirty="0">
                <a:solidFill>
                  <a:schemeClr val="tx1"/>
                </a:solidFill>
                <a:cs typeface="Calibri"/>
              </a:rPr>
              <a:t>30</a:t>
            </a:r>
            <a:endParaRPr lang="en-US" dirty="0">
              <a:solidFill>
                <a:schemeClr val="tx1"/>
              </a:solidFill>
              <a:cs typeface="Calibri"/>
            </a:endParaRPr>
          </a:p>
          <a:p>
            <a:pPr marL="227329">
              <a:lnSpc>
                <a:spcPct val="100000"/>
              </a:lnSpc>
              <a:spcBef>
                <a:spcPts val="105"/>
              </a:spcBef>
            </a:pPr>
            <a:r>
              <a:rPr lang="en-US" spc="-20" dirty="0">
                <a:solidFill>
                  <a:schemeClr val="tx1"/>
                </a:solidFill>
                <a:cs typeface="Calibri"/>
              </a:rPr>
              <a:t>Cha</a:t>
            </a:r>
            <a:r>
              <a:rPr lang="en-US" spc="-35" dirty="0">
                <a:solidFill>
                  <a:schemeClr val="tx1"/>
                </a:solidFill>
                <a:cs typeface="Calibri"/>
              </a:rPr>
              <a:t>pt</a:t>
            </a:r>
            <a:r>
              <a:rPr lang="en-US" spc="-15" dirty="0">
                <a:solidFill>
                  <a:schemeClr val="tx1"/>
                </a:solidFill>
                <a:cs typeface="Calibri"/>
              </a:rPr>
              <a:t>er</a:t>
            </a:r>
            <a:r>
              <a:rPr lang="en-US" spc="5" dirty="0">
                <a:solidFill>
                  <a:schemeClr val="tx1"/>
                </a:solidFill>
                <a:cs typeface="Calibri"/>
              </a:rPr>
              <a:t> </a:t>
            </a:r>
            <a:r>
              <a:rPr lang="en-US" spc="-15" dirty="0">
                <a:solidFill>
                  <a:schemeClr val="tx1"/>
                </a:solidFill>
                <a:cs typeface="Calibri"/>
              </a:rPr>
              <a:t>33</a:t>
            </a:r>
            <a:endParaRPr lang="en-US" dirty="0">
              <a:solidFill>
                <a:schemeClr val="tx1"/>
              </a:solidFill>
              <a:cs typeface="Calibri"/>
            </a:endParaRPr>
          </a:p>
          <a:p>
            <a:pPr marL="227329">
              <a:lnSpc>
                <a:spcPct val="100000"/>
              </a:lnSpc>
              <a:spcBef>
                <a:spcPts val="675"/>
              </a:spcBef>
            </a:pPr>
            <a:r>
              <a:rPr lang="en-US" spc="-20" dirty="0">
                <a:solidFill>
                  <a:schemeClr val="tx1"/>
                </a:solidFill>
                <a:cs typeface="Calibri"/>
              </a:rPr>
              <a:t>C</a:t>
            </a:r>
            <a:r>
              <a:rPr lang="en-US" spc="-25" dirty="0">
                <a:solidFill>
                  <a:schemeClr val="tx1"/>
                </a:solidFill>
                <a:cs typeface="Calibri"/>
              </a:rPr>
              <a:t>h</a:t>
            </a:r>
            <a:r>
              <a:rPr lang="en-US" spc="-15" dirty="0">
                <a:solidFill>
                  <a:schemeClr val="tx1"/>
                </a:solidFill>
                <a:cs typeface="Calibri"/>
              </a:rPr>
              <a:t>a</a:t>
            </a:r>
            <a:r>
              <a:rPr lang="en-US" spc="-30" dirty="0">
                <a:solidFill>
                  <a:schemeClr val="tx1"/>
                </a:solidFill>
                <a:cs typeface="Calibri"/>
              </a:rPr>
              <a:t>p</a:t>
            </a:r>
            <a:r>
              <a:rPr lang="en-US" spc="-35" dirty="0">
                <a:solidFill>
                  <a:schemeClr val="tx1"/>
                </a:solidFill>
                <a:cs typeface="Calibri"/>
              </a:rPr>
              <a:t>t</a:t>
            </a:r>
            <a:r>
              <a:rPr lang="en-US" spc="-15" dirty="0">
                <a:solidFill>
                  <a:schemeClr val="tx1"/>
                </a:solidFill>
                <a:cs typeface="Calibri"/>
              </a:rPr>
              <a:t>er</a:t>
            </a:r>
            <a:r>
              <a:rPr lang="en-US" spc="5" dirty="0">
                <a:solidFill>
                  <a:schemeClr val="tx1"/>
                </a:solidFill>
                <a:cs typeface="Calibri"/>
              </a:rPr>
              <a:t> </a:t>
            </a:r>
            <a:r>
              <a:rPr lang="en-US" spc="-15" dirty="0">
                <a:solidFill>
                  <a:schemeClr val="tx1"/>
                </a:solidFill>
                <a:cs typeface="Calibri"/>
              </a:rPr>
              <a:t>1606</a:t>
            </a:r>
          </a:p>
        </p:txBody>
      </p:sp>
      <p:sp>
        <p:nvSpPr>
          <p:cNvPr id="9" name="Text Placeholder 6">
            <a:extLst>
              <a:ext uri="{FF2B5EF4-FFF2-40B4-BE49-F238E27FC236}">
                <a16:creationId xmlns:a16="http://schemas.microsoft.com/office/drawing/2014/main" id="{46DC6CE2-94ED-493E-8A17-9CF78EEAEC26}"/>
              </a:ext>
            </a:extLst>
          </p:cNvPr>
          <p:cNvSpPr txBox="1">
            <a:spLocks/>
          </p:cNvSpPr>
          <p:nvPr/>
        </p:nvSpPr>
        <p:spPr>
          <a:xfrm>
            <a:off x="7564235" y="1181099"/>
            <a:ext cx="3351415" cy="5094211"/>
          </a:xfrm>
          <a:prstGeom prst="rect">
            <a:avLst/>
          </a:prstGeom>
        </p:spPr>
        <p:txBody>
          <a:bodyPr anchor="ctr">
            <a:normAutofit/>
          </a:bodyPr>
          <a:lstStyle>
            <a:lvl1pPr marL="285750" indent="-285750" algn="l" defTabSz="914400" rtl="0" eaLnBrk="1" latinLnBrk="0" hangingPunct="1">
              <a:lnSpc>
                <a:spcPct val="90000"/>
              </a:lnSpc>
              <a:spcBef>
                <a:spcPts val="1000"/>
              </a:spcBef>
              <a:buSzPct val="135000"/>
              <a:buFont typeface="Arial" panose="020B0604020202020204" pitchFamily="34" charset="0"/>
              <a:buChar char="•"/>
              <a:defRPr sz="1800" kern="1200">
                <a:solidFill>
                  <a:srgbClr val="1A1A1A"/>
                </a:solidFill>
                <a:latin typeface="+mn-lt"/>
                <a:ea typeface="+mn-ea"/>
                <a:cs typeface="+mn-cs"/>
              </a:defRPr>
            </a:lvl1pPr>
            <a:lvl2pPr marL="742950" indent="-285750" algn="l" defTabSz="914400" rtl="0" eaLnBrk="1" latinLnBrk="0" hangingPunct="1">
              <a:lnSpc>
                <a:spcPct val="90000"/>
              </a:lnSpc>
              <a:spcBef>
                <a:spcPts val="500"/>
              </a:spcBef>
              <a:buSzPct val="135000"/>
              <a:buFont typeface="Arial" panose="020B0604020202020204" pitchFamily="34" charset="0"/>
              <a:buChar char="•"/>
              <a:defRPr sz="1800" kern="1200">
                <a:solidFill>
                  <a:srgbClr val="1A1A1A"/>
                </a:solidFill>
                <a:latin typeface="+mn-lt"/>
                <a:ea typeface="+mn-ea"/>
                <a:cs typeface="+mn-cs"/>
              </a:defRPr>
            </a:lvl2pPr>
            <a:lvl3pPr marL="1200150" indent="-285750" algn="l" defTabSz="914400" rtl="0" eaLnBrk="1" latinLnBrk="0" hangingPunct="1">
              <a:lnSpc>
                <a:spcPct val="90000"/>
              </a:lnSpc>
              <a:spcBef>
                <a:spcPts val="500"/>
              </a:spcBef>
              <a:buSzPct val="135000"/>
              <a:buFont typeface="Arial" panose="020B0604020202020204" pitchFamily="34" charset="0"/>
              <a:buChar char="•"/>
              <a:defRPr sz="1800" kern="1200">
                <a:solidFill>
                  <a:srgbClr val="1A1A1A"/>
                </a:solidFill>
                <a:latin typeface="+mn-lt"/>
                <a:ea typeface="+mn-ea"/>
                <a:cs typeface="+mn-cs"/>
              </a:defRPr>
            </a:lvl3pPr>
            <a:lvl4pPr marL="1657350" indent="-285750" algn="l" defTabSz="914400" rtl="0" eaLnBrk="1" latinLnBrk="0" hangingPunct="1">
              <a:lnSpc>
                <a:spcPct val="90000"/>
              </a:lnSpc>
              <a:spcBef>
                <a:spcPts val="500"/>
              </a:spcBef>
              <a:buSzPct val="135000"/>
              <a:buFont typeface="Arial" panose="020B0604020202020204" pitchFamily="34" charset="0"/>
              <a:buChar char="•"/>
              <a:defRPr sz="1800" kern="1200">
                <a:solidFill>
                  <a:srgbClr val="1A1A1A"/>
                </a:solidFill>
                <a:latin typeface="+mn-lt"/>
                <a:ea typeface="+mn-ea"/>
                <a:cs typeface="+mn-cs"/>
              </a:defRPr>
            </a:lvl4pPr>
            <a:lvl5pPr marL="2114550" indent="-285750" algn="l" defTabSz="914400" rtl="0" eaLnBrk="1" latinLnBrk="0" hangingPunct="1">
              <a:lnSpc>
                <a:spcPct val="90000"/>
              </a:lnSpc>
              <a:spcBef>
                <a:spcPts val="500"/>
              </a:spcBef>
              <a:buSzPct val="135000"/>
              <a:buFont typeface="Arial" panose="020B0604020202020204" pitchFamily="34" charset="0"/>
              <a:buChar char="•"/>
              <a:defRPr sz="1800" kern="1200">
                <a:solidFill>
                  <a:srgbClr val="1A1A1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4" marR="5080" indent="0">
              <a:lnSpc>
                <a:spcPts val="5620"/>
              </a:lnSpc>
              <a:buFont typeface="Arial" panose="020B0604020202020204" pitchFamily="34" charset="0"/>
              <a:buNone/>
            </a:pPr>
            <a:r>
              <a:rPr lang="en-US" u="heavy" spc="-15" dirty="0">
                <a:solidFill>
                  <a:schemeClr val="tx1"/>
                </a:solidFill>
                <a:cs typeface="Calibri"/>
              </a:rPr>
              <a:t>Ben</a:t>
            </a:r>
            <a:r>
              <a:rPr lang="en-US" u="heavy" spc="-40" dirty="0">
                <a:solidFill>
                  <a:schemeClr val="tx1"/>
                </a:solidFill>
                <a:cs typeface="Calibri"/>
              </a:rPr>
              <a:t>e</a:t>
            </a:r>
            <a:r>
              <a:rPr lang="en-US" u="heavy" spc="-15" dirty="0">
                <a:solidFill>
                  <a:schemeClr val="tx1"/>
                </a:solidFill>
                <a:cs typeface="Calibri"/>
              </a:rPr>
              <a:t>fi</a:t>
            </a:r>
            <a:r>
              <a:rPr lang="en-US" u="heavy" spc="-20" dirty="0">
                <a:solidFill>
                  <a:schemeClr val="tx1"/>
                </a:solidFill>
                <a:cs typeface="Calibri"/>
              </a:rPr>
              <a:t>t</a:t>
            </a:r>
            <a:r>
              <a:rPr lang="en-US" u="heavy" spc="-15" dirty="0">
                <a:solidFill>
                  <a:schemeClr val="tx1"/>
                </a:solidFill>
                <a:cs typeface="Calibri"/>
              </a:rPr>
              <a:t>s</a:t>
            </a:r>
            <a:r>
              <a:rPr lang="en-US" u="heavy" dirty="0">
                <a:solidFill>
                  <a:schemeClr val="tx1"/>
                </a:solidFill>
                <a:cs typeface="Calibri"/>
              </a:rPr>
              <a:t> </a:t>
            </a:r>
            <a:r>
              <a:rPr lang="en-US" u="heavy" spc="-75" dirty="0">
                <a:solidFill>
                  <a:schemeClr val="tx1"/>
                </a:solidFill>
                <a:cs typeface="Calibri"/>
              </a:rPr>
              <a:t>f</a:t>
            </a:r>
            <a:r>
              <a:rPr lang="en-US" u="heavy" spc="-20" dirty="0">
                <a:solidFill>
                  <a:schemeClr val="tx1"/>
                </a:solidFill>
                <a:cs typeface="Calibri"/>
              </a:rPr>
              <a:t>or</a:t>
            </a:r>
            <a:r>
              <a:rPr lang="en-US" u="heavy" dirty="0">
                <a:solidFill>
                  <a:schemeClr val="tx1"/>
                </a:solidFill>
                <a:cs typeface="Calibri"/>
              </a:rPr>
              <a:t> </a:t>
            </a:r>
            <a:r>
              <a:rPr lang="en-US" u="heavy" spc="-170" dirty="0">
                <a:solidFill>
                  <a:schemeClr val="tx1"/>
                </a:solidFill>
                <a:cs typeface="Calibri"/>
              </a:rPr>
              <a:t>Dependents</a:t>
            </a:r>
            <a:r>
              <a:rPr lang="en-US" u="heavy" spc="-15" dirty="0">
                <a:solidFill>
                  <a:schemeClr val="tx1"/>
                </a:solidFill>
                <a:cs typeface="Calibri"/>
              </a:rPr>
              <a:t> </a:t>
            </a:r>
          </a:p>
          <a:p>
            <a:pPr marL="297814" marR="5080">
              <a:lnSpc>
                <a:spcPts val="5620"/>
              </a:lnSpc>
            </a:pPr>
            <a:r>
              <a:rPr lang="en-US" spc="-20" dirty="0">
                <a:solidFill>
                  <a:schemeClr val="tx1"/>
                </a:solidFill>
                <a:cs typeface="Calibri"/>
              </a:rPr>
              <a:t>Cha</a:t>
            </a:r>
            <a:r>
              <a:rPr lang="en-US" spc="-35" dirty="0">
                <a:solidFill>
                  <a:schemeClr val="tx1"/>
                </a:solidFill>
                <a:cs typeface="Calibri"/>
              </a:rPr>
              <a:t>pt</a:t>
            </a:r>
            <a:r>
              <a:rPr lang="en-US" spc="-15" dirty="0">
                <a:solidFill>
                  <a:schemeClr val="tx1"/>
                </a:solidFill>
                <a:cs typeface="Calibri"/>
              </a:rPr>
              <a:t>er</a:t>
            </a:r>
            <a:r>
              <a:rPr lang="en-US" spc="5" dirty="0">
                <a:solidFill>
                  <a:schemeClr val="tx1"/>
                </a:solidFill>
                <a:cs typeface="Calibri"/>
              </a:rPr>
              <a:t> </a:t>
            </a:r>
            <a:r>
              <a:rPr lang="en-US" spc="-15" dirty="0">
                <a:solidFill>
                  <a:schemeClr val="tx1"/>
                </a:solidFill>
                <a:cs typeface="Calibri"/>
              </a:rPr>
              <a:t>35</a:t>
            </a:r>
            <a:endParaRPr lang="en-US" dirty="0">
              <a:solidFill>
                <a:schemeClr val="tx1"/>
              </a:solidFill>
              <a:cs typeface="Calibri"/>
            </a:endParaRPr>
          </a:p>
          <a:p>
            <a:pPr marL="227329">
              <a:lnSpc>
                <a:spcPct val="100000"/>
              </a:lnSpc>
              <a:spcBef>
                <a:spcPts val="105"/>
              </a:spcBef>
            </a:pPr>
            <a:r>
              <a:rPr lang="en-US" spc="-20" dirty="0">
                <a:solidFill>
                  <a:schemeClr val="tx1"/>
                </a:solidFill>
                <a:cs typeface="Calibri"/>
              </a:rPr>
              <a:t>Cha</a:t>
            </a:r>
            <a:r>
              <a:rPr lang="en-US" spc="-35" dirty="0">
                <a:solidFill>
                  <a:schemeClr val="tx1"/>
                </a:solidFill>
                <a:cs typeface="Calibri"/>
              </a:rPr>
              <a:t>pt</a:t>
            </a:r>
            <a:r>
              <a:rPr lang="en-US" spc="-15" dirty="0">
                <a:solidFill>
                  <a:schemeClr val="tx1"/>
                </a:solidFill>
                <a:cs typeface="Calibri"/>
              </a:rPr>
              <a:t>er</a:t>
            </a:r>
            <a:r>
              <a:rPr lang="en-US" spc="5" dirty="0">
                <a:solidFill>
                  <a:schemeClr val="tx1"/>
                </a:solidFill>
                <a:cs typeface="Calibri"/>
              </a:rPr>
              <a:t> </a:t>
            </a:r>
            <a:r>
              <a:rPr lang="en-US" spc="-15" dirty="0">
                <a:solidFill>
                  <a:schemeClr val="tx1"/>
                </a:solidFill>
                <a:cs typeface="Calibri"/>
              </a:rPr>
              <a:t>33 TOE</a:t>
            </a:r>
            <a:endParaRPr lang="en-US" dirty="0">
              <a:solidFill>
                <a:schemeClr val="tx1"/>
              </a:solidFill>
              <a:cs typeface="Calibri"/>
            </a:endParaRPr>
          </a:p>
          <a:p>
            <a:pPr marL="227329">
              <a:lnSpc>
                <a:spcPct val="100000"/>
              </a:lnSpc>
              <a:spcBef>
                <a:spcPts val="675"/>
              </a:spcBef>
            </a:pPr>
            <a:r>
              <a:rPr lang="en-US" spc="-20" dirty="0">
                <a:solidFill>
                  <a:schemeClr val="tx1"/>
                </a:solidFill>
                <a:cs typeface="Calibri"/>
              </a:rPr>
              <a:t>Fry Scholarship</a:t>
            </a:r>
            <a:endParaRPr lang="en-US" spc="-15" dirty="0">
              <a:solidFill>
                <a:schemeClr val="tx1"/>
              </a:solidFill>
              <a:cs typeface="Calibri"/>
            </a:endParaRPr>
          </a:p>
        </p:txBody>
      </p:sp>
    </p:spTree>
    <p:extLst>
      <p:ext uri="{BB962C8B-B14F-4D97-AF65-F5344CB8AC3E}">
        <p14:creationId xmlns:p14="http://schemas.microsoft.com/office/powerpoint/2010/main" val="262597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p:txBody>
          <a:bodyPr/>
          <a:lstStyle/>
          <a:p>
            <a:r>
              <a:rPr lang="en-US" dirty="0"/>
              <a:t>Education Benefit Programs (2 of 2)</a:t>
            </a:r>
          </a:p>
        </p:txBody>
      </p:sp>
      <p:sp>
        <p:nvSpPr>
          <p:cNvPr id="7" name="Text Placeholder 6">
            <a:extLst>
              <a:ext uri="{FF2B5EF4-FFF2-40B4-BE49-F238E27FC236}">
                <a16:creationId xmlns:a16="http://schemas.microsoft.com/office/drawing/2014/main" id="{4B854EFA-EC04-4179-8331-5CDC0C27C088}"/>
              </a:ext>
            </a:extLst>
          </p:cNvPr>
          <p:cNvSpPr>
            <a:spLocks noGrp="1"/>
          </p:cNvSpPr>
          <p:nvPr>
            <p:ph sz="half" idx="1"/>
          </p:nvPr>
        </p:nvSpPr>
        <p:spPr>
          <a:xfrm>
            <a:off x="4420291" y="1192289"/>
            <a:ext cx="3351415" cy="5094211"/>
          </a:xfrm>
        </p:spPr>
        <p:txBody>
          <a:bodyPr anchor="ctr">
            <a:normAutofit/>
          </a:bodyPr>
          <a:lstStyle/>
          <a:p>
            <a:pPr marL="12064" marR="5080" indent="0">
              <a:lnSpc>
                <a:spcPct val="250000"/>
              </a:lnSpc>
              <a:buNone/>
            </a:pPr>
            <a:r>
              <a:rPr lang="en-US" u="heavy" spc="-15" dirty="0">
                <a:solidFill>
                  <a:schemeClr val="tx1"/>
                </a:solidFill>
                <a:cs typeface="Calibri"/>
              </a:rPr>
              <a:t>Chapter 33 </a:t>
            </a:r>
          </a:p>
          <a:p>
            <a:pPr marL="297814" marR="5080">
              <a:lnSpc>
                <a:spcPct val="150000"/>
              </a:lnSpc>
            </a:pPr>
            <a:r>
              <a:rPr lang="en-US" spc="-20" dirty="0">
                <a:solidFill>
                  <a:schemeClr val="tx1"/>
                </a:solidFill>
                <a:cs typeface="Calibri"/>
              </a:rPr>
              <a:t>Yellow Ribbon</a:t>
            </a:r>
          </a:p>
          <a:p>
            <a:pPr marL="297814" marR="5080">
              <a:lnSpc>
                <a:spcPct val="150000"/>
              </a:lnSpc>
            </a:pPr>
            <a:r>
              <a:rPr lang="en-US" spc="-20" dirty="0">
                <a:solidFill>
                  <a:schemeClr val="tx1"/>
                </a:solidFill>
                <a:cs typeface="Calibri"/>
              </a:rPr>
              <a:t>Tuition and Fees</a:t>
            </a:r>
          </a:p>
          <a:p>
            <a:pPr marL="297814" marR="5080">
              <a:lnSpc>
                <a:spcPct val="150000"/>
              </a:lnSpc>
            </a:pPr>
            <a:r>
              <a:rPr lang="en-US" spc="-20" dirty="0">
                <a:solidFill>
                  <a:schemeClr val="tx1"/>
                </a:solidFill>
                <a:cs typeface="Calibri"/>
              </a:rPr>
              <a:t>Monthly Housing Allowance</a:t>
            </a:r>
            <a:endParaRPr lang="en-US" dirty="0">
              <a:solidFill>
                <a:schemeClr val="tx1"/>
              </a:solidFill>
              <a:cs typeface="Calibri"/>
            </a:endParaRPr>
          </a:p>
        </p:txBody>
      </p:sp>
    </p:spTree>
    <p:extLst>
      <p:ext uri="{BB962C8B-B14F-4D97-AF65-F5344CB8AC3E}">
        <p14:creationId xmlns:p14="http://schemas.microsoft.com/office/powerpoint/2010/main" val="249829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p:txBody>
          <a:bodyPr/>
          <a:lstStyle/>
          <a:p>
            <a:r>
              <a:rPr lang="en-US" dirty="0"/>
              <a:t>Yellow Ribbon (Chapter 33)</a:t>
            </a:r>
          </a:p>
        </p:txBody>
      </p:sp>
      <p:sp>
        <p:nvSpPr>
          <p:cNvPr id="11" name="Content Placeholder 10">
            <a:extLst>
              <a:ext uri="{FF2B5EF4-FFF2-40B4-BE49-F238E27FC236}">
                <a16:creationId xmlns:a16="http://schemas.microsoft.com/office/drawing/2014/main" id="{E8300828-5397-4DDE-9D9E-B9690830D48A}"/>
              </a:ext>
            </a:extLst>
          </p:cNvPr>
          <p:cNvSpPr>
            <a:spLocks noGrp="1"/>
          </p:cNvSpPr>
          <p:nvPr>
            <p:ph type="body" sz="quarter" idx="11"/>
          </p:nvPr>
        </p:nvSpPr>
        <p:spPr/>
        <p:txBody>
          <a:bodyPr anchor="ctr"/>
          <a:lstStyle/>
          <a:p>
            <a:pPr marL="0" indent="0">
              <a:buNone/>
            </a:pPr>
            <a:r>
              <a:rPr lang="en-US" dirty="0"/>
              <a:t>Yellow Ribbon Program payment is paid directly to the school on behalf of the student to </a:t>
            </a:r>
            <a:r>
              <a:rPr lang="en-US" altLang="en-US" dirty="0"/>
              <a:t>help pay some/all unmet charges at IHLs</a:t>
            </a:r>
            <a:r>
              <a:rPr lang="en-US" dirty="0"/>
              <a:t>.</a:t>
            </a:r>
          </a:p>
          <a:p>
            <a:pPr marL="0" indent="0">
              <a:buNone/>
            </a:pPr>
            <a:endParaRPr lang="en-US" dirty="0"/>
          </a:p>
          <a:p>
            <a:pPr marL="0" indent="0">
              <a:buNone/>
            </a:pPr>
            <a:r>
              <a:rPr lang="en-US" dirty="0"/>
              <a:t>The school enters into an agreement with VA to contribute up to 50% of expenses and VA will match</a:t>
            </a:r>
            <a:r>
              <a:rPr lang="en-US" altLang="en-US" dirty="0"/>
              <a:t>. </a:t>
            </a:r>
            <a:endParaRPr lang="en-US" dirty="0"/>
          </a:p>
        </p:txBody>
      </p:sp>
      <p:pic>
        <p:nvPicPr>
          <p:cNvPr id="4" name="Picture 3">
            <a:extLst>
              <a:ext uri="{FF2B5EF4-FFF2-40B4-BE49-F238E27FC236}">
                <a16:creationId xmlns:a16="http://schemas.microsoft.com/office/drawing/2014/main" id="{14ABA6FF-217D-4A66-8CE6-67C68F4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4697" y="1181100"/>
            <a:ext cx="3802003" cy="4752504"/>
          </a:xfrm>
          <a:prstGeom prst="rect">
            <a:avLst/>
          </a:prstGeom>
        </p:spPr>
      </p:pic>
    </p:spTree>
    <p:extLst>
      <p:ext uri="{BB962C8B-B14F-4D97-AF65-F5344CB8AC3E}">
        <p14:creationId xmlns:p14="http://schemas.microsoft.com/office/powerpoint/2010/main" val="401095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p:txBody>
          <a:bodyPr/>
          <a:lstStyle/>
          <a:p>
            <a:r>
              <a:rPr lang="en-US" dirty="0"/>
              <a:t>Fry Scholarship</a:t>
            </a:r>
          </a:p>
        </p:txBody>
      </p:sp>
      <p:sp>
        <p:nvSpPr>
          <p:cNvPr id="11" name="Content Placeholder 10">
            <a:extLst>
              <a:ext uri="{FF2B5EF4-FFF2-40B4-BE49-F238E27FC236}">
                <a16:creationId xmlns:a16="http://schemas.microsoft.com/office/drawing/2014/main" id="{E8300828-5397-4DDE-9D9E-B9690830D48A}"/>
              </a:ext>
            </a:extLst>
          </p:cNvPr>
          <p:cNvSpPr>
            <a:spLocks noGrp="1"/>
          </p:cNvSpPr>
          <p:nvPr>
            <p:ph type="body" sz="quarter" idx="11"/>
          </p:nvPr>
        </p:nvSpPr>
        <p:spPr/>
        <p:txBody>
          <a:bodyPr anchor="ctr"/>
          <a:lstStyle/>
          <a:p>
            <a:pPr marL="12700" marR="5080" indent="0" algn="just">
              <a:lnSpc>
                <a:spcPct val="100000"/>
              </a:lnSpc>
              <a:buNone/>
              <a:tabLst>
                <a:tab pos="355600" algn="l"/>
              </a:tabLst>
            </a:pPr>
            <a:r>
              <a:rPr lang="en-US" spc="-20" dirty="0">
                <a:solidFill>
                  <a:schemeClr val="tx1"/>
                </a:solidFill>
                <a:cs typeface="Calibri"/>
              </a:rPr>
              <a:t>Ch</a:t>
            </a:r>
            <a:r>
              <a:rPr lang="en-US" spc="-25" dirty="0">
                <a:solidFill>
                  <a:schemeClr val="tx1"/>
                </a:solidFill>
                <a:cs typeface="Calibri"/>
              </a:rPr>
              <a:t>i</a:t>
            </a:r>
            <a:r>
              <a:rPr lang="en-US" spc="-10" dirty="0">
                <a:solidFill>
                  <a:schemeClr val="tx1"/>
                </a:solidFill>
                <a:cs typeface="Calibri"/>
              </a:rPr>
              <a:t>l</a:t>
            </a:r>
            <a:r>
              <a:rPr lang="en-US" spc="-30" dirty="0">
                <a:solidFill>
                  <a:schemeClr val="tx1"/>
                </a:solidFill>
                <a:cs typeface="Calibri"/>
              </a:rPr>
              <a:t>d</a:t>
            </a:r>
            <a:r>
              <a:rPr lang="en-US" spc="-50" dirty="0">
                <a:solidFill>
                  <a:schemeClr val="tx1"/>
                </a:solidFill>
                <a:cs typeface="Calibri"/>
              </a:rPr>
              <a:t>r</a:t>
            </a:r>
            <a:r>
              <a:rPr lang="en-US" spc="-15" dirty="0">
                <a:solidFill>
                  <a:schemeClr val="tx1"/>
                </a:solidFill>
                <a:cs typeface="Calibri"/>
              </a:rPr>
              <a:t>en</a:t>
            </a:r>
            <a:r>
              <a:rPr lang="en-US" spc="30" dirty="0">
                <a:solidFill>
                  <a:schemeClr val="tx1"/>
                </a:solidFill>
                <a:cs typeface="Calibri"/>
              </a:rPr>
              <a:t> </a:t>
            </a:r>
            <a:r>
              <a:rPr lang="en-US" spc="-15" dirty="0">
                <a:solidFill>
                  <a:schemeClr val="tx1"/>
                </a:solidFill>
                <a:cs typeface="Calibri"/>
              </a:rPr>
              <a:t>and</a:t>
            </a:r>
            <a:r>
              <a:rPr lang="en-US" spc="5" dirty="0">
                <a:solidFill>
                  <a:schemeClr val="tx1"/>
                </a:solidFill>
                <a:cs typeface="Calibri"/>
              </a:rPr>
              <a:t> </a:t>
            </a:r>
            <a:r>
              <a:rPr lang="en-US" spc="-20" dirty="0">
                <a:solidFill>
                  <a:schemeClr val="tx1"/>
                </a:solidFill>
                <a:cs typeface="Calibri"/>
              </a:rPr>
              <a:t>spouse</a:t>
            </a:r>
            <a:r>
              <a:rPr lang="en-US" spc="-15" dirty="0">
                <a:solidFill>
                  <a:schemeClr val="tx1"/>
                </a:solidFill>
                <a:cs typeface="Calibri"/>
              </a:rPr>
              <a:t>s</a:t>
            </a:r>
            <a:r>
              <a:rPr lang="en-US" spc="40" dirty="0">
                <a:solidFill>
                  <a:schemeClr val="tx1"/>
                </a:solidFill>
                <a:cs typeface="Calibri"/>
              </a:rPr>
              <a:t> </a:t>
            </a:r>
            <a:r>
              <a:rPr lang="en-US" spc="-20" dirty="0">
                <a:solidFill>
                  <a:schemeClr val="tx1"/>
                </a:solidFill>
                <a:cs typeface="Calibri"/>
              </a:rPr>
              <a:t>o</a:t>
            </a:r>
            <a:r>
              <a:rPr lang="en-US" spc="-10" dirty="0">
                <a:solidFill>
                  <a:schemeClr val="tx1"/>
                </a:solidFill>
                <a:cs typeface="Calibri"/>
              </a:rPr>
              <a:t>f</a:t>
            </a:r>
            <a:r>
              <a:rPr lang="en-US" spc="-5" dirty="0">
                <a:solidFill>
                  <a:schemeClr val="tx1"/>
                </a:solidFill>
                <a:cs typeface="Calibri"/>
              </a:rPr>
              <a:t> </a:t>
            </a:r>
            <a:r>
              <a:rPr lang="en-US" spc="-20" dirty="0">
                <a:solidFill>
                  <a:schemeClr val="tx1"/>
                </a:solidFill>
                <a:cs typeface="Calibri"/>
              </a:rPr>
              <a:t>Se</a:t>
            </a:r>
            <a:r>
              <a:rPr lang="en-US" spc="15" dirty="0">
                <a:solidFill>
                  <a:schemeClr val="tx1"/>
                </a:solidFill>
                <a:cs typeface="Calibri"/>
              </a:rPr>
              <a:t>r</a:t>
            </a:r>
            <a:r>
              <a:rPr lang="en-US" spc="-15" dirty="0">
                <a:solidFill>
                  <a:schemeClr val="tx1"/>
                </a:solidFill>
                <a:cs typeface="Calibri"/>
              </a:rPr>
              <a:t>v</a:t>
            </a:r>
            <a:r>
              <a:rPr lang="en-US" spc="-20" dirty="0">
                <a:solidFill>
                  <a:schemeClr val="tx1"/>
                </a:solidFill>
                <a:cs typeface="Calibri"/>
              </a:rPr>
              <a:t>icemembe</a:t>
            </a:r>
            <a:r>
              <a:rPr lang="en-US" spc="-65" dirty="0">
                <a:solidFill>
                  <a:schemeClr val="tx1"/>
                </a:solidFill>
                <a:cs typeface="Calibri"/>
              </a:rPr>
              <a:t>r</a:t>
            </a:r>
            <a:r>
              <a:rPr lang="en-US" spc="-15" dirty="0">
                <a:solidFill>
                  <a:schemeClr val="tx1"/>
                </a:solidFill>
                <a:cs typeface="Calibri"/>
              </a:rPr>
              <a:t>s</a:t>
            </a:r>
            <a:r>
              <a:rPr lang="en-US" spc="20" dirty="0">
                <a:solidFill>
                  <a:schemeClr val="tx1"/>
                </a:solidFill>
                <a:cs typeface="Calibri"/>
              </a:rPr>
              <a:t> </a:t>
            </a:r>
            <a:r>
              <a:rPr lang="en-US" spc="-20" dirty="0">
                <a:solidFill>
                  <a:schemeClr val="tx1"/>
                </a:solidFill>
                <a:cs typeface="Calibri"/>
              </a:rPr>
              <a:t>who</a:t>
            </a:r>
            <a:r>
              <a:rPr lang="en-US" spc="10" dirty="0">
                <a:solidFill>
                  <a:schemeClr val="tx1"/>
                </a:solidFill>
                <a:cs typeface="Calibri"/>
              </a:rPr>
              <a:t> </a:t>
            </a:r>
            <a:r>
              <a:rPr lang="en-US" spc="-20" dirty="0">
                <a:solidFill>
                  <a:schemeClr val="tx1"/>
                </a:solidFill>
                <a:cs typeface="Calibri"/>
              </a:rPr>
              <a:t>di</a:t>
            </a:r>
            <a:r>
              <a:rPr lang="en-US" spc="-15" dirty="0">
                <a:solidFill>
                  <a:schemeClr val="tx1"/>
                </a:solidFill>
                <a:cs typeface="Calibri"/>
              </a:rPr>
              <a:t>ed</a:t>
            </a:r>
            <a:r>
              <a:rPr lang="en-US" spc="5" dirty="0">
                <a:solidFill>
                  <a:schemeClr val="tx1"/>
                </a:solidFill>
                <a:cs typeface="Calibri"/>
              </a:rPr>
              <a:t> </a:t>
            </a:r>
            <a:r>
              <a:rPr lang="en-US" spc="-15" dirty="0">
                <a:solidFill>
                  <a:schemeClr val="tx1"/>
                </a:solidFill>
                <a:cs typeface="Calibri"/>
              </a:rPr>
              <a:t>in the</a:t>
            </a:r>
            <a:r>
              <a:rPr lang="en-US" spc="5" dirty="0">
                <a:solidFill>
                  <a:schemeClr val="tx1"/>
                </a:solidFill>
                <a:cs typeface="Calibri"/>
              </a:rPr>
              <a:t> </a:t>
            </a:r>
            <a:r>
              <a:rPr lang="en-US" dirty="0">
                <a:solidFill>
                  <a:schemeClr val="tx1"/>
                </a:solidFill>
                <a:cs typeface="Calibri"/>
              </a:rPr>
              <a:t>l</a:t>
            </a:r>
            <a:r>
              <a:rPr lang="en-US" spc="-15" dirty="0">
                <a:solidFill>
                  <a:schemeClr val="tx1"/>
                </a:solidFill>
                <a:cs typeface="Calibri"/>
              </a:rPr>
              <a:t>i</a:t>
            </a:r>
            <a:r>
              <a:rPr lang="en-US" spc="-20" dirty="0">
                <a:solidFill>
                  <a:schemeClr val="tx1"/>
                </a:solidFill>
                <a:cs typeface="Calibri"/>
              </a:rPr>
              <a:t>n</a:t>
            </a:r>
            <a:r>
              <a:rPr lang="en-US" spc="-15" dirty="0">
                <a:solidFill>
                  <a:schemeClr val="tx1"/>
                </a:solidFill>
                <a:cs typeface="Calibri"/>
              </a:rPr>
              <a:t>e</a:t>
            </a:r>
            <a:r>
              <a:rPr lang="en-US" spc="5" dirty="0">
                <a:solidFill>
                  <a:schemeClr val="tx1"/>
                </a:solidFill>
                <a:cs typeface="Calibri"/>
              </a:rPr>
              <a:t> </a:t>
            </a:r>
            <a:r>
              <a:rPr lang="en-US" spc="-20" dirty="0">
                <a:solidFill>
                  <a:schemeClr val="tx1"/>
                </a:solidFill>
                <a:cs typeface="Calibri"/>
              </a:rPr>
              <a:t>o</a:t>
            </a:r>
            <a:r>
              <a:rPr lang="en-US" spc="-10" dirty="0">
                <a:solidFill>
                  <a:schemeClr val="tx1"/>
                </a:solidFill>
                <a:cs typeface="Calibri"/>
              </a:rPr>
              <a:t>f</a:t>
            </a:r>
            <a:r>
              <a:rPr lang="en-US" spc="-5" dirty="0">
                <a:solidFill>
                  <a:schemeClr val="tx1"/>
                </a:solidFill>
                <a:cs typeface="Calibri"/>
              </a:rPr>
              <a:t> </a:t>
            </a:r>
            <a:r>
              <a:rPr lang="en-US" spc="-20" dirty="0">
                <a:solidFill>
                  <a:schemeClr val="tx1"/>
                </a:solidFill>
                <a:cs typeface="Calibri"/>
              </a:rPr>
              <a:t>dut</a:t>
            </a:r>
            <a:r>
              <a:rPr lang="en-US" spc="-15" dirty="0">
                <a:solidFill>
                  <a:schemeClr val="tx1"/>
                </a:solidFill>
                <a:cs typeface="Calibri"/>
              </a:rPr>
              <a:t>y</a:t>
            </a:r>
            <a:r>
              <a:rPr lang="en-US" spc="15" dirty="0">
                <a:solidFill>
                  <a:schemeClr val="tx1"/>
                </a:solidFill>
                <a:cs typeface="Calibri"/>
              </a:rPr>
              <a:t> </a:t>
            </a:r>
            <a:r>
              <a:rPr lang="en-US" spc="-15" dirty="0">
                <a:solidFill>
                  <a:schemeClr val="tx1"/>
                </a:solidFill>
                <a:cs typeface="Calibri"/>
              </a:rPr>
              <a:t>whi</a:t>
            </a:r>
            <a:r>
              <a:rPr lang="en-US" spc="-25" dirty="0">
                <a:solidFill>
                  <a:schemeClr val="tx1"/>
                </a:solidFill>
                <a:cs typeface="Calibri"/>
              </a:rPr>
              <a:t>l</a:t>
            </a:r>
            <a:r>
              <a:rPr lang="en-US" spc="-15" dirty="0">
                <a:solidFill>
                  <a:schemeClr val="tx1"/>
                </a:solidFill>
                <a:cs typeface="Calibri"/>
              </a:rPr>
              <a:t>e</a:t>
            </a:r>
            <a:r>
              <a:rPr lang="en-US" dirty="0">
                <a:solidFill>
                  <a:schemeClr val="tx1"/>
                </a:solidFill>
                <a:cs typeface="Calibri"/>
              </a:rPr>
              <a:t> </a:t>
            </a:r>
            <a:r>
              <a:rPr lang="en-US" spc="-20" dirty="0">
                <a:solidFill>
                  <a:schemeClr val="tx1"/>
                </a:solidFill>
                <a:cs typeface="Calibri"/>
              </a:rPr>
              <a:t>o</a:t>
            </a:r>
            <a:r>
              <a:rPr lang="en-US" spc="-15" dirty="0">
                <a:solidFill>
                  <a:schemeClr val="tx1"/>
                </a:solidFill>
                <a:cs typeface="Calibri"/>
              </a:rPr>
              <a:t>n</a:t>
            </a:r>
            <a:r>
              <a:rPr lang="en-US" spc="15" dirty="0">
                <a:solidFill>
                  <a:schemeClr val="tx1"/>
                </a:solidFill>
                <a:cs typeface="Calibri"/>
              </a:rPr>
              <a:t> </a:t>
            </a:r>
            <a:r>
              <a:rPr lang="en-US" spc="-15" dirty="0">
                <a:solidFill>
                  <a:schemeClr val="tx1"/>
                </a:solidFill>
                <a:cs typeface="Calibri"/>
              </a:rPr>
              <a:t>a</a:t>
            </a:r>
            <a:r>
              <a:rPr lang="en-US" spc="-10" dirty="0">
                <a:solidFill>
                  <a:schemeClr val="tx1"/>
                </a:solidFill>
                <a:cs typeface="Calibri"/>
              </a:rPr>
              <a:t>cti</a:t>
            </a:r>
            <a:r>
              <a:rPr lang="en-US" spc="-50" dirty="0">
                <a:solidFill>
                  <a:schemeClr val="tx1"/>
                </a:solidFill>
                <a:cs typeface="Calibri"/>
              </a:rPr>
              <a:t>v</a:t>
            </a:r>
            <a:r>
              <a:rPr lang="en-US" spc="-15" dirty="0">
                <a:solidFill>
                  <a:schemeClr val="tx1"/>
                </a:solidFill>
                <a:cs typeface="Calibri"/>
              </a:rPr>
              <a:t>e</a:t>
            </a:r>
            <a:r>
              <a:rPr lang="en-US" dirty="0">
                <a:solidFill>
                  <a:schemeClr val="tx1"/>
                </a:solidFill>
                <a:cs typeface="Calibri"/>
              </a:rPr>
              <a:t> </a:t>
            </a:r>
            <a:r>
              <a:rPr lang="en-US" spc="-20" dirty="0">
                <a:solidFill>
                  <a:schemeClr val="tx1"/>
                </a:solidFill>
                <a:cs typeface="Calibri"/>
              </a:rPr>
              <a:t>dut</a:t>
            </a:r>
            <a:r>
              <a:rPr lang="en-US" spc="-15" dirty="0">
                <a:solidFill>
                  <a:schemeClr val="tx1"/>
                </a:solidFill>
                <a:cs typeface="Calibri"/>
              </a:rPr>
              <a:t>y</a:t>
            </a:r>
            <a:r>
              <a:rPr lang="en-US" spc="15" dirty="0">
                <a:solidFill>
                  <a:schemeClr val="tx1"/>
                </a:solidFill>
                <a:cs typeface="Calibri"/>
              </a:rPr>
              <a:t> </a:t>
            </a:r>
            <a:r>
              <a:rPr lang="en-US" spc="-15" dirty="0">
                <a:solidFill>
                  <a:schemeClr val="tx1"/>
                </a:solidFill>
                <a:cs typeface="Calibri"/>
              </a:rPr>
              <a:t>af</a:t>
            </a:r>
            <a:r>
              <a:rPr lang="en-US" spc="-45" dirty="0">
                <a:solidFill>
                  <a:schemeClr val="tx1"/>
                </a:solidFill>
                <a:cs typeface="Calibri"/>
              </a:rPr>
              <a:t>t</a:t>
            </a:r>
            <a:r>
              <a:rPr lang="en-US" spc="-15" dirty="0">
                <a:solidFill>
                  <a:schemeClr val="tx1"/>
                </a:solidFill>
                <a:cs typeface="Calibri"/>
              </a:rPr>
              <a:t>er </a:t>
            </a:r>
            <a:r>
              <a:rPr lang="en-US" spc="-20" dirty="0">
                <a:solidFill>
                  <a:schemeClr val="tx1"/>
                </a:solidFill>
                <a:cs typeface="Calibri"/>
              </a:rPr>
              <a:t>Se</a:t>
            </a:r>
            <a:r>
              <a:rPr lang="en-US" spc="-35" dirty="0">
                <a:solidFill>
                  <a:schemeClr val="tx1"/>
                </a:solidFill>
                <a:cs typeface="Calibri"/>
              </a:rPr>
              <a:t>pt</a:t>
            </a:r>
            <a:r>
              <a:rPr lang="en-US" spc="-15" dirty="0">
                <a:solidFill>
                  <a:schemeClr val="tx1"/>
                </a:solidFill>
                <a:cs typeface="Calibri"/>
              </a:rPr>
              <a:t>ember 10,</a:t>
            </a:r>
            <a:r>
              <a:rPr lang="en-US" spc="15" dirty="0">
                <a:solidFill>
                  <a:schemeClr val="tx1"/>
                </a:solidFill>
                <a:cs typeface="Calibri"/>
              </a:rPr>
              <a:t> </a:t>
            </a:r>
            <a:r>
              <a:rPr lang="en-US" spc="-15" dirty="0">
                <a:solidFill>
                  <a:schemeClr val="tx1"/>
                </a:solidFill>
                <a:cs typeface="Calibri"/>
              </a:rPr>
              <a:t>200</a:t>
            </a:r>
            <a:r>
              <a:rPr lang="en-US" spc="-30" dirty="0">
                <a:solidFill>
                  <a:schemeClr val="tx1"/>
                </a:solidFill>
                <a:cs typeface="Calibri"/>
              </a:rPr>
              <a:t>1.</a:t>
            </a:r>
          </a:p>
          <a:p>
            <a:pPr marL="12700" marR="5080" indent="0" algn="just">
              <a:lnSpc>
                <a:spcPct val="100000"/>
              </a:lnSpc>
              <a:buNone/>
              <a:tabLst>
                <a:tab pos="355600" algn="l"/>
              </a:tabLst>
            </a:pPr>
            <a:endParaRPr lang="en-US" dirty="0">
              <a:solidFill>
                <a:schemeClr val="tx1"/>
              </a:solidFill>
              <a:cs typeface="Calibri"/>
            </a:endParaRPr>
          </a:p>
          <a:p>
            <a:pPr marL="12700" marR="327025" indent="0">
              <a:lnSpc>
                <a:spcPct val="100000"/>
              </a:lnSpc>
              <a:spcBef>
                <a:spcPts val="670"/>
              </a:spcBef>
              <a:buNone/>
              <a:tabLst>
                <a:tab pos="355600" algn="l"/>
              </a:tabLst>
            </a:pPr>
            <a:r>
              <a:rPr lang="en-US" spc="-15" dirty="0">
                <a:solidFill>
                  <a:schemeClr val="tx1"/>
                </a:solidFill>
                <a:cs typeface="Calibri"/>
              </a:rPr>
              <a:t>El</a:t>
            </a:r>
            <a:r>
              <a:rPr lang="en-US" spc="-20" dirty="0">
                <a:solidFill>
                  <a:schemeClr val="tx1"/>
                </a:solidFill>
                <a:cs typeface="Calibri"/>
              </a:rPr>
              <a:t>i</a:t>
            </a:r>
            <a:r>
              <a:rPr lang="en-US" spc="-15" dirty="0">
                <a:solidFill>
                  <a:schemeClr val="tx1"/>
                </a:solidFill>
                <a:cs typeface="Calibri"/>
              </a:rPr>
              <a:t>gib</a:t>
            </a:r>
            <a:r>
              <a:rPr lang="en-US" spc="-25" dirty="0">
                <a:solidFill>
                  <a:schemeClr val="tx1"/>
                </a:solidFill>
                <a:cs typeface="Calibri"/>
              </a:rPr>
              <a:t>l</a:t>
            </a:r>
            <a:r>
              <a:rPr lang="en-US" spc="-15" dirty="0">
                <a:solidFill>
                  <a:schemeClr val="tx1"/>
                </a:solidFill>
                <a:cs typeface="Calibri"/>
              </a:rPr>
              <a:t>e</a:t>
            </a:r>
            <a:r>
              <a:rPr lang="en-US" dirty="0">
                <a:solidFill>
                  <a:schemeClr val="tx1"/>
                </a:solidFill>
                <a:cs typeface="Calibri"/>
              </a:rPr>
              <a:t> </a:t>
            </a:r>
            <a:r>
              <a:rPr lang="en-US" spc="-70" dirty="0">
                <a:solidFill>
                  <a:schemeClr val="tx1"/>
                </a:solidFill>
                <a:cs typeface="Calibri"/>
              </a:rPr>
              <a:t>f</a:t>
            </a:r>
            <a:r>
              <a:rPr lang="en-US" spc="-20" dirty="0">
                <a:solidFill>
                  <a:schemeClr val="tx1"/>
                </a:solidFill>
                <a:cs typeface="Calibri"/>
              </a:rPr>
              <a:t>o</a:t>
            </a:r>
            <a:r>
              <a:rPr lang="en-US" spc="-10" dirty="0">
                <a:solidFill>
                  <a:schemeClr val="tx1"/>
                </a:solidFill>
                <a:cs typeface="Calibri"/>
              </a:rPr>
              <a:t>r</a:t>
            </a:r>
            <a:r>
              <a:rPr lang="en-US" dirty="0">
                <a:solidFill>
                  <a:schemeClr val="tx1"/>
                </a:solidFill>
                <a:cs typeface="Calibri"/>
              </a:rPr>
              <a:t> </a:t>
            </a:r>
            <a:r>
              <a:rPr lang="en-US" spc="-20" dirty="0">
                <a:solidFill>
                  <a:schemeClr val="tx1"/>
                </a:solidFill>
                <a:cs typeface="Calibri"/>
              </a:rPr>
              <a:t>u</a:t>
            </a:r>
            <a:r>
              <a:rPr lang="en-US" spc="-15" dirty="0">
                <a:solidFill>
                  <a:schemeClr val="tx1"/>
                </a:solidFill>
                <a:cs typeface="Calibri"/>
              </a:rPr>
              <a:t>p</a:t>
            </a:r>
            <a:r>
              <a:rPr lang="en-US" spc="15" dirty="0">
                <a:solidFill>
                  <a:schemeClr val="tx1"/>
                </a:solidFill>
                <a:cs typeface="Calibri"/>
              </a:rPr>
              <a:t> </a:t>
            </a:r>
            <a:r>
              <a:rPr lang="en-US" spc="-35" dirty="0">
                <a:solidFill>
                  <a:schemeClr val="tx1"/>
                </a:solidFill>
                <a:cs typeface="Calibri"/>
              </a:rPr>
              <a:t>t</a:t>
            </a:r>
            <a:r>
              <a:rPr lang="en-US" spc="-15" dirty="0">
                <a:solidFill>
                  <a:schemeClr val="tx1"/>
                </a:solidFill>
                <a:cs typeface="Calibri"/>
              </a:rPr>
              <a:t>o</a:t>
            </a:r>
            <a:r>
              <a:rPr lang="en-US" spc="-5" dirty="0">
                <a:solidFill>
                  <a:schemeClr val="tx1"/>
                </a:solidFill>
                <a:cs typeface="Calibri"/>
              </a:rPr>
              <a:t> </a:t>
            </a:r>
            <a:r>
              <a:rPr lang="en-US" spc="-15" dirty="0">
                <a:solidFill>
                  <a:schemeClr val="tx1"/>
                </a:solidFill>
                <a:cs typeface="Calibri"/>
              </a:rPr>
              <a:t>36</a:t>
            </a:r>
            <a:r>
              <a:rPr lang="en-US" spc="25" dirty="0">
                <a:solidFill>
                  <a:schemeClr val="tx1"/>
                </a:solidFill>
                <a:cs typeface="Calibri"/>
              </a:rPr>
              <a:t> </a:t>
            </a:r>
            <a:r>
              <a:rPr lang="en-US" spc="-20" dirty="0">
                <a:solidFill>
                  <a:schemeClr val="tx1"/>
                </a:solidFill>
                <a:cs typeface="Calibri"/>
              </a:rPr>
              <a:t>mo</a:t>
            </a:r>
            <a:r>
              <a:rPr lang="en-US" spc="-50" dirty="0">
                <a:solidFill>
                  <a:schemeClr val="tx1"/>
                </a:solidFill>
                <a:cs typeface="Calibri"/>
              </a:rPr>
              <a:t>n</a:t>
            </a:r>
            <a:r>
              <a:rPr lang="en-US" spc="-15" dirty="0">
                <a:solidFill>
                  <a:schemeClr val="tx1"/>
                </a:solidFill>
                <a:cs typeface="Calibri"/>
              </a:rPr>
              <a:t>ths</a:t>
            </a:r>
            <a:r>
              <a:rPr lang="en-US" spc="25" dirty="0">
                <a:solidFill>
                  <a:schemeClr val="tx1"/>
                </a:solidFill>
                <a:cs typeface="Calibri"/>
              </a:rPr>
              <a:t> </a:t>
            </a:r>
            <a:r>
              <a:rPr lang="en-US" spc="-20" dirty="0">
                <a:solidFill>
                  <a:schemeClr val="tx1"/>
                </a:solidFill>
                <a:cs typeface="Calibri"/>
              </a:rPr>
              <a:t>un</a:t>
            </a:r>
            <a:r>
              <a:rPr lang="en-US" spc="-30" dirty="0">
                <a:solidFill>
                  <a:schemeClr val="tx1"/>
                </a:solidFill>
                <a:cs typeface="Calibri"/>
              </a:rPr>
              <a:t>d</a:t>
            </a:r>
            <a:r>
              <a:rPr lang="en-US" spc="-15" dirty="0">
                <a:solidFill>
                  <a:schemeClr val="tx1"/>
                </a:solidFill>
                <a:cs typeface="Calibri"/>
              </a:rPr>
              <a:t>er</a:t>
            </a:r>
            <a:r>
              <a:rPr lang="en-US" spc="20" dirty="0">
                <a:solidFill>
                  <a:schemeClr val="tx1"/>
                </a:solidFill>
                <a:cs typeface="Calibri"/>
              </a:rPr>
              <a:t> </a:t>
            </a:r>
            <a:r>
              <a:rPr lang="en-US" spc="-15" dirty="0">
                <a:solidFill>
                  <a:schemeClr val="tx1"/>
                </a:solidFill>
                <a:cs typeface="Calibri"/>
              </a:rPr>
              <a:t>the</a:t>
            </a:r>
            <a:r>
              <a:rPr lang="en-US" spc="5" dirty="0">
                <a:solidFill>
                  <a:schemeClr val="tx1"/>
                </a:solidFill>
                <a:cs typeface="Calibri"/>
              </a:rPr>
              <a:t> </a:t>
            </a:r>
            <a:r>
              <a:rPr lang="en-US" spc="-80" dirty="0">
                <a:solidFill>
                  <a:schemeClr val="tx1"/>
                </a:solidFill>
                <a:cs typeface="Calibri"/>
              </a:rPr>
              <a:t>P</a:t>
            </a:r>
            <a:r>
              <a:rPr lang="en-US" spc="-20" dirty="0">
                <a:solidFill>
                  <a:schemeClr val="tx1"/>
                </a:solidFill>
                <a:cs typeface="Calibri"/>
              </a:rPr>
              <a:t>o</a:t>
            </a:r>
            <a:r>
              <a:rPr lang="en-US" spc="-50" dirty="0">
                <a:solidFill>
                  <a:schemeClr val="tx1"/>
                </a:solidFill>
                <a:cs typeface="Calibri"/>
              </a:rPr>
              <a:t>s</a:t>
            </a:r>
            <a:r>
              <a:rPr lang="en-US" spc="5" dirty="0">
                <a:solidFill>
                  <a:schemeClr val="tx1"/>
                </a:solidFill>
                <a:cs typeface="Calibri"/>
              </a:rPr>
              <a:t>t</a:t>
            </a:r>
            <a:r>
              <a:rPr lang="en-US" spc="-15" dirty="0">
                <a:solidFill>
                  <a:schemeClr val="tx1"/>
                </a:solidFill>
                <a:cs typeface="Calibri"/>
              </a:rPr>
              <a:t>-9</a:t>
            </a:r>
            <a:r>
              <a:rPr lang="en-US" spc="-10" dirty="0">
                <a:solidFill>
                  <a:schemeClr val="tx1"/>
                </a:solidFill>
                <a:cs typeface="Calibri"/>
              </a:rPr>
              <a:t>/</a:t>
            </a:r>
            <a:r>
              <a:rPr lang="en-US" spc="-15" dirty="0">
                <a:solidFill>
                  <a:schemeClr val="tx1"/>
                </a:solidFill>
                <a:cs typeface="Calibri"/>
              </a:rPr>
              <a:t>11</a:t>
            </a:r>
            <a:r>
              <a:rPr lang="en-US" spc="55" dirty="0">
                <a:solidFill>
                  <a:schemeClr val="tx1"/>
                </a:solidFill>
                <a:cs typeface="Calibri"/>
              </a:rPr>
              <a:t> </a:t>
            </a:r>
            <a:r>
              <a:rPr lang="en-US" spc="-15" dirty="0">
                <a:solidFill>
                  <a:schemeClr val="tx1"/>
                </a:solidFill>
                <a:cs typeface="Calibri"/>
              </a:rPr>
              <a:t>GI</a:t>
            </a:r>
            <a:r>
              <a:rPr lang="en-US" spc="-10" dirty="0">
                <a:solidFill>
                  <a:schemeClr val="tx1"/>
                </a:solidFill>
                <a:cs typeface="Calibri"/>
              </a:rPr>
              <a:t> Bi</a:t>
            </a:r>
            <a:r>
              <a:rPr lang="en-US" spc="-20" dirty="0">
                <a:solidFill>
                  <a:schemeClr val="tx1"/>
                </a:solidFill>
                <a:cs typeface="Calibri"/>
              </a:rPr>
              <a:t>l</a:t>
            </a:r>
            <a:r>
              <a:rPr lang="en-US" spc="-10" dirty="0">
                <a:solidFill>
                  <a:schemeClr val="tx1"/>
                </a:solidFill>
                <a:cs typeface="Calibri"/>
              </a:rPr>
              <a:t>l</a:t>
            </a:r>
            <a:r>
              <a:rPr lang="en-US" spc="-25" dirty="0">
                <a:solidFill>
                  <a:schemeClr val="tx1"/>
                </a:solidFill>
                <a:cs typeface="Calibri"/>
              </a:rPr>
              <a:t>® at the 1</a:t>
            </a:r>
            <a:r>
              <a:rPr lang="en-US" spc="-20" dirty="0">
                <a:solidFill>
                  <a:schemeClr val="tx1"/>
                </a:solidFill>
              </a:rPr>
              <a:t>00% benefit level.</a:t>
            </a:r>
          </a:p>
        </p:txBody>
      </p:sp>
      <p:pic>
        <p:nvPicPr>
          <p:cNvPr id="6" name="Picture 4">
            <a:extLst>
              <a:ext uri="{FF2B5EF4-FFF2-40B4-BE49-F238E27FC236}">
                <a16:creationId xmlns:a16="http://schemas.microsoft.com/office/drawing/2014/main" id="{2519412D-643B-4A1F-AE04-3CDC567E11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8700" y="2266950"/>
            <a:ext cx="4318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25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65&quot;&gt;&lt;/object&gt;&lt;object type=&quot;2&quot; unique_id=&quot;10066&quot;&gt;&lt;object type=&quot;3&quot; unique_id=&quot;10067&quot;&gt;&lt;property id=&quot;20148&quot; value=&quot;5&quot;/&gt;&lt;property id=&quot;20300&quot; value=&quot;Slide 1 - &amp;quot;Education Service School Certifying Official Training  Advanced School Certifying Official (SCO)&amp;quot;&quot;/&gt;&lt;property id=&quot;20307&quot; value=&quot;305&quot;/&gt;&lt;/object&gt;&lt;object type=&quot;3&quot; unique_id=&quot;10075&quot;&gt;&lt;property id=&quot;20148&quot; value=&quot;5&quot;/&gt;&lt;property id=&quot;20300&quot; value=&quot;Slide 56 - &amp;quot;Mitigating Circumstances&amp;quot;&quot;/&gt;&lt;property id=&quot;20307&quot; value=&quot;320&quot;/&gt;&lt;/object&gt;&lt;object type=&quot;3&quot; unique_id=&quot;10076&quot;&gt;&lt;property id=&quot;20148&quot; value=&quot;5&quot;/&gt;&lt;property id=&quot;20300&quot; value=&quot;Slide 13 - &amp;quot;Educational&amp;quot;&quot;/&gt;&lt;property id=&quot;20307&quot; value=&quot;321&quot;/&gt;&lt;/object&gt;&lt;object type=&quot;3&quot; unique_id=&quot;10081&quot;&gt;&lt;property id=&quot;20148&quot; value=&quot;5&quot;/&gt;&lt;property id=&quot;20300&quot; value=&quot;Slide 59 - &amp;quot;Section Review&amp;quot;&quot;/&gt;&lt;property id=&quot;20307&quot; value=&quot;312&quot;/&gt;&lt;/object&gt;&lt;object type=&quot;3&quot; unique_id=&quot;10088&quot;&gt;&lt;property id=&quot;20148&quot; value=&quot;5&quot;/&gt;&lt;property id=&quot;20300&quot; value=&quot;Slide 5 - &amp;quot;Education Benefit Programs&amp;quot;&quot;/&gt;&lt;property id=&quot;20307&quot; value=&quot;304&quot;/&gt;&lt;/object&gt;&lt;object type=&quot;3&quot; unique_id=&quot;14366&quot;&gt;&lt;property id=&quot;20148&quot; value=&quot;5&quot;/&gt;&lt;property id=&quot;20300&quot; value=&quot;Slide 15 - &amp;quot;Professional&amp;quot;&quot;/&gt;&lt;property id=&quot;20307&quot; value=&quot;324&quot;/&gt;&lt;/object&gt;&lt;object type=&quot;3&quot; unique_id=&quot;14368&quot;&gt;&lt;property id=&quot;20148&quot; value=&quot;5&quot;/&gt;&lt;property id=&quot;20300&quot; value=&quot;Slide 30 - &amp;quot;Criteria for Certifying Courses, Tuition and Fees&amp;quot;&quot;/&gt;&lt;property id=&quot;20307&quot; value=&quot;326&quot;/&gt;&lt;/object&gt;&lt;object type=&quot;3&quot; unique_id=&quot;16354&quot;&gt;&lt;property id=&quot;20148&quot; value=&quot;5&quot;/&gt;&lt;property id=&quot;20300&quot; value=&quot;Slide 85 - &amp;quot;SAA vs. ELR&amp;quot;&quot;/&gt;&lt;property id=&quot;20307&quot; value=&quot;353&quot;/&gt;&lt;/object&gt;&lt;object type=&quot;3&quot; unique_id=&quot;16355&quot;&gt;&lt;property id=&quot;20148&quot; value=&quot;5&quot;/&gt;&lt;property id=&quot;20300&quot; value=&quot;Slide 10 - &amp;quot;Section Review&amp;quot;&quot;/&gt;&lt;property id=&quot;20307&quot; value=&quot;354&quot;/&gt;&lt;/object&gt;&lt;object type=&quot;3&quot; unique_id=&quot;20407&quot;&gt;&lt;property id=&quot;20148&quot; value=&quot;5&quot;/&gt;&lt;property id=&quot;20300&quot; value=&quot;Slide 4 - &amp;quot;Topics&amp;quot;&quot;/&gt;&lt;property id=&quot;20307&quot; value=&quot;421&quot;/&gt;&lt;/object&gt;&lt;object type=&quot;3&quot; unique_id=&quot;20431&quot;&gt;&lt;property id=&quot;20148&quot; value=&quot;5&quot;/&gt;&lt;property id=&quot;20300&quot; value=&quot;Slide 91&quot;/&gt;&lt;property id=&quot;20307&quot; value=&quot;418&quot;/&gt;&lt;/object&gt;&lt;object type=&quot;3&quot; unique_id=&quot;20432&quot;&gt;&lt;property id=&quot;20148&quot; value=&quot;5&quot;/&gt;&lt;property id=&quot;20300&quot; value=&quot;Slide 94 - &amp;quot;Thank you for your time today!&amp;quot;&quot;/&gt;&lt;property id=&quot;20307&quot; value=&quot;306&quot;/&gt;&lt;/object&gt;&lt;object type=&quot;3&quot; unique_id=&quot;21276&quot;&gt;&lt;property id=&quot;20148&quot; value=&quot;5&quot;/&gt;&lt;property id=&quot;20300&quot; value=&quot;Slide 6 - &amp;quot;Education Benefit Programs (1 of 2)&amp;quot;&quot;/&gt;&lt;property id=&quot;20307&quot; value=&quot;422&quot;/&gt;&lt;/object&gt;&lt;object type=&quot;3&quot; unique_id=&quot;21277&quot;&gt;&lt;property id=&quot;20148&quot; value=&quot;5&quot;/&gt;&lt;property id=&quot;20300&quot; value=&quot;Slide 11 - &amp;quot;Approved Educational Criteria&amp;quot;&quot;/&gt;&lt;property id=&quot;20307&quot; value=&quot;423&quot;/&gt;&lt;/object&gt;&lt;object type=&quot;3&quot; unique_id=&quot;21278&quot;&gt;&lt;property id=&quot;20148&quot; value=&quot;5&quot;/&gt;&lt;property id=&quot;20300&quot; value=&quot;Slide 14 - &amp;quot;Vocational&amp;quot;&quot;/&gt;&lt;property id=&quot;20307&quot; value=&quot;424&quot;/&gt;&lt;/object&gt;&lt;object type=&quot;3&quot; unique_id=&quot;21279&quot;&gt;&lt;property id=&quot;20148&quot; value=&quot;5&quot;/&gt;&lt;property id=&quot;20300&quot; value=&quot;Slide 20 - &amp;quot;Resident Training (1 of 2)&amp;quot;&quot;/&gt;&lt;property id=&quot;20307&quot; value=&quot;425&quot;/&gt;&lt;/object&gt;&lt;object type=&quot;3&quot; unique_id=&quot;21280&quot;&gt;&lt;property id=&quot;20148&quot; value=&quot;5&quot;/&gt;&lt;property id=&quot;20300&quot; value=&quot;Slide 23 - &amp;quot;Dual Majors and Minors Policy&amp;quot;&quot;/&gt;&lt;property id=&quot;20307&quot; value=&quot;426&quot;/&gt;&lt;/object&gt;&lt;object type=&quot;3&quot; unique_id=&quot;21832&quot;&gt;&lt;property id=&quot;20148&quot; value=&quot;5&quot;/&gt;&lt;property id=&quot;20300&quot; value=&quot;Slide 28 - &amp;quot;Section Review&amp;quot;&quot;/&gt;&lt;property id=&quot;20307&quot; value=&quot;428&quot;/&gt;&lt;/object&gt;&lt;object type=&quot;3&quot; unique_id=&quot;21833&quot;&gt;&lt;property id=&quot;20148&quot; value=&quot;5&quot;/&gt;&lt;property id=&quot;20300&quot; value=&quot;Slide 26 - &amp;quot;Section Review&amp;quot;&quot;/&gt;&lt;property id=&quot;20307&quot; value=&quot;427&quot;/&gt;&lt;/object&gt;&lt;object type=&quot;3&quot; unique_id=&quot;21837&quot;&gt;&lt;property id=&quot;20148&quot; value=&quot;5&quot;/&gt;&lt;property id=&quot;20300&quot; value=&quot;Slide 57 - &amp;quot;Section Review&amp;quot;&quot;/&gt;&lt;property id=&quot;20307&quot; value=&quot;432&quot;/&gt;&lt;/object&gt;&lt;object type=&quot;3&quot; unique_id=&quot;22267&quot;&gt;&lt;property id=&quot;20148&quot; value=&quot;5&quot;/&gt;&lt;property id=&quot;20300&quot; value=&quot;Slide 2 - &amp;quot;Approved SCO Training&amp;quot;&quot;/&gt;&lt;property id=&quot;20307&quot; value=&quot;606&quot;/&gt;&lt;/object&gt;&lt;object type=&quot;3&quot; unique_id=&quot;22268&quot;&gt;&lt;property id=&quot;20148&quot; value=&quot;5&quot;/&gt;&lt;property id=&quot;20300&quot; value=&quot;Slide 3 - &amp;quot;Learning Objectives&amp;quot;&quot;/&gt;&lt;property id=&quot;20307&quot; value=&quot;605&quot;/&gt;&lt;/object&gt;&lt;object type=&quot;3&quot; unique_id=&quot;22269&quot;&gt;&lt;property id=&quot;20148&quot; value=&quot;5&quot;/&gt;&lt;property id=&quot;20300&quot; value=&quot;Slide 7 - &amp;quot;Education Benefit Programs (2 of 2)&amp;quot;&quot;/&gt;&lt;property id=&quot;20307&quot; value=&quot;550&quot;/&gt;&lt;/object&gt;&lt;object type=&quot;3&quot; unique_id=&quot;22270&quot;&gt;&lt;property id=&quot;20148&quot; value=&quot;5&quot;/&gt;&lt;property id=&quot;20300&quot; value=&quot;Slide 8 - &amp;quot;Yellow Ribbon (Chapter 33)&amp;quot;&quot;/&gt;&lt;property id=&quot;20307&quot; value=&quot;458&quot;/&gt;&lt;/object&gt;&lt;object type=&quot;3&quot; unique_id=&quot;22271&quot;&gt;&lt;property id=&quot;20148&quot; value=&quot;5&quot;/&gt;&lt;property id=&quot;20300&quot; value=&quot;Slide 9 - &amp;quot;Fry Scholarship&amp;quot;&quot;/&gt;&lt;property id=&quot;20307&quot; value=&quot;459&quot;/&gt;&lt;/object&gt;&lt;object type=&quot;3&quot; unique_id=&quot;22272&quot;&gt;&lt;property id=&quot;20148&quot; value=&quot;5&quot;/&gt;&lt;property id=&quot;20300&quot; value=&quot;Slide 12 - &amp;quot;Program of Education&amp;quot;&quot;/&gt;&lt;property id=&quot;20307&quot; value=&quot;435&quot;/&gt;&lt;/object&gt;&lt;object type=&quot;3&quot; unique_id=&quot;22273&quot;&gt;&lt;property id=&quot;20148&quot; value=&quot;5&quot;/&gt;&lt;property id=&quot;20300&quot; value=&quot;Slide 16 - &amp;quot;Measurement of Courses (1 of 2)&amp;quot;&quot;/&gt;&lt;property id=&quot;20307&quot; value=&quot;548&quot;/&gt;&lt;/object&gt;&lt;object type=&quot;3&quot; unique_id=&quot;22274&quot;&gt;&lt;property id=&quot;20148&quot; value=&quot;5&quot;/&gt;&lt;property id=&quot;20300&quot; value=&quot;Slide 17 - &amp;quot;Measurement of Courses (2 of 2)&amp;quot;&quot;/&gt;&lt;property id=&quot;20307&quot; value=&quot;546&quot;/&gt;&lt;/object&gt;&lt;object type=&quot;3&quot; unique_id=&quot;22275&quot;&gt;&lt;property id=&quot;20148&quot; value=&quot;5&quot;/&gt;&lt;property id=&quot;20300&quot; value=&quot;Slide 18 - &amp;quot;What Exactly is a Clock Hour?&amp;quot;&quot;/&gt;&lt;property id=&quot;20307&quot; value=&quot;547&quot;/&gt;&lt;/object&gt;&lt;object type=&quot;3&quot; unique_id=&quot;22276&quot;&gt;&lt;property id=&quot;20148&quot; value=&quot;5&quot;/&gt;&lt;property id=&quot;20300&quot; value=&quot;Slide 19 - &amp;quot;Attendance Policy&amp;quot;&quot;/&gt;&lt;property id=&quot;20307&quot; value=&quot;551&quot;/&gt;&lt;/object&gt;&lt;object type=&quot;3&quot; unique_id=&quot;22277&quot;&gt;&lt;property id=&quot;20148&quot; value=&quot;5&quot;/&gt;&lt;property id=&quot;20300&quot; value=&quot;Slide 21 - &amp;quot;Resident Training (2 of 2)&amp;quot;&quot;/&gt;&lt;property id=&quot;20307&quot; value=&quot;461&quot;/&gt;&lt;/object&gt;&lt;object type=&quot;3&quot; unique_id=&quot;22278&quot;&gt;&lt;property id=&quot;20148&quot; value=&quot;5&quot;/&gt;&lt;property id=&quot;20300&quot; value=&quot;Slide 22 - &amp;quot;Independent Study&amp;quot;&quot;/&gt;&lt;property id=&quot;20307&quot; value=&quot;462&quot;/&gt;&lt;/object&gt;&lt;object type=&quot;3&quot; unique_id=&quot;22279&quot;&gt;&lt;property id=&quot;20148&quot; value=&quot;5&quot;/&gt;&lt;property id=&quot;20300&quot; value=&quot;Slide 24 - &amp;quot;Dual Objectives&amp;quot;&quot;/&gt;&lt;property id=&quot;20307&quot; value=&quot;545&quot;/&gt;&lt;/object&gt;&lt;object type=&quot;3&quot; unique_id=&quot;22280&quot;&gt;&lt;property id=&quot;20148&quot; value=&quot;5&quot;/&gt;&lt;property id=&quot;20300&quot; value=&quot;Slide 25 - &amp;quot;Not Approvable&amp;quot;&quot;/&gt;&lt;property id=&quot;20307&quot; value=&quot;544&quot;/&gt;&lt;/object&gt;&lt;object type=&quot;3&quot; unique_id=&quot;22281&quot;&gt;&lt;property id=&quot;20148&quot; value=&quot;5&quot;/&gt;&lt;property id=&quot;20300&quot; value=&quot;Slide 31 - &amp;quot;Responsibilities for Reporting (1 of 3)&amp;quot;&quot;/&gt;&lt;property id=&quot;20307&quot; value=&quot;342&quot;/&gt;&lt;/object&gt;&lt;object type=&quot;3&quot; unique_id=&quot;22282&quot;&gt;&lt;property id=&quot;20148&quot; value=&quot;5&quot;/&gt;&lt;property id=&quot;20300&quot; value=&quot;Slide 32 - &amp;quot;Responsibilities for Reporting (2 of 3)&amp;quot;&quot;/&gt;&lt;property id=&quot;20307&quot; value=&quot;343&quot;/&gt;&lt;/object&gt;&lt;object type=&quot;3&quot; unique_id=&quot;22283&quot;&gt;&lt;property id=&quot;20148&quot; value=&quot;5&quot;/&gt;&lt;property id=&quot;20300&quot; value=&quot;Slide 33 - &amp;quot;Responsibilities for Reporting (3 of 3)&amp;quot;&quot;/&gt;&lt;property id=&quot;20307&quot; value=&quot;555&quot;/&gt;&lt;/object&gt;&lt;object type=&quot;3&quot; unique_id=&quot;22284&quot;&gt;&lt;property id=&quot;20148&quot; value=&quot;5&quot;/&gt;&lt;property id=&quot;20300&quot; value=&quot;Slide 34 - &amp;quot;Standards of Progress (1 of 2)&amp;quot;&quot;/&gt;&lt;property id=&quot;20307&quot; value=&quot;327&quot;/&gt;&lt;/object&gt;&lt;object type=&quot;3&quot; unique_id=&quot;22285&quot;&gt;&lt;property id=&quot;20148&quot; value=&quot;5&quot;/&gt;&lt;property id=&quot;20300&quot; value=&quot;Slide 35 - &amp;quot;Standards of Progress (2 of 2)&amp;quot;&quot;/&gt;&lt;property id=&quot;20307&quot; value=&quot;292&quot;/&gt;&lt;/object&gt;&lt;object type=&quot;3&quot; unique_id=&quot;22286&quot;&gt;&lt;property id=&quot;20148&quot; value=&quot;5&quot;/&gt;&lt;property id=&quot;20300&quot; value=&quot;Slide 36 - &amp;quot;Dates of Attendance (1 of 2)&amp;quot;&quot;/&gt;&lt;property id=&quot;20307&quot; value=&quot;552&quot;/&gt;&lt;/object&gt;&lt;object type=&quot;3&quot; unique_id=&quot;22287&quot;&gt;&lt;property id=&quot;20148&quot; value=&quot;5&quot;/&gt;&lt;property id=&quot;20300&quot; value=&quot;Slide 37 - &amp;quot;Dates of Attendance (2 of 2)&amp;quot;&quot;/&gt;&lt;property id=&quot;20307&quot; value=&quot;558&quot;/&gt;&lt;/object&gt;&lt;object type=&quot;3&quot; unique_id=&quot;22288&quot;&gt;&lt;property id=&quot;20148&quot; value=&quot;5&quot;/&gt;&lt;property id=&quot;20300&quot; value=&quot;Slide 38 - &amp;quot;When to Certify&amp;quot;&quot;/&gt;&lt;property id=&quot;20307&quot; value=&quot;556&quot;/&gt;&lt;/object&gt;&lt;object type=&quot;3&quot; unique_id=&quot;22289&quot;&gt;&lt;property id=&quot;20148&quot; value=&quot;5&quot;/&gt;&lt;property id=&quot;20300&quot; value=&quot;Slide 39 - &amp;quot;Certifying Tuition and Fees&amp;quot;&quot;/&gt;&lt;property id=&quot;20307&quot; value=&quot;559&quot;/&gt;&lt;/object&gt;&lt;object type=&quot;3&quot; unique_id=&quot;22290&quot;&gt;&lt;property id=&quot;20148&quot; value=&quot;5&quot;/&gt;&lt;property id=&quot;20300&quot; value=&quot;Slide 40 - &amp;quot;Mandatory Charges&amp;quot;&quot;/&gt;&lt;property id=&quot;20307&quot; value=&quot;557&quot;/&gt;&lt;/object&gt;&lt;object type=&quot;3&quot; unique_id=&quot;22291&quot;&gt;&lt;property id=&quot;20148&quot; value=&quot;5&quot;/&gt;&lt;property id=&quot;20300&quot; value=&quot;Slide 41 - &amp;quot;Tuition Assistance&amp;quot;&quot;/&gt;&lt;property id=&quot;20307&quot; value=&quot;560&quot;/&gt;&lt;/object&gt;&lt;object type=&quot;3&quot; unique_id=&quot;22292&quot;&gt;&lt;property id=&quot;20148&quot; value=&quot;5&quot;/&gt;&lt;property id=&quot;20300&quot; value=&quot;Slide 42 - &amp;quot;Tuition Assistance Top Up (TATU)&amp;quot;&quot;/&gt;&lt;property id=&quot;20307&quot; value=&quot;561&quot;/&gt;&lt;/object&gt;&lt;object type=&quot;3&quot; unique_id=&quot;22293&quot;&gt;&lt;property id=&quot;20148&quot; value=&quot;5&quot;/&gt;&lt;property id=&quot;20300&quot; value=&quot;Slide 43 - &amp;quot;Tutorial Assistance (1 of 2)&amp;quot;&quot;/&gt;&lt;property id=&quot;20307&quot; value=&quot;562&quot;/&gt;&lt;/object&gt;&lt;object type=&quot;3&quot; unique_id=&quot;22294&quot;&gt;&lt;property id=&quot;20148&quot; value=&quot;5&quot;/&gt;&lt;property id=&quot;20300&quot; value=&quot;Slide 44 - &amp;quot;Tutorial Assistance (2 of 2)&amp;quot;&quot;/&gt;&lt;property id=&quot;20307&quot; value=&quot;563&quot;/&gt;&lt;/object&gt;&lt;object type=&quot;3&quot; unique_id=&quot;22295&quot;&gt;&lt;property id=&quot;20148&quot; value=&quot;5&quot;/&gt;&lt;property id=&quot;20300&quot; value=&quot;Slide 45 - &amp;quot;Study Abroad (Chapter 33)&amp;quot;&quot;/&gt;&lt;property id=&quot;20307&quot; value=&quot;366&quot;/&gt;&lt;/object&gt;&lt;object type=&quot;3&quot; unique_id=&quot;22296&quot;&gt;&lt;property id=&quot;20148&quot; value=&quot;5&quot;/&gt;&lt;property id=&quot;20300&quot; value=&quot;Slide 46 - &amp;quot;Covered Individuals&amp;quot;&quot;/&gt;&lt;property id=&quot;20307&quot; value=&quot;564&quot;/&gt;&lt;/object&gt;&lt;object type=&quot;3&quot; unique_id=&quot;22297&quot;&gt;&lt;property id=&quot;20148&quot; value=&quot;5&quot;/&gt;&lt;property id=&quot;20300&quot; value=&quot;Slide 47 - &amp;quot;LET’S TAKE A 10 Minute BREAK&amp;quot;&quot;/&gt;&lt;property id=&quot;20307&quot; value=&quot;604&quot;/&gt;&lt;/object&gt;&lt;object type=&quot;3&quot; unique_id=&quot;22298&quot;&gt;&lt;property id=&quot;20148&quot; value=&quot;5&quot;/&gt;&lt;property id=&quot;20300&quot; value=&quot;Slide 48 - &amp;quot;Debts and Over-Payments for Schools&amp;quot;&quot;/&gt;&lt;property id=&quot;20307&quot; value=&quot;565&quot;/&gt;&lt;/object&gt;&lt;object type=&quot;3&quot; unique_id=&quot;22299&quot;&gt;&lt;property id=&quot;20148&quot; value=&quot;5&quot;/&gt;&lt;property id=&quot;20300&quot; value=&quot;Slide 49 - &amp;quot;Debts and Over-Payments for Students&amp;quot;&quot;/&gt;&lt;property id=&quot;20307&quot; value=&quot;566&quot;/&gt;&lt;/object&gt;&lt;object type=&quot;3&quot; unique_id=&quot;22300&quot;&gt;&lt;property id=&quot;20148&quot; value=&quot;5&quot;/&gt;&lt;property id=&quot;20300&quot; value=&quot;Slide 50 - &amp;quot;Reductions and Withdrawals&amp;quot;&quot;/&gt;&lt;property id=&quot;20307&quot; value=&quot;567&quot;/&gt;&lt;/object&gt;&lt;object type=&quot;3&quot; unique_id=&quot;22301&quot;&gt;&lt;property id=&quot;20148&quot; value=&quot;5&quot;/&gt;&lt;property id=&quot;20300&quot; value=&quot;Slide 51 - &amp;quot;Adjustment and Terminations On or Before the  First Day of Term (CH 33)&amp;quot;&quot;/&gt;&lt;property id=&quot;20307&quot; value=&quot;568&quot;/&gt;&lt;/object&gt;&lt;object type=&quot;3&quot; unique_id=&quot;22302&quot;&gt;&lt;property id=&quot;20148&quot; value=&quot;5&quot;/&gt;&lt;property id=&quot;20300&quot; value=&quot;Slide 52 - &amp;quot;Student Waiver Request&amp;quot;&quot;/&gt;&lt;property id=&quot;20307&quot; value=&quot;569&quot;/&gt;&lt;/object&gt;&lt;object type=&quot;3&quot; unique_id=&quot;22303&quot;&gt;&lt;property id=&quot;20148&quot; value=&quot;5&quot;/&gt;&lt;property id=&quot;20300&quot; value=&quot;Slide 53 - &amp;quot;Improper Payments Elimination and Recovery Act (IPERA)&amp;quot;&quot;/&gt;&lt;property id=&quot;20307&quot; value=&quot;571&quot;/&gt;&lt;/object&gt;&lt;object type=&quot;3&quot; unique_id=&quot;22304&quot;&gt;&lt;property id=&quot;20148&quot; value=&quot;5&quot;/&gt;&lt;property id=&quot;20300&quot; value=&quot;Slide 54 - &amp;quot;IPERA Documents&amp;quot;&quot;/&gt;&lt;property id=&quot;20307&quot; value=&quot;572&quot;/&gt;&lt;/object&gt;&lt;object type=&quot;3&quot; unique_id=&quot;22305&quot;&gt;&lt;property id=&quot;20148&quot; value=&quot;5&quot;/&gt;&lt;property id=&quot;20300&quot; value=&quot;Slide 55 - &amp;quot;6-Credit Hour Exclusion&amp;quot;&quot;/&gt;&lt;property id=&quot;20307&quot; value=&quot;570&quot;/&gt;&lt;/object&gt;&lt;object type=&quot;3&quot; unique_id=&quot;22306&quot;&gt;&lt;property id=&quot;20148&quot; value=&quot;5&quot;/&gt;&lt;property id=&quot;20300&quot; value=&quot;Slide 61 - &amp;quot;Section Review&amp;quot;&quot;/&gt;&lt;property id=&quot;20307&quot; value=&quot;575&quot;/&gt;&lt;/object&gt;&lt;object type=&quot;3&quot; unique_id=&quot;22307&quot;&gt;&lt;property id=&quot;20148&quot; value=&quot;5&quot;/&gt;&lt;property id=&quot;20300&quot; value=&quot;Slide 63 - &amp;quot;VA-ONCE&amp;quot;&quot;/&gt;&lt;property id=&quot;20307&quot; value=&quot;577&quot;/&gt;&lt;/object&gt;&lt;object type=&quot;3&quot; unique_id=&quot;22308&quot;&gt;&lt;property id=&quot;20148&quot; value=&quot;5&quot;/&gt;&lt;property id=&quot;20300&quot; value=&quot;Slide 64&quot;/&gt;&lt;property id=&quot;20307&quot; value=&quot;578&quot;/&gt;&lt;/object&gt;&lt;object type=&quot;3&quot; unique_id=&quot;22309&quot;&gt;&lt;property id=&quot;20148&quot; value=&quot;5&quot;/&gt;&lt;property id=&quot;20300&quot; value=&quot;Slide 65 - &amp;quot;Home Page&amp;quot;&quot;/&gt;&lt;property id=&quot;20307&quot; value=&quot;579&quot;/&gt;&lt;/object&gt;&lt;object type=&quot;3&quot; unique_id=&quot;22310&quot;&gt;&lt;property id=&quot;20148&quot; value=&quot;5&quot;/&gt;&lt;property id=&quot;20300&quot; value=&quot;Slide 66 - &amp;quot;Margin Tab&amp;quot;&quot;/&gt;&lt;property id=&quot;20307&quot; value=&quot;580&quot;/&gt;&lt;/object&gt;&lt;object type=&quot;3&quot; unique_id=&quot;22311&quot;&gt;&lt;property id=&quot;20148&quot; value=&quot;5&quot;/&gt;&lt;property id=&quot;20300&quot; value=&quot;Slide 67 - &amp;quot;Help Tab&amp;quot;&quot;/&gt;&lt;property id=&quot;20307&quot; value=&quot;581&quot;/&gt;&lt;/object&gt;&lt;object type=&quot;3&quot; unique_id=&quot;22312&quot;&gt;&lt;property id=&quot;20148&quot; value=&quot;5&quot;/&gt;&lt;property id=&quot;20300&quot; value=&quot;Slide 68&quot;/&gt;&lt;property id=&quot;20307&quot; value=&quot;593&quot;/&gt;&lt;/object&gt;&lt;object type=&quot;3&quot; unique_id=&quot;22313&quot;&gt;&lt;property id=&quot;20148&quot; value=&quot;5&quot;/&gt;&lt;property id=&quot;20300&quot; value=&quot;Slide 69 - &amp;quot;Certifying Hours&amp;quot;&quot;/&gt;&lt;property id=&quot;20307&quot; value=&quot;594&quot;/&gt;&lt;/object&gt;&lt;object type=&quot;3&quot; unique_id=&quot;22314&quot;&gt;&lt;property id=&quot;20148&quot; value=&quot;5&quot;/&gt;&lt;property id=&quot;20300&quot; value=&quot;Slide 70&quot;/&gt;&lt;property id=&quot;20307&quot; value=&quot;582&quot;/&gt;&lt;/object&gt;&lt;object type=&quot;3&quot; unique_id=&quot;22315&quot;&gt;&lt;property id=&quot;20148&quot; value=&quot;5&quot;/&gt;&lt;property id=&quot;20300&quot; value=&quot;Slide 71 - &amp;quot;Correcting a Social Security Number (SSN)&amp;quot;&quot;/&gt;&lt;property id=&quot;20307&quot; value=&quot;583&quot;/&gt;&lt;/object&gt;&lt;object type=&quot;3&quot; unique_id=&quot;22316&quot;&gt;&lt;property id=&quot;20148&quot; value=&quot;5&quot;/&gt;&lt;property id=&quot;20300&quot; value=&quot;Slide 72 - &amp;quot;Existing SSN&amp;quot;&quot;/&gt;&lt;property id=&quot;20307&quot; value=&quot;584&quot;/&gt;&lt;/object&gt;&lt;object type=&quot;3&quot; unique_id=&quot;22317&quot;&gt;&lt;property id=&quot;20148&quot; value=&quot;5&quot;/&gt;&lt;property id=&quot;20300&quot; value=&quot;Slide 73&quot;/&gt;&lt;property id=&quot;20307&quot; value=&quot;595&quot;/&gt;&lt;/object&gt;&lt;object type=&quot;3&quot; unique_id=&quot;22318&quot;&gt;&lt;property id=&quot;20148&quot; value=&quot;5&quot;/&gt;&lt;property id=&quot;20300&quot; value=&quot;Slide 74 - &amp;quot;Adding Dual Objectives&amp;quot;&quot;/&gt;&lt;property id=&quot;20307&quot; value=&quot;596&quot;/&gt;&lt;/object&gt;&lt;object type=&quot;3&quot; unique_id=&quot;22319&quot;&gt;&lt;property id=&quot;20148&quot; value=&quot;5&quot;/&gt;&lt;property id=&quot;20300&quot; value=&quot;Slide 75&quot;/&gt;&lt;property id=&quot;20307&quot; value=&quot;585&quot;/&gt;&lt;/object&gt;&lt;object type=&quot;3&quot; unique_id=&quot;22320&quot;&gt;&lt;property id=&quot;20148&quot; value=&quot;5&quot;/&gt;&lt;property id=&quot;20300&quot; value=&quot;Slide 76 - &amp;quot;Certification Deletion – Status 2&amp;quot;&quot;/&gt;&lt;property id=&quot;20307&quot; value=&quot;586&quot;/&gt;&lt;/object&gt;&lt;object type=&quot;3&quot; unique_id=&quot;22321&quot;&gt;&lt;property id=&quot;20148&quot; value=&quot;5&quot;/&gt;&lt;property id=&quot;20300&quot; value=&quot;Slide 77 - &amp;quot;Certification Deletion – Status 3&amp;quot;&quot;/&gt;&lt;property id=&quot;20307&quot; value=&quot;587&quot;/&gt;&lt;/object&gt;&lt;object type=&quot;3&quot; unique_id=&quot;22322&quot;&gt;&lt;property id=&quot;20148&quot; value=&quot;5&quot;/&gt;&lt;property id=&quot;20300&quot; value=&quot;Slide 78&quot;/&gt;&lt;property id=&quot;20307&quot; value=&quot;588&quot;/&gt;&lt;/object&gt;&lt;object type=&quot;3&quot; unique_id=&quot;22323&quot;&gt;&lt;property id=&quot;20148&quot; value=&quot;5&quot;/&gt;&lt;property id=&quot;20300&quot; value=&quot;Slide 79 - &amp;quot;Deleting and Inactivating Students&amp;quot;&quot;/&gt;&lt;property id=&quot;20307&quot; value=&quot;589&quot;/&gt;&lt;/object&gt;&lt;object type=&quot;3&quot; unique_id=&quot;22324&quot;&gt;&lt;property id=&quot;20148&quot; value=&quot;5&quot;/&gt;&lt;property id=&quot;20300&quot; value=&quot;Slide 80 - &amp;quot;Undeleting and Reactivating Students (1 of 2)&amp;quot;&quot;/&gt;&lt;property id=&quot;20307&quot; value=&quot;590&quot;/&gt;&lt;/object&gt;&lt;object type=&quot;3&quot; unique_id=&quot;22325&quot;&gt;&lt;property id=&quot;20148&quot; value=&quot;5&quot;/&gt;&lt;property id=&quot;20300&quot; value=&quot;Slide 81 - &amp;quot;Undeleting and Reactivating Students (2 of 2)&amp;quot;&quot;/&gt;&lt;property id=&quot;20307&quot; value=&quot;591&quot;/&gt;&lt;/object&gt;&lt;object type=&quot;3&quot; unique_id=&quot;22326&quot;&gt;&lt;property id=&quot;20148&quot; value=&quot;5&quot;/&gt;&lt;property id=&quot;20300&quot; value=&quot;Slide 84 - &amp;quot;Contacts&amp;quot;&quot;/&gt;&lt;property id=&quot;20307&quot; value=&quot;598&quot;/&gt;&lt;/object&gt;&lt;object type=&quot;3&quot; unique_id=&quot;22327&quot;&gt;&lt;property id=&quot;20148&quot; value=&quot;5&quot;/&gt;&lt;property id=&quot;20300&quot; value=&quot;Slide 86 - &amp;quot;Call Centers&amp;quot;&quot;/&gt;&lt;property id=&quot;20307&quot; value=&quot;602&quot;/&gt;&lt;/object&gt;&lt;object type=&quot;3&quot; unique_id=&quot;22328&quot;&gt;&lt;property id=&quot;20148&quot; value=&quot;5&quot;/&gt;&lt;property id=&quot;20300&quot; value=&quot;Slide 87 - &amp;quot;Internet Inquiries&amp;quot;&quot;/&gt;&lt;property id=&quot;20307&quot; value=&quot;599&quot;/&gt;&lt;/object&gt;&lt;object type=&quot;3&quot; unique_id=&quot;22329&quot;&gt;&lt;property id=&quot;20148&quot; value=&quot;5&quot;/&gt;&lt;property id=&quot;20300&quot; value=&quot;Slide 88 - &amp;quot;Student Inquiries&amp;quot;&quot;/&gt;&lt;property id=&quot;20307&quot; value=&quot;600&quot;/&gt;&lt;/object&gt;&lt;object type=&quot;3&quot; unique_id=&quot;22330&quot;&gt;&lt;property id=&quot;20148&quot; value=&quot;5&quot;/&gt;&lt;property id=&quot;20300&quot; value=&quot;Slide 89 - &amp;quot;Other Contacts&amp;quot;&quot;/&gt;&lt;property id=&quot;20307&quot; value=&quot;601&quot;/&gt;&lt;/object&gt;&lt;object type=&quot;3&quot; unique_id=&quot;22331&quot;&gt;&lt;property id=&quot;20148&quot; value=&quot;5&quot;/&gt;&lt;property id=&quot;20300&quot; value=&quot;Slide 90 - &amp;quot;Resources&amp;quot;&quot;/&gt;&lt;property id=&quot;20307&quot; value=&quot;603&quot;/&gt;&lt;/object&gt;&lt;object type=&quot;3&quot; unique_id=&quot;22332&quot;&gt;&lt;property id=&quot;20148&quot; value=&quot;5&quot;/&gt;&lt;property id=&quot;20300&quot; value=&quot;Slide 92&quot;/&gt;&lt;property id=&quot;20307&quot; value=&quot;1428&quot;/&gt;&lt;/object&gt;&lt;object type=&quot;3&quot; unique_id=&quot;23260&quot;&gt;&lt;property id=&quot;20148&quot; value=&quot;5&quot;/&gt;&lt;property id=&quot;20300&quot; value=&quot;Slide 27 - &amp;quot;Section Review&amp;quot;&quot;/&gt;&lt;property id=&quot;20307&quot; value=&quot;1429&quot;/&gt;&lt;/object&gt;&lt;object type=&quot;3&quot; unique_id=&quot;23261&quot;&gt;&lt;property id=&quot;20148&quot; value=&quot;5&quot;/&gt;&lt;property id=&quot;20300&quot; value=&quot;Slide 29 - &amp;quot;Section Review&amp;quot;&quot;/&gt;&lt;property id=&quot;20307&quot; value=&quot;1430&quot;/&gt;&lt;/object&gt;&lt;object type=&quot;3&quot; unique_id=&quot;23262&quot;&gt;&lt;property id=&quot;20148&quot; value=&quot;5&quot;/&gt;&lt;property id=&quot;20300&quot; value=&quot;Slide 58 - &amp;quot;Section Review&amp;quot;&quot;/&gt;&lt;property id=&quot;20307&quot; value=&quot;1431&quot;/&gt;&lt;/object&gt;&lt;object type=&quot;3&quot; unique_id=&quot;23263&quot;&gt;&lt;property id=&quot;20148&quot; value=&quot;5&quot;/&gt;&lt;property id=&quot;20300&quot; value=&quot;Slide 60 - &amp;quot;Section Review&amp;quot;&quot;/&gt;&lt;property id=&quot;20307&quot; value=&quot;1432&quot;/&gt;&lt;/object&gt;&lt;object type=&quot;3&quot; unique_id=&quot;23264&quot;&gt;&lt;property id=&quot;20148&quot; value=&quot;5&quot;/&gt;&lt;property id=&quot;20300&quot; value=&quot;Slide 62 - &amp;quot;Section Review&amp;quot;&quot;/&gt;&lt;property id=&quot;20307&quot; value=&quot;1433&quot;/&gt;&lt;/object&gt;&lt;object type=&quot;3&quot; unique_id=&quot;23647&quot;&gt;&lt;property id=&quot;20148&quot; value=&quot;5&quot;/&gt;&lt;property id=&quot;20300&quot; value=&quot;Slide 82 - &amp;quot;Section Review&amp;quot;&quot;/&gt;&lt;property id=&quot;20307&quot; value=&quot;433&quot;/&gt;&lt;/object&gt;&lt;object type=&quot;3&quot; unique_id=&quot;23648&quot;&gt;&lt;property id=&quot;20148&quot; value=&quot;5&quot;/&gt;&lt;property id=&quot;20300&quot; value=&quot;Slide 83 - &amp;quot;Section Review&amp;quot;&quot;/&gt;&lt;property id=&quot;20307&quot; value=&quot;1434&quot;/&gt;&lt;/object&gt;&lt;object type=&quot;3&quot; unique_id=&quot;24414&quot;&gt;&lt;property id=&quot;20148&quot; value=&quot;5&quot;/&gt;&lt;property id=&quot;20300&quot; value=&quot;Slide 93 - &amp;quot;FY’21 SCO Annual Training Requirements&amp;quot;&quot;/&gt;&lt;property id=&quot;20307&quot; value=&quot;278&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Custom 4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70C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ee353fad-9f9f-40f5-9a38-61918d877170" Revision="1" Stencil="System.MyShapes" StencilVersion="1.0"/>
</Control>
</file>

<file path=customXml/item10.xml><?xml version="1.0" encoding="utf-8"?>
<Control xmlns="http://schemas.microsoft.com/VisualStudio/2011/storyboarding/control">
  <Id Name="ee353fad-9f9f-40f5-9a38-61918d877170" Revision="1" Stencil="System.MyShapes" StencilVersion="1.0"/>
</Control>
</file>

<file path=customXml/item11.xml><?xml version="1.0" encoding="utf-8"?>
<Control xmlns="http://schemas.microsoft.com/VisualStudio/2011/storyboarding/control">
  <Id Name="e4954507-88a6-4873-b8a6-4571dbdec720" Revision="1" Stencil="System.MyShapes" StencilVersion="1.0"/>
</Control>
</file>

<file path=customXml/item12.xml><?xml version="1.0" encoding="utf-8"?>
<Control xmlns="http://schemas.microsoft.com/VisualStudio/2011/storyboarding/control">
  <Id Name="e4954507-88a6-4873-b8a6-4571dbdec720" Revision="1" Stencil="System.MyShapes" StencilVersion="1.0"/>
</Control>
</file>

<file path=customXml/item13.xml><?xml version="1.0" encoding="utf-8"?>
<Control xmlns="http://schemas.microsoft.com/VisualStudio/2011/storyboarding/control">
  <Id Name="ee353fad-9f9f-40f5-9a38-61918d877170" Revision="1" Stencil="System.MyShapes" StencilVersion="1.0"/>
</Control>
</file>

<file path=customXml/item14.xml><?xml version="1.0" encoding="utf-8"?>
<Control xmlns="http://schemas.microsoft.com/VisualStudio/2011/storyboarding/control">
  <Id Name="ee353fad-9f9f-40f5-9a38-61918d877170" Revision="1" Stencil="System.MyShapes" StencilVersion="1.0"/>
</Control>
</file>

<file path=customXml/item15.xml><?xml version="1.0" encoding="utf-8"?>
<Control xmlns="http://schemas.microsoft.com/VisualStudio/2011/storyboarding/control">
  <Id Name="e4954507-88a6-4873-b8a6-4571dbdec720" Revision="1" Stencil="System.MyShapes" StencilVersion="1.0"/>
</Control>
</file>

<file path=customXml/item16.xml><?xml version="1.0" encoding="utf-8"?>
<Control xmlns="http://schemas.microsoft.com/VisualStudio/2011/storyboarding/control">
  <Id Name="ee353fad-9f9f-40f5-9a38-61918d877170" Revision="1" Stencil="System.MyShapes" StencilVersion="1.0"/>
</Control>
</file>

<file path=customXml/item17.xml><?xml version="1.0" encoding="utf-8"?>
<Control xmlns="http://schemas.microsoft.com/VisualStudio/2011/storyboarding/control">
  <Id Name="ee353fad-9f9f-40f5-9a38-61918d877170" Revision="1" Stencil="System.MyShapes" StencilVersion="1.0"/>
</Control>
</file>

<file path=customXml/item18.xml><?xml version="1.0" encoding="utf-8"?>
<Control xmlns="http://schemas.microsoft.com/VisualStudio/2011/storyboarding/control">
  <Id Name="e4954507-88a6-4873-b8a6-4571dbdec720" Revision="1" Stencil="System.MyShapes" StencilVersion="1.0"/>
</Control>
</file>

<file path=customXml/item19.xml><?xml version="1.0" encoding="utf-8"?>
<Control xmlns="http://schemas.microsoft.com/VisualStudio/2011/storyboarding/control">
  <Id Name="ee353fad-9f9f-40f5-9a38-61918d877170" Revision="1" Stencil="System.MyShapes" StencilVersion="1.0"/>
</Control>
</file>

<file path=customXml/item2.xml><?xml version="1.0" encoding="utf-8"?>
<Control xmlns="http://schemas.microsoft.com/VisualStudio/2011/storyboarding/control">
  <Id Name="ee353fad-9f9f-40f5-9a38-61918d877170" Revision="1" Stencil="System.MyShapes" StencilVersion="1.0"/>
</Control>
</file>

<file path=customXml/item20.xml><?xml version="1.0" encoding="utf-8"?>
<Control xmlns="http://schemas.microsoft.com/VisualStudio/2011/storyboarding/control">
  <Id Name="ee353fad-9f9f-40f5-9a38-61918d877170" Revision="1" Stencil="System.MyShapes" StencilVersion="1.0"/>
</Control>
</file>

<file path=customXml/item21.xml><?xml version="1.0" encoding="utf-8"?>
<Control xmlns="http://schemas.microsoft.com/VisualStudio/2011/storyboarding/control">
  <Id Name="ee353fad-9f9f-40f5-9a38-61918d877170" Revision="1" Stencil="System.MyShapes" StencilVersion="1.0"/>
</Control>
</file>

<file path=customXml/item22.xml><?xml version="1.0" encoding="utf-8"?>
<Control xmlns="http://schemas.microsoft.com/VisualStudio/2011/storyboarding/control">
  <Id Name="ee353fad-9f9f-40f5-9a38-61918d877170" Revision="1" Stencil="System.MyShapes" StencilVersion="1.0"/>
</Control>
</file>

<file path=customXml/item23.xml><?xml version="1.0" encoding="utf-8"?>
<Control xmlns="http://schemas.microsoft.com/VisualStudio/2011/storyboarding/control">
  <Id Name="ee353fad-9f9f-40f5-9a38-61918d877170" Revision="1" Stencil="System.MyShapes" StencilVersion="1.0"/>
</Control>
</file>

<file path=customXml/item3.xml><?xml version="1.0" encoding="utf-8"?>
<Control xmlns="http://schemas.microsoft.com/VisualStudio/2011/storyboarding/control">
  <Id Name="ee353fad-9f9f-40f5-9a38-61918d877170" Revision="1" Stencil="System.MyShapes" StencilVersion="1.0"/>
</Control>
</file>

<file path=customXml/item4.xml><?xml version="1.0" encoding="utf-8"?>
<Control xmlns="http://schemas.microsoft.com/VisualStudio/2011/storyboarding/control">
  <Id Name="ee353fad-9f9f-40f5-9a38-61918d877170" Revision="1" Stencil="System.MyShapes" StencilVersion="1.0"/>
</Control>
</file>

<file path=customXml/item5.xml><?xml version="1.0" encoding="utf-8"?>
<Control xmlns="http://schemas.microsoft.com/VisualStudio/2011/storyboarding/control">
  <Id Name="e4954507-88a6-4873-b8a6-4571dbdec720" Revision="1" Stencil="System.MyShapes" StencilVersion="1.0"/>
</Control>
</file>

<file path=customXml/item6.xml><?xml version="1.0" encoding="utf-8"?>
<Control xmlns="http://schemas.microsoft.com/VisualStudio/2011/storyboarding/control">
  <Id Name="ee353fad-9f9f-40f5-9a38-61918d877170" Revision="1" Stencil="System.MyShapes" StencilVersion="1.0"/>
</Control>
</file>

<file path=customXml/item7.xml><?xml version="1.0" encoding="utf-8"?>
<Control xmlns="http://schemas.microsoft.com/VisualStudio/2011/storyboarding/control">
  <Id Name="ee353fad-9f9f-40f5-9a38-61918d877170" Revision="1" Stencil="System.MyShapes" StencilVersion="1.0"/>
</Control>
</file>

<file path=customXml/item8.xml><?xml version="1.0" encoding="utf-8"?>
<Control xmlns="http://schemas.microsoft.com/VisualStudio/2011/storyboarding/control">
  <Id Name="ee353fad-9f9f-40f5-9a38-61918d877170" Revision="1" Stencil="System.MyShapes" StencilVersion="1.0"/>
</Control>
</file>

<file path=customXml/item9.xml><?xml version="1.0" encoding="utf-8"?>
<Control xmlns="http://schemas.microsoft.com/VisualStudio/2011/storyboarding/control">
  <Id Name="e4954507-88a6-4873-b8a6-4571dbdec720" Revision="1" Stencil="System.MyShapes" StencilVersion="1.0"/>
</Control>
</file>

<file path=customXml/itemProps1.xml><?xml version="1.0" encoding="utf-8"?>
<ds:datastoreItem xmlns:ds="http://schemas.openxmlformats.org/officeDocument/2006/customXml" ds:itemID="{6D657E32-EC6C-454E-9C2D-E987326D1B30}">
  <ds:schemaRefs>
    <ds:schemaRef ds:uri="http://schemas.microsoft.com/VisualStudio/2011/storyboarding/control"/>
  </ds:schemaRefs>
</ds:datastoreItem>
</file>

<file path=customXml/itemProps10.xml><?xml version="1.0" encoding="utf-8"?>
<ds:datastoreItem xmlns:ds="http://schemas.openxmlformats.org/officeDocument/2006/customXml" ds:itemID="{15A6F8CA-597A-4781-9D97-6BECE3271088}">
  <ds:schemaRefs>
    <ds:schemaRef ds:uri="http://schemas.microsoft.com/VisualStudio/2011/storyboarding/control"/>
  </ds:schemaRefs>
</ds:datastoreItem>
</file>

<file path=customXml/itemProps11.xml><?xml version="1.0" encoding="utf-8"?>
<ds:datastoreItem xmlns:ds="http://schemas.openxmlformats.org/officeDocument/2006/customXml" ds:itemID="{3E9A21E5-A03D-4A59-AFB7-FC21E164FEE9}">
  <ds:schemaRefs>
    <ds:schemaRef ds:uri="http://schemas.microsoft.com/VisualStudio/2011/storyboarding/control"/>
  </ds:schemaRefs>
</ds:datastoreItem>
</file>

<file path=customXml/itemProps12.xml><?xml version="1.0" encoding="utf-8"?>
<ds:datastoreItem xmlns:ds="http://schemas.openxmlformats.org/officeDocument/2006/customXml" ds:itemID="{A93F0F69-2273-482A-815B-6AC2273973BC}">
  <ds:schemaRefs>
    <ds:schemaRef ds:uri="http://schemas.microsoft.com/VisualStudio/2011/storyboarding/control"/>
  </ds:schemaRefs>
</ds:datastoreItem>
</file>

<file path=customXml/itemProps13.xml><?xml version="1.0" encoding="utf-8"?>
<ds:datastoreItem xmlns:ds="http://schemas.openxmlformats.org/officeDocument/2006/customXml" ds:itemID="{917104FD-4945-47F7-9E22-DE51A25A5CAD}">
  <ds:schemaRefs>
    <ds:schemaRef ds:uri="http://schemas.microsoft.com/VisualStudio/2011/storyboarding/control"/>
  </ds:schemaRefs>
</ds:datastoreItem>
</file>

<file path=customXml/itemProps14.xml><?xml version="1.0" encoding="utf-8"?>
<ds:datastoreItem xmlns:ds="http://schemas.openxmlformats.org/officeDocument/2006/customXml" ds:itemID="{96D09929-55DA-4DF3-9DCB-DDF31A9B67CB}">
  <ds:schemaRefs>
    <ds:schemaRef ds:uri="http://schemas.microsoft.com/VisualStudio/2011/storyboarding/control"/>
  </ds:schemaRefs>
</ds:datastoreItem>
</file>

<file path=customXml/itemProps15.xml><?xml version="1.0" encoding="utf-8"?>
<ds:datastoreItem xmlns:ds="http://schemas.openxmlformats.org/officeDocument/2006/customXml" ds:itemID="{1CA068BA-DD92-4E61-8A5B-3CAB077D182C}">
  <ds:schemaRefs>
    <ds:schemaRef ds:uri="http://schemas.microsoft.com/VisualStudio/2011/storyboarding/control"/>
  </ds:schemaRefs>
</ds:datastoreItem>
</file>

<file path=customXml/itemProps16.xml><?xml version="1.0" encoding="utf-8"?>
<ds:datastoreItem xmlns:ds="http://schemas.openxmlformats.org/officeDocument/2006/customXml" ds:itemID="{3E487DE2-C076-4DB0-B34D-7F09B8A2FEB6}">
  <ds:schemaRefs>
    <ds:schemaRef ds:uri="http://schemas.microsoft.com/VisualStudio/2011/storyboarding/control"/>
  </ds:schemaRefs>
</ds:datastoreItem>
</file>

<file path=customXml/itemProps17.xml><?xml version="1.0" encoding="utf-8"?>
<ds:datastoreItem xmlns:ds="http://schemas.openxmlformats.org/officeDocument/2006/customXml" ds:itemID="{1D38B6FE-065F-416D-84B5-8140F9D4384C}">
  <ds:schemaRefs>
    <ds:schemaRef ds:uri="http://schemas.microsoft.com/VisualStudio/2011/storyboarding/control"/>
  </ds:schemaRefs>
</ds:datastoreItem>
</file>

<file path=customXml/itemProps18.xml><?xml version="1.0" encoding="utf-8"?>
<ds:datastoreItem xmlns:ds="http://schemas.openxmlformats.org/officeDocument/2006/customXml" ds:itemID="{68587D6C-69F1-465E-ABF7-26C2D46E46C6}">
  <ds:schemaRefs>
    <ds:schemaRef ds:uri="http://schemas.microsoft.com/VisualStudio/2011/storyboarding/control"/>
  </ds:schemaRefs>
</ds:datastoreItem>
</file>

<file path=customXml/itemProps19.xml><?xml version="1.0" encoding="utf-8"?>
<ds:datastoreItem xmlns:ds="http://schemas.openxmlformats.org/officeDocument/2006/customXml" ds:itemID="{B22AAB79-D206-48EA-A4F4-3CCF1171837D}">
  <ds:schemaRefs>
    <ds:schemaRef ds:uri="http://schemas.microsoft.com/VisualStudio/2011/storyboarding/control"/>
  </ds:schemaRefs>
</ds:datastoreItem>
</file>

<file path=customXml/itemProps2.xml><?xml version="1.0" encoding="utf-8"?>
<ds:datastoreItem xmlns:ds="http://schemas.openxmlformats.org/officeDocument/2006/customXml" ds:itemID="{98E24449-A7D6-4FB3-84B4-F9E09A31B802}">
  <ds:schemaRefs>
    <ds:schemaRef ds:uri="http://schemas.microsoft.com/VisualStudio/2011/storyboarding/control"/>
  </ds:schemaRefs>
</ds:datastoreItem>
</file>

<file path=customXml/itemProps20.xml><?xml version="1.0" encoding="utf-8"?>
<ds:datastoreItem xmlns:ds="http://schemas.openxmlformats.org/officeDocument/2006/customXml" ds:itemID="{3EA832B7-5C38-4D86-AE47-65D9791BBB47}">
  <ds:schemaRefs>
    <ds:schemaRef ds:uri="http://schemas.microsoft.com/VisualStudio/2011/storyboarding/control"/>
  </ds:schemaRefs>
</ds:datastoreItem>
</file>

<file path=customXml/itemProps21.xml><?xml version="1.0" encoding="utf-8"?>
<ds:datastoreItem xmlns:ds="http://schemas.openxmlformats.org/officeDocument/2006/customXml" ds:itemID="{7D2C6C31-9A24-4582-94EB-EE162A729434}">
  <ds:schemaRefs>
    <ds:schemaRef ds:uri="http://schemas.microsoft.com/VisualStudio/2011/storyboarding/control"/>
  </ds:schemaRefs>
</ds:datastoreItem>
</file>

<file path=customXml/itemProps22.xml><?xml version="1.0" encoding="utf-8"?>
<ds:datastoreItem xmlns:ds="http://schemas.openxmlformats.org/officeDocument/2006/customXml" ds:itemID="{9347BBE9-FB74-405E-A782-EAD2DD36011E}">
  <ds:schemaRefs>
    <ds:schemaRef ds:uri="http://schemas.microsoft.com/VisualStudio/2011/storyboarding/control"/>
  </ds:schemaRefs>
</ds:datastoreItem>
</file>

<file path=customXml/itemProps23.xml><?xml version="1.0" encoding="utf-8"?>
<ds:datastoreItem xmlns:ds="http://schemas.openxmlformats.org/officeDocument/2006/customXml" ds:itemID="{68799478-25BB-41BC-9005-01D636D4B99B}">
  <ds:schemaRefs>
    <ds:schemaRef ds:uri="http://schemas.microsoft.com/VisualStudio/2011/storyboarding/control"/>
  </ds:schemaRefs>
</ds:datastoreItem>
</file>

<file path=customXml/itemProps3.xml><?xml version="1.0" encoding="utf-8"?>
<ds:datastoreItem xmlns:ds="http://schemas.openxmlformats.org/officeDocument/2006/customXml" ds:itemID="{24A6FA6C-AD63-4D13-A54A-14B5C62909C8}">
  <ds:schemaRefs>
    <ds:schemaRef ds:uri="http://schemas.microsoft.com/VisualStudio/2011/storyboarding/control"/>
  </ds:schemaRefs>
</ds:datastoreItem>
</file>

<file path=customXml/itemProps4.xml><?xml version="1.0" encoding="utf-8"?>
<ds:datastoreItem xmlns:ds="http://schemas.openxmlformats.org/officeDocument/2006/customXml" ds:itemID="{8A187FA0-28ED-41E1-AD3D-1185B0F1E58F}">
  <ds:schemaRefs>
    <ds:schemaRef ds:uri="http://schemas.microsoft.com/VisualStudio/2011/storyboarding/control"/>
  </ds:schemaRefs>
</ds:datastoreItem>
</file>

<file path=customXml/itemProps5.xml><?xml version="1.0" encoding="utf-8"?>
<ds:datastoreItem xmlns:ds="http://schemas.openxmlformats.org/officeDocument/2006/customXml" ds:itemID="{30FCE078-6915-4FD3-9FCF-E3F1A6C0D241}">
  <ds:schemaRefs>
    <ds:schemaRef ds:uri="http://schemas.microsoft.com/VisualStudio/2011/storyboarding/control"/>
  </ds:schemaRefs>
</ds:datastoreItem>
</file>

<file path=customXml/itemProps6.xml><?xml version="1.0" encoding="utf-8"?>
<ds:datastoreItem xmlns:ds="http://schemas.openxmlformats.org/officeDocument/2006/customXml" ds:itemID="{9D92DAB2-1CC3-4C6F-9B88-35C4286DF1D3}">
  <ds:schemaRefs>
    <ds:schemaRef ds:uri="http://schemas.microsoft.com/VisualStudio/2011/storyboarding/control"/>
  </ds:schemaRefs>
</ds:datastoreItem>
</file>

<file path=customXml/itemProps7.xml><?xml version="1.0" encoding="utf-8"?>
<ds:datastoreItem xmlns:ds="http://schemas.openxmlformats.org/officeDocument/2006/customXml" ds:itemID="{E32A8E51-316F-4A74-AA14-26F5C86F3C98}">
  <ds:schemaRefs>
    <ds:schemaRef ds:uri="http://schemas.microsoft.com/VisualStudio/2011/storyboarding/control"/>
  </ds:schemaRefs>
</ds:datastoreItem>
</file>

<file path=customXml/itemProps8.xml><?xml version="1.0" encoding="utf-8"?>
<ds:datastoreItem xmlns:ds="http://schemas.openxmlformats.org/officeDocument/2006/customXml" ds:itemID="{58A6ED23-6818-4825-8F1F-6EA64675461F}">
  <ds:schemaRefs>
    <ds:schemaRef ds:uri="http://schemas.microsoft.com/VisualStudio/2011/storyboarding/control"/>
  </ds:schemaRefs>
</ds:datastoreItem>
</file>

<file path=customXml/itemProps9.xml><?xml version="1.0" encoding="utf-8"?>
<ds:datastoreItem xmlns:ds="http://schemas.openxmlformats.org/officeDocument/2006/customXml" ds:itemID="{3F43A79A-62A2-42CE-85FD-868B973E190F}">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292</TotalTime>
  <Words>6425</Words>
  <Application>Microsoft Office PowerPoint</Application>
  <PresentationFormat>Widescreen</PresentationFormat>
  <Paragraphs>674</Paragraphs>
  <Slides>58</Slides>
  <Notes>58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58</vt:i4>
      </vt:variant>
    </vt:vector>
  </HeadingPairs>
  <TitlesOfParts>
    <vt:vector size="66" baseType="lpstr">
      <vt:lpstr>Arial</vt:lpstr>
      <vt:lpstr>Calibri</vt:lpstr>
      <vt:lpstr>Georgia</vt:lpstr>
      <vt:lpstr>Myriad Pro</vt:lpstr>
      <vt:lpstr>Raleway</vt:lpstr>
      <vt:lpstr>Wingdings</vt:lpstr>
      <vt:lpstr>Office Theme</vt:lpstr>
      <vt:lpstr>10_Office Theme</vt:lpstr>
      <vt:lpstr>Education Service School Certifying Official Training  Advanced School Certifying Official (SCO)</vt:lpstr>
      <vt:lpstr>Approved SCO Training</vt:lpstr>
      <vt:lpstr>Learning Objectives</vt:lpstr>
      <vt:lpstr>Topics</vt:lpstr>
      <vt:lpstr>Education Benefit Programs</vt:lpstr>
      <vt:lpstr>Education Benefit Programs (1 of 2)</vt:lpstr>
      <vt:lpstr>Education Benefit Programs (2 of 2)</vt:lpstr>
      <vt:lpstr>Yellow Ribbon (Chapter 33)</vt:lpstr>
      <vt:lpstr>Fry Scholarship</vt:lpstr>
      <vt:lpstr>Approved Educational Criteria</vt:lpstr>
      <vt:lpstr>Program of Education</vt:lpstr>
      <vt:lpstr>Educational</vt:lpstr>
      <vt:lpstr>Vocational</vt:lpstr>
      <vt:lpstr>Professional</vt:lpstr>
      <vt:lpstr>Measurement of Courses (1 of 2)</vt:lpstr>
      <vt:lpstr>Measurement of Courses (2 of 2)</vt:lpstr>
      <vt:lpstr>What Exactly is a Clock Hour?</vt:lpstr>
      <vt:lpstr>Attendance Policy</vt:lpstr>
      <vt:lpstr>Resident Training (1 of 2)</vt:lpstr>
      <vt:lpstr>Resident Training (2 of 2)</vt:lpstr>
      <vt:lpstr>Independent Study</vt:lpstr>
      <vt:lpstr>Dual Majors and Minors Policy</vt:lpstr>
      <vt:lpstr>Dual Objectives</vt:lpstr>
      <vt:lpstr>Not Approvable</vt:lpstr>
      <vt:lpstr>Criteria for Certifying Courses, Tuition and Fees</vt:lpstr>
      <vt:lpstr>Responsibilities for Reporting (1 of 3)</vt:lpstr>
      <vt:lpstr>Responsibilities for Reporting (2 of 3)</vt:lpstr>
      <vt:lpstr>Responsibilities for Reporting (3 of 3)</vt:lpstr>
      <vt:lpstr>Standards of Progress (1 of 2)</vt:lpstr>
      <vt:lpstr>Standards of Progress (2 of 2)</vt:lpstr>
      <vt:lpstr>Dates of Attendance (1 of 2)</vt:lpstr>
      <vt:lpstr>Dates of Attendance (2 of 2)</vt:lpstr>
      <vt:lpstr>When to Certify</vt:lpstr>
      <vt:lpstr>Certifying Tuition and Fees</vt:lpstr>
      <vt:lpstr>Mandatory Charges</vt:lpstr>
      <vt:lpstr>Tuition Assistance</vt:lpstr>
      <vt:lpstr>Tuition Assistance Top Up (TATU)</vt:lpstr>
      <vt:lpstr>Tutorial Assistance (1 of 2)</vt:lpstr>
      <vt:lpstr>Tutorial Assistance (2 of 2)</vt:lpstr>
      <vt:lpstr>Study Abroad (Chapter 33)</vt:lpstr>
      <vt:lpstr>Covered Individuals</vt:lpstr>
      <vt:lpstr>Reductions and Withdrawals</vt:lpstr>
      <vt:lpstr>Adjustment and Terminations On or Before the  First Day of Term (CH 33)</vt:lpstr>
      <vt:lpstr>Student Waiver Request</vt:lpstr>
      <vt:lpstr>Improper Payments Elimination and Recovery Act (IPERA)</vt:lpstr>
      <vt:lpstr>IPERA Documents</vt:lpstr>
      <vt:lpstr>6-Credit Hour Exclusion</vt:lpstr>
      <vt:lpstr>Mitigating Circumstances</vt:lpstr>
      <vt:lpstr>Contacts</vt:lpstr>
      <vt:lpstr>SAA vs. ELR</vt:lpstr>
      <vt:lpstr>Call Centers</vt:lpstr>
      <vt:lpstr>Internet Inquiries</vt:lpstr>
      <vt:lpstr>Student Inquiries</vt:lpstr>
      <vt:lpstr>Other Contacts</vt:lpstr>
      <vt:lpstr>Resources</vt:lpstr>
      <vt:lpstr>PowerPoint Presentation</vt:lpstr>
      <vt:lpstr>PowerPoint Presentation</vt:lpstr>
      <vt:lpstr>Thank you for your time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Service School Certifying Official Training  Advanced School Certifying Official (SCO)</dc:title>
  <dc:creator>Reagins, Adrienne, VBAVACO</dc:creator>
  <cp:lastModifiedBy>Shirley-Myers, Margaret, VBAMONT</cp:lastModifiedBy>
  <cp:revision>12</cp:revision>
  <dcterms:created xsi:type="dcterms:W3CDTF">2020-03-23T20:40:08Z</dcterms:created>
  <dcterms:modified xsi:type="dcterms:W3CDTF">2021-10-18T20:07:58Z</dcterms:modified>
</cp:coreProperties>
</file>