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30"/>
  </p:notesMasterIdLst>
  <p:handoutMasterIdLst>
    <p:handoutMasterId r:id="rId31"/>
  </p:handoutMasterIdLst>
  <p:sldIdLst>
    <p:sldId id="311" r:id="rId2"/>
    <p:sldId id="309" r:id="rId3"/>
    <p:sldId id="341" r:id="rId4"/>
    <p:sldId id="285" r:id="rId5"/>
    <p:sldId id="296" r:id="rId6"/>
    <p:sldId id="264" r:id="rId7"/>
    <p:sldId id="263" r:id="rId8"/>
    <p:sldId id="344" r:id="rId9"/>
    <p:sldId id="336" r:id="rId10"/>
    <p:sldId id="327" r:id="rId11"/>
    <p:sldId id="362" r:id="rId12"/>
    <p:sldId id="349" r:id="rId13"/>
    <p:sldId id="345" r:id="rId14"/>
    <p:sldId id="361" r:id="rId15"/>
    <p:sldId id="364" r:id="rId16"/>
    <p:sldId id="359" r:id="rId17"/>
    <p:sldId id="350" r:id="rId18"/>
    <p:sldId id="356" r:id="rId19"/>
    <p:sldId id="368" r:id="rId20"/>
    <p:sldId id="369" r:id="rId21"/>
    <p:sldId id="370" r:id="rId22"/>
    <p:sldId id="371" r:id="rId23"/>
    <p:sldId id="372" r:id="rId24"/>
    <p:sldId id="346" r:id="rId25"/>
    <p:sldId id="363" r:id="rId26"/>
    <p:sldId id="367" r:id="rId27"/>
    <p:sldId id="273" r:id="rId28"/>
    <p:sldId id="314" r:id="rId2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6C517E2-D29E-4F60-8187-6512F4117198}">
          <p14:sldIdLst>
            <p14:sldId id="311"/>
            <p14:sldId id="309"/>
            <p14:sldId id="341"/>
            <p14:sldId id="285"/>
            <p14:sldId id="296"/>
            <p14:sldId id="264"/>
            <p14:sldId id="263"/>
            <p14:sldId id="344"/>
            <p14:sldId id="336"/>
            <p14:sldId id="327"/>
            <p14:sldId id="362"/>
            <p14:sldId id="349"/>
            <p14:sldId id="345"/>
            <p14:sldId id="361"/>
            <p14:sldId id="364"/>
            <p14:sldId id="359"/>
            <p14:sldId id="350"/>
            <p14:sldId id="356"/>
            <p14:sldId id="368"/>
            <p14:sldId id="369"/>
            <p14:sldId id="370"/>
            <p14:sldId id="371"/>
            <p14:sldId id="372"/>
            <p14:sldId id="346"/>
            <p14:sldId id="363"/>
            <p14:sldId id="367"/>
            <p14:sldId id="273"/>
            <p14:sldId id="3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24" autoAdjust="0"/>
    <p:restoredTop sz="66175" autoAdjust="0"/>
  </p:normalViewPr>
  <p:slideViewPr>
    <p:cSldViewPr snapToGrid="0">
      <p:cViewPr varScale="1">
        <p:scale>
          <a:sx n="68" d="100"/>
          <a:sy n="68" d="100"/>
        </p:scale>
        <p:origin x="72" y="114"/>
      </p:cViewPr>
      <p:guideLst/>
    </p:cSldViewPr>
  </p:slideViewPr>
  <p:notesTextViewPr>
    <p:cViewPr>
      <p:scale>
        <a:sx n="1" d="1"/>
        <a:sy n="1" d="1"/>
      </p:scale>
      <p:origin x="0" y="0"/>
    </p:cViewPr>
  </p:notesTextViewPr>
  <p:sorterViewPr>
    <p:cViewPr>
      <p:scale>
        <a:sx n="100" d="100"/>
        <a:sy n="100" d="100"/>
      </p:scale>
      <p:origin x="0" y="-119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39798573-F24E-4887-9E59-43C722131B23}" type="datetimeFigureOut">
              <a:rPr lang="en-US" smtClean="0"/>
              <a:t>11/16/2020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6E3F50-31FF-4B17-B1F2-75C021DC87DE}" type="slidenum">
              <a:rPr lang="en-US" smtClean="0"/>
              <a:t>‹#›</a:t>
            </a:fld>
            <a:endParaRPr lang="en-US"/>
          </a:p>
        </p:txBody>
      </p:sp>
    </p:spTree>
    <p:extLst>
      <p:ext uri="{BB962C8B-B14F-4D97-AF65-F5344CB8AC3E}">
        <p14:creationId xmlns:p14="http://schemas.microsoft.com/office/powerpoint/2010/main" val="22083736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79780CE9-433D-49C9-987E-5F560D9ABEF3}" type="datetimeFigureOut">
              <a:rPr lang="en-US" smtClean="0"/>
              <a:t>11/16/2020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853EFAB-B922-4718-9D9B-5F41292C1128}" type="slidenum">
              <a:rPr lang="en-US" smtClean="0"/>
              <a:t>‹#›</a:t>
            </a:fld>
            <a:endParaRPr lang="en-US"/>
          </a:p>
        </p:txBody>
      </p:sp>
    </p:spTree>
    <p:extLst>
      <p:ext uri="{BB962C8B-B14F-4D97-AF65-F5344CB8AC3E}">
        <p14:creationId xmlns:p14="http://schemas.microsoft.com/office/powerpoint/2010/main" val="1704395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t>1</a:t>
            </a:fld>
            <a:endParaRPr lang="en-US"/>
          </a:p>
        </p:txBody>
      </p:sp>
    </p:spTree>
    <p:extLst>
      <p:ext uri="{BB962C8B-B14F-4D97-AF65-F5344CB8AC3E}">
        <p14:creationId xmlns:p14="http://schemas.microsoft.com/office/powerpoint/2010/main" val="1963270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853EFAB-B922-4718-9D9B-5F41292C1128}" type="slidenum">
              <a:rPr lang="en-US" smtClean="0"/>
              <a:t>2</a:t>
            </a:fld>
            <a:endParaRPr lang="en-US"/>
          </a:p>
        </p:txBody>
      </p:sp>
    </p:spTree>
    <p:extLst>
      <p:ext uri="{BB962C8B-B14F-4D97-AF65-F5344CB8AC3E}">
        <p14:creationId xmlns:p14="http://schemas.microsoft.com/office/powerpoint/2010/main" val="3628273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3EFAB-B922-4718-9D9B-5F41292C1128}" type="slidenum">
              <a:rPr lang="en-US" smtClean="0"/>
              <a:t>3</a:t>
            </a:fld>
            <a:endParaRPr lang="en-US"/>
          </a:p>
        </p:txBody>
      </p:sp>
    </p:spTree>
    <p:extLst>
      <p:ext uri="{BB962C8B-B14F-4D97-AF65-F5344CB8AC3E}">
        <p14:creationId xmlns:p14="http://schemas.microsoft.com/office/powerpoint/2010/main" val="1738384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3EFAB-B922-4718-9D9B-5F41292C1128}" type="slidenum">
              <a:rPr lang="en-US" smtClean="0"/>
              <a:t>4</a:t>
            </a:fld>
            <a:endParaRPr lang="en-US"/>
          </a:p>
        </p:txBody>
      </p:sp>
    </p:spTree>
    <p:extLst>
      <p:ext uri="{BB962C8B-B14F-4D97-AF65-F5344CB8AC3E}">
        <p14:creationId xmlns:p14="http://schemas.microsoft.com/office/powerpoint/2010/main" val="3891688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t>5</a:t>
            </a:fld>
            <a:endParaRPr lang="en-US"/>
          </a:p>
        </p:txBody>
      </p:sp>
    </p:spTree>
    <p:extLst>
      <p:ext uri="{BB962C8B-B14F-4D97-AF65-F5344CB8AC3E}">
        <p14:creationId xmlns:p14="http://schemas.microsoft.com/office/powerpoint/2010/main" val="1965250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t>6</a:t>
            </a:fld>
            <a:endParaRPr lang="en-US"/>
          </a:p>
        </p:txBody>
      </p:sp>
    </p:spTree>
    <p:extLst>
      <p:ext uri="{BB962C8B-B14F-4D97-AF65-F5344CB8AC3E}">
        <p14:creationId xmlns:p14="http://schemas.microsoft.com/office/powerpoint/2010/main" val="1273658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t>7</a:t>
            </a:fld>
            <a:endParaRPr lang="en-US"/>
          </a:p>
        </p:txBody>
      </p:sp>
    </p:spTree>
    <p:extLst>
      <p:ext uri="{BB962C8B-B14F-4D97-AF65-F5344CB8AC3E}">
        <p14:creationId xmlns:p14="http://schemas.microsoft.com/office/powerpoint/2010/main" val="310127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025174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661365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53EFAB-B922-4718-9D9B-5F41292C1128}" type="slidenum">
              <a:rPr lang="en-US" smtClean="0"/>
              <a:t>10</a:t>
            </a:fld>
            <a:endParaRPr lang="en-US"/>
          </a:p>
        </p:txBody>
      </p:sp>
    </p:spTree>
    <p:extLst>
      <p:ext uri="{BB962C8B-B14F-4D97-AF65-F5344CB8AC3E}">
        <p14:creationId xmlns:p14="http://schemas.microsoft.com/office/powerpoint/2010/main" val="3242879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53EFAB-B922-4718-9D9B-5F41292C1128}" type="slidenum">
              <a:rPr lang="en-US" smtClean="0"/>
              <a:t>11</a:t>
            </a:fld>
            <a:endParaRPr lang="en-US"/>
          </a:p>
        </p:txBody>
      </p:sp>
    </p:spTree>
    <p:extLst>
      <p:ext uri="{BB962C8B-B14F-4D97-AF65-F5344CB8AC3E}">
        <p14:creationId xmlns:p14="http://schemas.microsoft.com/office/powerpoint/2010/main" val="1898274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53EFAB-B922-4718-9D9B-5F41292C1128}" type="slidenum">
              <a:rPr lang="en-US" smtClean="0"/>
              <a:t>12</a:t>
            </a:fld>
            <a:endParaRPr lang="en-US"/>
          </a:p>
        </p:txBody>
      </p:sp>
    </p:spTree>
    <p:extLst>
      <p:ext uri="{BB962C8B-B14F-4D97-AF65-F5344CB8AC3E}">
        <p14:creationId xmlns:p14="http://schemas.microsoft.com/office/powerpoint/2010/main" val="2861852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992363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022146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813401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93460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809426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77322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76964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404069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t>27</a:t>
            </a:fld>
            <a:endParaRPr lang="en-US"/>
          </a:p>
        </p:txBody>
      </p:sp>
    </p:spTree>
    <p:extLst>
      <p:ext uri="{BB962C8B-B14F-4D97-AF65-F5344CB8AC3E}">
        <p14:creationId xmlns:p14="http://schemas.microsoft.com/office/powerpoint/2010/main" val="15486079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3EFAB-B922-4718-9D9B-5F41292C1128}" type="slidenum">
              <a:rPr lang="en-US" smtClean="0"/>
              <a:t>28</a:t>
            </a:fld>
            <a:endParaRPr lang="en-US"/>
          </a:p>
        </p:txBody>
      </p:sp>
    </p:spTree>
    <p:extLst>
      <p:ext uri="{BB962C8B-B14F-4D97-AF65-F5344CB8AC3E}">
        <p14:creationId xmlns:p14="http://schemas.microsoft.com/office/powerpoint/2010/main" val="73152264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3D3C4C-B09B-4242-BD36-5C3F3B396681}"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A3D62E3F-DAAD-4AF8-9C93-67FEF5802691}" type="slidenum">
              <a:rPr lang="en-US" smtClean="0"/>
              <a:t>‹#›</a:t>
            </a:fld>
            <a:endParaRPr lang="en-US"/>
          </a:p>
        </p:txBody>
      </p:sp>
    </p:spTree>
    <p:extLst>
      <p:ext uri="{BB962C8B-B14F-4D97-AF65-F5344CB8AC3E}">
        <p14:creationId xmlns:p14="http://schemas.microsoft.com/office/powerpoint/2010/main" val="1786605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3D3C4C-B09B-4242-BD36-5C3F3B396681}"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2848919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903D3C4C-B09B-4242-BD36-5C3F3B396681}" type="datetimeFigureOut">
              <a:rPr lang="en-US" smtClean="0"/>
              <a:t>11/16/2020</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A3D62E3F-DAAD-4AF8-9C93-67FEF5802691}" type="slidenum">
              <a:rPr lang="en-US" smtClean="0"/>
              <a:t>‹#›</a:t>
            </a:fld>
            <a:endParaRPr lang="en-US"/>
          </a:p>
        </p:txBody>
      </p:sp>
    </p:spTree>
    <p:extLst>
      <p:ext uri="{BB962C8B-B14F-4D97-AF65-F5344CB8AC3E}">
        <p14:creationId xmlns:p14="http://schemas.microsoft.com/office/powerpoint/2010/main" val="108539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3D3C4C-B09B-4242-BD36-5C3F3B396681}"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3844262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3D3C4C-B09B-4242-BD36-5C3F3B396681}" type="datetimeFigureOut">
              <a:rPr lang="en-US" smtClean="0"/>
              <a:t>11/16/2020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1788024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3D3C4C-B09B-4242-BD36-5C3F3B396681}" type="datetimeFigureOut">
              <a:rPr lang="en-US" smtClean="0"/>
              <a:t>11/16/2020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3305457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D3C4C-B09B-4242-BD36-5C3F3B396681}" type="datetimeFigureOut">
              <a:rPr lang="en-US" smtClean="0"/>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2738601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3D3C4C-B09B-4242-BD36-5C3F3B396681}"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3104172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3D3C4C-B09B-4242-BD36-5C3F3B396681}" type="datetimeFigureOut">
              <a:rPr lang="en-US" smtClean="0"/>
              <a:t>11/16/2020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1009799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3D3C4C-B09B-4242-BD36-5C3F3B396681}"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677156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3D3C4C-B09B-4242-BD36-5C3F3B396681}"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62E3F-DAAD-4AF8-9C93-67FEF5802691}" type="slidenum">
              <a:rPr lang="en-US" smtClean="0"/>
              <a:t>‹#›</a:t>
            </a:fld>
            <a:endParaRPr lang="en-US"/>
          </a:p>
        </p:txBody>
      </p:sp>
    </p:spTree>
    <p:extLst>
      <p:ext uri="{BB962C8B-B14F-4D97-AF65-F5344CB8AC3E}">
        <p14:creationId xmlns:p14="http://schemas.microsoft.com/office/powerpoint/2010/main" val="395916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903D3C4C-B09B-4242-BD36-5C3F3B396681}" type="datetimeFigureOut">
              <a:rPr lang="en-US" smtClean="0"/>
              <a:t>11/16/2020</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A3D62E3F-DAAD-4AF8-9C93-67FEF5802691}" type="slidenum">
              <a:rPr lang="en-US" smtClean="0"/>
              <a:t>‹#›</a:t>
            </a:fld>
            <a:endParaRPr lang="en-US"/>
          </a:p>
        </p:txBody>
      </p:sp>
    </p:spTree>
    <p:extLst>
      <p:ext uri="{BB962C8B-B14F-4D97-AF65-F5344CB8AC3E}">
        <p14:creationId xmlns:p14="http://schemas.microsoft.com/office/powerpoint/2010/main" val="29068436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Laura.taylor@accs.ed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mailto:Kimberly.Minniefield@accs.edu"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james.thompson@accs.edu"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mailto:Kimberly.Minniefield@accs.edu" TargetMode="External"/><Relationship Id="rId4" Type="http://schemas.openxmlformats.org/officeDocument/2006/relationships/hyperlink" Target="mailto:laura.taylor@accs.edu"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8" name="Rectangle 17">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51560" y="942975"/>
            <a:ext cx="9966960" cy="3525056"/>
          </a:xfrm>
        </p:spPr>
        <p:txBody>
          <a:bodyPr vert="horz" lIns="91440" tIns="45720" rIns="91440" bIns="45720" rtlCol="0" anchor="b">
            <a:normAutofit/>
          </a:bodyPr>
          <a:lstStyle/>
          <a:p>
            <a:pPr algn="ctr"/>
            <a:r>
              <a:rPr lang="en-US" sz="8900" b="1" dirty="0">
                <a:solidFill>
                  <a:srgbClr val="FFFFFF"/>
                </a:solidFill>
              </a:rPr>
              <a:t>Alabama State Approving Agency</a:t>
            </a:r>
            <a:r>
              <a:rPr lang="en-US" sz="8900" dirty="0">
                <a:solidFill>
                  <a:srgbClr val="FFFFFF"/>
                </a:solidFill>
              </a:rPr>
              <a:t>	</a:t>
            </a:r>
          </a:p>
        </p:txBody>
      </p:sp>
      <p:sp>
        <p:nvSpPr>
          <p:cNvPr id="3" name="Text Placeholder 2"/>
          <p:cNvSpPr>
            <a:spLocks noGrp="1"/>
          </p:cNvSpPr>
          <p:nvPr>
            <p:ph type="body" idx="1"/>
          </p:nvPr>
        </p:nvSpPr>
        <p:spPr>
          <a:xfrm>
            <a:off x="1069848" y="4649148"/>
            <a:ext cx="9948672" cy="1486158"/>
          </a:xfrm>
        </p:spPr>
        <p:txBody>
          <a:bodyPr vert="horz" lIns="91440" tIns="45720" rIns="91440" bIns="45720" rtlCol="0">
            <a:noAutofit/>
          </a:bodyPr>
          <a:lstStyle/>
          <a:p>
            <a:pPr algn="ctr"/>
            <a:r>
              <a:rPr lang="en-US" sz="6500" b="1" dirty="0">
                <a:solidFill>
                  <a:srgbClr val="FFFFFF">
                    <a:alpha val="60000"/>
                  </a:srgbClr>
                </a:solidFill>
              </a:rPr>
              <a:t>2020 AVAA Conference</a:t>
            </a:r>
          </a:p>
        </p:txBody>
      </p:sp>
      <p:cxnSp>
        <p:nvCxnSpPr>
          <p:cNvPr id="20" name="Straight Connector 19">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769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193" y="168965"/>
            <a:ext cx="11017831" cy="1103243"/>
          </a:xfrm>
        </p:spPr>
        <p:txBody>
          <a:bodyPr>
            <a:normAutofit fontScale="90000"/>
          </a:bodyPr>
          <a:lstStyle/>
          <a:p>
            <a:r>
              <a:rPr lang="en-US" sz="5500" b="1" dirty="0">
                <a:latin typeface="Californian FB" panose="0207040306080B030204" pitchFamily="18" charset="0"/>
              </a:rPr>
              <a:t>The Primary Focus Of The SAA</a:t>
            </a:r>
          </a:p>
        </p:txBody>
      </p:sp>
      <p:sp>
        <p:nvSpPr>
          <p:cNvPr id="4" name="Content Placeholder 2">
            <a:extLst>
              <a:ext uri="{FF2B5EF4-FFF2-40B4-BE49-F238E27FC236}">
                <a16:creationId xmlns:a16="http://schemas.microsoft.com/office/drawing/2014/main" id="{9D90696F-9D4D-4E84-AD33-CD8035B26EE6}"/>
              </a:ext>
            </a:extLst>
          </p:cNvPr>
          <p:cNvSpPr txBox="1">
            <a:spLocks/>
          </p:cNvSpPr>
          <p:nvPr/>
        </p:nvSpPr>
        <p:spPr>
          <a:xfrm>
            <a:off x="485193" y="1490870"/>
            <a:ext cx="11226516" cy="500932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Font typeface="Arial"/>
              <a:buNone/>
            </a:pPr>
            <a:r>
              <a:rPr lang="en-US" sz="2700" b="1" dirty="0">
                <a:latin typeface="Californian FB" panose="0207040306080B030204" pitchFamily="18" charset="0"/>
              </a:rPr>
              <a:t>To ensure quality instruction, appropriate administration, and fair and equitable practices for every veteran and eligible person utilizing VA Education benefits.</a:t>
            </a:r>
          </a:p>
          <a:p>
            <a:pPr marL="0" indent="0">
              <a:buFont typeface="Arial"/>
              <a:buNone/>
            </a:pPr>
            <a:r>
              <a:rPr lang="en-US" sz="2700" dirty="0">
                <a:latin typeface="Californian FB" panose="0207040306080B030204" pitchFamily="18" charset="0"/>
              </a:rPr>
              <a:t>We do this by:</a:t>
            </a:r>
          </a:p>
          <a:p>
            <a:r>
              <a:rPr lang="en-US" sz="2700" dirty="0">
                <a:latin typeface="Californian FB" panose="0207040306080B030204" pitchFamily="18" charset="0"/>
              </a:rPr>
              <a:t>Reviewing, evaluating and approving quality programs of education and training under State and Federal criteria.</a:t>
            </a:r>
          </a:p>
          <a:p>
            <a:r>
              <a:rPr lang="en-US" sz="2700" dirty="0">
                <a:latin typeface="Californian FB" panose="0207040306080B030204" pitchFamily="18" charset="0"/>
              </a:rPr>
              <a:t>Conduct on-site technical and compliance visits to approved education and training facilities or to those seeking approval.</a:t>
            </a:r>
          </a:p>
          <a:p>
            <a:r>
              <a:rPr lang="en-US" sz="2700" dirty="0">
                <a:latin typeface="Californian FB" panose="0207040306080B030204" pitchFamily="18" charset="0"/>
              </a:rPr>
              <a:t>Catalog/program approval.</a:t>
            </a:r>
          </a:p>
          <a:p>
            <a:pPr marL="0" indent="0">
              <a:buFont typeface="Arial"/>
              <a:buNone/>
            </a:pPr>
            <a:endParaRPr lang="en-US" b="1" dirty="0"/>
          </a:p>
        </p:txBody>
      </p:sp>
    </p:spTree>
    <p:extLst>
      <p:ext uri="{BB962C8B-B14F-4D97-AF65-F5344CB8AC3E}">
        <p14:creationId xmlns:p14="http://schemas.microsoft.com/office/powerpoint/2010/main" val="1947449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416" y="190500"/>
            <a:ext cx="10644607" cy="1379883"/>
          </a:xfrm>
        </p:spPr>
        <p:txBody>
          <a:bodyPr>
            <a:normAutofit/>
          </a:bodyPr>
          <a:lstStyle/>
          <a:p>
            <a:pPr algn="ctr"/>
            <a:r>
              <a:rPr lang="en-US" sz="5500" b="1" dirty="0">
                <a:latin typeface="Californian FB" panose="0207040306080B030204" pitchFamily="18" charset="0"/>
              </a:rPr>
              <a:t>SAA Responsibilities</a:t>
            </a:r>
          </a:p>
        </p:txBody>
      </p:sp>
      <p:sp>
        <p:nvSpPr>
          <p:cNvPr id="3" name="Content Placeholder 2"/>
          <p:cNvSpPr>
            <a:spLocks noGrp="1"/>
          </p:cNvSpPr>
          <p:nvPr>
            <p:ph idx="1"/>
          </p:nvPr>
        </p:nvSpPr>
        <p:spPr>
          <a:xfrm>
            <a:off x="858416" y="1570383"/>
            <a:ext cx="10644607" cy="5247861"/>
          </a:xfrm>
        </p:spPr>
        <p:txBody>
          <a:bodyPr>
            <a:normAutofit/>
          </a:bodyPr>
          <a:lstStyle/>
          <a:p>
            <a:r>
              <a:rPr lang="en-US" sz="3000" b="1" dirty="0">
                <a:latin typeface="Californian FB" panose="0207040306080B030204" pitchFamily="18" charset="0"/>
              </a:rPr>
              <a:t>The approval of programs of education.</a:t>
            </a:r>
          </a:p>
          <a:p>
            <a:r>
              <a:rPr lang="en-US" sz="3000" b="1" dirty="0">
                <a:latin typeface="Californian FB" panose="0207040306080B030204" pitchFamily="18" charset="0"/>
              </a:rPr>
              <a:t>Each SAA has jurisdiction over the schools within their state. We must inspect and review programs within our respective states to ensure they meet the requirements of title U.S.C. 38 Chapter 36 and state criteria.</a:t>
            </a:r>
          </a:p>
          <a:p>
            <a:r>
              <a:rPr lang="en-US" sz="3000" b="1" dirty="0">
                <a:latin typeface="Californian FB" panose="0207040306080B030204" pitchFamily="18" charset="0"/>
              </a:rPr>
              <a:t>Approve programs of education at branches for out-of-state schools when the main campus is located in another state.</a:t>
            </a:r>
          </a:p>
          <a:p>
            <a:pPr marL="0" indent="0">
              <a:buNone/>
            </a:pPr>
            <a:endParaRPr lang="en-US" sz="2000" b="1" dirty="0"/>
          </a:p>
        </p:txBody>
      </p:sp>
    </p:spTree>
    <p:extLst>
      <p:ext uri="{BB962C8B-B14F-4D97-AF65-F5344CB8AC3E}">
        <p14:creationId xmlns:p14="http://schemas.microsoft.com/office/powerpoint/2010/main" val="2784651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347871"/>
            <a:ext cx="10018713" cy="1123122"/>
          </a:xfrm>
        </p:spPr>
        <p:txBody>
          <a:bodyPr>
            <a:normAutofit/>
          </a:bodyPr>
          <a:lstStyle/>
          <a:p>
            <a:pPr algn="ctr"/>
            <a:r>
              <a:rPr lang="en-US" sz="5500" b="1" dirty="0">
                <a:latin typeface="Californian FB" panose="0207040306080B030204" pitchFamily="18" charset="0"/>
              </a:rPr>
              <a:t>SAA Responsibilities</a:t>
            </a:r>
          </a:p>
        </p:txBody>
      </p:sp>
      <p:sp>
        <p:nvSpPr>
          <p:cNvPr id="3" name="Content Placeholder 2"/>
          <p:cNvSpPr>
            <a:spLocks noGrp="1"/>
          </p:cNvSpPr>
          <p:nvPr>
            <p:ph idx="1"/>
          </p:nvPr>
        </p:nvSpPr>
        <p:spPr>
          <a:xfrm>
            <a:off x="688977" y="1620080"/>
            <a:ext cx="10814046" cy="5237920"/>
          </a:xfrm>
        </p:spPr>
        <p:txBody>
          <a:bodyPr>
            <a:normAutofit/>
          </a:bodyPr>
          <a:lstStyle/>
          <a:p>
            <a:r>
              <a:rPr lang="en-US" sz="3000" b="1" dirty="0">
                <a:latin typeface="Californian FB" panose="0207040306080B030204" pitchFamily="18" charset="0"/>
              </a:rPr>
              <a:t>Require any education or training establishment desiring approval to submit an application and provide evidence they meet the legal requirements for approval.</a:t>
            </a:r>
          </a:p>
          <a:p>
            <a:r>
              <a:rPr lang="en-US" sz="3000" b="1" dirty="0">
                <a:latin typeface="Californian FB" panose="0207040306080B030204" pitchFamily="18" charset="0"/>
              </a:rPr>
              <a:t>Notify the education or training establishment and VA after determining whether or not a program meets the requirements for approval.</a:t>
            </a:r>
          </a:p>
          <a:p>
            <a:r>
              <a:rPr lang="en-US" sz="3000" b="1" dirty="0">
                <a:latin typeface="Californian FB" panose="0207040306080B030204" pitchFamily="18" charset="0"/>
              </a:rPr>
              <a:t>Responsible for notifying VA of each amendment, modification, or withdrawal of any approval.</a:t>
            </a:r>
          </a:p>
        </p:txBody>
      </p:sp>
    </p:spTree>
    <p:extLst>
      <p:ext uri="{BB962C8B-B14F-4D97-AF65-F5344CB8AC3E}">
        <p14:creationId xmlns:p14="http://schemas.microsoft.com/office/powerpoint/2010/main" val="247782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217004"/>
            <a:ext cx="10018713" cy="904461"/>
          </a:xfrm>
        </p:spPr>
        <p:txBody>
          <a:bodyPr>
            <a:noAutofit/>
          </a:bodyPr>
          <a:lstStyle/>
          <a:p>
            <a:pPr algn="ctr"/>
            <a:r>
              <a:rPr lang="en-US" sz="5500" b="1" dirty="0">
                <a:latin typeface="Californian FB" panose="0207040306080B030204" pitchFamily="18" charset="0"/>
              </a:rPr>
              <a:t>What do we approve?</a:t>
            </a:r>
          </a:p>
        </p:txBody>
      </p:sp>
      <p:sp>
        <p:nvSpPr>
          <p:cNvPr id="3" name="Content Placeholder 2"/>
          <p:cNvSpPr>
            <a:spLocks noGrp="1"/>
          </p:cNvSpPr>
          <p:nvPr>
            <p:ph idx="1"/>
          </p:nvPr>
        </p:nvSpPr>
        <p:spPr>
          <a:xfrm>
            <a:off x="783771" y="1338468"/>
            <a:ext cx="10709247" cy="5519532"/>
          </a:xfrm>
        </p:spPr>
        <p:txBody>
          <a:bodyPr>
            <a:normAutofit/>
          </a:bodyPr>
          <a:lstStyle/>
          <a:p>
            <a:r>
              <a:rPr lang="en-US" sz="3000" b="1" dirty="0">
                <a:latin typeface="Californian FB" panose="0207040306080B030204" pitchFamily="18" charset="0"/>
              </a:rPr>
              <a:t>Institution of Higher Learning (IHL) </a:t>
            </a:r>
          </a:p>
          <a:p>
            <a:pPr lvl="2"/>
            <a:r>
              <a:rPr lang="en-US" sz="3000" b="1" dirty="0">
                <a:latin typeface="Californian FB" panose="0207040306080B030204" pitchFamily="18" charset="0"/>
              </a:rPr>
              <a:t>New IHL to the State</a:t>
            </a:r>
          </a:p>
          <a:p>
            <a:pPr lvl="2"/>
            <a:r>
              <a:rPr lang="en-US" sz="3000" b="1" dirty="0">
                <a:latin typeface="Californian FB" panose="0207040306080B030204" pitchFamily="18" charset="0"/>
              </a:rPr>
              <a:t>With/without Non-College Degree (NCD) programs  </a:t>
            </a:r>
          </a:p>
          <a:p>
            <a:pPr lvl="2"/>
            <a:r>
              <a:rPr lang="en-US" sz="3000" b="1" dirty="0">
                <a:latin typeface="Californian FB" panose="0207040306080B030204" pitchFamily="18" charset="0"/>
              </a:rPr>
              <a:t>Branch and extension campuses</a:t>
            </a:r>
          </a:p>
          <a:p>
            <a:r>
              <a:rPr lang="en-US" sz="3000" b="1" dirty="0">
                <a:latin typeface="Californian FB" panose="0207040306080B030204" pitchFamily="18" charset="0"/>
              </a:rPr>
              <a:t>NCD (Standalone Schools)</a:t>
            </a:r>
          </a:p>
          <a:p>
            <a:r>
              <a:rPr lang="en-US" sz="3000" b="1" dirty="0">
                <a:latin typeface="Californian FB" panose="0207040306080B030204" pitchFamily="18" charset="0"/>
              </a:rPr>
              <a:t>OJT and Apprenticeships</a:t>
            </a:r>
          </a:p>
          <a:p>
            <a:r>
              <a:rPr lang="en-US" sz="3000" b="1" dirty="0">
                <a:latin typeface="Californian FB" panose="0207040306080B030204" pitchFamily="18" charset="0"/>
              </a:rPr>
              <a:t>Part 141 and 142 Training Center (Flight School)</a:t>
            </a:r>
          </a:p>
          <a:p>
            <a:r>
              <a:rPr lang="en-US" sz="3000" b="1" dirty="0">
                <a:latin typeface="Californian FB" panose="0207040306080B030204" pitchFamily="18" charset="0"/>
              </a:rPr>
              <a:t>High School (Private and Public)</a:t>
            </a:r>
          </a:p>
          <a:p>
            <a:r>
              <a:rPr lang="en-US" sz="3000" b="1" dirty="0">
                <a:latin typeface="Californian FB" panose="0207040306080B030204" pitchFamily="18" charset="0"/>
              </a:rPr>
              <a:t>License and Certification Test</a:t>
            </a:r>
          </a:p>
          <a:p>
            <a:r>
              <a:rPr lang="en-US" sz="3000" b="1" dirty="0">
                <a:latin typeface="Californian FB" panose="0207040306080B030204" pitchFamily="18" charset="0"/>
              </a:rPr>
              <a:t>Contracted programs must be approved by the SAA</a:t>
            </a:r>
          </a:p>
          <a:p>
            <a:endParaRPr lang="en-US" sz="2400" b="1" dirty="0"/>
          </a:p>
        </p:txBody>
      </p:sp>
    </p:spTree>
    <p:extLst>
      <p:ext uri="{BB962C8B-B14F-4D97-AF65-F5344CB8AC3E}">
        <p14:creationId xmlns:p14="http://schemas.microsoft.com/office/powerpoint/2010/main" val="3318701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82826"/>
            <a:ext cx="10018713" cy="983974"/>
          </a:xfrm>
        </p:spPr>
        <p:txBody>
          <a:bodyPr>
            <a:normAutofit/>
          </a:bodyPr>
          <a:lstStyle/>
          <a:p>
            <a:pPr algn="ctr"/>
            <a:r>
              <a:rPr lang="en-US" sz="5500" b="1" dirty="0">
                <a:latin typeface="Californian FB" panose="0207040306080B030204" pitchFamily="18" charset="0"/>
              </a:rPr>
              <a:t>Types Of Applications</a:t>
            </a:r>
          </a:p>
        </p:txBody>
      </p:sp>
      <p:sp>
        <p:nvSpPr>
          <p:cNvPr id="3" name="Content Placeholder 2"/>
          <p:cNvSpPr>
            <a:spLocks noGrp="1"/>
          </p:cNvSpPr>
          <p:nvPr>
            <p:ph idx="1"/>
          </p:nvPr>
        </p:nvSpPr>
        <p:spPr>
          <a:xfrm>
            <a:off x="765111" y="1331845"/>
            <a:ext cx="10996330" cy="5267738"/>
          </a:xfrm>
        </p:spPr>
        <p:txBody>
          <a:bodyPr>
            <a:noAutofit/>
          </a:bodyPr>
          <a:lstStyle/>
          <a:p>
            <a:r>
              <a:rPr lang="en-US" sz="3000" b="1" dirty="0">
                <a:latin typeface="Californian FB" panose="0207040306080B030204" pitchFamily="18" charset="0"/>
              </a:rPr>
              <a:t>Approval of New IHL &amp; NCD Institution</a:t>
            </a:r>
          </a:p>
          <a:p>
            <a:r>
              <a:rPr lang="en-US" sz="3000" b="1" dirty="0">
                <a:latin typeface="Californian FB" panose="0207040306080B030204" pitchFamily="18" charset="0"/>
              </a:rPr>
              <a:t>Branch and extension campus</a:t>
            </a:r>
          </a:p>
          <a:p>
            <a:r>
              <a:rPr lang="en-US" sz="3000" b="1" dirty="0">
                <a:latin typeface="Californian FB" panose="0207040306080B030204" pitchFamily="18" charset="0"/>
              </a:rPr>
              <a:t>Catalog Approval</a:t>
            </a:r>
          </a:p>
          <a:p>
            <a:r>
              <a:rPr lang="en-US" sz="3000" b="1" dirty="0">
                <a:latin typeface="Californian FB" panose="0207040306080B030204" pitchFamily="18" charset="0"/>
              </a:rPr>
              <a:t>New or Modified Program Approval</a:t>
            </a:r>
          </a:p>
          <a:p>
            <a:pPr lvl="1"/>
            <a:r>
              <a:rPr lang="en-US" sz="3000" b="1" dirty="0">
                <a:latin typeface="Californian FB" panose="0207040306080B030204" pitchFamily="18" charset="0"/>
              </a:rPr>
              <a:t>New programs must be approved before an SCO may certify any students</a:t>
            </a:r>
          </a:p>
          <a:p>
            <a:r>
              <a:rPr lang="en-US" sz="3000" b="1" dirty="0">
                <a:latin typeface="Californian FB" panose="0207040306080B030204" pitchFamily="18" charset="0"/>
              </a:rPr>
              <a:t>Apprenticeship and On-Job-Training (OJT)</a:t>
            </a:r>
          </a:p>
          <a:p>
            <a:r>
              <a:rPr lang="en-US" sz="3000" b="1" dirty="0">
                <a:latin typeface="Californian FB" panose="0207040306080B030204" pitchFamily="18" charset="0"/>
              </a:rPr>
              <a:t>Flight School</a:t>
            </a:r>
          </a:p>
          <a:p>
            <a:r>
              <a:rPr lang="en-US" sz="3000" b="1" dirty="0">
                <a:latin typeface="Californian FB" panose="0207040306080B030204" pitchFamily="18" charset="0"/>
              </a:rPr>
              <a:t>Licensing Certification Test </a:t>
            </a:r>
          </a:p>
          <a:p>
            <a:endParaRPr lang="en-US" sz="3000" b="1" dirty="0">
              <a:latin typeface="Californian FB" panose="0207040306080B030204" pitchFamily="18" charset="0"/>
            </a:endParaRPr>
          </a:p>
        </p:txBody>
      </p:sp>
    </p:spTree>
    <p:extLst>
      <p:ext uri="{BB962C8B-B14F-4D97-AF65-F5344CB8AC3E}">
        <p14:creationId xmlns:p14="http://schemas.microsoft.com/office/powerpoint/2010/main" val="154330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79401"/>
            <a:ext cx="10018713" cy="1163320"/>
          </a:xfrm>
        </p:spPr>
        <p:txBody>
          <a:bodyPr>
            <a:normAutofit fontScale="90000"/>
          </a:bodyPr>
          <a:lstStyle/>
          <a:p>
            <a:pPr algn="ctr"/>
            <a:r>
              <a:rPr lang="en-US" sz="5500" b="1" dirty="0">
                <a:latin typeface="Californian FB" panose="0207040306080B030204" pitchFamily="18" charset="0"/>
              </a:rPr>
              <a:t>How To Receive An Application</a:t>
            </a:r>
          </a:p>
        </p:txBody>
      </p:sp>
      <p:sp>
        <p:nvSpPr>
          <p:cNvPr id="3" name="Content Placeholder 2"/>
          <p:cNvSpPr>
            <a:spLocks noGrp="1"/>
          </p:cNvSpPr>
          <p:nvPr>
            <p:ph idx="1"/>
          </p:nvPr>
        </p:nvSpPr>
        <p:spPr>
          <a:xfrm>
            <a:off x="1086643" y="2207832"/>
            <a:ext cx="10018713" cy="5415278"/>
          </a:xfrm>
        </p:spPr>
        <p:txBody>
          <a:bodyPr>
            <a:normAutofit/>
          </a:bodyPr>
          <a:lstStyle/>
          <a:p>
            <a:pPr marL="0" indent="0">
              <a:buNone/>
            </a:pPr>
            <a:r>
              <a:rPr lang="en-US" sz="3000" b="1" dirty="0">
                <a:latin typeface="Californian FB" panose="0207040306080B030204" pitchFamily="18" charset="0"/>
              </a:rPr>
              <a:t>To obtain the appropriate application contact:</a:t>
            </a:r>
          </a:p>
          <a:p>
            <a:pPr marL="0" indent="0">
              <a:buNone/>
            </a:pPr>
            <a:r>
              <a:rPr lang="en-US" sz="3000" b="1" dirty="0">
                <a:latin typeface="Californian FB" panose="0207040306080B030204" pitchFamily="18" charset="0"/>
              </a:rPr>
              <a:t>Laura Taylor</a:t>
            </a:r>
          </a:p>
          <a:p>
            <a:pPr marL="0" indent="0">
              <a:buNone/>
            </a:pPr>
            <a:r>
              <a:rPr lang="en-US" sz="3000" b="1" dirty="0">
                <a:latin typeface="Californian FB" panose="0207040306080B030204" pitchFamily="18" charset="0"/>
                <a:hlinkClick r:id="rId3"/>
              </a:rPr>
              <a:t>Laura.taylor@accs.edu</a:t>
            </a:r>
            <a:r>
              <a:rPr lang="en-US" sz="3000" b="1" dirty="0">
                <a:latin typeface="Californian FB" panose="0207040306080B030204" pitchFamily="18" charset="0"/>
              </a:rPr>
              <a:t>  or  334-293-4664</a:t>
            </a:r>
            <a:br>
              <a:rPr lang="en-US" sz="3000" b="1" dirty="0">
                <a:latin typeface="Californian FB" panose="0207040306080B030204" pitchFamily="18" charset="0"/>
              </a:rPr>
            </a:br>
            <a:endParaRPr lang="en-US" sz="3000" b="1" dirty="0">
              <a:latin typeface="Californian FB" panose="0207040306080B030204" pitchFamily="18" charset="0"/>
            </a:endParaRPr>
          </a:p>
          <a:p>
            <a:pPr marL="0" indent="0">
              <a:buNone/>
            </a:pPr>
            <a:r>
              <a:rPr lang="en-US" sz="3000" b="1" dirty="0">
                <a:latin typeface="Californian FB" panose="0207040306080B030204" pitchFamily="18" charset="0"/>
              </a:rPr>
              <a:t>Kim Minniefield</a:t>
            </a:r>
          </a:p>
          <a:p>
            <a:pPr marL="0" indent="0">
              <a:buNone/>
            </a:pPr>
            <a:r>
              <a:rPr lang="en-US" sz="3000" b="1" dirty="0">
                <a:latin typeface="Californian FB" panose="0207040306080B030204" pitchFamily="18" charset="0"/>
                <a:hlinkClick r:id="rId4"/>
              </a:rPr>
              <a:t>Kimberly.Minniefield@accs.edu</a:t>
            </a:r>
            <a:r>
              <a:rPr lang="en-US" sz="3000" b="1" dirty="0">
                <a:latin typeface="Californian FB" panose="0207040306080B030204" pitchFamily="18" charset="0"/>
              </a:rPr>
              <a:t> or 334-293-4503</a:t>
            </a:r>
          </a:p>
          <a:p>
            <a:pPr marL="0" indent="0">
              <a:buNone/>
            </a:pPr>
            <a:endParaRPr lang="en-US" sz="2400" dirty="0"/>
          </a:p>
        </p:txBody>
      </p:sp>
    </p:spTree>
    <p:extLst>
      <p:ext uri="{BB962C8B-B14F-4D97-AF65-F5344CB8AC3E}">
        <p14:creationId xmlns:p14="http://schemas.microsoft.com/office/powerpoint/2010/main" val="2009890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042" y="150744"/>
            <a:ext cx="10018713" cy="1143000"/>
          </a:xfrm>
        </p:spPr>
        <p:txBody>
          <a:bodyPr>
            <a:normAutofit fontScale="90000"/>
          </a:bodyPr>
          <a:lstStyle/>
          <a:p>
            <a:r>
              <a:rPr lang="en-US" sz="5500" b="1" dirty="0">
                <a:latin typeface="Californian FB" panose="0207040306080B030204" pitchFamily="18" charset="0"/>
              </a:rPr>
              <a:t>Attendance Requirements </a:t>
            </a:r>
          </a:p>
        </p:txBody>
      </p:sp>
      <p:sp>
        <p:nvSpPr>
          <p:cNvPr id="3" name="Content Placeholder 2"/>
          <p:cNvSpPr>
            <a:spLocks noGrp="1"/>
          </p:cNvSpPr>
          <p:nvPr>
            <p:ph idx="1"/>
          </p:nvPr>
        </p:nvSpPr>
        <p:spPr>
          <a:xfrm>
            <a:off x="839755" y="1566700"/>
            <a:ext cx="10285921" cy="4554181"/>
          </a:xfrm>
        </p:spPr>
        <p:txBody>
          <a:bodyPr>
            <a:noAutofit/>
          </a:bodyPr>
          <a:lstStyle/>
          <a:p>
            <a:pPr marL="0" lvl="0" indent="0">
              <a:buClr>
                <a:srgbClr val="83992A"/>
              </a:buClr>
              <a:buNone/>
            </a:pPr>
            <a:r>
              <a:rPr lang="en-US" sz="2700" b="1" u="sng" dirty="0">
                <a:solidFill>
                  <a:srgbClr val="000000"/>
                </a:solidFill>
                <a:latin typeface="Californian FB" panose="0207040306080B030204" pitchFamily="18" charset="0"/>
                <a:cs typeface="Arial" panose="020B0604020202020204" pitchFamily="34" charset="0"/>
              </a:rPr>
              <a:t>Satisfactory attendance is a requirement for VA funding.</a:t>
            </a:r>
          </a:p>
          <a:p>
            <a:pPr lvl="0">
              <a:buClr>
                <a:srgbClr val="83992A"/>
              </a:buClr>
            </a:pPr>
            <a:r>
              <a:rPr lang="en-US" sz="2700" b="1" dirty="0">
                <a:solidFill>
                  <a:srgbClr val="000000"/>
                </a:solidFill>
                <a:latin typeface="Californian FB" panose="0207040306080B030204" pitchFamily="18" charset="0"/>
                <a:cs typeface="Arial" panose="020B0604020202020204" pitchFamily="34" charset="0"/>
              </a:rPr>
              <a:t>Accredited Courses</a:t>
            </a:r>
          </a:p>
          <a:p>
            <a:pPr lvl="1">
              <a:buClr>
                <a:srgbClr val="83992A"/>
              </a:buClr>
            </a:pPr>
            <a:r>
              <a:rPr lang="en-US" sz="2700" b="1" dirty="0">
                <a:solidFill>
                  <a:srgbClr val="000000"/>
                </a:solidFill>
                <a:latin typeface="Californian FB" panose="0207040306080B030204" pitchFamily="18" charset="0"/>
                <a:cs typeface="Arial" panose="020B0604020202020204" pitchFamily="34" charset="0"/>
              </a:rPr>
              <a:t>Must maintain attendance in accordance with the regularly prescribed standards and practices of the institution.</a:t>
            </a:r>
          </a:p>
          <a:p>
            <a:pPr lvl="0">
              <a:buClr>
                <a:srgbClr val="83992A"/>
              </a:buClr>
            </a:pPr>
            <a:r>
              <a:rPr lang="en-US" sz="2700" b="1" dirty="0">
                <a:solidFill>
                  <a:srgbClr val="000000"/>
                </a:solidFill>
                <a:latin typeface="Californian FB" panose="0207040306080B030204" pitchFamily="18" charset="0"/>
                <a:cs typeface="Arial" panose="020B0604020202020204" pitchFamily="34" charset="0"/>
              </a:rPr>
              <a:t>Non-Accredited Courses / NCDs</a:t>
            </a:r>
          </a:p>
          <a:p>
            <a:pPr lvl="1">
              <a:buClr>
                <a:srgbClr val="83992A"/>
              </a:buClr>
            </a:pPr>
            <a:r>
              <a:rPr lang="en-US" sz="2700" b="1" dirty="0">
                <a:solidFill>
                  <a:srgbClr val="000000"/>
                </a:solidFill>
                <a:latin typeface="Californian FB" panose="0207040306080B030204" pitchFamily="18" charset="0"/>
                <a:cs typeface="Arial" panose="020B0604020202020204" pitchFamily="34" charset="0"/>
              </a:rPr>
              <a:t>Adequate records as prescribed by the SAA are kept to show attendance.</a:t>
            </a:r>
          </a:p>
          <a:p>
            <a:pPr lvl="1">
              <a:buClr>
                <a:srgbClr val="83992A"/>
              </a:buClr>
            </a:pPr>
            <a:r>
              <a:rPr lang="en-US" sz="2700" b="1" dirty="0">
                <a:solidFill>
                  <a:srgbClr val="000000"/>
                </a:solidFill>
                <a:latin typeface="Californian FB" panose="0207040306080B030204" pitchFamily="18" charset="0"/>
                <a:cs typeface="Arial" panose="020B0604020202020204" pitchFamily="34" charset="0"/>
              </a:rPr>
              <a:t>SAA requires a minimum of 80% attendance to ensure training of good quality (terminate enrollment effective the day absences exceed 20%).</a:t>
            </a:r>
          </a:p>
        </p:txBody>
      </p:sp>
    </p:spTree>
    <p:extLst>
      <p:ext uri="{BB962C8B-B14F-4D97-AF65-F5344CB8AC3E}">
        <p14:creationId xmlns:p14="http://schemas.microsoft.com/office/powerpoint/2010/main" val="3309576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643" y="18661"/>
            <a:ext cx="10018713" cy="1083365"/>
          </a:xfrm>
        </p:spPr>
        <p:txBody>
          <a:bodyPr>
            <a:normAutofit fontScale="90000"/>
          </a:bodyPr>
          <a:lstStyle/>
          <a:p>
            <a:pPr algn="ctr"/>
            <a:r>
              <a:rPr lang="en-US" sz="5500" b="1" dirty="0">
                <a:latin typeface="Californian FB" panose="0207040306080B030204" pitchFamily="18" charset="0"/>
              </a:rPr>
              <a:t>Centralized Certification</a:t>
            </a:r>
          </a:p>
        </p:txBody>
      </p:sp>
      <p:sp>
        <p:nvSpPr>
          <p:cNvPr id="3" name="Content Placeholder 2"/>
          <p:cNvSpPr>
            <a:spLocks noGrp="1"/>
          </p:cNvSpPr>
          <p:nvPr>
            <p:ph idx="1"/>
          </p:nvPr>
        </p:nvSpPr>
        <p:spPr>
          <a:xfrm>
            <a:off x="688976" y="1512573"/>
            <a:ext cx="10814045" cy="6410740"/>
          </a:xfrm>
        </p:spPr>
        <p:txBody>
          <a:bodyPr>
            <a:normAutofit/>
          </a:bodyPr>
          <a:lstStyle/>
          <a:p>
            <a:r>
              <a:rPr lang="en-US" sz="3000" b="1" dirty="0">
                <a:latin typeface="Californian FB" panose="0207040306080B030204" pitchFamily="18" charset="0"/>
              </a:rPr>
              <a:t>This only applies to the actual certification process.</a:t>
            </a:r>
          </a:p>
          <a:p>
            <a:r>
              <a:rPr lang="en-US" sz="3000" b="1" dirty="0">
                <a:latin typeface="Californian FB" panose="0207040306080B030204" pitchFamily="18" charset="0"/>
              </a:rPr>
              <a:t>Every approved branch is required by law, to have an SCO or Point of Contact (POC).  The POC must have access to VAONCE and all school databases needed in order to certify students. The POC must also be trained in all school policy &amp; procedures relating to VA benefits.</a:t>
            </a:r>
          </a:p>
          <a:p>
            <a:r>
              <a:rPr lang="en-US" sz="3000" b="1" dirty="0">
                <a:latin typeface="Californian FB" panose="0207040306080B030204" pitchFamily="18" charset="0"/>
              </a:rPr>
              <a:t>The POC should assist all veteran beneficiaries at the branch campus when requested.</a:t>
            </a:r>
          </a:p>
          <a:p>
            <a:r>
              <a:rPr lang="en-US" sz="3000" b="1" dirty="0">
                <a:latin typeface="Californian FB" panose="0207040306080B030204" pitchFamily="18" charset="0"/>
              </a:rPr>
              <a:t>The local administration is responsible for the catalog application and submissions.</a:t>
            </a:r>
          </a:p>
          <a:p>
            <a:endParaRPr lang="en-US" dirty="0"/>
          </a:p>
          <a:p>
            <a:endParaRPr lang="en-US" sz="2400" dirty="0"/>
          </a:p>
        </p:txBody>
      </p:sp>
    </p:spTree>
    <p:extLst>
      <p:ext uri="{BB962C8B-B14F-4D97-AF65-F5344CB8AC3E}">
        <p14:creationId xmlns:p14="http://schemas.microsoft.com/office/powerpoint/2010/main" val="491760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588" y="0"/>
            <a:ext cx="10707690" cy="1389492"/>
          </a:xfrm>
        </p:spPr>
        <p:txBody>
          <a:bodyPr>
            <a:noAutofit/>
          </a:bodyPr>
          <a:lstStyle/>
          <a:p>
            <a:pPr algn="ctr"/>
            <a:r>
              <a:rPr lang="en-US" sz="4500" b="1" dirty="0">
                <a:latin typeface="Californian FB" panose="0207040306080B030204" pitchFamily="18" charset="0"/>
                <a:ea typeface="Batang" panose="02030600000101010101" pitchFamily="18" charset="-127"/>
              </a:rPr>
              <a:t>BRANCH CAMPUSES</a:t>
            </a:r>
          </a:p>
        </p:txBody>
      </p:sp>
      <p:sp>
        <p:nvSpPr>
          <p:cNvPr id="3" name="Content Placeholder 2"/>
          <p:cNvSpPr>
            <a:spLocks noGrp="1"/>
          </p:cNvSpPr>
          <p:nvPr>
            <p:ph idx="1"/>
          </p:nvPr>
        </p:nvSpPr>
        <p:spPr>
          <a:xfrm>
            <a:off x="742155" y="1158241"/>
            <a:ext cx="10860257" cy="5120639"/>
          </a:xfrm>
        </p:spPr>
        <p:txBody>
          <a:bodyPr>
            <a:noAutofit/>
          </a:bodyPr>
          <a:lstStyle/>
          <a:p>
            <a:pPr lvl="0">
              <a:buClr>
                <a:srgbClr val="FF0000"/>
              </a:buClr>
            </a:pPr>
            <a:r>
              <a:rPr lang="en-US" sz="3000" b="1" dirty="0">
                <a:latin typeface="Californian FB" panose="0207040306080B030204" pitchFamily="18" charset="0"/>
              </a:rPr>
              <a:t>The SCOs &amp; POCs need to communicate and work with each other.</a:t>
            </a:r>
          </a:p>
          <a:p>
            <a:pPr lvl="0">
              <a:buClr>
                <a:srgbClr val="FF0000"/>
              </a:buClr>
            </a:pPr>
            <a:r>
              <a:rPr lang="en-US" sz="3000" b="1" dirty="0">
                <a:latin typeface="Californian FB" panose="0207040306080B030204" pitchFamily="18" charset="0"/>
              </a:rPr>
              <a:t>All branch and extension campuses must be clearly listed and identifiable in the catalog.</a:t>
            </a:r>
          </a:p>
          <a:p>
            <a:pPr lvl="0">
              <a:buClr>
                <a:srgbClr val="FF0000"/>
              </a:buClr>
            </a:pPr>
            <a:r>
              <a:rPr lang="en-US" sz="3000" b="1" dirty="0">
                <a:latin typeface="Californian FB" panose="0207040306080B030204" pitchFamily="18" charset="0"/>
              </a:rPr>
              <a:t>For out-of-state schools with an Alabama campus:  All programs pursued solely through an online modality must be administered and certified by the main campus under the online campus facility code.</a:t>
            </a:r>
          </a:p>
        </p:txBody>
      </p:sp>
    </p:spTree>
    <p:extLst>
      <p:ext uri="{BB962C8B-B14F-4D97-AF65-F5344CB8AC3E}">
        <p14:creationId xmlns:p14="http://schemas.microsoft.com/office/powerpoint/2010/main" val="99705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55" y="195469"/>
            <a:ext cx="10707690" cy="1389492"/>
          </a:xfrm>
        </p:spPr>
        <p:txBody>
          <a:bodyPr>
            <a:noAutofit/>
          </a:bodyPr>
          <a:lstStyle/>
          <a:p>
            <a:pPr algn="ctr"/>
            <a:r>
              <a:rPr lang="en-US" sz="4500" b="1" dirty="0">
                <a:latin typeface="Californian FB" panose="0207040306080B030204" pitchFamily="18" charset="0"/>
                <a:ea typeface="Batang" panose="02030600000101010101" pitchFamily="18" charset="-127"/>
              </a:rPr>
              <a:t>EXTENSION CAMPUSES</a:t>
            </a:r>
          </a:p>
        </p:txBody>
      </p:sp>
      <p:sp>
        <p:nvSpPr>
          <p:cNvPr id="3" name="Content Placeholder 2"/>
          <p:cNvSpPr>
            <a:spLocks noGrp="1"/>
          </p:cNvSpPr>
          <p:nvPr>
            <p:ph idx="1"/>
          </p:nvPr>
        </p:nvSpPr>
        <p:spPr>
          <a:xfrm>
            <a:off x="829995" y="1584961"/>
            <a:ext cx="10860257" cy="4801771"/>
          </a:xfrm>
        </p:spPr>
        <p:txBody>
          <a:bodyPr>
            <a:noAutofit/>
          </a:bodyPr>
          <a:lstStyle/>
          <a:p>
            <a:pPr lvl="0">
              <a:buClr>
                <a:srgbClr val="FF0000"/>
              </a:buClr>
            </a:pPr>
            <a:r>
              <a:rPr lang="en-US" sz="2700" b="1" dirty="0">
                <a:latin typeface="Californian FB" panose="0207040306080B030204" pitchFamily="18" charset="0"/>
              </a:rPr>
              <a:t>Must be approvable in accordance with Title 38, Code of Federal Regulations, Sections 21.4266.</a:t>
            </a:r>
          </a:p>
          <a:p>
            <a:pPr lvl="0">
              <a:buClr>
                <a:srgbClr val="FF0000"/>
              </a:buClr>
            </a:pPr>
            <a:r>
              <a:rPr lang="en-US" sz="2700" b="1" dirty="0">
                <a:latin typeface="Californian FB" panose="0207040306080B030204" pitchFamily="18" charset="0"/>
              </a:rPr>
              <a:t>In order for courses to be certified properly, according to the </a:t>
            </a:r>
            <a:r>
              <a:rPr lang="en-US" sz="2700" b="1" dirty="0" err="1">
                <a:latin typeface="Californian FB" panose="0207040306080B030204" pitchFamily="18" charset="0"/>
              </a:rPr>
              <a:t>Colmery</a:t>
            </a:r>
            <a:r>
              <a:rPr lang="en-US" sz="2700" b="1" dirty="0">
                <a:latin typeface="Californian FB" panose="0207040306080B030204" pitchFamily="18" charset="0"/>
              </a:rPr>
              <a:t> Act Sections 107/501, the extension campuses must be approved.</a:t>
            </a:r>
          </a:p>
          <a:p>
            <a:pPr lvl="0">
              <a:buClr>
                <a:srgbClr val="FF0000"/>
              </a:buClr>
            </a:pPr>
            <a:r>
              <a:rPr lang="en-US" sz="2700" b="1" dirty="0">
                <a:latin typeface="Californian FB" panose="0207040306080B030204" pitchFamily="18" charset="0"/>
              </a:rPr>
              <a:t>If a school has an extension campus or think they might have an extension campus, contact the SAA for a special application.</a:t>
            </a:r>
          </a:p>
          <a:p>
            <a:pPr lvl="0">
              <a:buClr>
                <a:srgbClr val="FF0000"/>
              </a:buClr>
            </a:pPr>
            <a:r>
              <a:rPr lang="en-US" sz="2700" b="1" dirty="0">
                <a:latin typeface="Californian FB" panose="0207040306080B030204" pitchFamily="18" charset="0"/>
              </a:rPr>
              <a:t>If the course is not being taught at the main campus, branch campus, or an extension campus then that course is not eligible for certification. </a:t>
            </a:r>
          </a:p>
        </p:txBody>
      </p:sp>
    </p:spTree>
    <p:extLst>
      <p:ext uri="{BB962C8B-B14F-4D97-AF65-F5344CB8AC3E}">
        <p14:creationId xmlns:p14="http://schemas.microsoft.com/office/powerpoint/2010/main" val="3025086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8" name="Oval 17">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9" name="Oval 18">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1" name="Rectangle 20">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xt Placeholder 5">
            <a:extLst>
              <a:ext uri="{FF2B5EF4-FFF2-40B4-BE49-F238E27FC236}">
                <a16:creationId xmlns:a16="http://schemas.microsoft.com/office/drawing/2014/main" id="{5765D837-B884-43EB-A597-358F45339366}"/>
              </a:ext>
            </a:extLst>
          </p:cNvPr>
          <p:cNvSpPr>
            <a:spLocks noGrp="1"/>
          </p:cNvSpPr>
          <p:nvPr>
            <p:ph type="body" idx="1"/>
          </p:nvPr>
        </p:nvSpPr>
        <p:spPr>
          <a:xfrm>
            <a:off x="7495034" y="1006687"/>
            <a:ext cx="4311482" cy="5131241"/>
          </a:xfrm>
        </p:spPr>
        <p:txBody>
          <a:bodyPr vert="horz" lIns="91440" tIns="45720" rIns="91440" bIns="45720" rtlCol="0" anchor="ctr">
            <a:normAutofit/>
          </a:bodyPr>
          <a:lstStyle/>
          <a:p>
            <a:pPr algn="ctr"/>
            <a:r>
              <a:rPr lang="en-US" sz="3100" b="1" i="1" dirty="0">
                <a:solidFill>
                  <a:schemeClr val="tx2"/>
                </a:solidFill>
              </a:rPr>
              <a:t>A visit in an official capacity to determine the quality and accuracy of student veteran benefit processing,  as well as ensuring compliance to all approval criteria.</a:t>
            </a:r>
          </a:p>
        </p:txBody>
      </p:sp>
      <p:grpSp>
        <p:nvGrpSpPr>
          <p:cNvPr id="23" name="Group 22">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4" name="Oval 23">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5" name="Oval 24">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Title 3">
            <a:extLst>
              <a:ext uri="{FF2B5EF4-FFF2-40B4-BE49-F238E27FC236}">
                <a16:creationId xmlns:a16="http://schemas.microsoft.com/office/drawing/2014/main" id="{B3B74ACD-D6C7-4841-9837-EEB40336C6F0}"/>
              </a:ext>
            </a:extLst>
          </p:cNvPr>
          <p:cNvSpPr>
            <a:spLocks noGrp="1"/>
          </p:cNvSpPr>
          <p:nvPr>
            <p:ph type="title"/>
          </p:nvPr>
        </p:nvSpPr>
        <p:spPr>
          <a:xfrm>
            <a:off x="1717507" y="1316890"/>
            <a:ext cx="4606394" cy="4224216"/>
          </a:xfrm>
        </p:spPr>
        <p:txBody>
          <a:bodyPr vert="horz" lIns="91440" tIns="45720" rIns="91440" bIns="45720" rtlCol="0" anchor="ctr">
            <a:normAutofit/>
          </a:bodyPr>
          <a:lstStyle/>
          <a:p>
            <a:pPr algn="ctr"/>
            <a:r>
              <a:rPr lang="en-US" sz="6000">
                <a:solidFill>
                  <a:srgbClr val="FFFFFF"/>
                </a:solidFill>
              </a:rPr>
              <a:t>SAA Technical Visits</a:t>
            </a:r>
          </a:p>
        </p:txBody>
      </p:sp>
      <p:sp>
        <p:nvSpPr>
          <p:cNvPr id="27" name="Rectangle 26">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9076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55" y="759837"/>
            <a:ext cx="10707690" cy="1061499"/>
          </a:xfrm>
        </p:spPr>
        <p:txBody>
          <a:bodyPr>
            <a:noAutofit/>
          </a:bodyPr>
          <a:lstStyle/>
          <a:p>
            <a:pPr algn="ctr"/>
            <a:r>
              <a:rPr lang="en-US" sz="5500" b="1" dirty="0">
                <a:latin typeface="Californian FB" panose="0207040306080B030204" pitchFamily="18" charset="0"/>
              </a:rPr>
              <a:t>Section 702 </a:t>
            </a:r>
            <a:r>
              <a:rPr lang="en-US" sz="3100" b="1" dirty="0">
                <a:latin typeface="Californian FB" panose="0207040306080B030204" pitchFamily="18" charset="0"/>
              </a:rPr>
              <a:t>(Public Schools)</a:t>
            </a:r>
          </a:p>
        </p:txBody>
      </p:sp>
      <p:sp>
        <p:nvSpPr>
          <p:cNvPr id="3" name="Content Placeholder 2"/>
          <p:cNvSpPr>
            <a:spLocks noGrp="1"/>
          </p:cNvSpPr>
          <p:nvPr>
            <p:ph idx="1"/>
          </p:nvPr>
        </p:nvSpPr>
        <p:spPr>
          <a:xfrm>
            <a:off x="466531" y="2127251"/>
            <a:ext cx="10841074" cy="5501419"/>
          </a:xfrm>
        </p:spPr>
        <p:txBody>
          <a:bodyPr>
            <a:noAutofit/>
          </a:bodyPr>
          <a:lstStyle/>
          <a:p>
            <a:r>
              <a:rPr lang="en-US" sz="2700" b="1" dirty="0">
                <a:latin typeface="Californian FB" panose="0207040306080B030204" pitchFamily="18" charset="0"/>
              </a:rPr>
              <a:t>Section 702 – Tuition under Veteran’s Access Choice and Accountability Act of 2015, provides in-state tuition to veterans, their dependents, and active-duty military. </a:t>
            </a:r>
          </a:p>
          <a:p>
            <a:r>
              <a:rPr lang="en-US" sz="2700" b="1" dirty="0">
                <a:latin typeface="Californian FB" panose="0207040306080B030204" pitchFamily="18" charset="0"/>
              </a:rPr>
              <a:t>The school and SCO must do their due diligence in making sure this is enforced and made available to the students.</a:t>
            </a:r>
          </a:p>
          <a:p>
            <a:r>
              <a:rPr lang="en-US" sz="2700" b="1" dirty="0">
                <a:latin typeface="Californian FB" panose="0207040306080B030204" pitchFamily="18" charset="0"/>
              </a:rPr>
              <a:t>It cannot just simply be a blurb on the school’s website or a footnote on the tuition/fee page of their catalog and website.</a:t>
            </a:r>
          </a:p>
          <a:p>
            <a:r>
              <a:rPr lang="en-US" sz="2700" b="1" dirty="0">
                <a:latin typeface="Californian FB" panose="0207040306080B030204" pitchFamily="18" charset="0"/>
              </a:rPr>
              <a:t>At a minimum, it should be a part of the orientation process.  The SCO should add it to their office’s MOU/Statement of Understanding.</a:t>
            </a:r>
          </a:p>
          <a:p>
            <a:r>
              <a:rPr lang="en-US" sz="2700" b="1" dirty="0">
                <a:latin typeface="Californian FB" panose="0207040306080B030204" pitchFamily="18" charset="0"/>
              </a:rPr>
              <a:t>It is recommended that the SCO contact the student’s that are eligible.</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700" b="1" dirty="0">
              <a:latin typeface="Californian FB" panose="0207040306080B030204" pitchFamily="18" charset="0"/>
            </a:endParaRPr>
          </a:p>
        </p:txBody>
      </p:sp>
    </p:spTree>
    <p:extLst>
      <p:ext uri="{BB962C8B-B14F-4D97-AF65-F5344CB8AC3E}">
        <p14:creationId xmlns:p14="http://schemas.microsoft.com/office/powerpoint/2010/main" val="3737169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55" y="759837"/>
            <a:ext cx="10707690" cy="1061499"/>
          </a:xfrm>
        </p:spPr>
        <p:txBody>
          <a:bodyPr>
            <a:noAutofit/>
          </a:bodyPr>
          <a:lstStyle/>
          <a:p>
            <a:pPr algn="ctr"/>
            <a:r>
              <a:rPr lang="en-US" sz="5500" b="1" dirty="0">
                <a:latin typeface="Californian FB" panose="0207040306080B030204" pitchFamily="18" charset="0"/>
              </a:rPr>
              <a:t>Practical TRAINING</a:t>
            </a:r>
          </a:p>
        </p:txBody>
      </p:sp>
      <p:sp>
        <p:nvSpPr>
          <p:cNvPr id="3" name="Content Placeholder 2"/>
          <p:cNvSpPr>
            <a:spLocks noGrp="1"/>
          </p:cNvSpPr>
          <p:nvPr>
            <p:ph idx="1"/>
          </p:nvPr>
        </p:nvSpPr>
        <p:spPr>
          <a:xfrm>
            <a:off x="466531" y="1821336"/>
            <a:ext cx="10841074" cy="5501419"/>
          </a:xfrm>
        </p:spPr>
        <p:txBody>
          <a:bodyPr>
            <a:noAutofit/>
          </a:bodyPr>
          <a:lstStyle/>
          <a:p>
            <a:r>
              <a:rPr lang="en-US" sz="2700" b="1" dirty="0">
                <a:latin typeface="Californian FB" panose="0207040306080B030204" pitchFamily="18" charset="0"/>
              </a:rPr>
              <a:t>Practical training is off-campus training, internship, residency, practicum, externship, clinical, </a:t>
            </a:r>
            <a:r>
              <a:rPr lang="en-US" sz="2700" b="1" dirty="0" err="1">
                <a:latin typeface="Californian FB" panose="0207040306080B030204" pitchFamily="18" charset="0"/>
              </a:rPr>
              <a:t>etc</a:t>
            </a:r>
            <a:r>
              <a:rPr lang="en-US" sz="2700" b="1" dirty="0">
                <a:latin typeface="Californian FB" panose="0207040306080B030204" pitchFamily="18" charset="0"/>
              </a:rPr>
              <a:t>…</a:t>
            </a:r>
          </a:p>
          <a:p>
            <a:r>
              <a:rPr lang="en-US" sz="2700" b="1" dirty="0">
                <a:latin typeface="Californian FB" panose="0207040306080B030204" pitchFamily="18" charset="0"/>
              </a:rPr>
              <a:t>The clock hour schedule must be clearly defined in the course description of the school’s approved catalog.</a:t>
            </a:r>
          </a:p>
          <a:p>
            <a:r>
              <a:rPr lang="en-US" sz="2700" b="1" dirty="0">
                <a:latin typeface="Californian FB" panose="0207040306080B030204" pitchFamily="18" charset="0"/>
              </a:rPr>
              <a:t>The course must be actual practical training and not just “contact hours” taken from the course schedule. On campus lab hours do not count.</a:t>
            </a:r>
          </a:p>
          <a:p>
            <a:r>
              <a:rPr lang="en-US" sz="2700" b="1" dirty="0">
                <a:latin typeface="Californian FB" panose="0207040306080B030204" pitchFamily="18" charset="0"/>
              </a:rPr>
              <a:t>Practical training hours that fluctuate, due to internship location (i.e. hospital), contact the SAA prior to certification for instructions.  This is in reference to NCD schools.</a:t>
            </a:r>
          </a:p>
          <a:p>
            <a:r>
              <a:rPr lang="en-US" sz="2700" b="1" dirty="0">
                <a:latin typeface="Californian FB" panose="0207040306080B030204" pitchFamily="18" charset="0"/>
              </a:rPr>
              <a:t>This applies to routine, regularly scheduled hours.</a:t>
            </a:r>
          </a:p>
        </p:txBody>
      </p:sp>
    </p:spTree>
    <p:extLst>
      <p:ext uri="{BB962C8B-B14F-4D97-AF65-F5344CB8AC3E}">
        <p14:creationId xmlns:p14="http://schemas.microsoft.com/office/powerpoint/2010/main" val="4276266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55" y="759837"/>
            <a:ext cx="10707690" cy="1061499"/>
          </a:xfrm>
        </p:spPr>
        <p:txBody>
          <a:bodyPr>
            <a:noAutofit/>
          </a:bodyPr>
          <a:lstStyle/>
          <a:p>
            <a:pPr algn="ctr"/>
            <a:r>
              <a:rPr lang="en-US" sz="5500" b="1" dirty="0">
                <a:latin typeface="Californian FB" panose="0207040306080B030204" pitchFamily="18" charset="0"/>
              </a:rPr>
              <a:t>Prior Credit</a:t>
            </a:r>
          </a:p>
        </p:txBody>
      </p:sp>
      <p:sp>
        <p:nvSpPr>
          <p:cNvPr id="3" name="Content Placeholder 2"/>
          <p:cNvSpPr>
            <a:spLocks noGrp="1"/>
          </p:cNvSpPr>
          <p:nvPr>
            <p:ph idx="1"/>
          </p:nvPr>
        </p:nvSpPr>
        <p:spPr>
          <a:xfrm>
            <a:off x="466531" y="2127251"/>
            <a:ext cx="10841074" cy="5501419"/>
          </a:xfrm>
        </p:spPr>
        <p:txBody>
          <a:bodyPr>
            <a:noAutofit/>
          </a:bodyPr>
          <a:lstStyle/>
          <a:p>
            <a:r>
              <a:rPr lang="en-US" sz="2700" b="1" dirty="0">
                <a:latin typeface="Californian FB" panose="0207040306080B030204" pitchFamily="18" charset="0"/>
              </a:rPr>
              <a:t>One of the criteria for approval of any school for Veterans' training is that it review prior credit and grant credit as appropriate to a VA student's current program. This is found in Title 38, Code of Federal Regulations, Sections 21.4253(d)(3) and 21.4254(C)(4). </a:t>
            </a:r>
          </a:p>
          <a:p>
            <a:r>
              <a:rPr lang="en-US" sz="2700" b="1" dirty="0">
                <a:latin typeface="Californian FB" panose="0207040306080B030204" pitchFamily="18" charset="0"/>
              </a:rPr>
              <a:t>Must be evaluated and recorded prior to enrollment OR within first 2-terms for IHLs; upon enrollment for NCDs.</a:t>
            </a:r>
          </a:p>
          <a:p>
            <a:r>
              <a:rPr lang="en-US" sz="2700" b="1" dirty="0">
                <a:latin typeface="Californian FB" panose="0207040306080B030204" pitchFamily="18" charset="0"/>
              </a:rPr>
              <a:t>This means the school must have official transcripts of all previous training on file.</a:t>
            </a:r>
          </a:p>
        </p:txBody>
      </p:sp>
    </p:spTree>
    <p:extLst>
      <p:ext uri="{BB962C8B-B14F-4D97-AF65-F5344CB8AC3E}">
        <p14:creationId xmlns:p14="http://schemas.microsoft.com/office/powerpoint/2010/main" val="4229592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55" y="759837"/>
            <a:ext cx="10707690" cy="1061499"/>
          </a:xfrm>
        </p:spPr>
        <p:txBody>
          <a:bodyPr>
            <a:noAutofit/>
          </a:bodyPr>
          <a:lstStyle/>
          <a:p>
            <a:pPr algn="ctr"/>
            <a:r>
              <a:rPr lang="en-US" sz="5500" b="1" dirty="0">
                <a:latin typeface="Californian FB" panose="0207040306080B030204" pitchFamily="18" charset="0"/>
              </a:rPr>
              <a:t>Prior Credit</a:t>
            </a:r>
          </a:p>
        </p:txBody>
      </p:sp>
      <p:sp>
        <p:nvSpPr>
          <p:cNvPr id="3" name="Content Placeholder 2"/>
          <p:cNvSpPr>
            <a:spLocks noGrp="1"/>
          </p:cNvSpPr>
          <p:nvPr>
            <p:ph idx="1"/>
          </p:nvPr>
        </p:nvSpPr>
        <p:spPr>
          <a:xfrm>
            <a:off x="480600" y="1677086"/>
            <a:ext cx="10841074" cy="5180914"/>
          </a:xfrm>
        </p:spPr>
        <p:txBody>
          <a:bodyPr>
            <a:noAutofit/>
          </a:bodyPr>
          <a:lstStyle/>
          <a:p>
            <a:r>
              <a:rPr lang="en-US" sz="2700" b="1" dirty="0">
                <a:latin typeface="Californian FB" panose="0207040306080B030204" pitchFamily="18" charset="0"/>
              </a:rPr>
              <a:t>This includes military training; the school must have a copy of the veteran’s military transcript and it must be evaluated.  (including Graduate students)</a:t>
            </a:r>
          </a:p>
          <a:p>
            <a:r>
              <a:rPr lang="en-US" sz="2700" b="1" dirty="0">
                <a:latin typeface="Californian FB" panose="0207040306080B030204" pitchFamily="18" charset="0"/>
              </a:rPr>
              <a:t>If the veteran withdraws from a school and doesn’t earn credit, the school will still need a transcript showing no credit.  A letter from school on official school letterhead stating that no credit was earned is acceptable.</a:t>
            </a:r>
          </a:p>
          <a:p>
            <a:r>
              <a:rPr lang="en-US" sz="2700" b="1" dirty="0">
                <a:latin typeface="Californian FB" panose="0207040306080B030204" pitchFamily="18" charset="0"/>
              </a:rPr>
              <a:t>Be careful with automated computer evaluation programs.  Using that as an excuse for certifying duplicate coursework is not acceptable.</a:t>
            </a:r>
          </a:p>
          <a:p>
            <a:r>
              <a:rPr lang="en-US" sz="2700" b="1" dirty="0">
                <a:latin typeface="Californian FB" panose="0207040306080B030204" pitchFamily="18" charset="0"/>
              </a:rPr>
              <a:t>If a duplicate course is certified, the SCO must go back and remove the course from the original certification.  The effective date would be prior to start of the course.</a:t>
            </a:r>
          </a:p>
          <a:p>
            <a:endParaRPr lang="en-US" sz="2700" b="1" dirty="0">
              <a:latin typeface="Californian FB" panose="0207040306080B030204" pitchFamily="18" charset="0"/>
            </a:endParaRPr>
          </a:p>
        </p:txBody>
      </p:sp>
    </p:spTree>
    <p:extLst>
      <p:ext uri="{BB962C8B-B14F-4D97-AF65-F5344CB8AC3E}">
        <p14:creationId xmlns:p14="http://schemas.microsoft.com/office/powerpoint/2010/main" val="193047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CC51-0B42-4EDD-844D-ED291A3BE2AA}"/>
              </a:ext>
            </a:extLst>
          </p:cNvPr>
          <p:cNvSpPr>
            <a:spLocks noGrp="1"/>
          </p:cNvSpPr>
          <p:nvPr>
            <p:ph type="title"/>
          </p:nvPr>
        </p:nvSpPr>
        <p:spPr>
          <a:xfrm>
            <a:off x="634482" y="190500"/>
            <a:ext cx="11113569" cy="1519030"/>
          </a:xfrm>
        </p:spPr>
        <p:txBody>
          <a:bodyPr>
            <a:normAutofit fontScale="90000"/>
          </a:bodyPr>
          <a:lstStyle/>
          <a:p>
            <a:pPr algn="ctr"/>
            <a:r>
              <a:rPr lang="en-US" sz="5500" b="1" dirty="0">
                <a:latin typeface="Californian FB" panose="0207040306080B030204" pitchFamily="18" charset="0"/>
              </a:rPr>
              <a:t>Degree Audit/Program Evaluation</a:t>
            </a:r>
          </a:p>
        </p:txBody>
      </p:sp>
      <p:sp>
        <p:nvSpPr>
          <p:cNvPr id="3" name="Content Placeholder 2">
            <a:extLst>
              <a:ext uri="{FF2B5EF4-FFF2-40B4-BE49-F238E27FC236}">
                <a16:creationId xmlns:a16="http://schemas.microsoft.com/office/drawing/2014/main" id="{A26AEB25-D08E-4B30-BA0A-AB1EC832FF46}"/>
              </a:ext>
            </a:extLst>
          </p:cNvPr>
          <p:cNvSpPr>
            <a:spLocks noGrp="1"/>
          </p:cNvSpPr>
          <p:nvPr>
            <p:ph idx="1"/>
          </p:nvPr>
        </p:nvSpPr>
        <p:spPr>
          <a:xfrm>
            <a:off x="634483" y="1992605"/>
            <a:ext cx="10688654" cy="5346700"/>
          </a:xfrm>
        </p:spPr>
        <p:txBody>
          <a:bodyPr>
            <a:normAutofit/>
          </a:bodyPr>
          <a:lstStyle/>
          <a:p>
            <a:r>
              <a:rPr lang="en-US" sz="3000" b="1" dirty="0">
                <a:latin typeface="Californian FB" panose="0207040306080B030204" pitchFamily="18" charset="0"/>
              </a:rPr>
              <a:t>You should not rely solely on the academic advisors.</a:t>
            </a:r>
          </a:p>
          <a:p>
            <a:r>
              <a:rPr lang="en-US" sz="3000" b="1" dirty="0">
                <a:latin typeface="Californian FB" panose="0207040306080B030204" pitchFamily="18" charset="0"/>
              </a:rPr>
              <a:t>Degree audits must be current and accurate.</a:t>
            </a:r>
          </a:p>
          <a:p>
            <a:r>
              <a:rPr lang="en-US" sz="3000" b="1" dirty="0">
                <a:latin typeface="Californian FB" panose="0207040306080B030204" pitchFamily="18" charset="0"/>
              </a:rPr>
              <a:t>They should denote whether the course is required or not.</a:t>
            </a:r>
          </a:p>
          <a:p>
            <a:r>
              <a:rPr lang="en-US" sz="3000" b="1" dirty="0">
                <a:latin typeface="Californian FB" panose="0207040306080B030204" pitchFamily="18" charset="0"/>
              </a:rPr>
              <a:t>Electives must be clearly indicated.</a:t>
            </a:r>
          </a:p>
          <a:p>
            <a:r>
              <a:rPr lang="en-US" sz="3000" b="1" dirty="0">
                <a:latin typeface="Californian FB" panose="0207040306080B030204" pitchFamily="18" charset="0"/>
              </a:rPr>
              <a:t>Be wary of automated systems, use those department checklists from the catalog if necessary.</a:t>
            </a:r>
          </a:p>
          <a:p>
            <a:r>
              <a:rPr lang="en-US" sz="3000" b="1" dirty="0">
                <a:latin typeface="Californian FB" panose="0207040306080B030204" pitchFamily="18" charset="0"/>
              </a:rPr>
              <a:t>Check for repeated courses.</a:t>
            </a:r>
          </a:p>
        </p:txBody>
      </p:sp>
    </p:spTree>
    <p:extLst>
      <p:ext uri="{BB962C8B-B14F-4D97-AF65-F5344CB8AC3E}">
        <p14:creationId xmlns:p14="http://schemas.microsoft.com/office/powerpoint/2010/main" val="4106178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530" y="436253"/>
            <a:ext cx="10018713" cy="1294074"/>
          </a:xfrm>
        </p:spPr>
        <p:txBody>
          <a:bodyPr>
            <a:normAutofit/>
          </a:bodyPr>
          <a:lstStyle/>
          <a:p>
            <a:pPr algn="ctr"/>
            <a:r>
              <a:rPr lang="en-US" sz="5500" b="1" dirty="0">
                <a:latin typeface="Californian FB" panose="0207040306080B030204" pitchFamily="18" charset="0"/>
              </a:rPr>
              <a:t>APPROVED Programs</a:t>
            </a:r>
          </a:p>
        </p:txBody>
      </p:sp>
      <p:sp>
        <p:nvSpPr>
          <p:cNvPr id="3" name="Content Placeholder 2"/>
          <p:cNvSpPr>
            <a:spLocks noGrp="1"/>
          </p:cNvSpPr>
          <p:nvPr>
            <p:ph idx="1"/>
          </p:nvPr>
        </p:nvSpPr>
        <p:spPr>
          <a:xfrm>
            <a:off x="844757" y="1730327"/>
            <a:ext cx="10293727" cy="4552122"/>
          </a:xfrm>
        </p:spPr>
        <p:txBody>
          <a:bodyPr>
            <a:normAutofit/>
          </a:bodyPr>
          <a:lstStyle/>
          <a:p>
            <a:r>
              <a:rPr lang="en-US" sz="2700" b="1" dirty="0">
                <a:latin typeface="Californian FB" panose="0207040306080B030204" pitchFamily="18" charset="0"/>
              </a:rPr>
              <a:t>You cannot certify courses for a new program until it is approved by the SAA.</a:t>
            </a:r>
          </a:p>
          <a:p>
            <a:r>
              <a:rPr lang="en-US" sz="2700" b="1" dirty="0">
                <a:latin typeface="Californian FB" panose="0207040306080B030204" pitchFamily="18" charset="0"/>
              </a:rPr>
              <a:t>Yearly catalog application should start with the WEAMS listing of courses.  Use the WEAMS listing to fill out the application for request of continued approval.</a:t>
            </a:r>
          </a:p>
          <a:p>
            <a:r>
              <a:rPr lang="en-US" sz="2700" b="1" dirty="0">
                <a:latin typeface="Californian FB" panose="0207040306080B030204" pitchFamily="18" charset="0"/>
              </a:rPr>
              <a:t>Alabama SAA will now start considering undergraduate and graduate certificate programs for approval at IHLs. Please contact our office for an application.</a:t>
            </a:r>
          </a:p>
          <a:p>
            <a:endParaRPr lang="en-US" sz="3500" dirty="0"/>
          </a:p>
          <a:p>
            <a:endParaRPr lang="en-US" dirty="0"/>
          </a:p>
          <a:p>
            <a:endParaRPr lang="en-US" sz="2400" dirty="0"/>
          </a:p>
        </p:txBody>
      </p:sp>
    </p:spTree>
    <p:extLst>
      <p:ext uri="{BB962C8B-B14F-4D97-AF65-F5344CB8AC3E}">
        <p14:creationId xmlns:p14="http://schemas.microsoft.com/office/powerpoint/2010/main" val="2055695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7FE50-4A35-448E-B334-C95AE3F81B11}"/>
              </a:ext>
            </a:extLst>
          </p:cNvPr>
          <p:cNvSpPr>
            <a:spLocks noGrp="1"/>
          </p:cNvSpPr>
          <p:nvPr>
            <p:ph type="title"/>
          </p:nvPr>
        </p:nvSpPr>
        <p:spPr>
          <a:xfrm>
            <a:off x="1066800" y="200152"/>
            <a:ext cx="10058400" cy="1609344"/>
          </a:xfrm>
        </p:spPr>
        <p:txBody>
          <a:bodyPr/>
          <a:lstStyle/>
          <a:p>
            <a:pPr algn="ctr"/>
            <a:r>
              <a:rPr lang="en-US" sz="5400" b="1" dirty="0">
                <a:latin typeface="Californian FB" panose="0207040306080B030204" pitchFamily="18" charset="0"/>
              </a:rPr>
              <a:t>85/15 % Rule</a:t>
            </a:r>
            <a:endParaRPr lang="en-US" dirty="0">
              <a:latin typeface="Californian FB" panose="0207040306080B030204" pitchFamily="18" charset="0"/>
            </a:endParaRPr>
          </a:p>
        </p:txBody>
      </p:sp>
      <p:sp>
        <p:nvSpPr>
          <p:cNvPr id="3" name="Content Placeholder 2">
            <a:extLst>
              <a:ext uri="{FF2B5EF4-FFF2-40B4-BE49-F238E27FC236}">
                <a16:creationId xmlns:a16="http://schemas.microsoft.com/office/drawing/2014/main" id="{34113CAA-E422-4F2C-9C53-987683D7AC36}"/>
              </a:ext>
            </a:extLst>
          </p:cNvPr>
          <p:cNvSpPr>
            <a:spLocks noGrp="1"/>
          </p:cNvSpPr>
          <p:nvPr>
            <p:ph idx="1"/>
          </p:nvPr>
        </p:nvSpPr>
        <p:spPr>
          <a:xfrm>
            <a:off x="1069848" y="1584960"/>
            <a:ext cx="10058400" cy="4587240"/>
          </a:xfrm>
        </p:spPr>
        <p:txBody>
          <a:bodyPr>
            <a:noAutofit/>
          </a:bodyPr>
          <a:lstStyle/>
          <a:p>
            <a:pPr algn="ctr"/>
            <a:r>
              <a:rPr lang="en-US" sz="2700" dirty="0">
                <a:solidFill>
                  <a:prstClr val="black"/>
                </a:solidFill>
                <a:latin typeface="Californian FB" panose="0207040306080B030204" pitchFamily="18" charset="0"/>
                <a:cs typeface="Arial" panose="020B0604020202020204" pitchFamily="34" charset="0"/>
              </a:rPr>
              <a:t> The Code of Federal Regulations (38 CFR 21.4201) states VA shall not approve the enrollment of any VA-eligible person, not already enrolled, in any course for any period during which more than 85 percent of the students enrolled in the course are having </a:t>
            </a:r>
            <a:r>
              <a:rPr lang="en-US" sz="2700" b="1" i="1" dirty="0">
                <a:solidFill>
                  <a:prstClr val="black"/>
                </a:solidFill>
                <a:latin typeface="Californian FB" panose="0207040306080B030204" pitchFamily="18" charset="0"/>
                <a:cs typeface="Arial" panose="020B0604020202020204" pitchFamily="34" charset="0"/>
              </a:rPr>
              <a:t>all or part of their tuition, fees, or other charges paid for them by the educational institution or by the Department of Veterans Affairs</a:t>
            </a:r>
            <a:r>
              <a:rPr lang="en-US" sz="2700" dirty="0">
                <a:solidFill>
                  <a:prstClr val="black"/>
                </a:solidFill>
                <a:latin typeface="Californian FB" panose="0207040306080B030204" pitchFamily="18" charset="0"/>
                <a:cs typeface="Arial" panose="020B0604020202020204" pitchFamily="34" charset="0"/>
              </a:rPr>
              <a:t>.</a:t>
            </a:r>
          </a:p>
          <a:p>
            <a:pPr algn="ctr"/>
            <a:r>
              <a:rPr lang="en-US" sz="2700" dirty="0">
                <a:solidFill>
                  <a:prstClr val="black"/>
                </a:solidFill>
                <a:latin typeface="Californian FB" panose="0207040306080B030204" pitchFamily="18" charset="0"/>
                <a:cs typeface="Arial" panose="020B0604020202020204" pitchFamily="34" charset="0"/>
              </a:rPr>
              <a:t>VA refers to this as the 85-15 rule. </a:t>
            </a:r>
          </a:p>
          <a:p>
            <a:pPr algn="ctr"/>
            <a:r>
              <a:rPr lang="en-US" sz="2700" dirty="0">
                <a:solidFill>
                  <a:prstClr val="black"/>
                </a:solidFill>
                <a:latin typeface="Californian FB" panose="0207040306080B030204" pitchFamily="18" charset="0"/>
                <a:cs typeface="Arial" panose="020B0604020202020204" pitchFamily="34" charset="0"/>
              </a:rPr>
              <a:t>This law was enacted in the early 1950s after Congressional hearings had uncovered a large amount of fraud and abuse of the WWII GI Bill. The theory is that if at least 15% of the students find the course worthwhile and of good value to spend their own hard-earned money, then it was worthy of VA funding.</a:t>
            </a:r>
          </a:p>
        </p:txBody>
      </p:sp>
    </p:spTree>
    <p:extLst>
      <p:ext uri="{BB962C8B-B14F-4D97-AF65-F5344CB8AC3E}">
        <p14:creationId xmlns:p14="http://schemas.microsoft.com/office/powerpoint/2010/main" val="1637786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D76F-C310-40F8-A0B5-ECBC70BFB65B}"/>
              </a:ext>
            </a:extLst>
          </p:cNvPr>
          <p:cNvSpPr>
            <a:spLocks noGrp="1"/>
          </p:cNvSpPr>
          <p:nvPr>
            <p:ph type="title"/>
          </p:nvPr>
        </p:nvSpPr>
        <p:spPr/>
        <p:txBody>
          <a:bodyPr/>
          <a:lstStyle/>
          <a:p>
            <a:pPr algn="ctr"/>
            <a:r>
              <a:rPr lang="en-US" sz="5400" b="1" dirty="0">
                <a:latin typeface="Californian FB" panose="0207040306080B030204" pitchFamily="18" charset="0"/>
              </a:rPr>
              <a:t>85/15 % Rule</a:t>
            </a:r>
            <a:endParaRPr lang="en-US" dirty="0"/>
          </a:p>
        </p:txBody>
      </p:sp>
      <p:sp>
        <p:nvSpPr>
          <p:cNvPr id="3" name="Content Placeholder 2">
            <a:extLst>
              <a:ext uri="{FF2B5EF4-FFF2-40B4-BE49-F238E27FC236}">
                <a16:creationId xmlns:a16="http://schemas.microsoft.com/office/drawing/2014/main" id="{B9A2D7DF-7569-4793-BE41-AB468F89EC8A}"/>
              </a:ext>
            </a:extLst>
          </p:cNvPr>
          <p:cNvSpPr>
            <a:spLocks noGrp="1"/>
          </p:cNvSpPr>
          <p:nvPr>
            <p:ph idx="1"/>
          </p:nvPr>
        </p:nvSpPr>
        <p:spPr>
          <a:xfrm>
            <a:off x="1069848" y="1686560"/>
            <a:ext cx="10058400" cy="4836160"/>
          </a:xfrm>
        </p:spPr>
        <p:txBody>
          <a:bodyPr>
            <a:normAutofit/>
          </a:bodyPr>
          <a:lstStyle/>
          <a:p>
            <a:r>
              <a:rPr lang="en-US" sz="2700" dirty="0">
                <a:solidFill>
                  <a:prstClr val="black"/>
                </a:solidFill>
                <a:latin typeface="Californian FB" panose="0207040306080B030204" pitchFamily="18" charset="0"/>
                <a:cs typeface="Arial" panose="020B0604020202020204" pitchFamily="34" charset="0"/>
              </a:rPr>
              <a:t>The SAA will no longer be requiring the 85/15 report as part of the yearly catalog approval.</a:t>
            </a:r>
          </a:p>
          <a:p>
            <a:r>
              <a:rPr lang="en-US" sz="2700" dirty="0">
                <a:solidFill>
                  <a:prstClr val="black"/>
                </a:solidFill>
                <a:latin typeface="Californian FB" panose="0207040306080B030204" pitchFamily="18" charset="0"/>
                <a:cs typeface="Arial" panose="020B0604020202020204" pitchFamily="34" charset="0"/>
              </a:rPr>
              <a:t>The VA has recently had multiple webinars to train facilities on the proper calculation of 85/15 and what constitutes a “school supported” student.</a:t>
            </a:r>
          </a:p>
          <a:p>
            <a:r>
              <a:rPr lang="en-US" sz="2700" dirty="0">
                <a:solidFill>
                  <a:prstClr val="black"/>
                </a:solidFill>
                <a:latin typeface="Californian FB" panose="0207040306080B030204" pitchFamily="18" charset="0"/>
                <a:cs typeface="Arial" panose="020B0604020202020204" pitchFamily="34" charset="0"/>
              </a:rPr>
              <a:t>I highly recommend getting a copy of the PowerPoint presentations and other training documents that were provided.  They are available on the VA website.</a:t>
            </a:r>
          </a:p>
          <a:p>
            <a:r>
              <a:rPr lang="en-US" sz="2700" dirty="0">
                <a:solidFill>
                  <a:prstClr val="black"/>
                </a:solidFill>
                <a:latin typeface="Californian FB" panose="0207040306080B030204" pitchFamily="18" charset="0"/>
                <a:cs typeface="Arial" panose="020B0604020202020204" pitchFamily="34" charset="0"/>
              </a:rPr>
              <a:t>Catalogs should have either a non-discriminatory statement (VA students) or a listing of all scholarships and their criteria.</a:t>
            </a:r>
            <a:endParaRPr lang="en-US" sz="2700" dirty="0"/>
          </a:p>
        </p:txBody>
      </p:sp>
    </p:spTree>
    <p:extLst>
      <p:ext uri="{BB962C8B-B14F-4D97-AF65-F5344CB8AC3E}">
        <p14:creationId xmlns:p14="http://schemas.microsoft.com/office/powerpoint/2010/main" val="3406914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D6DA-F94B-40A9-A533-6CED9A94107D}"/>
              </a:ext>
            </a:extLst>
          </p:cNvPr>
          <p:cNvSpPr>
            <a:spLocks noGrp="1"/>
          </p:cNvSpPr>
          <p:nvPr>
            <p:ph type="title"/>
          </p:nvPr>
        </p:nvSpPr>
        <p:spPr/>
        <p:txBody>
          <a:bodyPr/>
          <a:lstStyle/>
          <a:p>
            <a:pPr algn="ctr"/>
            <a:r>
              <a:rPr lang="en-US" sz="5400" b="1" dirty="0">
                <a:latin typeface="Californian FB" panose="0207040306080B030204" pitchFamily="18" charset="0"/>
              </a:rPr>
              <a:t>GI Bill Trademark</a:t>
            </a:r>
            <a:endParaRPr lang="en-US" dirty="0"/>
          </a:p>
        </p:txBody>
      </p:sp>
      <p:sp>
        <p:nvSpPr>
          <p:cNvPr id="3" name="Content Placeholder 2">
            <a:extLst>
              <a:ext uri="{FF2B5EF4-FFF2-40B4-BE49-F238E27FC236}">
                <a16:creationId xmlns:a16="http://schemas.microsoft.com/office/drawing/2014/main" id="{0F321924-7553-4E6D-81F6-92C17937BBF0}"/>
              </a:ext>
            </a:extLst>
          </p:cNvPr>
          <p:cNvSpPr>
            <a:spLocks noGrp="1"/>
          </p:cNvSpPr>
          <p:nvPr>
            <p:ph idx="1"/>
          </p:nvPr>
        </p:nvSpPr>
        <p:spPr>
          <a:xfrm>
            <a:off x="1069848" y="1686560"/>
            <a:ext cx="10058400" cy="4485640"/>
          </a:xfrm>
        </p:spPr>
        <p:txBody>
          <a:bodyPr/>
          <a:lstStyle/>
          <a:p>
            <a:r>
              <a:rPr lang="en-US" sz="2700" dirty="0">
                <a:solidFill>
                  <a:prstClr val="black"/>
                </a:solidFill>
                <a:latin typeface="Californian FB" panose="0207040306080B030204" pitchFamily="18" charset="0"/>
                <a:cs typeface="Arial" panose="020B0604020202020204" pitchFamily="34" charset="0"/>
              </a:rPr>
              <a:t>Authorized third-parties may use the registered trademark ‘‘GI Bill’’ in print, electronic, radio, digital, or other media as established by the terms of use.</a:t>
            </a:r>
          </a:p>
          <a:p>
            <a:r>
              <a:rPr lang="en-US" sz="2700" dirty="0">
                <a:solidFill>
                  <a:prstClr val="black"/>
                </a:solidFill>
                <a:latin typeface="Californian FB" panose="0207040306080B030204" pitchFamily="18" charset="0"/>
                <a:cs typeface="Arial" panose="020B0604020202020204" pitchFamily="34" charset="0"/>
              </a:rPr>
              <a:t>The trademark symbol ‘‘®’’ should be placed at the upper right corner of the trademarked phrase in the most prominent place at first usage; such as the title of a brochure, form, or the very top of a Web page and the following trademark attribution notice must be prominently visible: ‘‘GI Bill® is a registered trademark of the U.S. Department of Veterans Affairs (VA). More information about education benefits offered by VA is available at the official U.S. government Web site at https://www.benefits.va.gov/gibill."</a:t>
            </a:r>
            <a:endParaRPr lang="en-US" dirty="0"/>
          </a:p>
        </p:txBody>
      </p:sp>
    </p:spTree>
    <p:extLst>
      <p:ext uri="{BB962C8B-B14F-4D97-AF65-F5344CB8AC3E}">
        <p14:creationId xmlns:p14="http://schemas.microsoft.com/office/powerpoint/2010/main" val="3558249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923A5-F97E-4D60-AE1E-825A7D15D828}"/>
              </a:ext>
            </a:extLst>
          </p:cNvPr>
          <p:cNvSpPr>
            <a:spLocks noGrp="1"/>
          </p:cNvSpPr>
          <p:nvPr>
            <p:ph type="title"/>
          </p:nvPr>
        </p:nvSpPr>
        <p:spPr/>
        <p:txBody>
          <a:bodyPr/>
          <a:lstStyle/>
          <a:p>
            <a:pPr algn="ctr"/>
            <a:r>
              <a:rPr lang="en-US" sz="5400" b="1" dirty="0">
                <a:latin typeface="Californian FB" panose="0207040306080B030204" pitchFamily="18" charset="0"/>
              </a:rPr>
              <a:t>Approved statement</a:t>
            </a:r>
            <a:endParaRPr lang="en-US" dirty="0"/>
          </a:p>
        </p:txBody>
      </p:sp>
      <p:sp>
        <p:nvSpPr>
          <p:cNvPr id="3" name="Content Placeholder 2">
            <a:extLst>
              <a:ext uri="{FF2B5EF4-FFF2-40B4-BE49-F238E27FC236}">
                <a16:creationId xmlns:a16="http://schemas.microsoft.com/office/drawing/2014/main" id="{CC373C1B-BDA2-4861-AACB-2ED96E78F743}"/>
              </a:ext>
            </a:extLst>
          </p:cNvPr>
          <p:cNvSpPr>
            <a:spLocks noGrp="1"/>
          </p:cNvSpPr>
          <p:nvPr>
            <p:ph idx="1"/>
          </p:nvPr>
        </p:nvSpPr>
        <p:spPr>
          <a:xfrm>
            <a:off x="1063752" y="2093976"/>
            <a:ext cx="10058400" cy="4404360"/>
          </a:xfrm>
        </p:spPr>
        <p:txBody>
          <a:bodyPr/>
          <a:lstStyle/>
          <a:p>
            <a:r>
              <a:rPr lang="en-US" sz="2700" dirty="0">
                <a:solidFill>
                  <a:prstClr val="black"/>
                </a:solidFill>
                <a:latin typeface="Californian FB" panose="0207040306080B030204" pitchFamily="18" charset="0"/>
                <a:cs typeface="Arial" panose="020B0604020202020204" pitchFamily="34" charset="0"/>
              </a:rPr>
              <a:t>Facilities are not allowed to use the phrase “VA Approved” when citing their status on their website, catalog, advertising, recruiting materials, </a:t>
            </a:r>
            <a:r>
              <a:rPr lang="en-US" sz="2700" dirty="0" err="1">
                <a:solidFill>
                  <a:prstClr val="black"/>
                </a:solidFill>
                <a:latin typeface="Californian FB" panose="0207040306080B030204" pitchFamily="18" charset="0"/>
                <a:cs typeface="Arial" panose="020B0604020202020204" pitchFamily="34" charset="0"/>
              </a:rPr>
              <a:t>etc</a:t>
            </a:r>
            <a:r>
              <a:rPr lang="en-US" sz="2700" dirty="0">
                <a:solidFill>
                  <a:prstClr val="black"/>
                </a:solidFill>
                <a:latin typeface="Californian FB" panose="0207040306080B030204" pitchFamily="18" charset="0"/>
                <a:cs typeface="Arial" panose="020B0604020202020204" pitchFamily="34" charset="0"/>
              </a:rPr>
              <a:t>…</a:t>
            </a:r>
          </a:p>
          <a:p>
            <a:r>
              <a:rPr lang="en-US" sz="2700" dirty="0">
                <a:solidFill>
                  <a:prstClr val="black"/>
                </a:solidFill>
                <a:latin typeface="Californian FB" panose="0207040306080B030204" pitchFamily="18" charset="0"/>
                <a:cs typeface="Arial" panose="020B0604020202020204" pitchFamily="34" charset="0"/>
              </a:rPr>
              <a:t>The following statement should be used:</a:t>
            </a:r>
          </a:p>
          <a:p>
            <a:pPr marL="0" indent="0">
              <a:buNone/>
            </a:pPr>
            <a:r>
              <a:rPr lang="en-US" sz="2700" dirty="0">
                <a:solidFill>
                  <a:prstClr val="black"/>
                </a:solidFill>
                <a:latin typeface="Californian FB" panose="0207040306080B030204" pitchFamily="18" charset="0"/>
                <a:cs typeface="Arial" panose="020B0604020202020204" pitchFamily="34" charset="0"/>
              </a:rPr>
              <a:t>__(Name of Facility)__ is approved by the Alabama State Approving Agency (SAA) to offer VA Educational Benefits (GI Bill®) to eligible individuals enrolled in approved programs. </a:t>
            </a:r>
          </a:p>
          <a:p>
            <a:endParaRPr lang="en-US" sz="2700" dirty="0">
              <a:solidFill>
                <a:prstClr val="black"/>
              </a:solidFill>
              <a:latin typeface="Californian FB" panose="0207040306080B0302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3198135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2E69-D187-4E14-A28D-52E71DFB6B9F}"/>
              </a:ext>
            </a:extLst>
          </p:cNvPr>
          <p:cNvSpPr>
            <a:spLocks noGrp="1"/>
          </p:cNvSpPr>
          <p:nvPr>
            <p:ph type="title"/>
          </p:nvPr>
        </p:nvSpPr>
        <p:spPr/>
        <p:txBody>
          <a:bodyPr/>
          <a:lstStyle/>
          <a:p>
            <a:pPr algn="ctr"/>
            <a:r>
              <a:rPr lang="en-US" sz="5400" b="1" dirty="0">
                <a:latin typeface="Californian FB" panose="0207040306080B030204" pitchFamily="18" charset="0"/>
              </a:rPr>
              <a:t>Truck driver training</a:t>
            </a:r>
            <a:endParaRPr lang="en-US" dirty="0"/>
          </a:p>
        </p:txBody>
      </p:sp>
      <p:sp>
        <p:nvSpPr>
          <p:cNvPr id="3" name="Content Placeholder 2">
            <a:extLst>
              <a:ext uri="{FF2B5EF4-FFF2-40B4-BE49-F238E27FC236}">
                <a16:creationId xmlns:a16="http://schemas.microsoft.com/office/drawing/2014/main" id="{4E675639-C6B0-49F9-843F-789B7F6A2700}"/>
              </a:ext>
            </a:extLst>
          </p:cNvPr>
          <p:cNvSpPr>
            <a:spLocks noGrp="1"/>
          </p:cNvSpPr>
          <p:nvPr>
            <p:ph idx="1"/>
          </p:nvPr>
        </p:nvSpPr>
        <p:spPr/>
        <p:txBody>
          <a:bodyPr/>
          <a:lstStyle/>
          <a:p>
            <a:r>
              <a:rPr lang="en-US" sz="2700" b="1" dirty="0">
                <a:latin typeface="Californian FB" panose="0207040306080B030204" pitchFamily="18" charset="0"/>
              </a:rPr>
              <a:t>Community colleges with a Truck Driver Training program, that is administered through Workforce Development, should pay close attention to how it is listed in their catalog.</a:t>
            </a:r>
          </a:p>
          <a:p>
            <a:r>
              <a:rPr lang="en-US" sz="2700" b="1" dirty="0">
                <a:latin typeface="Californian FB" panose="0207040306080B030204" pitchFamily="18" charset="0"/>
              </a:rPr>
              <a:t>If not addressed in the catalog, all necessary policies must be addressed in the program’s separate catalog, addendum, or syllabus.</a:t>
            </a:r>
          </a:p>
        </p:txBody>
      </p:sp>
    </p:spTree>
    <p:extLst>
      <p:ext uri="{BB962C8B-B14F-4D97-AF65-F5344CB8AC3E}">
        <p14:creationId xmlns:p14="http://schemas.microsoft.com/office/powerpoint/2010/main" val="2482767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531" y="168967"/>
            <a:ext cx="10018713" cy="1253434"/>
          </a:xfrm>
        </p:spPr>
        <p:txBody>
          <a:bodyPr>
            <a:normAutofit/>
          </a:bodyPr>
          <a:lstStyle/>
          <a:p>
            <a:pPr algn="ctr"/>
            <a:r>
              <a:rPr lang="en-US" sz="5500" b="1" dirty="0">
                <a:latin typeface="Californian FB" panose="0207040306080B030204" pitchFamily="18" charset="0"/>
              </a:rPr>
              <a:t>Miscellaneous</a:t>
            </a:r>
          </a:p>
        </p:txBody>
      </p:sp>
      <p:sp>
        <p:nvSpPr>
          <p:cNvPr id="3" name="Content Placeholder 2"/>
          <p:cNvSpPr>
            <a:spLocks noGrp="1"/>
          </p:cNvSpPr>
          <p:nvPr>
            <p:ph idx="1"/>
          </p:nvPr>
        </p:nvSpPr>
        <p:spPr>
          <a:xfrm>
            <a:off x="731520" y="1253434"/>
            <a:ext cx="10615724" cy="5435599"/>
          </a:xfrm>
        </p:spPr>
        <p:txBody>
          <a:bodyPr>
            <a:normAutofit lnSpcReduction="10000"/>
          </a:bodyPr>
          <a:lstStyle/>
          <a:p>
            <a:r>
              <a:rPr lang="en-US" sz="2900" b="1" dirty="0">
                <a:latin typeface="Californian FB" panose="0207040306080B030204" pitchFamily="18" charset="0"/>
              </a:rPr>
              <a:t>When errors are found during a compliance survey and/or technical visit, SCOs must go back and correct all files with those errors.</a:t>
            </a:r>
          </a:p>
          <a:p>
            <a:r>
              <a:rPr lang="en-US" sz="2900" b="1" dirty="0">
                <a:latin typeface="Californian FB" panose="0207040306080B030204" pitchFamily="18" charset="0"/>
              </a:rPr>
              <a:t>NC grades are non-punitive grades are not eligible for VA funding.  Make adjustment to the certification based on the LDA.</a:t>
            </a:r>
          </a:p>
          <a:p>
            <a:r>
              <a:rPr lang="en-US" sz="2900" b="1" dirty="0">
                <a:latin typeface="Californian FB" panose="0207040306080B030204" pitchFamily="18" charset="0"/>
              </a:rPr>
              <a:t>Schools with PhDs and medical degrees that require fellowships, rotations, </a:t>
            </a:r>
            <a:r>
              <a:rPr lang="en-US" sz="2900" b="1" dirty="0" err="1">
                <a:latin typeface="Californian FB" panose="0207040306080B030204" pitchFamily="18" charset="0"/>
              </a:rPr>
              <a:t>etc</a:t>
            </a:r>
            <a:r>
              <a:rPr lang="en-US" sz="2900" b="1" dirty="0">
                <a:latin typeface="Californian FB" panose="0207040306080B030204" pitchFamily="18" charset="0"/>
              </a:rPr>
              <a:t>… please contact the SAA for approval of that program. </a:t>
            </a:r>
          </a:p>
          <a:p>
            <a:r>
              <a:rPr lang="en-US" sz="2900" b="1" dirty="0">
                <a:latin typeface="Californian FB" panose="0207040306080B030204" pitchFamily="18" charset="0"/>
              </a:rPr>
              <a:t>If a school misses the deadline in submitting their catalog application, don’t tell students that it’s the SAA’s fault that their courses cannot be certified.</a:t>
            </a:r>
          </a:p>
          <a:p>
            <a:r>
              <a:rPr lang="en-US" sz="2900" b="1" dirty="0">
                <a:latin typeface="Californian FB" panose="0207040306080B030204" pitchFamily="18" charset="0"/>
              </a:rPr>
              <a:t>You need to submit the new SCO training certificate with the 22-8794, when adding a SCO.</a:t>
            </a:r>
          </a:p>
          <a:p>
            <a:endParaRPr lang="en-US" sz="2900" b="1" dirty="0">
              <a:latin typeface="Californian FB" panose="0207040306080B030204" pitchFamily="18" charset="0"/>
            </a:endParaRPr>
          </a:p>
          <a:p>
            <a:endParaRPr lang="en-US" sz="3500" dirty="0">
              <a:latin typeface="Californian FB" panose="0207040306080B030204" pitchFamily="18" charset="0"/>
            </a:endParaRPr>
          </a:p>
          <a:p>
            <a:endParaRPr lang="en-US" sz="3500" dirty="0"/>
          </a:p>
          <a:p>
            <a:endParaRPr lang="en-US" dirty="0"/>
          </a:p>
          <a:p>
            <a:endParaRPr lang="en-US" sz="2400" dirty="0"/>
          </a:p>
        </p:txBody>
      </p:sp>
    </p:spTree>
    <p:extLst>
      <p:ext uri="{BB962C8B-B14F-4D97-AF65-F5344CB8AC3E}">
        <p14:creationId xmlns:p14="http://schemas.microsoft.com/office/powerpoint/2010/main" val="1865609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531" y="168967"/>
            <a:ext cx="10018713" cy="1253434"/>
          </a:xfrm>
        </p:spPr>
        <p:txBody>
          <a:bodyPr>
            <a:normAutofit/>
          </a:bodyPr>
          <a:lstStyle/>
          <a:p>
            <a:pPr algn="ctr"/>
            <a:r>
              <a:rPr lang="en-US" sz="5500" b="1" dirty="0">
                <a:latin typeface="Californian FB" panose="0207040306080B030204" pitchFamily="18" charset="0"/>
              </a:rPr>
              <a:t>Miscellaneous</a:t>
            </a:r>
          </a:p>
        </p:txBody>
      </p:sp>
      <p:sp>
        <p:nvSpPr>
          <p:cNvPr id="3" name="Content Placeholder 2"/>
          <p:cNvSpPr>
            <a:spLocks noGrp="1"/>
          </p:cNvSpPr>
          <p:nvPr>
            <p:ph idx="1"/>
          </p:nvPr>
        </p:nvSpPr>
        <p:spPr>
          <a:xfrm>
            <a:off x="731520" y="1422401"/>
            <a:ext cx="10615724" cy="5435599"/>
          </a:xfrm>
        </p:spPr>
        <p:txBody>
          <a:bodyPr>
            <a:normAutofit/>
          </a:bodyPr>
          <a:lstStyle/>
          <a:p>
            <a:r>
              <a:rPr lang="en-US" sz="2700" b="1" dirty="0">
                <a:latin typeface="Californian FB" panose="0207040306080B030204" pitchFamily="18" charset="0"/>
              </a:rPr>
              <a:t>Schools can be held liable for debts created as a result of compliance surveys and/or technical visits.</a:t>
            </a:r>
          </a:p>
          <a:p>
            <a:r>
              <a:rPr lang="en-US" sz="2700" b="1" dirty="0">
                <a:latin typeface="Californian FB" panose="0207040306080B030204" pitchFamily="18" charset="0"/>
              </a:rPr>
              <a:t>You must report the documented Last Date of Attendance (LDA) when submitting drops and withdrawals.  Best practice is to email the instructor for LDA.</a:t>
            </a:r>
          </a:p>
          <a:p>
            <a:r>
              <a:rPr lang="en-US" sz="2700" b="1" dirty="0">
                <a:latin typeface="Californian FB" panose="0207040306080B030204" pitchFamily="18" charset="0"/>
              </a:rPr>
              <a:t>Based on the VA’s Study Abroad Policy Advisory dated June 23, 2020, all courses must be taught by a faculty member employed by the school to be eligible for VA funding.  If the study abroad program is contracted with another educational institution, the contract must be submitted to the SAA for approval.</a:t>
            </a:r>
          </a:p>
          <a:p>
            <a:r>
              <a:rPr lang="en-US" sz="2700" b="1" dirty="0">
                <a:latin typeface="Californian FB" panose="0207040306080B030204" pitchFamily="18" charset="0"/>
              </a:rPr>
              <a:t>Keep a folder of compliance survey findings and other documents for future SCOs.</a:t>
            </a:r>
          </a:p>
          <a:p>
            <a:endParaRPr lang="en-US" sz="2700" b="1" dirty="0">
              <a:latin typeface="Californian FB" panose="0207040306080B030204" pitchFamily="18" charset="0"/>
            </a:endParaRPr>
          </a:p>
          <a:p>
            <a:pPr marL="0" indent="0">
              <a:buNone/>
            </a:pPr>
            <a:endParaRPr lang="en-US" sz="2700" b="1" dirty="0">
              <a:latin typeface="Californian FB" panose="0207040306080B030204" pitchFamily="18" charset="0"/>
            </a:endParaRPr>
          </a:p>
          <a:p>
            <a:endParaRPr lang="en-US" sz="2700" b="1" dirty="0">
              <a:latin typeface="Californian FB" panose="0207040306080B030204" pitchFamily="18" charset="0"/>
            </a:endParaRPr>
          </a:p>
          <a:p>
            <a:endParaRPr lang="en-US" sz="3500" dirty="0">
              <a:latin typeface="Californian FB" panose="0207040306080B030204" pitchFamily="18" charset="0"/>
            </a:endParaRPr>
          </a:p>
          <a:p>
            <a:endParaRPr lang="en-US" sz="3500" dirty="0"/>
          </a:p>
          <a:p>
            <a:endParaRPr lang="en-US" dirty="0"/>
          </a:p>
          <a:p>
            <a:endParaRPr lang="en-US" sz="2400" dirty="0"/>
          </a:p>
        </p:txBody>
      </p:sp>
    </p:spTree>
    <p:extLst>
      <p:ext uri="{BB962C8B-B14F-4D97-AF65-F5344CB8AC3E}">
        <p14:creationId xmlns:p14="http://schemas.microsoft.com/office/powerpoint/2010/main" val="561080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531" y="168967"/>
            <a:ext cx="10018713" cy="1253434"/>
          </a:xfrm>
        </p:spPr>
        <p:txBody>
          <a:bodyPr>
            <a:normAutofit/>
          </a:bodyPr>
          <a:lstStyle/>
          <a:p>
            <a:pPr algn="ctr"/>
            <a:r>
              <a:rPr lang="en-US" sz="5500" b="1" dirty="0">
                <a:latin typeface="Californian FB" panose="0207040306080B030204" pitchFamily="18" charset="0"/>
              </a:rPr>
              <a:t>Miscellaneous</a:t>
            </a:r>
          </a:p>
        </p:txBody>
      </p:sp>
      <p:sp>
        <p:nvSpPr>
          <p:cNvPr id="3" name="Content Placeholder 2"/>
          <p:cNvSpPr>
            <a:spLocks noGrp="1"/>
          </p:cNvSpPr>
          <p:nvPr>
            <p:ph idx="1"/>
          </p:nvPr>
        </p:nvSpPr>
        <p:spPr>
          <a:xfrm>
            <a:off x="788138" y="1076806"/>
            <a:ext cx="10615724" cy="5435599"/>
          </a:xfrm>
        </p:spPr>
        <p:txBody>
          <a:bodyPr>
            <a:normAutofit/>
          </a:bodyPr>
          <a:lstStyle/>
          <a:p>
            <a:r>
              <a:rPr lang="en-US" sz="2700" b="1" dirty="0">
                <a:latin typeface="Californian FB" panose="0207040306080B030204" pitchFamily="18" charset="0"/>
              </a:rPr>
              <a:t>The school must have a copy of the scholarship agreements, including scholarships from outside agencies and/or donors.</a:t>
            </a:r>
          </a:p>
          <a:p>
            <a:r>
              <a:rPr lang="en-US" sz="2700" b="1" dirty="0">
                <a:latin typeface="Californian FB" panose="0207040306080B030204" pitchFamily="18" charset="0"/>
              </a:rPr>
              <a:t>Degrees requiring travel as part of the program must be identified with a detailed, itemized statement of tuition and fees.  The breakdown must be approved by the SAA prior to enrollment certification for tuition and fees.  Fees not eligible for VA funding include application, reservation, “seating”, food, lodging, transportation, books, and supplies.</a:t>
            </a:r>
          </a:p>
          <a:p>
            <a:r>
              <a:rPr lang="en-US" sz="2700" b="1" dirty="0">
                <a:latin typeface="Californian FB" panose="0207040306080B030204" pitchFamily="18" charset="0"/>
              </a:rPr>
              <a:t>Catalog addendums must be included and printed in the next published catalog.  Until then, the addendums must be printed and included with the current catalog when given to students.  If the catalog is available electronically, it will need also need to be updated to include these addendums.</a:t>
            </a:r>
          </a:p>
          <a:p>
            <a:endParaRPr lang="en-US" sz="3500" dirty="0">
              <a:latin typeface="Californian FB" panose="0207040306080B030204" pitchFamily="18" charset="0"/>
            </a:endParaRPr>
          </a:p>
          <a:p>
            <a:endParaRPr lang="en-US" sz="3500" dirty="0"/>
          </a:p>
          <a:p>
            <a:endParaRPr lang="en-US" dirty="0"/>
          </a:p>
          <a:p>
            <a:endParaRPr lang="en-US" sz="2400" dirty="0"/>
          </a:p>
        </p:txBody>
      </p:sp>
    </p:spTree>
    <p:extLst>
      <p:ext uri="{BB962C8B-B14F-4D97-AF65-F5344CB8AC3E}">
        <p14:creationId xmlns:p14="http://schemas.microsoft.com/office/powerpoint/2010/main" val="800859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142241"/>
            <a:ext cx="10018713" cy="914400"/>
          </a:xfrm>
        </p:spPr>
        <p:txBody>
          <a:bodyPr>
            <a:noAutofit/>
          </a:bodyPr>
          <a:lstStyle/>
          <a:p>
            <a:pPr algn="ctr"/>
            <a:r>
              <a:rPr lang="en-US" sz="5500" b="1" dirty="0">
                <a:latin typeface="Californian FB" panose="0207040306080B030204" pitchFamily="18" charset="0"/>
              </a:rPr>
              <a:t>Contact Information 	</a:t>
            </a:r>
          </a:p>
        </p:txBody>
      </p:sp>
      <p:sp>
        <p:nvSpPr>
          <p:cNvPr id="3" name="Content Placeholder 2"/>
          <p:cNvSpPr>
            <a:spLocks noGrp="1"/>
          </p:cNvSpPr>
          <p:nvPr>
            <p:ph idx="1"/>
          </p:nvPr>
        </p:nvSpPr>
        <p:spPr>
          <a:xfrm>
            <a:off x="1484310" y="1259840"/>
            <a:ext cx="10018713" cy="5598159"/>
          </a:xfrm>
        </p:spPr>
        <p:txBody>
          <a:bodyPr>
            <a:noAutofit/>
          </a:bodyPr>
          <a:lstStyle/>
          <a:p>
            <a:pPr marL="0" indent="0" algn="ctr">
              <a:buNone/>
            </a:pPr>
            <a:r>
              <a:rPr lang="en-US" sz="5000" b="1" dirty="0">
                <a:latin typeface="Californian FB" panose="0207040306080B030204" pitchFamily="18" charset="0"/>
              </a:rPr>
              <a:t>Alabama State Approving Agency</a:t>
            </a:r>
          </a:p>
          <a:p>
            <a:pPr marL="0" indent="0" algn="ctr">
              <a:buNone/>
            </a:pPr>
            <a:r>
              <a:rPr lang="en-US" sz="3000" b="1" dirty="0">
                <a:latin typeface="Californian FB" panose="0207040306080B030204" pitchFamily="18" charset="0"/>
              </a:rPr>
              <a:t>James A. Thompson, SAA Director</a:t>
            </a:r>
          </a:p>
          <a:p>
            <a:pPr marL="0" indent="0" algn="ctr">
              <a:buNone/>
            </a:pPr>
            <a:r>
              <a:rPr lang="en-US" sz="3000" b="1" dirty="0">
                <a:latin typeface="Californian FB" panose="0207040306080B030204" pitchFamily="18" charset="0"/>
                <a:hlinkClick r:id="rId3"/>
              </a:rPr>
              <a:t>james.thompson@accs.edu</a:t>
            </a:r>
            <a:r>
              <a:rPr lang="en-US" sz="3000" b="1" dirty="0">
                <a:latin typeface="Californian FB" panose="0207040306080B030204" pitchFamily="18" charset="0"/>
              </a:rPr>
              <a:t> 334-293-4708</a:t>
            </a:r>
          </a:p>
          <a:p>
            <a:pPr marL="0" indent="0" algn="ctr">
              <a:buNone/>
            </a:pPr>
            <a:r>
              <a:rPr lang="en-US" sz="3000" b="1" dirty="0">
                <a:latin typeface="Californian FB" panose="0207040306080B030204" pitchFamily="18" charset="0"/>
              </a:rPr>
              <a:t>Laura Taylor, SAA Program Analyst</a:t>
            </a:r>
          </a:p>
          <a:p>
            <a:pPr marL="0" indent="0" algn="ctr">
              <a:buNone/>
            </a:pPr>
            <a:r>
              <a:rPr lang="en-US" sz="3000" b="1" dirty="0">
                <a:latin typeface="Californian FB" panose="0207040306080B030204" pitchFamily="18" charset="0"/>
                <a:hlinkClick r:id="rId4"/>
              </a:rPr>
              <a:t>laura.taylor@accs.edu</a:t>
            </a:r>
            <a:r>
              <a:rPr lang="en-US" sz="3000" b="1" dirty="0">
                <a:latin typeface="Californian FB" panose="0207040306080B030204" pitchFamily="18" charset="0"/>
              </a:rPr>
              <a:t> 334-293-4464</a:t>
            </a:r>
          </a:p>
          <a:p>
            <a:pPr marL="0" indent="0" algn="ctr">
              <a:buNone/>
            </a:pPr>
            <a:r>
              <a:rPr lang="en-US" sz="3000" b="1" dirty="0">
                <a:latin typeface="Californian FB" panose="0207040306080B030204" pitchFamily="18" charset="0"/>
              </a:rPr>
              <a:t>Kim Minniefield, SAA Interim Program Coordinator</a:t>
            </a:r>
          </a:p>
          <a:p>
            <a:pPr marL="0" indent="0" algn="ctr">
              <a:buNone/>
            </a:pPr>
            <a:r>
              <a:rPr lang="en-US" sz="3000" b="1" dirty="0">
                <a:latin typeface="Californian FB" panose="0207040306080B030204" pitchFamily="18" charset="0"/>
                <a:hlinkClick r:id="rId5"/>
              </a:rPr>
              <a:t>Kimberly.Minniefield@accs.edu</a:t>
            </a:r>
            <a:r>
              <a:rPr lang="en-US" sz="3000" b="1" dirty="0">
                <a:latin typeface="Californian FB" panose="0207040306080B030204" pitchFamily="18" charset="0"/>
              </a:rPr>
              <a:t> 334-293-4503</a:t>
            </a:r>
          </a:p>
          <a:p>
            <a:pPr marL="0" indent="0" algn="ctr">
              <a:buNone/>
            </a:pPr>
            <a:endParaRPr lang="en-US" sz="2400" dirty="0"/>
          </a:p>
        </p:txBody>
      </p:sp>
    </p:spTree>
    <p:extLst>
      <p:ext uri="{BB962C8B-B14F-4D97-AF65-F5344CB8AC3E}">
        <p14:creationId xmlns:p14="http://schemas.microsoft.com/office/powerpoint/2010/main" val="3434514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68" y="0"/>
            <a:ext cx="10018713" cy="1752599"/>
          </a:xfrm>
        </p:spPr>
        <p:txBody>
          <a:bodyPr>
            <a:normAutofit/>
          </a:bodyPr>
          <a:lstStyle/>
          <a:p>
            <a:pPr algn="ctr"/>
            <a:r>
              <a:rPr lang="en-US" sz="7200" b="1" dirty="0">
                <a:latin typeface="Castellar" panose="020A0402060406010301" pitchFamily="18" charset="0"/>
              </a:rPr>
              <a:t>QUESTIONS?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81343" y="1659833"/>
            <a:ext cx="4304161" cy="4780723"/>
          </a:xfrm>
        </p:spPr>
      </p:pic>
    </p:spTree>
    <p:extLst>
      <p:ext uri="{BB962C8B-B14F-4D97-AF65-F5344CB8AC3E}">
        <p14:creationId xmlns:p14="http://schemas.microsoft.com/office/powerpoint/2010/main" val="23393523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2250</Words>
  <Application>Microsoft Office PowerPoint</Application>
  <PresentationFormat>Widescreen</PresentationFormat>
  <Paragraphs>173</Paragraphs>
  <Slides>28</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Californian FB</vt:lpstr>
      <vt:lpstr>Castellar</vt:lpstr>
      <vt:lpstr>Rockwell</vt:lpstr>
      <vt:lpstr>Rockwell Condensed</vt:lpstr>
      <vt:lpstr>Rockwell Extra Bold</vt:lpstr>
      <vt:lpstr>Wingdings</vt:lpstr>
      <vt:lpstr>Wood Type</vt:lpstr>
      <vt:lpstr>Alabama State Approving Agency </vt:lpstr>
      <vt:lpstr>The Primary Focus Of The SAA</vt:lpstr>
      <vt:lpstr>SAA Responsibilities</vt:lpstr>
      <vt:lpstr>SAA Responsibilities</vt:lpstr>
      <vt:lpstr>What do we approve?</vt:lpstr>
      <vt:lpstr>Types Of Applications</vt:lpstr>
      <vt:lpstr>How To Receive An Application</vt:lpstr>
      <vt:lpstr>Attendance Requirements </vt:lpstr>
      <vt:lpstr>Centralized Certification</vt:lpstr>
      <vt:lpstr>BRANCH CAMPUSES</vt:lpstr>
      <vt:lpstr>EXTENSION CAMPUSES</vt:lpstr>
      <vt:lpstr>SAA Technical Visits</vt:lpstr>
      <vt:lpstr>Section 702 (Public Schools)</vt:lpstr>
      <vt:lpstr>Practical TRAINING</vt:lpstr>
      <vt:lpstr>Prior Credit</vt:lpstr>
      <vt:lpstr>Prior Credit</vt:lpstr>
      <vt:lpstr>Degree Audit/Program Evaluation</vt:lpstr>
      <vt:lpstr>APPROVED Programs</vt:lpstr>
      <vt:lpstr>85/15 % Rule</vt:lpstr>
      <vt:lpstr>85/15 % Rule</vt:lpstr>
      <vt:lpstr>GI Bill Trademark</vt:lpstr>
      <vt:lpstr>Approved statement</vt:lpstr>
      <vt:lpstr>Truck driver training</vt:lpstr>
      <vt:lpstr>Miscellaneous</vt:lpstr>
      <vt:lpstr>Miscellaneous</vt:lpstr>
      <vt:lpstr>Miscellaneous</vt:lpstr>
      <vt:lpstr>Contact Information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Alabama State Approving Agency </dc:title>
  <dc:creator>James Thompson</dc:creator>
  <cp:lastModifiedBy>James Thompson</cp:lastModifiedBy>
  <cp:revision>15</cp:revision>
  <dcterms:created xsi:type="dcterms:W3CDTF">2020-11-15T18:12:56Z</dcterms:created>
  <dcterms:modified xsi:type="dcterms:W3CDTF">2020-11-16T16:23:25Z</dcterms:modified>
</cp:coreProperties>
</file>