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8" r:id="rId2"/>
    <p:sldId id="256"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Lst>
  <p:sldSz cx="12192000" cy="6858000"/>
  <p:notesSz cx="7102475" cy="93884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p:restoredTop sz="94694"/>
  </p:normalViewPr>
  <p:slideViewPr>
    <p:cSldViewPr snapToGrid="0" snapToObjects="1">
      <p:cViewPr varScale="1">
        <p:scale>
          <a:sx n="68" d="100"/>
          <a:sy n="68" d="100"/>
        </p:scale>
        <p:origin x="792"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11C7A2-A62A-1447-9C4C-FB433B3A0C8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FE7ABF5-0451-4A48-9887-DCFD8FBDD00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53BCC58-3B0F-404F-9AEA-625F28A4B367}"/>
              </a:ext>
            </a:extLst>
          </p:cNvPr>
          <p:cNvSpPr>
            <a:spLocks noGrp="1"/>
          </p:cNvSpPr>
          <p:nvPr>
            <p:ph type="dt" sz="half" idx="10"/>
          </p:nvPr>
        </p:nvSpPr>
        <p:spPr/>
        <p:txBody>
          <a:bodyPr/>
          <a:lstStyle/>
          <a:p>
            <a:fld id="{78ED1C8D-DEB7-E04B-8F12-A27F01785186}" type="datetimeFigureOut">
              <a:rPr lang="en-US" smtClean="0"/>
              <a:t>11/19/2020</a:t>
            </a:fld>
            <a:endParaRPr lang="en-US"/>
          </a:p>
        </p:txBody>
      </p:sp>
      <p:sp>
        <p:nvSpPr>
          <p:cNvPr id="5" name="Footer Placeholder 4">
            <a:extLst>
              <a:ext uri="{FF2B5EF4-FFF2-40B4-BE49-F238E27FC236}">
                <a16:creationId xmlns:a16="http://schemas.microsoft.com/office/drawing/2014/main" id="{C2839158-90BA-4F42-AC7D-045557FE691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EFB6E18-6BC1-6E4B-A800-60A9D196710E}"/>
              </a:ext>
            </a:extLst>
          </p:cNvPr>
          <p:cNvSpPr>
            <a:spLocks noGrp="1"/>
          </p:cNvSpPr>
          <p:nvPr>
            <p:ph type="sldNum" sz="quarter" idx="12"/>
          </p:nvPr>
        </p:nvSpPr>
        <p:spPr/>
        <p:txBody>
          <a:bodyPr/>
          <a:lstStyle/>
          <a:p>
            <a:fld id="{341BD023-F435-934C-B609-BCECB9ACD86E}" type="slidenum">
              <a:rPr lang="en-US" smtClean="0"/>
              <a:t>‹#›</a:t>
            </a:fld>
            <a:endParaRPr lang="en-US"/>
          </a:p>
        </p:txBody>
      </p:sp>
    </p:spTree>
    <p:extLst>
      <p:ext uri="{BB962C8B-B14F-4D97-AF65-F5344CB8AC3E}">
        <p14:creationId xmlns:p14="http://schemas.microsoft.com/office/powerpoint/2010/main" val="22604306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58DDC1-9AC9-154C-9AEE-A66C715A011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96B293B-8B8F-3A44-961C-3EC55885251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8823C7F-ECE6-4C40-9E2A-85CCED924B39}"/>
              </a:ext>
            </a:extLst>
          </p:cNvPr>
          <p:cNvSpPr>
            <a:spLocks noGrp="1"/>
          </p:cNvSpPr>
          <p:nvPr>
            <p:ph type="dt" sz="half" idx="10"/>
          </p:nvPr>
        </p:nvSpPr>
        <p:spPr/>
        <p:txBody>
          <a:bodyPr/>
          <a:lstStyle/>
          <a:p>
            <a:fld id="{78ED1C8D-DEB7-E04B-8F12-A27F01785186}" type="datetimeFigureOut">
              <a:rPr lang="en-US" smtClean="0"/>
              <a:t>11/19/2020</a:t>
            </a:fld>
            <a:endParaRPr lang="en-US"/>
          </a:p>
        </p:txBody>
      </p:sp>
      <p:sp>
        <p:nvSpPr>
          <p:cNvPr id="5" name="Footer Placeholder 4">
            <a:extLst>
              <a:ext uri="{FF2B5EF4-FFF2-40B4-BE49-F238E27FC236}">
                <a16:creationId xmlns:a16="http://schemas.microsoft.com/office/drawing/2014/main" id="{0DACF461-BE68-C34C-AAFF-989E1CF86F6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715BD6-D05F-5544-8CF8-D24BF0054B33}"/>
              </a:ext>
            </a:extLst>
          </p:cNvPr>
          <p:cNvSpPr>
            <a:spLocks noGrp="1"/>
          </p:cNvSpPr>
          <p:nvPr>
            <p:ph type="sldNum" sz="quarter" idx="12"/>
          </p:nvPr>
        </p:nvSpPr>
        <p:spPr/>
        <p:txBody>
          <a:bodyPr/>
          <a:lstStyle/>
          <a:p>
            <a:fld id="{341BD023-F435-934C-B609-BCECB9ACD86E}" type="slidenum">
              <a:rPr lang="en-US" smtClean="0"/>
              <a:t>‹#›</a:t>
            </a:fld>
            <a:endParaRPr lang="en-US"/>
          </a:p>
        </p:txBody>
      </p:sp>
    </p:spTree>
    <p:extLst>
      <p:ext uri="{BB962C8B-B14F-4D97-AF65-F5344CB8AC3E}">
        <p14:creationId xmlns:p14="http://schemas.microsoft.com/office/powerpoint/2010/main" val="26710789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2EC8CE-BF91-FA46-B1C6-0326F70E098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732A227-28FF-CF4C-81B8-FDA26B29F2D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0515523-5359-554D-9744-BF630C8ACB13}"/>
              </a:ext>
            </a:extLst>
          </p:cNvPr>
          <p:cNvSpPr>
            <a:spLocks noGrp="1"/>
          </p:cNvSpPr>
          <p:nvPr>
            <p:ph type="dt" sz="half" idx="10"/>
          </p:nvPr>
        </p:nvSpPr>
        <p:spPr/>
        <p:txBody>
          <a:bodyPr/>
          <a:lstStyle/>
          <a:p>
            <a:fld id="{78ED1C8D-DEB7-E04B-8F12-A27F01785186}" type="datetimeFigureOut">
              <a:rPr lang="en-US" smtClean="0"/>
              <a:t>11/19/2020</a:t>
            </a:fld>
            <a:endParaRPr lang="en-US"/>
          </a:p>
        </p:txBody>
      </p:sp>
      <p:sp>
        <p:nvSpPr>
          <p:cNvPr id="5" name="Footer Placeholder 4">
            <a:extLst>
              <a:ext uri="{FF2B5EF4-FFF2-40B4-BE49-F238E27FC236}">
                <a16:creationId xmlns:a16="http://schemas.microsoft.com/office/drawing/2014/main" id="{004AF00B-FDEA-9F4C-A5C5-F7739D30B40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E7BA5B9-DB0E-734F-9D55-146ED37950A0}"/>
              </a:ext>
            </a:extLst>
          </p:cNvPr>
          <p:cNvSpPr>
            <a:spLocks noGrp="1"/>
          </p:cNvSpPr>
          <p:nvPr>
            <p:ph type="sldNum" sz="quarter" idx="12"/>
          </p:nvPr>
        </p:nvSpPr>
        <p:spPr/>
        <p:txBody>
          <a:bodyPr/>
          <a:lstStyle/>
          <a:p>
            <a:fld id="{341BD023-F435-934C-B609-BCECB9ACD86E}" type="slidenum">
              <a:rPr lang="en-US" smtClean="0"/>
              <a:t>‹#›</a:t>
            </a:fld>
            <a:endParaRPr lang="en-US"/>
          </a:p>
        </p:txBody>
      </p:sp>
    </p:spTree>
    <p:extLst>
      <p:ext uri="{BB962C8B-B14F-4D97-AF65-F5344CB8AC3E}">
        <p14:creationId xmlns:p14="http://schemas.microsoft.com/office/powerpoint/2010/main" val="18630725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172387-7061-5C4A-A034-4C158BB266B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92A5712-09AE-E040-A14E-D98FE1A33E2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531C16D-7A72-624F-A824-13C2D276112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FFBED54-D0BB-C640-A357-87542C2A47CB}"/>
              </a:ext>
            </a:extLst>
          </p:cNvPr>
          <p:cNvSpPr>
            <a:spLocks noGrp="1"/>
          </p:cNvSpPr>
          <p:nvPr>
            <p:ph type="dt" sz="half" idx="10"/>
          </p:nvPr>
        </p:nvSpPr>
        <p:spPr/>
        <p:txBody>
          <a:bodyPr/>
          <a:lstStyle/>
          <a:p>
            <a:fld id="{78ED1C8D-DEB7-E04B-8F12-A27F01785186}" type="datetimeFigureOut">
              <a:rPr lang="en-US" smtClean="0"/>
              <a:t>11/19/2020</a:t>
            </a:fld>
            <a:endParaRPr lang="en-US"/>
          </a:p>
        </p:txBody>
      </p:sp>
      <p:sp>
        <p:nvSpPr>
          <p:cNvPr id="6" name="Footer Placeholder 5">
            <a:extLst>
              <a:ext uri="{FF2B5EF4-FFF2-40B4-BE49-F238E27FC236}">
                <a16:creationId xmlns:a16="http://schemas.microsoft.com/office/drawing/2014/main" id="{1B0A64EB-08BA-AC40-8C7A-255D87AEFFA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AC2133E-CBC6-FC42-B893-4CCED39D3DED}"/>
              </a:ext>
            </a:extLst>
          </p:cNvPr>
          <p:cNvSpPr>
            <a:spLocks noGrp="1"/>
          </p:cNvSpPr>
          <p:nvPr>
            <p:ph type="sldNum" sz="quarter" idx="12"/>
          </p:nvPr>
        </p:nvSpPr>
        <p:spPr/>
        <p:txBody>
          <a:bodyPr/>
          <a:lstStyle/>
          <a:p>
            <a:fld id="{341BD023-F435-934C-B609-BCECB9ACD86E}" type="slidenum">
              <a:rPr lang="en-US" smtClean="0"/>
              <a:t>‹#›</a:t>
            </a:fld>
            <a:endParaRPr lang="en-US"/>
          </a:p>
        </p:txBody>
      </p:sp>
    </p:spTree>
    <p:extLst>
      <p:ext uri="{BB962C8B-B14F-4D97-AF65-F5344CB8AC3E}">
        <p14:creationId xmlns:p14="http://schemas.microsoft.com/office/powerpoint/2010/main" val="31409871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775A3A-3299-A645-858F-2F2C87A2721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861570C-DBB6-6A4A-AFB3-2AB8A676574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BE74366-C754-6E4C-B47B-60CF2B60A90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906F43E-857C-8845-BF87-25E22DADFA8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7FF3A67-3A35-204C-A6F9-E30B3DA0330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ED13154-AC63-1546-A27C-E0815FB6E45E}"/>
              </a:ext>
            </a:extLst>
          </p:cNvPr>
          <p:cNvSpPr>
            <a:spLocks noGrp="1"/>
          </p:cNvSpPr>
          <p:nvPr>
            <p:ph type="dt" sz="half" idx="10"/>
          </p:nvPr>
        </p:nvSpPr>
        <p:spPr/>
        <p:txBody>
          <a:bodyPr/>
          <a:lstStyle/>
          <a:p>
            <a:fld id="{78ED1C8D-DEB7-E04B-8F12-A27F01785186}" type="datetimeFigureOut">
              <a:rPr lang="en-US" smtClean="0"/>
              <a:t>11/19/2020</a:t>
            </a:fld>
            <a:endParaRPr lang="en-US"/>
          </a:p>
        </p:txBody>
      </p:sp>
      <p:sp>
        <p:nvSpPr>
          <p:cNvPr id="8" name="Footer Placeholder 7">
            <a:extLst>
              <a:ext uri="{FF2B5EF4-FFF2-40B4-BE49-F238E27FC236}">
                <a16:creationId xmlns:a16="http://schemas.microsoft.com/office/drawing/2014/main" id="{CD276679-4EA4-C448-8F2D-0F32B07646F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C745741-560C-8C4E-AF9E-25AE34D8E33A}"/>
              </a:ext>
            </a:extLst>
          </p:cNvPr>
          <p:cNvSpPr>
            <a:spLocks noGrp="1"/>
          </p:cNvSpPr>
          <p:nvPr>
            <p:ph type="sldNum" sz="quarter" idx="12"/>
          </p:nvPr>
        </p:nvSpPr>
        <p:spPr/>
        <p:txBody>
          <a:bodyPr/>
          <a:lstStyle/>
          <a:p>
            <a:fld id="{341BD023-F435-934C-B609-BCECB9ACD86E}" type="slidenum">
              <a:rPr lang="en-US" smtClean="0"/>
              <a:t>‹#›</a:t>
            </a:fld>
            <a:endParaRPr lang="en-US"/>
          </a:p>
        </p:txBody>
      </p:sp>
    </p:spTree>
    <p:extLst>
      <p:ext uri="{BB962C8B-B14F-4D97-AF65-F5344CB8AC3E}">
        <p14:creationId xmlns:p14="http://schemas.microsoft.com/office/powerpoint/2010/main" val="39665994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24A7E8-0E71-CE41-80A9-53444111930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06EC9F0-09D7-8A47-BA50-559F5D5EA890}"/>
              </a:ext>
            </a:extLst>
          </p:cNvPr>
          <p:cNvSpPr>
            <a:spLocks noGrp="1"/>
          </p:cNvSpPr>
          <p:nvPr>
            <p:ph type="dt" sz="half" idx="10"/>
          </p:nvPr>
        </p:nvSpPr>
        <p:spPr/>
        <p:txBody>
          <a:bodyPr/>
          <a:lstStyle/>
          <a:p>
            <a:fld id="{78ED1C8D-DEB7-E04B-8F12-A27F01785186}" type="datetimeFigureOut">
              <a:rPr lang="en-US" smtClean="0"/>
              <a:t>11/19/2020</a:t>
            </a:fld>
            <a:endParaRPr lang="en-US"/>
          </a:p>
        </p:txBody>
      </p:sp>
      <p:sp>
        <p:nvSpPr>
          <p:cNvPr id="4" name="Footer Placeholder 3">
            <a:extLst>
              <a:ext uri="{FF2B5EF4-FFF2-40B4-BE49-F238E27FC236}">
                <a16:creationId xmlns:a16="http://schemas.microsoft.com/office/drawing/2014/main" id="{91524B33-EB24-8443-B77E-58362C3ABB7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D859441-2E4F-0F42-ABE5-FF5F9164E2C5}"/>
              </a:ext>
            </a:extLst>
          </p:cNvPr>
          <p:cNvSpPr>
            <a:spLocks noGrp="1"/>
          </p:cNvSpPr>
          <p:nvPr>
            <p:ph type="sldNum" sz="quarter" idx="12"/>
          </p:nvPr>
        </p:nvSpPr>
        <p:spPr/>
        <p:txBody>
          <a:bodyPr/>
          <a:lstStyle/>
          <a:p>
            <a:fld id="{341BD023-F435-934C-B609-BCECB9ACD86E}" type="slidenum">
              <a:rPr lang="en-US" smtClean="0"/>
              <a:t>‹#›</a:t>
            </a:fld>
            <a:endParaRPr lang="en-US"/>
          </a:p>
        </p:txBody>
      </p:sp>
    </p:spTree>
    <p:extLst>
      <p:ext uri="{BB962C8B-B14F-4D97-AF65-F5344CB8AC3E}">
        <p14:creationId xmlns:p14="http://schemas.microsoft.com/office/powerpoint/2010/main" val="10878437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B38E7B9-9F0B-714B-80EB-8AB9523B470A}"/>
              </a:ext>
            </a:extLst>
          </p:cNvPr>
          <p:cNvSpPr>
            <a:spLocks noGrp="1"/>
          </p:cNvSpPr>
          <p:nvPr>
            <p:ph type="dt" sz="half" idx="10"/>
          </p:nvPr>
        </p:nvSpPr>
        <p:spPr/>
        <p:txBody>
          <a:bodyPr/>
          <a:lstStyle/>
          <a:p>
            <a:fld id="{78ED1C8D-DEB7-E04B-8F12-A27F01785186}" type="datetimeFigureOut">
              <a:rPr lang="en-US" smtClean="0"/>
              <a:t>11/19/2020</a:t>
            </a:fld>
            <a:endParaRPr lang="en-US"/>
          </a:p>
        </p:txBody>
      </p:sp>
      <p:sp>
        <p:nvSpPr>
          <p:cNvPr id="3" name="Footer Placeholder 2">
            <a:extLst>
              <a:ext uri="{FF2B5EF4-FFF2-40B4-BE49-F238E27FC236}">
                <a16:creationId xmlns:a16="http://schemas.microsoft.com/office/drawing/2014/main" id="{4B4F34ED-8D54-9744-A2FD-1B63CD4987E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746C882-BEEA-E64C-BF34-80826C7DEE4F}"/>
              </a:ext>
            </a:extLst>
          </p:cNvPr>
          <p:cNvSpPr>
            <a:spLocks noGrp="1"/>
          </p:cNvSpPr>
          <p:nvPr>
            <p:ph type="sldNum" sz="quarter" idx="12"/>
          </p:nvPr>
        </p:nvSpPr>
        <p:spPr/>
        <p:txBody>
          <a:bodyPr/>
          <a:lstStyle/>
          <a:p>
            <a:fld id="{341BD023-F435-934C-B609-BCECB9ACD86E}" type="slidenum">
              <a:rPr lang="en-US" smtClean="0"/>
              <a:t>‹#›</a:t>
            </a:fld>
            <a:endParaRPr lang="en-US"/>
          </a:p>
        </p:txBody>
      </p:sp>
    </p:spTree>
    <p:extLst>
      <p:ext uri="{BB962C8B-B14F-4D97-AF65-F5344CB8AC3E}">
        <p14:creationId xmlns:p14="http://schemas.microsoft.com/office/powerpoint/2010/main" val="27709074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84ED27-86A8-194F-9728-7EFD2434A21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0AE9B3C-BF36-6749-9889-DA8E00B5E7F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8A7E824-663C-5F4F-AEF5-12DEE9C849A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7FB9EFE-0294-1846-AAF0-9531849C2426}"/>
              </a:ext>
            </a:extLst>
          </p:cNvPr>
          <p:cNvSpPr>
            <a:spLocks noGrp="1"/>
          </p:cNvSpPr>
          <p:nvPr>
            <p:ph type="dt" sz="half" idx="10"/>
          </p:nvPr>
        </p:nvSpPr>
        <p:spPr/>
        <p:txBody>
          <a:bodyPr/>
          <a:lstStyle/>
          <a:p>
            <a:fld id="{78ED1C8D-DEB7-E04B-8F12-A27F01785186}" type="datetimeFigureOut">
              <a:rPr lang="en-US" smtClean="0"/>
              <a:t>11/19/2020</a:t>
            </a:fld>
            <a:endParaRPr lang="en-US"/>
          </a:p>
        </p:txBody>
      </p:sp>
      <p:sp>
        <p:nvSpPr>
          <p:cNvPr id="6" name="Footer Placeholder 5">
            <a:extLst>
              <a:ext uri="{FF2B5EF4-FFF2-40B4-BE49-F238E27FC236}">
                <a16:creationId xmlns:a16="http://schemas.microsoft.com/office/drawing/2014/main" id="{9029ED8D-0511-9041-94CA-EE8996FC609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70F4FB7-A82C-C749-B32E-67E518F84418}"/>
              </a:ext>
            </a:extLst>
          </p:cNvPr>
          <p:cNvSpPr>
            <a:spLocks noGrp="1"/>
          </p:cNvSpPr>
          <p:nvPr>
            <p:ph type="sldNum" sz="quarter" idx="12"/>
          </p:nvPr>
        </p:nvSpPr>
        <p:spPr/>
        <p:txBody>
          <a:bodyPr/>
          <a:lstStyle/>
          <a:p>
            <a:fld id="{341BD023-F435-934C-B609-BCECB9ACD86E}" type="slidenum">
              <a:rPr lang="en-US" smtClean="0"/>
              <a:t>‹#›</a:t>
            </a:fld>
            <a:endParaRPr lang="en-US"/>
          </a:p>
        </p:txBody>
      </p:sp>
    </p:spTree>
    <p:extLst>
      <p:ext uri="{BB962C8B-B14F-4D97-AF65-F5344CB8AC3E}">
        <p14:creationId xmlns:p14="http://schemas.microsoft.com/office/powerpoint/2010/main" val="3599432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7C27ED-0B23-7E48-8B61-906232C9F29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D9CDBD9-FE93-8F46-A09D-C64033C02AB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EF227C5-0CB0-E34F-BFA7-0F09FA1C2D0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F05A691-157D-2A45-A0BD-957989F8D444}"/>
              </a:ext>
            </a:extLst>
          </p:cNvPr>
          <p:cNvSpPr>
            <a:spLocks noGrp="1"/>
          </p:cNvSpPr>
          <p:nvPr>
            <p:ph type="dt" sz="half" idx="10"/>
          </p:nvPr>
        </p:nvSpPr>
        <p:spPr/>
        <p:txBody>
          <a:bodyPr/>
          <a:lstStyle/>
          <a:p>
            <a:fld id="{78ED1C8D-DEB7-E04B-8F12-A27F01785186}" type="datetimeFigureOut">
              <a:rPr lang="en-US" smtClean="0"/>
              <a:t>11/19/2020</a:t>
            </a:fld>
            <a:endParaRPr lang="en-US"/>
          </a:p>
        </p:txBody>
      </p:sp>
      <p:sp>
        <p:nvSpPr>
          <p:cNvPr id="6" name="Footer Placeholder 5">
            <a:extLst>
              <a:ext uri="{FF2B5EF4-FFF2-40B4-BE49-F238E27FC236}">
                <a16:creationId xmlns:a16="http://schemas.microsoft.com/office/drawing/2014/main" id="{8E4DFD1E-A517-554E-9FD5-8BC2DEA274B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1EE3A3E-6585-C847-95A3-4DC3D3FD8E32}"/>
              </a:ext>
            </a:extLst>
          </p:cNvPr>
          <p:cNvSpPr>
            <a:spLocks noGrp="1"/>
          </p:cNvSpPr>
          <p:nvPr>
            <p:ph type="sldNum" sz="quarter" idx="12"/>
          </p:nvPr>
        </p:nvSpPr>
        <p:spPr/>
        <p:txBody>
          <a:bodyPr/>
          <a:lstStyle/>
          <a:p>
            <a:fld id="{341BD023-F435-934C-B609-BCECB9ACD86E}" type="slidenum">
              <a:rPr lang="en-US" smtClean="0"/>
              <a:t>‹#›</a:t>
            </a:fld>
            <a:endParaRPr lang="en-US"/>
          </a:p>
        </p:txBody>
      </p:sp>
    </p:spTree>
    <p:extLst>
      <p:ext uri="{BB962C8B-B14F-4D97-AF65-F5344CB8AC3E}">
        <p14:creationId xmlns:p14="http://schemas.microsoft.com/office/powerpoint/2010/main" val="2283235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D395BC-59B2-8442-90A8-75E4499A3E4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ADA6711-1ABA-7143-A3E2-AF7A59D7717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4BA4BD4-9954-E046-AA04-C33426B9824D}"/>
              </a:ext>
            </a:extLst>
          </p:cNvPr>
          <p:cNvSpPr>
            <a:spLocks noGrp="1"/>
          </p:cNvSpPr>
          <p:nvPr>
            <p:ph type="dt" sz="half" idx="10"/>
          </p:nvPr>
        </p:nvSpPr>
        <p:spPr/>
        <p:txBody>
          <a:bodyPr/>
          <a:lstStyle/>
          <a:p>
            <a:fld id="{78ED1C8D-DEB7-E04B-8F12-A27F01785186}" type="datetimeFigureOut">
              <a:rPr lang="en-US" smtClean="0"/>
              <a:t>11/19/2020</a:t>
            </a:fld>
            <a:endParaRPr lang="en-US"/>
          </a:p>
        </p:txBody>
      </p:sp>
      <p:sp>
        <p:nvSpPr>
          <p:cNvPr id="5" name="Footer Placeholder 4">
            <a:extLst>
              <a:ext uri="{FF2B5EF4-FFF2-40B4-BE49-F238E27FC236}">
                <a16:creationId xmlns:a16="http://schemas.microsoft.com/office/drawing/2014/main" id="{9D9069B3-04B3-274A-A187-124CD834DFF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486EB69-7FC4-7E4F-8A37-57FC9EECF2FF}"/>
              </a:ext>
            </a:extLst>
          </p:cNvPr>
          <p:cNvSpPr>
            <a:spLocks noGrp="1"/>
          </p:cNvSpPr>
          <p:nvPr>
            <p:ph type="sldNum" sz="quarter" idx="12"/>
          </p:nvPr>
        </p:nvSpPr>
        <p:spPr/>
        <p:txBody>
          <a:bodyPr/>
          <a:lstStyle/>
          <a:p>
            <a:fld id="{341BD023-F435-934C-B609-BCECB9ACD86E}" type="slidenum">
              <a:rPr lang="en-US" smtClean="0"/>
              <a:t>‹#›</a:t>
            </a:fld>
            <a:endParaRPr lang="en-US"/>
          </a:p>
        </p:txBody>
      </p:sp>
    </p:spTree>
    <p:extLst>
      <p:ext uri="{BB962C8B-B14F-4D97-AF65-F5344CB8AC3E}">
        <p14:creationId xmlns:p14="http://schemas.microsoft.com/office/powerpoint/2010/main" val="7468945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00A409E-EDFE-2F42-9111-D95AC1BCC1B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0F51B30-5171-2B46-B515-25BF5E770FA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248A319-13E3-3C4A-BBEC-A54CA0078A2A}"/>
              </a:ext>
            </a:extLst>
          </p:cNvPr>
          <p:cNvSpPr>
            <a:spLocks noGrp="1"/>
          </p:cNvSpPr>
          <p:nvPr>
            <p:ph type="dt" sz="half" idx="10"/>
          </p:nvPr>
        </p:nvSpPr>
        <p:spPr/>
        <p:txBody>
          <a:bodyPr/>
          <a:lstStyle/>
          <a:p>
            <a:fld id="{78ED1C8D-DEB7-E04B-8F12-A27F01785186}" type="datetimeFigureOut">
              <a:rPr lang="en-US" smtClean="0"/>
              <a:t>11/19/2020</a:t>
            </a:fld>
            <a:endParaRPr lang="en-US"/>
          </a:p>
        </p:txBody>
      </p:sp>
      <p:sp>
        <p:nvSpPr>
          <p:cNvPr id="5" name="Footer Placeholder 4">
            <a:extLst>
              <a:ext uri="{FF2B5EF4-FFF2-40B4-BE49-F238E27FC236}">
                <a16:creationId xmlns:a16="http://schemas.microsoft.com/office/drawing/2014/main" id="{0680E8FE-8C9F-C640-A000-5BE6AD9A302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661B485-70AD-6949-9E72-9AC7476F299A}"/>
              </a:ext>
            </a:extLst>
          </p:cNvPr>
          <p:cNvSpPr>
            <a:spLocks noGrp="1"/>
          </p:cNvSpPr>
          <p:nvPr>
            <p:ph type="sldNum" sz="quarter" idx="12"/>
          </p:nvPr>
        </p:nvSpPr>
        <p:spPr/>
        <p:txBody>
          <a:bodyPr/>
          <a:lstStyle/>
          <a:p>
            <a:fld id="{341BD023-F435-934C-B609-BCECB9ACD86E}" type="slidenum">
              <a:rPr lang="en-US" smtClean="0"/>
              <a:t>‹#›</a:t>
            </a:fld>
            <a:endParaRPr lang="en-US"/>
          </a:p>
        </p:txBody>
      </p:sp>
    </p:spTree>
    <p:extLst>
      <p:ext uri="{BB962C8B-B14F-4D97-AF65-F5344CB8AC3E}">
        <p14:creationId xmlns:p14="http://schemas.microsoft.com/office/powerpoint/2010/main" val="20838965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D2E6178-7B96-5342-8E32-D161D215031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EEC2DC4-E968-FD4D-B091-C691122ADA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B3D016A-1EE0-4544-A614-B6620A41CA7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8ED1C8D-DEB7-E04B-8F12-A27F01785186}" type="datetimeFigureOut">
              <a:rPr lang="en-US" smtClean="0"/>
              <a:t>11/19/2020</a:t>
            </a:fld>
            <a:endParaRPr lang="en-US"/>
          </a:p>
        </p:txBody>
      </p:sp>
      <p:sp>
        <p:nvSpPr>
          <p:cNvPr id="5" name="Footer Placeholder 4">
            <a:extLst>
              <a:ext uri="{FF2B5EF4-FFF2-40B4-BE49-F238E27FC236}">
                <a16:creationId xmlns:a16="http://schemas.microsoft.com/office/drawing/2014/main" id="{5D2A16DD-575A-1342-87F9-28500707BBD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58390C9-0B8B-DB47-9B19-E5C704457A0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41BD023-F435-934C-B609-BCECB9ACD86E}" type="slidenum">
              <a:rPr lang="en-US" smtClean="0"/>
              <a:t>‹#›</a:t>
            </a:fld>
            <a:endParaRPr lang="en-US"/>
          </a:p>
        </p:txBody>
      </p:sp>
    </p:spTree>
    <p:extLst>
      <p:ext uri="{BB962C8B-B14F-4D97-AF65-F5344CB8AC3E}">
        <p14:creationId xmlns:p14="http://schemas.microsoft.com/office/powerpoint/2010/main" val="56061142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jpg"/></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Content Placeholder 4" descr="Graphical user interface, application&#10;&#10;Description automatically generated">
            <a:extLst>
              <a:ext uri="{FF2B5EF4-FFF2-40B4-BE49-F238E27FC236}">
                <a16:creationId xmlns:a16="http://schemas.microsoft.com/office/drawing/2014/main" id="{882BDDB8-FE8D-4484-AFD7-796311BF20C6}"/>
              </a:ext>
            </a:extLst>
          </p:cNvPr>
          <p:cNvPicPr>
            <a:picLocks noChangeAspect="1"/>
          </p:cNvPicPr>
          <p:nvPr/>
        </p:nvPicPr>
        <p:blipFill rotWithShape="1">
          <a:blip r:embed="rId2"/>
          <a:srcRect b="19"/>
          <a:stretch/>
        </p:blipFill>
        <p:spPr>
          <a:xfrm>
            <a:off x="20" y="1282"/>
            <a:ext cx="12191980" cy="6856718"/>
          </a:xfrm>
          <a:prstGeom prst="rect">
            <a:avLst/>
          </a:prstGeom>
        </p:spPr>
      </p:pic>
      <p:sp>
        <p:nvSpPr>
          <p:cNvPr id="5" name="TextBox 4">
            <a:extLst>
              <a:ext uri="{FF2B5EF4-FFF2-40B4-BE49-F238E27FC236}">
                <a16:creationId xmlns:a16="http://schemas.microsoft.com/office/drawing/2014/main" id="{7232E94A-92AD-4C7F-9BF6-3B093C42482A}"/>
              </a:ext>
            </a:extLst>
          </p:cNvPr>
          <p:cNvSpPr txBox="1"/>
          <p:nvPr/>
        </p:nvSpPr>
        <p:spPr>
          <a:xfrm>
            <a:off x="5043268" y="616936"/>
            <a:ext cx="6975987" cy="2123658"/>
          </a:xfrm>
          <a:prstGeom prst="rect">
            <a:avLst/>
          </a:prstGeom>
          <a:noFill/>
        </p:spPr>
        <p:txBody>
          <a:bodyPr wrap="square" rtlCol="0">
            <a:spAutoFit/>
          </a:bodyPr>
          <a:lstStyle/>
          <a:p>
            <a:pPr algn="ctr"/>
            <a:r>
              <a:rPr lang="en-US" sz="2200" b="1" dirty="0"/>
              <a:t>The State of Alabama</a:t>
            </a:r>
            <a:br>
              <a:rPr lang="en-US" sz="2200" b="1" dirty="0"/>
            </a:br>
            <a:r>
              <a:rPr lang="en-US" sz="2200" b="1" dirty="0"/>
              <a:t>GI Bill School Certifying Officials Challenges and Concerns </a:t>
            </a:r>
            <a:br>
              <a:rPr lang="en-US" sz="2200" b="1" dirty="0"/>
            </a:br>
            <a:r>
              <a:rPr lang="en-US" sz="2200" b="1" dirty="0"/>
              <a:t>Report</a:t>
            </a:r>
          </a:p>
          <a:p>
            <a:pPr algn="ctr"/>
            <a:r>
              <a:rPr lang="en-US" sz="2200" b="1" dirty="0"/>
              <a:t>AAVA Conference</a:t>
            </a:r>
          </a:p>
          <a:p>
            <a:pPr algn="ctr"/>
            <a:r>
              <a:rPr lang="en-US" sz="2200" b="1" dirty="0"/>
              <a:t>October 15-17, 2019</a:t>
            </a:r>
          </a:p>
          <a:p>
            <a:pPr algn="ctr"/>
            <a:r>
              <a:rPr lang="en-US" sz="2200" b="1" dirty="0"/>
              <a:t>Dr. David Albright, Dr. Josephine Pryce, and Krystal Dozier</a:t>
            </a:r>
          </a:p>
        </p:txBody>
      </p:sp>
    </p:spTree>
    <p:extLst>
      <p:ext uri="{BB962C8B-B14F-4D97-AF65-F5344CB8AC3E}">
        <p14:creationId xmlns:p14="http://schemas.microsoft.com/office/powerpoint/2010/main" val="14382026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F731784-D8ED-402C-BB7C-E5AADB8AE44E}"/>
              </a:ext>
            </a:extLst>
          </p:cNvPr>
          <p:cNvPicPr>
            <a:picLocks noChangeAspect="1"/>
          </p:cNvPicPr>
          <p:nvPr/>
        </p:nvPicPr>
        <p:blipFill>
          <a:blip r:embed="rId2"/>
          <a:stretch>
            <a:fillRect/>
          </a:stretch>
        </p:blipFill>
        <p:spPr>
          <a:xfrm>
            <a:off x="518057" y="495814"/>
            <a:ext cx="2377646" cy="1646063"/>
          </a:xfrm>
          <a:prstGeom prst="rect">
            <a:avLst/>
          </a:prstGeom>
        </p:spPr>
      </p:pic>
      <p:pic>
        <p:nvPicPr>
          <p:cNvPr id="7" name="Picture 6" descr="Graphical user interface, application&#10;&#10;Description automatically generated">
            <a:extLst>
              <a:ext uri="{FF2B5EF4-FFF2-40B4-BE49-F238E27FC236}">
                <a16:creationId xmlns:a16="http://schemas.microsoft.com/office/drawing/2014/main" id="{956D66BB-1607-5747-9C8B-704FA9FE7B44}"/>
              </a:ext>
            </a:extLst>
          </p:cNvPr>
          <p:cNvPicPr>
            <a:picLocks noChangeAspect="1"/>
          </p:cNvPicPr>
          <p:nvPr/>
        </p:nvPicPr>
        <p:blipFill>
          <a:blip r:embed="rId3"/>
          <a:stretch>
            <a:fillRect/>
          </a:stretch>
        </p:blipFill>
        <p:spPr>
          <a:xfrm>
            <a:off x="0" y="5609968"/>
            <a:ext cx="3867646" cy="1248032"/>
          </a:xfrm>
          <a:prstGeom prst="rect">
            <a:avLst/>
          </a:prstGeom>
        </p:spPr>
      </p:pic>
      <p:sp>
        <p:nvSpPr>
          <p:cNvPr id="6" name="Rectangle 5">
            <a:extLst>
              <a:ext uri="{FF2B5EF4-FFF2-40B4-BE49-F238E27FC236}">
                <a16:creationId xmlns:a16="http://schemas.microsoft.com/office/drawing/2014/main" id="{50DF336E-037D-40E5-82CE-E13A274944AB}"/>
              </a:ext>
            </a:extLst>
          </p:cNvPr>
          <p:cNvSpPr/>
          <p:nvPr/>
        </p:nvSpPr>
        <p:spPr>
          <a:xfrm>
            <a:off x="3441895" y="207179"/>
            <a:ext cx="6096000" cy="2400657"/>
          </a:xfrm>
          <a:prstGeom prst="rect">
            <a:avLst/>
          </a:prstGeom>
        </p:spPr>
        <p:txBody>
          <a:bodyP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000" b="1" i="0" u="none" strike="noStrike" kern="0" cap="none" spc="0" normalizeH="0" baseline="0" noProof="0" dirty="0">
                <a:ln>
                  <a:noFill/>
                </a:ln>
                <a:solidFill>
                  <a:prstClr val="black"/>
                </a:solidFill>
                <a:effectLst/>
                <a:uLnTx/>
                <a:uFillTx/>
                <a:latin typeface="Calibri Light" panose="020F0302020204030204"/>
                <a:ea typeface="+mj-ea"/>
                <a:cs typeface="+mj-cs"/>
              </a:rPr>
              <a:t>Office for Military Families and Veterans </a:t>
            </a:r>
            <a:br>
              <a:rPr kumimoji="0" lang="en-US" sz="3000" b="1" i="0" u="none" strike="noStrike" kern="0" cap="none" spc="0" normalizeH="0" baseline="0" noProof="0" dirty="0">
                <a:ln>
                  <a:noFill/>
                </a:ln>
                <a:solidFill>
                  <a:prstClr val="black"/>
                </a:solidFill>
                <a:effectLst/>
                <a:uLnTx/>
                <a:uFillTx/>
                <a:latin typeface="Calibri Light" panose="020F0302020204030204"/>
                <a:ea typeface="+mj-ea"/>
                <a:cs typeface="+mj-cs"/>
              </a:rPr>
            </a:br>
            <a:r>
              <a:rPr kumimoji="0" lang="en-US" sz="3000" b="1" i="0" u="none" strike="noStrike" kern="0" cap="none" spc="0" normalizeH="0" baseline="0" noProof="0" dirty="0">
                <a:ln>
                  <a:noFill/>
                </a:ln>
                <a:solidFill>
                  <a:prstClr val="black"/>
                </a:solidFill>
                <a:effectLst/>
                <a:uLnTx/>
                <a:uFillTx/>
                <a:latin typeface="Calibri Light" panose="020F0302020204030204"/>
                <a:ea typeface="+mj-ea"/>
                <a:cs typeface="+mj-cs"/>
              </a:rPr>
              <a:t>School of Social Work</a:t>
            </a:r>
            <a:br>
              <a:rPr kumimoji="0" lang="en-US" sz="3000" b="1" i="0" u="none" strike="noStrike" kern="0" cap="none" spc="0" normalizeH="0" baseline="0" noProof="0" dirty="0">
                <a:ln>
                  <a:noFill/>
                </a:ln>
                <a:solidFill>
                  <a:prstClr val="black"/>
                </a:solidFill>
                <a:effectLst/>
                <a:uLnTx/>
                <a:uFillTx/>
                <a:latin typeface="Calibri Light" panose="020F0302020204030204"/>
                <a:ea typeface="+mj-ea"/>
                <a:cs typeface="+mj-cs"/>
              </a:rPr>
            </a:br>
            <a:r>
              <a:rPr kumimoji="0" lang="en-US" sz="3000" b="1" i="0" u="none" strike="noStrike" kern="0" cap="none" spc="0" normalizeH="0" baseline="0" noProof="0" dirty="0">
                <a:ln>
                  <a:noFill/>
                </a:ln>
                <a:solidFill>
                  <a:prstClr val="black"/>
                </a:solidFill>
                <a:effectLst/>
                <a:uLnTx/>
                <a:uFillTx/>
                <a:latin typeface="Calibri Light" panose="020F0302020204030204"/>
                <a:ea typeface="+mj-ea"/>
                <a:cs typeface="+mj-cs"/>
              </a:rPr>
              <a:t>The University of Alabama</a:t>
            </a:r>
            <a:br>
              <a:rPr kumimoji="0" lang="en-US" sz="3000" b="1" i="0" u="none" strike="noStrike" kern="0" cap="none" spc="0" normalizeH="0" baseline="0" noProof="0" dirty="0">
                <a:ln>
                  <a:noFill/>
                </a:ln>
                <a:solidFill>
                  <a:prstClr val="black"/>
                </a:solidFill>
                <a:effectLst/>
                <a:uLnTx/>
                <a:uFillTx/>
                <a:latin typeface="Calibri Light" panose="020F0302020204030204"/>
                <a:ea typeface="+mj-ea"/>
                <a:cs typeface="+mj-cs"/>
              </a:rPr>
            </a:br>
            <a:r>
              <a:rPr kumimoji="0" lang="en-US" sz="3000" b="1" i="0" u="none" strike="noStrike" kern="0" cap="none" spc="0" normalizeH="0" baseline="0" noProof="0" dirty="0">
                <a:ln>
                  <a:noFill/>
                </a:ln>
                <a:solidFill>
                  <a:prstClr val="black"/>
                </a:solidFill>
                <a:effectLst/>
                <a:uLnTx/>
                <a:uFillTx/>
                <a:latin typeface="Calibri Light" panose="020F0302020204030204"/>
                <a:ea typeface="+mj-ea"/>
                <a:cs typeface="+mj-cs"/>
              </a:rPr>
              <a:t>October 16, 2020</a:t>
            </a:r>
            <a:endParaRPr kumimoji="0" lang="en-US" sz="3000" b="0" i="0" u="none" strike="noStrike" kern="0" cap="none" spc="0" normalizeH="0" baseline="0" noProof="0" dirty="0">
              <a:ln>
                <a:noFill/>
              </a:ln>
              <a:solidFill>
                <a:sysClr val="windowText" lastClr="000000"/>
              </a:solidFill>
              <a:effectLst/>
              <a:uLnTx/>
              <a:uFillTx/>
            </a:endParaRPr>
          </a:p>
        </p:txBody>
      </p:sp>
      <p:sp>
        <p:nvSpPr>
          <p:cNvPr id="8" name="Rectangle 7">
            <a:extLst>
              <a:ext uri="{FF2B5EF4-FFF2-40B4-BE49-F238E27FC236}">
                <a16:creationId xmlns:a16="http://schemas.microsoft.com/office/drawing/2014/main" id="{F2DFDB4F-39AB-44BD-94EE-11FD51E600C5}"/>
              </a:ext>
            </a:extLst>
          </p:cNvPr>
          <p:cNvSpPr/>
          <p:nvPr/>
        </p:nvSpPr>
        <p:spPr>
          <a:xfrm>
            <a:off x="937846" y="2763701"/>
            <a:ext cx="6436072" cy="3046988"/>
          </a:xfrm>
          <a:prstGeom prst="rect">
            <a:avLst/>
          </a:prstGeom>
        </p:spPr>
        <p:txBody>
          <a:bodyPr wrap="square">
            <a:spAutoFit/>
          </a:bodyPr>
          <a:lstStyle/>
          <a:p>
            <a:pPr marL="285750" indent="-285750">
              <a:buFont typeface="Arial" panose="020B0604020202020204" pitchFamily="34" charset="0"/>
              <a:buChar char="•"/>
            </a:pPr>
            <a:r>
              <a:rPr lang="en-US" sz="2400" dirty="0"/>
              <a:t>The survey was conducted to support the work of the </a:t>
            </a:r>
          </a:p>
          <a:p>
            <a:r>
              <a:rPr lang="en-US" sz="2400" dirty="0"/>
              <a:t>     Alabama State School Certifying Officials (SCO’s).</a:t>
            </a:r>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r>
              <a:rPr lang="en-US" sz="2400" dirty="0"/>
              <a:t>The survey addressed the challenges and concerns related</a:t>
            </a:r>
          </a:p>
          <a:p>
            <a:r>
              <a:rPr lang="en-US" sz="2400" dirty="0"/>
              <a:t>      to their work with GI Bill recipient students.</a:t>
            </a:r>
          </a:p>
        </p:txBody>
      </p:sp>
      <p:pic>
        <p:nvPicPr>
          <p:cNvPr id="9" name="Picture 8" descr="VETERANS DAY CEREMONY 2009 - US ARMY AFRICA - 091110 (56 ...">
            <a:extLst>
              <a:ext uri="{FF2B5EF4-FFF2-40B4-BE49-F238E27FC236}">
                <a16:creationId xmlns:a16="http://schemas.microsoft.com/office/drawing/2014/main" id="{B456A1F5-4805-4E93-94E6-B587B5EECA5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57609" y="2845344"/>
            <a:ext cx="4373319" cy="3720905"/>
          </a:xfrm>
          <a:prstGeom prst="rect">
            <a:avLst/>
          </a:prstGeom>
        </p:spPr>
      </p:pic>
    </p:spTree>
    <p:extLst>
      <p:ext uri="{BB962C8B-B14F-4D97-AF65-F5344CB8AC3E}">
        <p14:creationId xmlns:p14="http://schemas.microsoft.com/office/powerpoint/2010/main" val="34489757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Graphical user interface, application&#10;&#10;Description automatically generated">
            <a:extLst>
              <a:ext uri="{FF2B5EF4-FFF2-40B4-BE49-F238E27FC236}">
                <a16:creationId xmlns:a16="http://schemas.microsoft.com/office/drawing/2014/main" id="{956D66BB-1607-5747-9C8B-704FA9FE7B44}"/>
              </a:ext>
            </a:extLst>
          </p:cNvPr>
          <p:cNvPicPr>
            <a:picLocks noChangeAspect="1"/>
          </p:cNvPicPr>
          <p:nvPr/>
        </p:nvPicPr>
        <p:blipFill>
          <a:blip r:embed="rId2"/>
          <a:stretch>
            <a:fillRect/>
          </a:stretch>
        </p:blipFill>
        <p:spPr>
          <a:xfrm>
            <a:off x="0" y="5609968"/>
            <a:ext cx="3867646" cy="1248032"/>
          </a:xfrm>
          <a:prstGeom prst="rect">
            <a:avLst/>
          </a:prstGeom>
        </p:spPr>
      </p:pic>
      <p:sp>
        <p:nvSpPr>
          <p:cNvPr id="3" name="Rectangle 2">
            <a:extLst>
              <a:ext uri="{FF2B5EF4-FFF2-40B4-BE49-F238E27FC236}">
                <a16:creationId xmlns:a16="http://schemas.microsoft.com/office/drawing/2014/main" id="{E13886DD-4B14-455B-BF81-56D8F6CB0929}"/>
              </a:ext>
            </a:extLst>
          </p:cNvPr>
          <p:cNvSpPr/>
          <p:nvPr/>
        </p:nvSpPr>
        <p:spPr>
          <a:xfrm>
            <a:off x="1434905" y="426758"/>
            <a:ext cx="10058400" cy="769441"/>
          </a:xfrm>
          <a:prstGeom prst="rect">
            <a:avLst/>
          </a:prstGeom>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400" b="1" i="0" u="none" strike="noStrike" kern="0" cap="none" spc="0" normalizeH="0" baseline="0" noProof="0" dirty="0">
                <a:ln>
                  <a:noFill/>
                </a:ln>
                <a:solidFill>
                  <a:prstClr val="black"/>
                </a:solidFill>
                <a:effectLst/>
                <a:uLnTx/>
                <a:uFillTx/>
                <a:latin typeface="Calibri Light" panose="020F0302020204030204"/>
                <a:ea typeface="+mj-ea"/>
                <a:cs typeface="+mj-cs"/>
              </a:rPr>
              <a:t>Finding 1: Increase Institutional Support</a:t>
            </a:r>
            <a:endParaRPr kumimoji="0" lang="en-US" sz="1800" b="0" i="0" u="none" strike="noStrike" kern="0" cap="none" spc="0" normalizeH="0" baseline="0" noProof="0" dirty="0">
              <a:ln>
                <a:noFill/>
              </a:ln>
              <a:solidFill>
                <a:sysClr val="windowText" lastClr="000000"/>
              </a:solidFill>
              <a:effectLst/>
              <a:uLnTx/>
              <a:uFillTx/>
            </a:endParaRPr>
          </a:p>
        </p:txBody>
      </p:sp>
      <p:sp>
        <p:nvSpPr>
          <p:cNvPr id="5" name="Rectangle 4">
            <a:extLst>
              <a:ext uri="{FF2B5EF4-FFF2-40B4-BE49-F238E27FC236}">
                <a16:creationId xmlns:a16="http://schemas.microsoft.com/office/drawing/2014/main" id="{544ECBB4-4D26-4C88-8509-7EE83E4C86DE}"/>
              </a:ext>
            </a:extLst>
          </p:cNvPr>
          <p:cNvSpPr/>
          <p:nvPr/>
        </p:nvSpPr>
        <p:spPr>
          <a:xfrm>
            <a:off x="1041010" y="1639650"/>
            <a:ext cx="10621107" cy="3970318"/>
          </a:xfrm>
          <a:prstGeom prst="rect">
            <a:avLst/>
          </a:prstGeom>
        </p:spPr>
        <p:txBody>
          <a:bodyPr wrap="square">
            <a:spAutoFit/>
          </a:bodyPr>
          <a:lstStyle/>
          <a:p>
            <a:pPr marL="457200" indent="-457200">
              <a:buFont typeface="Arial" panose="020B0604020202020204" pitchFamily="34" charset="0"/>
              <a:buChar char="•"/>
            </a:pPr>
            <a:r>
              <a:rPr lang="en-US" sz="2800" dirty="0"/>
              <a:t>SCO’s need better institutional support. </a:t>
            </a:r>
          </a:p>
          <a:p>
            <a:pPr marL="457200" indent="-457200">
              <a:buFont typeface="Arial" panose="020B0604020202020204" pitchFamily="34" charset="0"/>
              <a:buChar char="•"/>
            </a:pPr>
            <a:endParaRPr lang="en-US" sz="2800" dirty="0"/>
          </a:p>
          <a:p>
            <a:pPr marL="457200" indent="-457200">
              <a:buFont typeface="Arial" panose="020B0604020202020204" pitchFamily="34" charset="0"/>
              <a:buChar char="•"/>
            </a:pPr>
            <a:r>
              <a:rPr lang="en-US" sz="2800" dirty="0"/>
              <a:t>Administrators of higher education do not understand the complexities of certifying each student using the GI Bill and its various chapters. </a:t>
            </a:r>
          </a:p>
          <a:p>
            <a:endParaRPr lang="en-US" sz="2800" dirty="0"/>
          </a:p>
          <a:p>
            <a:pPr marL="457200" indent="-457200">
              <a:buFont typeface="Arial" panose="020B0604020202020204" pitchFamily="34" charset="0"/>
              <a:buChar char="•"/>
            </a:pPr>
            <a:r>
              <a:rPr lang="en-US" sz="2800" dirty="0"/>
              <a:t>SCO’s may have multiple university duties that compromise their ability to dedicate the necessary time to GI Bill students’ certification and their academic support needs.</a:t>
            </a:r>
          </a:p>
        </p:txBody>
      </p:sp>
    </p:spTree>
    <p:extLst>
      <p:ext uri="{BB962C8B-B14F-4D97-AF65-F5344CB8AC3E}">
        <p14:creationId xmlns:p14="http://schemas.microsoft.com/office/powerpoint/2010/main" val="35936501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Graphical user interface, application&#10;&#10;Description automatically generated">
            <a:extLst>
              <a:ext uri="{FF2B5EF4-FFF2-40B4-BE49-F238E27FC236}">
                <a16:creationId xmlns:a16="http://schemas.microsoft.com/office/drawing/2014/main" id="{956D66BB-1607-5747-9C8B-704FA9FE7B44}"/>
              </a:ext>
            </a:extLst>
          </p:cNvPr>
          <p:cNvPicPr>
            <a:picLocks noChangeAspect="1"/>
          </p:cNvPicPr>
          <p:nvPr/>
        </p:nvPicPr>
        <p:blipFill>
          <a:blip r:embed="rId2"/>
          <a:stretch>
            <a:fillRect/>
          </a:stretch>
        </p:blipFill>
        <p:spPr>
          <a:xfrm>
            <a:off x="0" y="5609968"/>
            <a:ext cx="3867646" cy="1248032"/>
          </a:xfrm>
          <a:prstGeom prst="rect">
            <a:avLst/>
          </a:prstGeom>
        </p:spPr>
      </p:pic>
      <p:sp>
        <p:nvSpPr>
          <p:cNvPr id="2" name="Rectangle 1">
            <a:extLst>
              <a:ext uri="{FF2B5EF4-FFF2-40B4-BE49-F238E27FC236}">
                <a16:creationId xmlns:a16="http://schemas.microsoft.com/office/drawing/2014/main" id="{4DD58825-77CB-40AA-8CE9-38B5F44B0B80}"/>
              </a:ext>
            </a:extLst>
          </p:cNvPr>
          <p:cNvSpPr/>
          <p:nvPr/>
        </p:nvSpPr>
        <p:spPr>
          <a:xfrm>
            <a:off x="3967356" y="441757"/>
            <a:ext cx="3919664" cy="769441"/>
          </a:xfrm>
          <a:prstGeom prst="rect">
            <a:avLst/>
          </a:prstGeom>
        </p:spPr>
        <p:txBody>
          <a:bodyPr wrap="non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400" b="1" i="0" u="none" strike="noStrike" kern="0" cap="none" spc="0" normalizeH="0" baseline="0" noProof="0" dirty="0">
                <a:ln>
                  <a:noFill/>
                </a:ln>
                <a:solidFill>
                  <a:prstClr val="black"/>
                </a:solidFill>
                <a:effectLst/>
                <a:uLnTx/>
                <a:uFillTx/>
                <a:latin typeface="Calibri Light" panose="020F0302020204030204"/>
                <a:ea typeface="+mj-ea"/>
                <a:cs typeface="+mj-cs"/>
              </a:rPr>
              <a:t>SCO’s Responses</a:t>
            </a:r>
            <a:endParaRPr kumimoji="0" lang="en-US" sz="1800" b="0" i="0" u="none" strike="noStrike" kern="0" cap="none" spc="0" normalizeH="0" baseline="0" noProof="0" dirty="0">
              <a:ln>
                <a:noFill/>
              </a:ln>
              <a:solidFill>
                <a:sysClr val="windowText" lastClr="000000"/>
              </a:solidFill>
              <a:effectLst/>
              <a:uLnTx/>
              <a:uFillTx/>
            </a:endParaRPr>
          </a:p>
        </p:txBody>
      </p:sp>
      <p:sp>
        <p:nvSpPr>
          <p:cNvPr id="3" name="Rectangle 2">
            <a:extLst>
              <a:ext uri="{FF2B5EF4-FFF2-40B4-BE49-F238E27FC236}">
                <a16:creationId xmlns:a16="http://schemas.microsoft.com/office/drawing/2014/main" id="{70C9A294-08B9-472F-A51A-2EED3E85619A}"/>
              </a:ext>
            </a:extLst>
          </p:cNvPr>
          <p:cNvSpPr/>
          <p:nvPr/>
        </p:nvSpPr>
        <p:spPr>
          <a:xfrm>
            <a:off x="124265" y="1245034"/>
            <a:ext cx="11943470" cy="4401205"/>
          </a:xfrm>
          <a:prstGeom prst="rect">
            <a:avLst/>
          </a:prstGeom>
        </p:spPr>
        <p:txBody>
          <a:bodyPr wrap="square">
            <a:spAutoFit/>
          </a:bodyPr>
          <a:lstStyle/>
          <a:p>
            <a:pPr marL="457200" indent="-457200">
              <a:buFont typeface="Arial" panose="020B0604020202020204" pitchFamily="34" charset="0"/>
              <a:buChar char="•"/>
            </a:pPr>
            <a:r>
              <a:rPr lang="en-US" sz="2800" i="1" dirty="0"/>
              <a:t>“As an SCO that has an office in the registrar’s office my duties expand beyond SCO duties. It is a task just trying to explain my SCO duties come first to supervisors. My title is VA Coordinator/Records Specialists.”</a:t>
            </a:r>
            <a:endParaRPr lang="en-US" sz="2800" dirty="0"/>
          </a:p>
          <a:p>
            <a:pPr marL="457200" indent="-457200">
              <a:buFont typeface="Arial" panose="020B0604020202020204" pitchFamily="34" charset="0"/>
              <a:buChar char="•"/>
            </a:pPr>
            <a:endParaRPr lang="en-US" sz="2800" dirty="0"/>
          </a:p>
          <a:p>
            <a:pPr marL="457200" indent="-457200">
              <a:buFont typeface="Arial" panose="020B0604020202020204" pitchFamily="34" charset="0"/>
              <a:buChar char="•"/>
            </a:pPr>
            <a:r>
              <a:rPr lang="en-US" sz="2800" i="1" dirty="0"/>
              <a:t>“Misconception by administrators that certifying students is quick and easy so they pile additional duties on top of those duties.”</a:t>
            </a:r>
            <a:endParaRPr lang="en-US" sz="2800" dirty="0"/>
          </a:p>
          <a:p>
            <a:pPr marL="457200" indent="-457200">
              <a:buFont typeface="Arial" panose="020B0604020202020204" pitchFamily="34" charset="0"/>
              <a:buChar char="•"/>
            </a:pPr>
            <a:endParaRPr lang="en-US" sz="2800" dirty="0"/>
          </a:p>
          <a:p>
            <a:pPr marL="457200" indent="-457200">
              <a:buFont typeface="Arial" panose="020B0604020202020204" pitchFamily="34" charset="0"/>
              <a:buChar char="•"/>
            </a:pPr>
            <a:r>
              <a:rPr lang="en-US" sz="2800" i="1" dirty="0"/>
              <a:t>“For smaller schools with no dedicated VA support office this function is tacked on as “…and other duties as assigned”.  There is no institutional support or resources (comes out of office budget which is to support other functions).”</a:t>
            </a:r>
            <a:endParaRPr lang="en-US" sz="2800" dirty="0"/>
          </a:p>
        </p:txBody>
      </p:sp>
    </p:spTree>
    <p:extLst>
      <p:ext uri="{BB962C8B-B14F-4D97-AF65-F5344CB8AC3E}">
        <p14:creationId xmlns:p14="http://schemas.microsoft.com/office/powerpoint/2010/main" val="9247049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Graphical user interface, application&#10;&#10;Description automatically generated">
            <a:extLst>
              <a:ext uri="{FF2B5EF4-FFF2-40B4-BE49-F238E27FC236}">
                <a16:creationId xmlns:a16="http://schemas.microsoft.com/office/drawing/2014/main" id="{956D66BB-1607-5747-9C8B-704FA9FE7B44}"/>
              </a:ext>
            </a:extLst>
          </p:cNvPr>
          <p:cNvPicPr>
            <a:picLocks noChangeAspect="1"/>
          </p:cNvPicPr>
          <p:nvPr/>
        </p:nvPicPr>
        <p:blipFill>
          <a:blip r:embed="rId2"/>
          <a:stretch>
            <a:fillRect/>
          </a:stretch>
        </p:blipFill>
        <p:spPr>
          <a:xfrm>
            <a:off x="0" y="5609968"/>
            <a:ext cx="3867646" cy="1248032"/>
          </a:xfrm>
          <a:prstGeom prst="rect">
            <a:avLst/>
          </a:prstGeom>
        </p:spPr>
      </p:pic>
      <p:sp>
        <p:nvSpPr>
          <p:cNvPr id="2" name="Rectangle 1">
            <a:extLst>
              <a:ext uri="{FF2B5EF4-FFF2-40B4-BE49-F238E27FC236}">
                <a16:creationId xmlns:a16="http://schemas.microsoft.com/office/drawing/2014/main" id="{84019D4F-E4FE-4166-8477-94CCC9DF852D}"/>
              </a:ext>
            </a:extLst>
          </p:cNvPr>
          <p:cNvSpPr/>
          <p:nvPr/>
        </p:nvSpPr>
        <p:spPr>
          <a:xfrm>
            <a:off x="3841453" y="427689"/>
            <a:ext cx="3919664" cy="769441"/>
          </a:xfrm>
          <a:prstGeom prst="rect">
            <a:avLst/>
          </a:prstGeom>
        </p:spPr>
        <p:txBody>
          <a:bodyPr wrap="non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400" b="1" i="0" u="none" strike="noStrike" kern="0" cap="none" spc="0" normalizeH="0" baseline="0" noProof="0" dirty="0">
                <a:ln>
                  <a:noFill/>
                </a:ln>
                <a:solidFill>
                  <a:prstClr val="black"/>
                </a:solidFill>
                <a:effectLst/>
                <a:uLnTx/>
                <a:uFillTx/>
                <a:latin typeface="Calibri Light" panose="020F0302020204030204"/>
                <a:ea typeface="+mj-ea"/>
                <a:cs typeface="+mj-cs"/>
              </a:rPr>
              <a:t>SCO’s Responses</a:t>
            </a:r>
            <a:endParaRPr kumimoji="0" lang="en-US" sz="1800" b="0" i="0" u="none" strike="noStrike" kern="0" cap="none" spc="0" normalizeH="0" baseline="0" noProof="0" dirty="0">
              <a:ln>
                <a:noFill/>
              </a:ln>
              <a:solidFill>
                <a:sysClr val="windowText" lastClr="000000"/>
              </a:solidFill>
              <a:effectLst/>
              <a:uLnTx/>
              <a:uFillTx/>
            </a:endParaRPr>
          </a:p>
        </p:txBody>
      </p:sp>
      <p:sp>
        <p:nvSpPr>
          <p:cNvPr id="3" name="Rectangle 2">
            <a:extLst>
              <a:ext uri="{FF2B5EF4-FFF2-40B4-BE49-F238E27FC236}">
                <a16:creationId xmlns:a16="http://schemas.microsoft.com/office/drawing/2014/main" id="{3D51E2C8-8EF2-45B4-934C-F2C1808C5108}"/>
              </a:ext>
            </a:extLst>
          </p:cNvPr>
          <p:cNvSpPr/>
          <p:nvPr/>
        </p:nvSpPr>
        <p:spPr>
          <a:xfrm>
            <a:off x="604911" y="1549708"/>
            <a:ext cx="11183815" cy="3707682"/>
          </a:xfrm>
          <a:prstGeom prst="rect">
            <a:avLst/>
          </a:prstGeom>
        </p:spPr>
        <p:txBody>
          <a:bodyPr wrap="square">
            <a:spAutoFit/>
          </a:bodyPr>
          <a:lstStyle/>
          <a:p>
            <a:pPr marL="228600" marR="0" lvl="0" indent="-228600" defTabSz="91440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1" u="none" strike="noStrike" kern="0" cap="none" spc="0" normalizeH="0" baseline="0" noProof="0" dirty="0">
                <a:ln>
                  <a:noFill/>
                </a:ln>
                <a:solidFill>
                  <a:prstClr val="black"/>
                </a:solidFill>
                <a:effectLst/>
                <a:uLnTx/>
                <a:uFillTx/>
              </a:rPr>
              <a:t>“Expected to do everything VA related on top of other duties …without adequate compensation.”</a:t>
            </a:r>
          </a:p>
          <a:p>
            <a:pPr marL="0" marR="0" lvl="0" indent="0" defTabSz="914400" eaLnBrk="1" fontAlgn="auto" latinLnBrk="0" hangingPunct="1">
              <a:lnSpc>
                <a:spcPct val="90000"/>
              </a:lnSpc>
              <a:spcBef>
                <a:spcPts val="1000"/>
              </a:spcBef>
              <a:spcAft>
                <a:spcPts val="0"/>
              </a:spcAft>
              <a:buClrTx/>
              <a:buSzTx/>
              <a:buFontTx/>
              <a:buNone/>
              <a:tabLst/>
              <a:defRPr/>
            </a:pPr>
            <a:r>
              <a:rPr kumimoji="0" lang="en-US" sz="2800" b="0" i="1" u="none" strike="noStrike" kern="0" cap="none" spc="0" normalizeH="0" baseline="0" noProof="0" dirty="0">
                <a:ln>
                  <a:noFill/>
                </a:ln>
                <a:solidFill>
                  <a:prstClr val="black"/>
                </a:solidFill>
                <a:effectLst/>
                <a:uLnTx/>
                <a:uFillTx/>
              </a:rPr>
              <a:t> </a:t>
            </a:r>
          </a:p>
          <a:p>
            <a:pPr marL="228600" marR="0" lvl="0" indent="-228600" defTabSz="91440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1" u="none" strike="noStrike" kern="0" cap="none" spc="0" normalizeH="0" baseline="0" noProof="0" dirty="0">
                <a:ln>
                  <a:noFill/>
                </a:ln>
                <a:solidFill>
                  <a:prstClr val="black"/>
                </a:solidFill>
                <a:effectLst/>
                <a:uLnTx/>
                <a:uFillTx/>
              </a:rPr>
              <a:t>“The administrators do not understand what I have to do to get students certified on time.”</a:t>
            </a:r>
          </a:p>
          <a:p>
            <a:pPr marL="0" marR="0" lvl="0" indent="0" defTabSz="914400" eaLnBrk="1" fontAlgn="auto" latinLnBrk="0" hangingPunct="1">
              <a:lnSpc>
                <a:spcPct val="90000"/>
              </a:lnSpc>
              <a:spcBef>
                <a:spcPts val="1000"/>
              </a:spcBef>
              <a:spcAft>
                <a:spcPts val="0"/>
              </a:spcAft>
              <a:buClrTx/>
              <a:buSzTx/>
              <a:buFontTx/>
              <a:buNone/>
              <a:tabLst/>
              <a:defRPr/>
            </a:pPr>
            <a:r>
              <a:rPr kumimoji="0" lang="en-US" sz="2800" b="0" i="1" u="none" strike="noStrike" kern="0" cap="none" spc="0" normalizeH="0" baseline="0" noProof="0" dirty="0">
                <a:ln>
                  <a:noFill/>
                </a:ln>
                <a:solidFill>
                  <a:prstClr val="black"/>
                </a:solidFill>
                <a:effectLst/>
                <a:uLnTx/>
                <a:uFillTx/>
              </a:rPr>
              <a:t> </a:t>
            </a:r>
          </a:p>
          <a:p>
            <a:pPr marL="228600" marR="0" lvl="0" indent="-228600" defTabSz="91440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1" u="none" strike="noStrike" kern="0" cap="none" spc="0" normalizeH="0" baseline="0" noProof="0" dirty="0">
                <a:ln>
                  <a:noFill/>
                </a:ln>
                <a:solidFill>
                  <a:prstClr val="black"/>
                </a:solidFill>
                <a:effectLst/>
                <a:uLnTx/>
                <a:uFillTx/>
              </a:rPr>
              <a:t>“Not enough help and no one at the school understands that certification is not a one-time event.”</a:t>
            </a:r>
          </a:p>
        </p:txBody>
      </p:sp>
    </p:spTree>
    <p:extLst>
      <p:ext uri="{BB962C8B-B14F-4D97-AF65-F5344CB8AC3E}">
        <p14:creationId xmlns:p14="http://schemas.microsoft.com/office/powerpoint/2010/main" val="35999317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Graphical user interface, application&#10;&#10;Description automatically generated">
            <a:extLst>
              <a:ext uri="{FF2B5EF4-FFF2-40B4-BE49-F238E27FC236}">
                <a16:creationId xmlns:a16="http://schemas.microsoft.com/office/drawing/2014/main" id="{956D66BB-1607-5747-9C8B-704FA9FE7B44}"/>
              </a:ext>
            </a:extLst>
          </p:cNvPr>
          <p:cNvPicPr>
            <a:picLocks noChangeAspect="1"/>
          </p:cNvPicPr>
          <p:nvPr/>
        </p:nvPicPr>
        <p:blipFill>
          <a:blip r:embed="rId2"/>
          <a:stretch>
            <a:fillRect/>
          </a:stretch>
        </p:blipFill>
        <p:spPr>
          <a:xfrm>
            <a:off x="0" y="5609968"/>
            <a:ext cx="3867646" cy="1248032"/>
          </a:xfrm>
          <a:prstGeom prst="rect">
            <a:avLst/>
          </a:prstGeom>
        </p:spPr>
      </p:pic>
      <p:sp>
        <p:nvSpPr>
          <p:cNvPr id="2" name="Rectangle 1">
            <a:extLst>
              <a:ext uri="{FF2B5EF4-FFF2-40B4-BE49-F238E27FC236}">
                <a16:creationId xmlns:a16="http://schemas.microsoft.com/office/drawing/2014/main" id="{30C0DBBC-1D22-4752-896A-A7632F10A6C0}"/>
              </a:ext>
            </a:extLst>
          </p:cNvPr>
          <p:cNvSpPr/>
          <p:nvPr/>
        </p:nvSpPr>
        <p:spPr>
          <a:xfrm>
            <a:off x="575806" y="1381260"/>
            <a:ext cx="10832123" cy="4095480"/>
          </a:xfrm>
          <a:prstGeom prst="rect">
            <a:avLst/>
          </a:prstGeom>
        </p:spPr>
        <p:txBody>
          <a:bodyPr wrap="square">
            <a:spAutoFit/>
          </a:bodyPr>
          <a:lstStyle/>
          <a:p>
            <a:pPr marL="228600" marR="0" lvl="0" indent="-228600" defTabSz="91440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u="none" strike="noStrike" kern="0" cap="none" spc="0" normalizeH="0" baseline="0" noProof="0" dirty="0">
                <a:ln>
                  <a:noFill/>
                </a:ln>
                <a:solidFill>
                  <a:prstClr val="black"/>
                </a:solidFill>
                <a:effectLst/>
                <a:uLnTx/>
                <a:uFillTx/>
              </a:rPr>
              <a:t>GI Bill students who do not understand their education benefits challenge SCO’s work. </a:t>
            </a:r>
          </a:p>
          <a:p>
            <a:pPr marL="228600" marR="0" lvl="0" indent="-228600" defTabSz="91440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800" b="0" u="none" strike="noStrike" kern="0" cap="none" spc="0" normalizeH="0" baseline="0" noProof="0" dirty="0">
              <a:ln>
                <a:noFill/>
              </a:ln>
              <a:solidFill>
                <a:prstClr val="black"/>
              </a:solidFill>
              <a:effectLst/>
              <a:uLnTx/>
              <a:uFillTx/>
            </a:endParaRPr>
          </a:p>
          <a:p>
            <a:pPr marL="228600" marR="0" lvl="0" indent="-228600" defTabSz="91440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u="none" strike="noStrike" kern="0" cap="none" spc="0" normalizeH="0" baseline="0" noProof="0" dirty="0">
                <a:ln>
                  <a:noFill/>
                </a:ln>
                <a:solidFill>
                  <a:prstClr val="black"/>
                </a:solidFill>
                <a:effectLst/>
                <a:uLnTx/>
                <a:uFillTx/>
              </a:rPr>
              <a:t>Some students do not understand the requirements for certification, the documents needed, and the limitations of funding for tuition and expenses.</a:t>
            </a:r>
          </a:p>
          <a:p>
            <a:pPr marL="0" marR="0" lvl="0" indent="0" defTabSz="914400" eaLnBrk="1" fontAlgn="auto" latinLnBrk="0" hangingPunct="1">
              <a:lnSpc>
                <a:spcPct val="90000"/>
              </a:lnSpc>
              <a:spcBef>
                <a:spcPts val="1000"/>
              </a:spcBef>
              <a:spcAft>
                <a:spcPts val="0"/>
              </a:spcAft>
              <a:buClrTx/>
              <a:buSzTx/>
              <a:buFontTx/>
              <a:buNone/>
              <a:tabLst/>
              <a:defRPr/>
            </a:pPr>
            <a:r>
              <a:rPr kumimoji="0" lang="en-US" sz="2800" b="0" u="none" strike="noStrike" kern="0" cap="none" spc="0" normalizeH="0" baseline="0" noProof="0" dirty="0">
                <a:ln>
                  <a:noFill/>
                </a:ln>
                <a:solidFill>
                  <a:prstClr val="black"/>
                </a:solidFill>
                <a:effectLst/>
                <a:uLnTx/>
                <a:uFillTx/>
              </a:rPr>
              <a:t> </a:t>
            </a:r>
          </a:p>
          <a:p>
            <a:pPr marL="228600" marR="0" lvl="0" indent="-228600" defTabSz="91440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u="none" strike="noStrike" kern="0" cap="none" spc="0" normalizeH="0" baseline="0" noProof="0" dirty="0">
                <a:ln>
                  <a:noFill/>
                </a:ln>
                <a:solidFill>
                  <a:prstClr val="black"/>
                </a:solidFill>
                <a:effectLst/>
                <a:uLnTx/>
                <a:uFillTx/>
              </a:rPr>
              <a:t>These students’ expectations are incongruent with what the GI Bill allows.</a:t>
            </a:r>
          </a:p>
        </p:txBody>
      </p:sp>
      <p:sp>
        <p:nvSpPr>
          <p:cNvPr id="4" name="Rectangle 3">
            <a:extLst>
              <a:ext uri="{FF2B5EF4-FFF2-40B4-BE49-F238E27FC236}">
                <a16:creationId xmlns:a16="http://schemas.microsoft.com/office/drawing/2014/main" id="{E19536A3-567D-4383-8127-BDA84CBF5B3E}"/>
              </a:ext>
            </a:extLst>
          </p:cNvPr>
          <p:cNvSpPr/>
          <p:nvPr/>
        </p:nvSpPr>
        <p:spPr>
          <a:xfrm>
            <a:off x="872197" y="300149"/>
            <a:ext cx="9664505" cy="769441"/>
          </a:xfrm>
          <a:prstGeom prst="rect">
            <a:avLst/>
          </a:prstGeom>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400" b="1" i="0" u="none" strike="noStrike" kern="0" cap="none" spc="0" normalizeH="0" baseline="0" noProof="0" dirty="0">
                <a:ln>
                  <a:noFill/>
                </a:ln>
                <a:solidFill>
                  <a:prstClr val="black"/>
                </a:solidFill>
                <a:effectLst/>
                <a:uLnTx/>
                <a:uFillTx/>
                <a:latin typeface="Calibri Light" panose="020F0302020204030204"/>
                <a:ea typeface="+mj-ea"/>
                <a:cs typeface="+mj-cs"/>
              </a:rPr>
              <a:t>Finding 2: Student Lack of Knowledge</a:t>
            </a:r>
            <a:endParaRPr kumimoji="0" lang="en-US" sz="18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21768952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Graphical user interface, application&#10;&#10;Description automatically generated">
            <a:extLst>
              <a:ext uri="{FF2B5EF4-FFF2-40B4-BE49-F238E27FC236}">
                <a16:creationId xmlns:a16="http://schemas.microsoft.com/office/drawing/2014/main" id="{956D66BB-1607-5747-9C8B-704FA9FE7B44}"/>
              </a:ext>
            </a:extLst>
          </p:cNvPr>
          <p:cNvPicPr>
            <a:picLocks noChangeAspect="1"/>
          </p:cNvPicPr>
          <p:nvPr/>
        </p:nvPicPr>
        <p:blipFill>
          <a:blip r:embed="rId2"/>
          <a:stretch>
            <a:fillRect/>
          </a:stretch>
        </p:blipFill>
        <p:spPr>
          <a:xfrm>
            <a:off x="0" y="5609968"/>
            <a:ext cx="3867646" cy="1248032"/>
          </a:xfrm>
          <a:prstGeom prst="rect">
            <a:avLst/>
          </a:prstGeom>
        </p:spPr>
      </p:pic>
      <p:sp>
        <p:nvSpPr>
          <p:cNvPr id="3" name="Title 1">
            <a:extLst>
              <a:ext uri="{FF2B5EF4-FFF2-40B4-BE49-F238E27FC236}">
                <a16:creationId xmlns:a16="http://schemas.microsoft.com/office/drawing/2014/main" id="{DE831DFA-38C8-43E8-9D45-27F7F0E9AB91}"/>
              </a:ext>
            </a:extLst>
          </p:cNvPr>
          <p:cNvSpPr txBox="1">
            <a:spLocks/>
          </p:cNvSpPr>
          <p:nvPr/>
        </p:nvSpPr>
        <p:spPr>
          <a:xfrm>
            <a:off x="622113" y="0"/>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400" b="1" i="0" u="none" strike="noStrike" kern="1200" cap="none" spc="0" normalizeH="0" baseline="0" noProof="0" dirty="0">
                <a:ln>
                  <a:noFill/>
                </a:ln>
                <a:solidFill>
                  <a:sysClr val="windowText" lastClr="000000"/>
                </a:solidFill>
                <a:effectLst/>
                <a:uLnTx/>
                <a:uFillTx/>
                <a:latin typeface="Calibri Light" panose="020F0302020204030204"/>
                <a:ea typeface="+mj-ea"/>
                <a:cs typeface="+mj-cs"/>
              </a:rPr>
              <a:t>SCO’s Responses</a:t>
            </a:r>
          </a:p>
        </p:txBody>
      </p:sp>
      <p:sp>
        <p:nvSpPr>
          <p:cNvPr id="2" name="Rectangle 1">
            <a:extLst>
              <a:ext uri="{FF2B5EF4-FFF2-40B4-BE49-F238E27FC236}">
                <a16:creationId xmlns:a16="http://schemas.microsoft.com/office/drawing/2014/main" id="{78E65E74-914F-41DD-AEA0-D9BE4970C45A}"/>
              </a:ext>
            </a:extLst>
          </p:cNvPr>
          <p:cNvSpPr/>
          <p:nvPr/>
        </p:nvSpPr>
        <p:spPr>
          <a:xfrm>
            <a:off x="436100" y="969723"/>
            <a:ext cx="10917700" cy="4640245"/>
          </a:xfrm>
          <a:prstGeom prst="rect">
            <a:avLst/>
          </a:prstGeom>
        </p:spPr>
        <p:txBody>
          <a:bodyPr wrap="square">
            <a:spAutoFit/>
          </a:bodyPr>
          <a:lstStyle/>
          <a:p>
            <a:pPr marL="0" marR="0" lvl="0" indent="0" defTabSz="914400" eaLnBrk="1" fontAlgn="auto" latinLnBrk="0" hangingPunct="1">
              <a:lnSpc>
                <a:spcPct val="90000"/>
              </a:lnSpc>
              <a:spcBef>
                <a:spcPts val="1000"/>
              </a:spcBef>
              <a:spcAft>
                <a:spcPts val="0"/>
              </a:spcAft>
              <a:buClrTx/>
              <a:buSzTx/>
              <a:buFontTx/>
              <a:buNone/>
              <a:tabLst/>
              <a:defRPr/>
            </a:pPr>
            <a:r>
              <a:rPr kumimoji="0" lang="en-US" sz="2800" b="0" i="1" u="none" strike="noStrike" kern="0" cap="none" spc="0" normalizeH="0" baseline="0" noProof="0" dirty="0">
                <a:ln>
                  <a:noFill/>
                </a:ln>
                <a:solidFill>
                  <a:prstClr val="black"/>
                </a:solidFill>
                <a:effectLst/>
                <a:uLnTx/>
                <a:uFillTx/>
              </a:rPr>
              <a:t>“Students arrive at institution with a lack of misinformation (</a:t>
            </a:r>
            <a:r>
              <a:rPr kumimoji="0" lang="en-US" sz="2800" b="0" i="0" u="none" strike="noStrike" kern="0" cap="none" spc="0" normalizeH="0" baseline="0" noProof="0" dirty="0">
                <a:ln>
                  <a:noFill/>
                </a:ln>
                <a:solidFill>
                  <a:prstClr val="black"/>
                </a:solidFill>
                <a:effectLst/>
                <a:uLnTx/>
                <a:uFillTx/>
              </a:rPr>
              <a:t>no information</a:t>
            </a:r>
            <a:r>
              <a:rPr kumimoji="0" lang="en-US" sz="2800" b="0" i="1" u="none" strike="noStrike" kern="0" cap="none" spc="0" normalizeH="0" baseline="0" noProof="0" dirty="0">
                <a:ln>
                  <a:noFill/>
                </a:ln>
                <a:solidFill>
                  <a:prstClr val="black"/>
                </a:solidFill>
                <a:effectLst/>
                <a:uLnTx/>
                <a:uFillTx/>
              </a:rPr>
              <a:t>)</a:t>
            </a:r>
            <a:endParaRPr kumimoji="0" lang="en-US" sz="2800" b="0" i="0" u="none" strike="noStrike" kern="0" cap="none" spc="0" normalizeH="0" baseline="0" noProof="0" dirty="0">
              <a:ln>
                <a:noFill/>
              </a:ln>
              <a:solidFill>
                <a:prstClr val="black"/>
              </a:solidFill>
              <a:effectLst/>
              <a:uLnTx/>
              <a:uFillTx/>
            </a:endParaRPr>
          </a:p>
          <a:p>
            <a:pPr marL="0" marR="0" lvl="0" indent="0" defTabSz="914400" eaLnBrk="1" fontAlgn="auto" latinLnBrk="0" hangingPunct="1">
              <a:lnSpc>
                <a:spcPct val="90000"/>
              </a:lnSpc>
              <a:spcAft>
                <a:spcPts val="0"/>
              </a:spcAft>
              <a:buClrTx/>
              <a:buSzTx/>
              <a:buFontTx/>
              <a:buNone/>
              <a:tabLst/>
              <a:defRPr/>
            </a:pPr>
            <a:r>
              <a:rPr kumimoji="0" lang="en-US" sz="2800" b="0" i="1" u="none" strike="noStrike" kern="0" cap="none" spc="0" normalizeH="0" baseline="0" noProof="0" dirty="0">
                <a:ln>
                  <a:noFill/>
                </a:ln>
                <a:solidFill>
                  <a:prstClr val="black"/>
                </a:solidFill>
                <a:effectLst/>
                <a:uLnTx/>
                <a:uFillTx/>
              </a:rPr>
              <a:t>about benefits for which they are eligible. Results in disappointment and ill</a:t>
            </a:r>
            <a:endParaRPr kumimoji="0" lang="en-US" sz="2800" b="0" i="0" u="none" strike="noStrike" kern="0" cap="none" spc="0" normalizeH="0" baseline="0" noProof="0" dirty="0">
              <a:ln>
                <a:noFill/>
              </a:ln>
              <a:solidFill>
                <a:prstClr val="black"/>
              </a:solidFill>
              <a:effectLst/>
              <a:uLnTx/>
              <a:uFillTx/>
            </a:endParaRPr>
          </a:p>
          <a:p>
            <a:pPr marL="0" marR="0" lvl="0" indent="0" defTabSz="914400" eaLnBrk="1" fontAlgn="auto" latinLnBrk="0" hangingPunct="1">
              <a:lnSpc>
                <a:spcPct val="90000"/>
              </a:lnSpc>
              <a:spcAft>
                <a:spcPts val="0"/>
              </a:spcAft>
              <a:buClrTx/>
              <a:buSzTx/>
              <a:buFontTx/>
              <a:buNone/>
              <a:tabLst/>
              <a:defRPr/>
            </a:pPr>
            <a:r>
              <a:rPr kumimoji="0" lang="en-US" sz="2800" b="0" i="1" u="none" strike="noStrike" kern="0" cap="none" spc="0" normalizeH="0" baseline="0" noProof="0" dirty="0">
                <a:ln>
                  <a:noFill/>
                </a:ln>
                <a:solidFill>
                  <a:prstClr val="black"/>
                </a:solidFill>
                <a:effectLst/>
                <a:uLnTx/>
                <a:uFillTx/>
              </a:rPr>
              <a:t>will.”</a:t>
            </a:r>
            <a:endParaRPr lang="en-US" sz="2800" kern="0" dirty="0">
              <a:solidFill>
                <a:prstClr val="black"/>
              </a:solidFill>
            </a:endParaRPr>
          </a:p>
          <a:p>
            <a:pPr marL="0" marR="0" lvl="0" indent="0" defTabSz="914400" eaLnBrk="1" fontAlgn="auto" latinLnBrk="0" hangingPunct="1">
              <a:lnSpc>
                <a:spcPct val="90000"/>
              </a:lnSpc>
              <a:spcAft>
                <a:spcPts val="0"/>
              </a:spcAft>
              <a:buClrTx/>
              <a:buSzTx/>
              <a:buFontTx/>
              <a:buNone/>
              <a:tabLst/>
              <a:defRPr/>
            </a:pPr>
            <a:endParaRPr kumimoji="0" lang="en-US" sz="2800" b="0" i="0" u="none" strike="noStrike" kern="0" cap="none" spc="0" normalizeH="0" baseline="0" noProof="0" dirty="0">
              <a:ln>
                <a:noFill/>
              </a:ln>
              <a:solidFill>
                <a:prstClr val="black"/>
              </a:solidFill>
              <a:effectLst/>
              <a:uLnTx/>
              <a:uFillTx/>
            </a:endParaRPr>
          </a:p>
          <a:p>
            <a:pPr marL="0" marR="0" lvl="0" indent="0" defTabSz="914400" eaLnBrk="1" fontAlgn="auto" latinLnBrk="0" hangingPunct="1">
              <a:lnSpc>
                <a:spcPct val="90000"/>
              </a:lnSpc>
              <a:spcAft>
                <a:spcPts val="0"/>
              </a:spcAft>
              <a:buClrTx/>
              <a:buSzTx/>
              <a:buFontTx/>
              <a:buNone/>
              <a:tabLst/>
              <a:defRPr/>
            </a:pPr>
            <a:r>
              <a:rPr kumimoji="0" lang="en-US" sz="2800" b="0" i="1" u="none" strike="noStrike" kern="0" cap="none" spc="0" normalizeH="0" baseline="0" noProof="0" dirty="0">
                <a:ln>
                  <a:noFill/>
                </a:ln>
                <a:solidFill>
                  <a:prstClr val="black"/>
                </a:solidFill>
                <a:effectLst/>
                <a:uLnTx/>
                <a:uFillTx/>
              </a:rPr>
              <a:t>“They don’t understand their benefits and how much they will owe that the GI Bill doesn’t cover.”</a:t>
            </a:r>
            <a:endParaRPr kumimoji="0" lang="en-US" sz="2800" b="0" i="0" u="none" strike="noStrike" kern="0" cap="none" spc="0" normalizeH="0" baseline="0" noProof="0" dirty="0">
              <a:ln>
                <a:noFill/>
              </a:ln>
              <a:solidFill>
                <a:prstClr val="black"/>
              </a:solidFill>
              <a:effectLst/>
              <a:uLnTx/>
              <a:uFillTx/>
            </a:endParaRPr>
          </a:p>
          <a:p>
            <a:pPr marL="0" marR="0" lvl="0" indent="0" defTabSz="914400" eaLnBrk="1" fontAlgn="auto" latinLnBrk="0" hangingPunct="1">
              <a:lnSpc>
                <a:spcPct val="90000"/>
              </a:lnSpc>
              <a:spcBef>
                <a:spcPts val="600"/>
              </a:spcBef>
              <a:spcAft>
                <a:spcPts val="0"/>
              </a:spcAft>
              <a:buClrTx/>
              <a:buSzTx/>
              <a:buFontTx/>
              <a:buNone/>
              <a:tabLst/>
              <a:defRPr/>
            </a:pPr>
            <a:r>
              <a:rPr kumimoji="0" lang="en-US" sz="2800" b="0" i="1" u="none" strike="noStrike" kern="0" cap="none" spc="0" normalizeH="0" baseline="0" noProof="0" dirty="0">
                <a:ln>
                  <a:noFill/>
                </a:ln>
                <a:solidFill>
                  <a:prstClr val="black"/>
                </a:solidFill>
                <a:effectLst/>
                <a:uLnTx/>
                <a:uFillTx/>
              </a:rPr>
              <a:t> </a:t>
            </a:r>
            <a:endParaRPr kumimoji="0" lang="en-US" sz="2800" b="0" i="0" u="none" strike="noStrike" kern="0" cap="none" spc="0" normalizeH="0" baseline="0" noProof="0" dirty="0">
              <a:ln>
                <a:noFill/>
              </a:ln>
              <a:solidFill>
                <a:prstClr val="black"/>
              </a:solidFill>
              <a:effectLst/>
              <a:uLnTx/>
              <a:uFillTx/>
            </a:endParaRPr>
          </a:p>
          <a:p>
            <a:pPr marL="0" marR="0" lvl="0" indent="0" defTabSz="914400" eaLnBrk="1" fontAlgn="auto" latinLnBrk="0" hangingPunct="1">
              <a:lnSpc>
                <a:spcPct val="90000"/>
              </a:lnSpc>
              <a:spcBef>
                <a:spcPts val="600"/>
              </a:spcBef>
              <a:spcAft>
                <a:spcPts val="0"/>
              </a:spcAft>
              <a:buClrTx/>
              <a:buSzTx/>
              <a:buFontTx/>
              <a:buNone/>
              <a:tabLst/>
              <a:defRPr/>
            </a:pPr>
            <a:r>
              <a:rPr kumimoji="0" lang="en-US" sz="2800" b="0" i="1" u="none" strike="noStrike" kern="0" cap="none" spc="0" normalizeH="0" baseline="0" noProof="0" dirty="0">
                <a:ln>
                  <a:noFill/>
                </a:ln>
                <a:solidFill>
                  <a:prstClr val="black"/>
                </a:solidFill>
                <a:effectLst/>
                <a:uLnTx/>
                <a:uFillTx/>
              </a:rPr>
              <a:t>“They don’t know what benefits they receive or how it pays. They are not</a:t>
            </a:r>
            <a:endParaRPr kumimoji="0" lang="en-US" sz="2800" b="0" i="0" u="none" strike="noStrike" kern="0" cap="none" spc="0" normalizeH="0" baseline="0" noProof="0" dirty="0">
              <a:ln>
                <a:noFill/>
              </a:ln>
              <a:solidFill>
                <a:prstClr val="black"/>
              </a:solidFill>
              <a:effectLst/>
              <a:uLnTx/>
              <a:uFillTx/>
            </a:endParaRPr>
          </a:p>
          <a:p>
            <a:pPr marL="0" marR="0" lvl="0" indent="0" defTabSz="914400" eaLnBrk="1" fontAlgn="auto" latinLnBrk="0" hangingPunct="1">
              <a:lnSpc>
                <a:spcPct val="90000"/>
              </a:lnSpc>
              <a:spcBef>
                <a:spcPts val="1000"/>
              </a:spcBef>
              <a:spcAft>
                <a:spcPts val="0"/>
              </a:spcAft>
              <a:buClrTx/>
              <a:buSzTx/>
              <a:buFontTx/>
              <a:buNone/>
              <a:tabLst/>
              <a:defRPr/>
            </a:pPr>
            <a:r>
              <a:rPr kumimoji="0" lang="en-US" sz="2800" b="0" i="1" u="none" strike="noStrike" kern="0" cap="none" spc="0" normalizeH="0" baseline="0" noProof="0" dirty="0">
                <a:ln>
                  <a:noFill/>
                </a:ln>
                <a:solidFill>
                  <a:prstClr val="black"/>
                </a:solidFill>
                <a:effectLst/>
                <a:uLnTx/>
                <a:uFillTx/>
              </a:rPr>
              <a:t>knowledgeable about how the program works and that it is an education program.”</a:t>
            </a:r>
            <a:endParaRPr kumimoji="0" lang="en-US" sz="2800" b="0" i="0" u="none" strike="noStrike" kern="0" cap="none" spc="0" normalizeH="0" baseline="0" noProof="0" dirty="0">
              <a:ln>
                <a:noFill/>
              </a:ln>
              <a:solidFill>
                <a:prstClr val="black"/>
              </a:solidFill>
              <a:effectLst/>
              <a:uLnTx/>
              <a:uFillTx/>
            </a:endParaRPr>
          </a:p>
        </p:txBody>
      </p:sp>
    </p:spTree>
    <p:extLst>
      <p:ext uri="{BB962C8B-B14F-4D97-AF65-F5344CB8AC3E}">
        <p14:creationId xmlns:p14="http://schemas.microsoft.com/office/powerpoint/2010/main" val="30617329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Graphical user interface, application&#10;&#10;Description automatically generated">
            <a:extLst>
              <a:ext uri="{FF2B5EF4-FFF2-40B4-BE49-F238E27FC236}">
                <a16:creationId xmlns:a16="http://schemas.microsoft.com/office/drawing/2014/main" id="{956D66BB-1607-5747-9C8B-704FA9FE7B44}"/>
              </a:ext>
            </a:extLst>
          </p:cNvPr>
          <p:cNvPicPr>
            <a:picLocks noChangeAspect="1"/>
          </p:cNvPicPr>
          <p:nvPr/>
        </p:nvPicPr>
        <p:blipFill>
          <a:blip r:embed="rId2"/>
          <a:stretch>
            <a:fillRect/>
          </a:stretch>
        </p:blipFill>
        <p:spPr>
          <a:xfrm>
            <a:off x="0" y="5609968"/>
            <a:ext cx="3867646" cy="1248032"/>
          </a:xfrm>
          <a:prstGeom prst="rect">
            <a:avLst/>
          </a:prstGeom>
        </p:spPr>
      </p:pic>
      <p:sp>
        <p:nvSpPr>
          <p:cNvPr id="2" name="Rectangle 1">
            <a:extLst>
              <a:ext uri="{FF2B5EF4-FFF2-40B4-BE49-F238E27FC236}">
                <a16:creationId xmlns:a16="http://schemas.microsoft.com/office/drawing/2014/main" id="{70A43C8F-11CB-4286-BBD1-E6E0701C6F1C}"/>
              </a:ext>
            </a:extLst>
          </p:cNvPr>
          <p:cNvSpPr/>
          <p:nvPr/>
        </p:nvSpPr>
        <p:spPr>
          <a:xfrm>
            <a:off x="548640" y="1320067"/>
            <a:ext cx="11268222" cy="3707682"/>
          </a:xfrm>
          <a:prstGeom prst="rect">
            <a:avLst/>
          </a:prstGeom>
        </p:spPr>
        <p:txBody>
          <a:bodyPr wrap="square">
            <a:spAutoFit/>
          </a:bodyPr>
          <a:lstStyle/>
          <a:p>
            <a:pPr marL="228600" marR="0" lvl="0" indent="-228600" defTabSz="91440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0" cap="none" spc="0" normalizeH="0" baseline="0" noProof="0" dirty="0">
                <a:ln>
                  <a:noFill/>
                </a:ln>
                <a:solidFill>
                  <a:prstClr val="black"/>
                </a:solidFill>
                <a:effectLst/>
                <a:uLnTx/>
                <a:uFillTx/>
              </a:rPr>
              <a:t>SCO’s encounter students who do not understand the academic culture and its educational requirements towards completing a degree. </a:t>
            </a:r>
          </a:p>
          <a:p>
            <a:pPr marL="228600" marR="0" lvl="0" indent="-228600" defTabSz="91440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800" b="0" i="0" u="none" strike="noStrike" kern="0" cap="none" spc="0" normalizeH="0" baseline="0" noProof="0" dirty="0">
              <a:ln>
                <a:noFill/>
              </a:ln>
              <a:solidFill>
                <a:prstClr val="black"/>
              </a:solidFill>
              <a:effectLst/>
              <a:uLnTx/>
              <a:uFillTx/>
            </a:endParaRPr>
          </a:p>
          <a:p>
            <a:pPr marL="228600" marR="0" lvl="0" indent="-228600" defTabSz="91440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0" cap="none" spc="0" normalizeH="0" baseline="0" noProof="0" dirty="0">
                <a:ln>
                  <a:noFill/>
                </a:ln>
                <a:solidFill>
                  <a:prstClr val="black"/>
                </a:solidFill>
                <a:effectLst/>
                <a:uLnTx/>
                <a:uFillTx/>
              </a:rPr>
              <a:t>Military culture does not translate to being able to navigate an academic culture. </a:t>
            </a:r>
          </a:p>
          <a:p>
            <a:pPr marL="0" marR="0" lvl="0" indent="0" defTabSz="914400" eaLnBrk="1" fontAlgn="auto" latinLnBrk="0" hangingPunct="1">
              <a:lnSpc>
                <a:spcPct val="90000"/>
              </a:lnSpc>
              <a:spcBef>
                <a:spcPts val="1000"/>
              </a:spcBef>
              <a:spcAft>
                <a:spcPts val="0"/>
              </a:spcAft>
              <a:buClrTx/>
              <a:buSzTx/>
              <a:buFontTx/>
              <a:buNone/>
              <a:tabLst/>
              <a:defRPr/>
            </a:pPr>
            <a:endParaRPr kumimoji="0" lang="en-US" sz="2800" b="0" i="0" u="none" strike="noStrike" kern="0" cap="none" spc="0" normalizeH="0" baseline="0" noProof="0" dirty="0">
              <a:ln>
                <a:noFill/>
              </a:ln>
              <a:solidFill>
                <a:prstClr val="black"/>
              </a:solidFill>
              <a:effectLst/>
              <a:uLnTx/>
              <a:uFillTx/>
            </a:endParaRPr>
          </a:p>
          <a:p>
            <a:pPr marL="228600" marR="0" lvl="0" indent="-228600" defTabSz="91440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0" cap="none" spc="0" normalizeH="0" baseline="0" noProof="0" dirty="0">
                <a:ln>
                  <a:noFill/>
                </a:ln>
                <a:solidFill>
                  <a:prstClr val="black"/>
                </a:solidFill>
                <a:effectLst/>
                <a:uLnTx/>
                <a:uFillTx/>
              </a:rPr>
              <a:t>GI Bill students would benefit from specialized academic advising and career guidance at their schools. </a:t>
            </a:r>
          </a:p>
        </p:txBody>
      </p:sp>
      <p:sp>
        <p:nvSpPr>
          <p:cNvPr id="3" name="Rectangle 2">
            <a:extLst>
              <a:ext uri="{FF2B5EF4-FFF2-40B4-BE49-F238E27FC236}">
                <a16:creationId xmlns:a16="http://schemas.microsoft.com/office/drawing/2014/main" id="{41F36DA0-3091-4FB1-9DB5-733190641625}"/>
              </a:ext>
            </a:extLst>
          </p:cNvPr>
          <p:cNvSpPr/>
          <p:nvPr/>
        </p:nvSpPr>
        <p:spPr>
          <a:xfrm>
            <a:off x="1012874" y="305683"/>
            <a:ext cx="9762978" cy="769441"/>
          </a:xfrm>
          <a:prstGeom prst="rect">
            <a:avLst/>
          </a:prstGeom>
        </p:spPr>
        <p:txBody>
          <a:bodyPr wrap="square">
            <a:spAutoFit/>
          </a:bodyPr>
          <a:lstStyle/>
          <a:p>
            <a:pPr lvl="0" algn="ctr">
              <a:defRPr/>
            </a:pPr>
            <a:r>
              <a:rPr lang="en-US" sz="4400" b="1" kern="0" dirty="0">
                <a:solidFill>
                  <a:prstClr val="black"/>
                </a:solidFill>
                <a:latin typeface="Calibri Light" panose="020F0302020204030204"/>
              </a:rPr>
              <a:t>Finding 3: Student Transition Assistance</a:t>
            </a:r>
            <a:endParaRPr lang="en-US" kern="0" dirty="0">
              <a:solidFill>
                <a:sysClr val="windowText" lastClr="000000"/>
              </a:solidFill>
            </a:endParaRPr>
          </a:p>
        </p:txBody>
      </p:sp>
    </p:spTree>
    <p:extLst>
      <p:ext uri="{BB962C8B-B14F-4D97-AF65-F5344CB8AC3E}">
        <p14:creationId xmlns:p14="http://schemas.microsoft.com/office/powerpoint/2010/main" val="17663221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Graphical user interface, application&#10;&#10;Description automatically generated">
            <a:extLst>
              <a:ext uri="{FF2B5EF4-FFF2-40B4-BE49-F238E27FC236}">
                <a16:creationId xmlns:a16="http://schemas.microsoft.com/office/drawing/2014/main" id="{956D66BB-1607-5747-9C8B-704FA9FE7B44}"/>
              </a:ext>
            </a:extLst>
          </p:cNvPr>
          <p:cNvPicPr>
            <a:picLocks noChangeAspect="1"/>
          </p:cNvPicPr>
          <p:nvPr/>
        </p:nvPicPr>
        <p:blipFill>
          <a:blip r:embed="rId2"/>
          <a:stretch>
            <a:fillRect/>
          </a:stretch>
        </p:blipFill>
        <p:spPr>
          <a:xfrm>
            <a:off x="0" y="5609968"/>
            <a:ext cx="3867646" cy="1248032"/>
          </a:xfrm>
          <a:prstGeom prst="rect">
            <a:avLst/>
          </a:prstGeom>
        </p:spPr>
      </p:pic>
      <p:sp>
        <p:nvSpPr>
          <p:cNvPr id="2" name="Rectangle 1">
            <a:extLst>
              <a:ext uri="{FF2B5EF4-FFF2-40B4-BE49-F238E27FC236}">
                <a16:creationId xmlns:a16="http://schemas.microsoft.com/office/drawing/2014/main" id="{52D4E76B-2B54-4C46-B04B-C37653BC2357}"/>
              </a:ext>
            </a:extLst>
          </p:cNvPr>
          <p:cNvSpPr/>
          <p:nvPr/>
        </p:nvSpPr>
        <p:spPr>
          <a:xfrm>
            <a:off x="4136168" y="202607"/>
            <a:ext cx="3919664" cy="769441"/>
          </a:xfrm>
          <a:prstGeom prst="rect">
            <a:avLst/>
          </a:prstGeom>
        </p:spPr>
        <p:txBody>
          <a:bodyPr wrap="non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400" b="1" i="0" u="none" strike="noStrike" kern="0" cap="none" spc="0" normalizeH="0" baseline="0" noProof="0" dirty="0">
                <a:ln>
                  <a:noFill/>
                </a:ln>
                <a:solidFill>
                  <a:prstClr val="black"/>
                </a:solidFill>
                <a:effectLst/>
                <a:uLnTx/>
                <a:uFillTx/>
                <a:latin typeface="Calibri Light" panose="020F0302020204030204"/>
                <a:ea typeface="+mj-ea"/>
                <a:cs typeface="+mj-cs"/>
              </a:rPr>
              <a:t>SCO’s Responses</a:t>
            </a:r>
            <a:endParaRPr kumimoji="0" lang="en-US" sz="1800" b="0" i="0" u="none" strike="noStrike" kern="0" cap="none" spc="0" normalizeH="0" baseline="0" noProof="0" dirty="0">
              <a:ln>
                <a:noFill/>
              </a:ln>
              <a:solidFill>
                <a:sysClr val="windowText" lastClr="000000"/>
              </a:solidFill>
              <a:effectLst/>
              <a:uLnTx/>
              <a:uFillTx/>
            </a:endParaRPr>
          </a:p>
        </p:txBody>
      </p:sp>
      <p:sp>
        <p:nvSpPr>
          <p:cNvPr id="3" name="Rectangle 2">
            <a:extLst>
              <a:ext uri="{FF2B5EF4-FFF2-40B4-BE49-F238E27FC236}">
                <a16:creationId xmlns:a16="http://schemas.microsoft.com/office/drawing/2014/main" id="{A1CADE97-3C41-4C6E-9D5C-99B33CF59FA9}"/>
              </a:ext>
            </a:extLst>
          </p:cNvPr>
          <p:cNvSpPr/>
          <p:nvPr/>
        </p:nvSpPr>
        <p:spPr>
          <a:xfrm>
            <a:off x="574431" y="1390406"/>
            <a:ext cx="11043138" cy="3707682"/>
          </a:xfrm>
          <a:prstGeom prst="rect">
            <a:avLst/>
          </a:prstGeom>
        </p:spPr>
        <p:txBody>
          <a:bodyPr wrap="square">
            <a:spAutoFit/>
          </a:bodyPr>
          <a:lstStyle/>
          <a:p>
            <a:pPr marL="228600" marR="0" lvl="0" indent="-228600" defTabSz="91440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0" cap="none" spc="0" normalizeH="0" baseline="0" noProof="0" dirty="0">
                <a:ln>
                  <a:noFill/>
                </a:ln>
                <a:solidFill>
                  <a:prstClr val="black"/>
                </a:solidFill>
                <a:effectLst/>
                <a:uLnTx/>
                <a:uFillTx/>
              </a:rPr>
              <a:t>“</a:t>
            </a:r>
            <a:r>
              <a:rPr kumimoji="0" lang="en-US" sz="2800" b="0" i="1" u="none" strike="noStrike" kern="0" cap="none" spc="0" normalizeH="0" baseline="0" noProof="0" dirty="0">
                <a:ln>
                  <a:noFill/>
                </a:ln>
                <a:solidFill>
                  <a:prstClr val="black"/>
                </a:solidFill>
                <a:effectLst/>
                <a:uLnTx/>
                <a:uFillTx/>
              </a:rPr>
              <a:t>Knowing what program of study to pursue (younger vets and dependents); Too many program changes; wasting benefits.”</a:t>
            </a:r>
            <a:endParaRPr kumimoji="0" lang="en-US" sz="2800" b="0" i="0" u="none" strike="noStrike" kern="0" cap="none" spc="0" normalizeH="0" baseline="0" noProof="0" dirty="0">
              <a:ln>
                <a:noFill/>
              </a:ln>
              <a:solidFill>
                <a:prstClr val="black"/>
              </a:solidFill>
              <a:effectLst/>
              <a:uLnTx/>
              <a:uFillTx/>
            </a:endParaRPr>
          </a:p>
          <a:p>
            <a:pPr marL="228600" marR="0" lvl="0" indent="-228600" defTabSz="91440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800" b="0" i="0" u="none" strike="noStrike" kern="0" cap="none" spc="0" normalizeH="0" baseline="0" noProof="0" dirty="0">
              <a:ln>
                <a:noFill/>
              </a:ln>
              <a:solidFill>
                <a:prstClr val="black"/>
              </a:solidFill>
              <a:effectLst/>
              <a:uLnTx/>
              <a:uFillTx/>
            </a:endParaRPr>
          </a:p>
          <a:p>
            <a:pPr marL="228600" marR="0" lvl="0" indent="-228600" defTabSz="91440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0" cap="none" spc="0" normalizeH="0" baseline="0" noProof="0" dirty="0">
                <a:ln>
                  <a:noFill/>
                </a:ln>
                <a:solidFill>
                  <a:prstClr val="black"/>
                </a:solidFill>
                <a:effectLst/>
                <a:uLnTx/>
                <a:uFillTx/>
              </a:rPr>
              <a:t>“</a:t>
            </a:r>
            <a:r>
              <a:rPr kumimoji="0" lang="en-US" sz="2800" b="0" i="1" u="none" strike="noStrike" kern="0" cap="none" spc="0" normalizeH="0" baseline="0" noProof="0" dirty="0">
                <a:ln>
                  <a:noFill/>
                </a:ln>
                <a:solidFill>
                  <a:prstClr val="black"/>
                </a:solidFill>
                <a:effectLst/>
                <a:uLnTx/>
                <a:uFillTx/>
              </a:rPr>
              <a:t>There is no education by the military to educate those getting out about how	to apply and use their benefits.”</a:t>
            </a:r>
          </a:p>
          <a:p>
            <a:pPr marL="0" marR="0" lvl="0" indent="0" defTabSz="914400" eaLnBrk="1" fontAlgn="auto" latinLnBrk="0" hangingPunct="1">
              <a:lnSpc>
                <a:spcPct val="90000"/>
              </a:lnSpc>
              <a:spcBef>
                <a:spcPts val="1000"/>
              </a:spcBef>
              <a:spcAft>
                <a:spcPts val="0"/>
              </a:spcAft>
              <a:buClrTx/>
              <a:buSzTx/>
              <a:buFontTx/>
              <a:buNone/>
              <a:tabLst/>
              <a:defRPr/>
            </a:pPr>
            <a:endParaRPr kumimoji="0" lang="en-US" sz="2800" b="0" i="1" u="none" strike="noStrike" kern="0" cap="none" spc="0" normalizeH="0" baseline="0" noProof="0" dirty="0">
              <a:ln>
                <a:noFill/>
              </a:ln>
              <a:solidFill>
                <a:prstClr val="black"/>
              </a:solidFill>
              <a:effectLst/>
              <a:uLnTx/>
              <a:uFillTx/>
            </a:endParaRPr>
          </a:p>
          <a:p>
            <a:pPr marL="228600" marR="0" lvl="0" indent="-228600" defTabSz="91440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0" cap="none" spc="0" normalizeH="0" baseline="0" noProof="0" dirty="0">
                <a:ln>
                  <a:noFill/>
                </a:ln>
                <a:solidFill>
                  <a:prstClr val="black"/>
                </a:solidFill>
                <a:effectLst/>
                <a:uLnTx/>
                <a:uFillTx/>
              </a:rPr>
              <a:t>“</a:t>
            </a:r>
            <a:r>
              <a:rPr kumimoji="0" lang="en-US" sz="2800" b="0" i="1" u="none" strike="noStrike" kern="0" cap="none" spc="0" normalizeH="0" baseline="0" noProof="0" dirty="0">
                <a:ln>
                  <a:noFill/>
                </a:ln>
                <a:solidFill>
                  <a:prstClr val="black"/>
                </a:solidFill>
                <a:effectLst/>
                <a:uLnTx/>
                <a:uFillTx/>
              </a:rPr>
              <a:t>Probably not having a space for VA students to be with and study with and gather with other vets.”</a:t>
            </a:r>
          </a:p>
        </p:txBody>
      </p:sp>
    </p:spTree>
    <p:extLst>
      <p:ext uri="{BB962C8B-B14F-4D97-AF65-F5344CB8AC3E}">
        <p14:creationId xmlns:p14="http://schemas.microsoft.com/office/powerpoint/2010/main" val="8377440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Graphical user interface, application&#10;&#10;Description automatically generated">
            <a:extLst>
              <a:ext uri="{FF2B5EF4-FFF2-40B4-BE49-F238E27FC236}">
                <a16:creationId xmlns:a16="http://schemas.microsoft.com/office/drawing/2014/main" id="{956D66BB-1607-5747-9C8B-704FA9FE7B44}"/>
              </a:ext>
            </a:extLst>
          </p:cNvPr>
          <p:cNvPicPr>
            <a:picLocks noChangeAspect="1"/>
          </p:cNvPicPr>
          <p:nvPr/>
        </p:nvPicPr>
        <p:blipFill>
          <a:blip r:embed="rId2"/>
          <a:stretch>
            <a:fillRect/>
          </a:stretch>
        </p:blipFill>
        <p:spPr>
          <a:xfrm>
            <a:off x="0" y="5609968"/>
            <a:ext cx="3867646" cy="1248032"/>
          </a:xfrm>
          <a:prstGeom prst="rect">
            <a:avLst/>
          </a:prstGeom>
        </p:spPr>
      </p:pic>
      <p:sp>
        <p:nvSpPr>
          <p:cNvPr id="2" name="Rectangle 1">
            <a:extLst>
              <a:ext uri="{FF2B5EF4-FFF2-40B4-BE49-F238E27FC236}">
                <a16:creationId xmlns:a16="http://schemas.microsoft.com/office/drawing/2014/main" id="{F6A7442D-8F3E-4C7D-B3BA-F1316D424F73}"/>
              </a:ext>
            </a:extLst>
          </p:cNvPr>
          <p:cNvSpPr/>
          <p:nvPr/>
        </p:nvSpPr>
        <p:spPr>
          <a:xfrm>
            <a:off x="1631853" y="361148"/>
            <a:ext cx="8665698" cy="769441"/>
          </a:xfrm>
          <a:prstGeom prst="rect">
            <a:avLst/>
          </a:prstGeom>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400" b="1" i="0" u="none" strike="noStrike" kern="0" cap="none" spc="0" normalizeH="0" baseline="0" noProof="0" dirty="0">
                <a:ln>
                  <a:noFill/>
                </a:ln>
                <a:solidFill>
                  <a:prstClr val="black"/>
                </a:solidFill>
                <a:effectLst/>
                <a:uLnTx/>
                <a:uFillTx/>
                <a:latin typeface="Calibri Light" panose="020F0302020204030204"/>
                <a:ea typeface="+mj-ea"/>
                <a:cs typeface="+mj-cs"/>
              </a:rPr>
              <a:t>Finding 4: First-Generation Students</a:t>
            </a:r>
            <a:endParaRPr kumimoji="0" lang="en-US" sz="1800" b="0" i="0" u="none" strike="noStrike" kern="0" cap="none" spc="0" normalizeH="0" baseline="0" noProof="0" dirty="0">
              <a:ln>
                <a:noFill/>
              </a:ln>
              <a:solidFill>
                <a:sysClr val="windowText" lastClr="000000"/>
              </a:solidFill>
              <a:effectLst/>
              <a:uLnTx/>
              <a:uFillTx/>
            </a:endParaRPr>
          </a:p>
        </p:txBody>
      </p:sp>
      <p:sp>
        <p:nvSpPr>
          <p:cNvPr id="3" name="Rectangle 2">
            <a:extLst>
              <a:ext uri="{FF2B5EF4-FFF2-40B4-BE49-F238E27FC236}">
                <a16:creationId xmlns:a16="http://schemas.microsoft.com/office/drawing/2014/main" id="{5688D3FB-A484-4C68-8D8C-7425FE6A6112}"/>
              </a:ext>
            </a:extLst>
          </p:cNvPr>
          <p:cNvSpPr/>
          <p:nvPr/>
        </p:nvSpPr>
        <p:spPr>
          <a:xfrm>
            <a:off x="295422" y="1322538"/>
            <a:ext cx="11338560" cy="4095480"/>
          </a:xfrm>
          <a:prstGeom prst="rect">
            <a:avLst/>
          </a:prstGeom>
        </p:spPr>
        <p:txBody>
          <a:bodyPr wrap="square">
            <a:spAutoFit/>
          </a:bodyPr>
          <a:lstStyle/>
          <a:p>
            <a:pPr marL="228600" marR="0" lvl="0" indent="-228600" defTabSz="91440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0" cap="none" spc="0" normalizeH="0" baseline="0" noProof="0" dirty="0">
                <a:ln>
                  <a:noFill/>
                </a:ln>
                <a:solidFill>
                  <a:prstClr val="black"/>
                </a:solidFill>
                <a:effectLst/>
                <a:uLnTx/>
                <a:uFillTx/>
              </a:rPr>
              <a:t>SCO’s were largely unfamiliar with students being “first-generation” college students, which some GI Bill students are. </a:t>
            </a:r>
          </a:p>
          <a:p>
            <a:pPr marL="0" marR="0" lvl="0" indent="0" defTabSz="914400" eaLnBrk="1" fontAlgn="auto" latinLnBrk="0" hangingPunct="1">
              <a:lnSpc>
                <a:spcPct val="90000"/>
              </a:lnSpc>
              <a:spcBef>
                <a:spcPts val="1000"/>
              </a:spcBef>
              <a:spcAft>
                <a:spcPts val="0"/>
              </a:spcAft>
              <a:buClrTx/>
              <a:buSzTx/>
              <a:buFontTx/>
              <a:buNone/>
              <a:tabLst/>
              <a:defRPr/>
            </a:pPr>
            <a:endParaRPr kumimoji="0" lang="en-US" sz="2800" b="0" i="0" u="none" strike="noStrike" kern="0" cap="none" spc="0" normalizeH="0" baseline="0" noProof="0" dirty="0">
              <a:ln>
                <a:noFill/>
              </a:ln>
              <a:solidFill>
                <a:prstClr val="black"/>
              </a:solidFill>
              <a:effectLst/>
              <a:uLnTx/>
              <a:uFillTx/>
            </a:endParaRPr>
          </a:p>
          <a:p>
            <a:pPr marL="228600" marR="0" lvl="0" indent="-228600" defTabSz="91440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0" cap="none" spc="0" normalizeH="0" baseline="0" noProof="0" dirty="0">
                <a:ln>
                  <a:noFill/>
                </a:ln>
                <a:solidFill>
                  <a:prstClr val="black"/>
                </a:solidFill>
                <a:effectLst/>
                <a:uLnTx/>
                <a:uFillTx/>
              </a:rPr>
              <a:t>Literature increasingly points out that these students face challenges navigating the academic environment and many drop out due to a lack of knowledge regarding academic demands and expectations. </a:t>
            </a:r>
          </a:p>
          <a:p>
            <a:pPr marL="228600" marR="0" lvl="0" indent="-228600" defTabSz="91440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800" b="0" i="0" u="none" strike="noStrike" kern="0" cap="none" spc="0" normalizeH="0" baseline="0" noProof="0" dirty="0">
              <a:ln>
                <a:noFill/>
              </a:ln>
              <a:solidFill>
                <a:prstClr val="black"/>
              </a:solidFill>
              <a:effectLst/>
              <a:uLnTx/>
              <a:uFillTx/>
            </a:endParaRPr>
          </a:p>
          <a:p>
            <a:pPr marL="228600" marR="0" lvl="0" indent="-228600" defTabSz="91440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0" cap="none" spc="0" normalizeH="0" baseline="0" noProof="0" dirty="0">
                <a:ln>
                  <a:noFill/>
                </a:ln>
                <a:solidFill>
                  <a:prstClr val="black"/>
                </a:solidFill>
                <a:effectLst/>
                <a:uLnTx/>
                <a:uFillTx/>
              </a:rPr>
              <a:t>First-generation students need to be identified and provided ongoing support and guidance to degree completion.</a:t>
            </a:r>
          </a:p>
        </p:txBody>
      </p:sp>
    </p:spTree>
    <p:extLst>
      <p:ext uri="{BB962C8B-B14F-4D97-AF65-F5344CB8AC3E}">
        <p14:creationId xmlns:p14="http://schemas.microsoft.com/office/powerpoint/2010/main" val="26984338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Graphical user interface, application&#10;&#10;Description automatically generated">
            <a:extLst>
              <a:ext uri="{FF2B5EF4-FFF2-40B4-BE49-F238E27FC236}">
                <a16:creationId xmlns:a16="http://schemas.microsoft.com/office/drawing/2014/main" id="{956D66BB-1607-5747-9C8B-704FA9FE7B44}"/>
              </a:ext>
            </a:extLst>
          </p:cNvPr>
          <p:cNvPicPr>
            <a:picLocks noChangeAspect="1"/>
          </p:cNvPicPr>
          <p:nvPr/>
        </p:nvPicPr>
        <p:blipFill>
          <a:blip r:embed="rId2"/>
          <a:stretch>
            <a:fillRect/>
          </a:stretch>
        </p:blipFill>
        <p:spPr>
          <a:xfrm>
            <a:off x="0" y="5609968"/>
            <a:ext cx="3867646" cy="1248032"/>
          </a:xfrm>
          <a:prstGeom prst="rect">
            <a:avLst/>
          </a:prstGeom>
        </p:spPr>
      </p:pic>
      <p:sp>
        <p:nvSpPr>
          <p:cNvPr id="2" name="Rectangle 1">
            <a:extLst>
              <a:ext uri="{FF2B5EF4-FFF2-40B4-BE49-F238E27FC236}">
                <a16:creationId xmlns:a16="http://schemas.microsoft.com/office/drawing/2014/main" id="{18EFB1F0-640E-4736-8E03-AE1099B6A983}"/>
              </a:ext>
            </a:extLst>
          </p:cNvPr>
          <p:cNvSpPr/>
          <p:nvPr/>
        </p:nvSpPr>
        <p:spPr>
          <a:xfrm>
            <a:off x="3841453" y="315148"/>
            <a:ext cx="3919664" cy="769441"/>
          </a:xfrm>
          <a:prstGeom prst="rect">
            <a:avLst/>
          </a:prstGeom>
        </p:spPr>
        <p:txBody>
          <a:bodyPr wrap="non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400" b="1" i="0" u="none" strike="noStrike" kern="0" cap="none" spc="0" normalizeH="0" baseline="0" noProof="0" dirty="0">
                <a:ln>
                  <a:noFill/>
                </a:ln>
                <a:solidFill>
                  <a:prstClr val="black"/>
                </a:solidFill>
                <a:effectLst/>
                <a:uLnTx/>
                <a:uFillTx/>
                <a:latin typeface="Calibri Light" panose="020F0302020204030204"/>
                <a:ea typeface="+mj-ea"/>
                <a:cs typeface="+mj-cs"/>
              </a:rPr>
              <a:t>SCO’s Responses</a:t>
            </a:r>
            <a:endParaRPr kumimoji="0" lang="en-US" sz="1800" b="0" i="0" u="none" strike="noStrike" kern="0" cap="none" spc="0" normalizeH="0" baseline="0" noProof="0" dirty="0">
              <a:ln>
                <a:noFill/>
              </a:ln>
              <a:solidFill>
                <a:sysClr val="windowText" lastClr="000000"/>
              </a:solidFill>
              <a:effectLst/>
              <a:uLnTx/>
              <a:uFillTx/>
            </a:endParaRPr>
          </a:p>
        </p:txBody>
      </p:sp>
      <p:sp>
        <p:nvSpPr>
          <p:cNvPr id="3" name="Rectangle 2">
            <a:extLst>
              <a:ext uri="{FF2B5EF4-FFF2-40B4-BE49-F238E27FC236}">
                <a16:creationId xmlns:a16="http://schemas.microsoft.com/office/drawing/2014/main" id="{B99D6EC2-B5F5-4064-80E0-5175048E2D7A}"/>
              </a:ext>
            </a:extLst>
          </p:cNvPr>
          <p:cNvSpPr/>
          <p:nvPr/>
        </p:nvSpPr>
        <p:spPr>
          <a:xfrm>
            <a:off x="1637248" y="1446919"/>
            <a:ext cx="8328074" cy="3964162"/>
          </a:xfrm>
          <a:prstGeom prst="rect">
            <a:avLst/>
          </a:prstGeom>
        </p:spPr>
        <p:txBody>
          <a:bodyPr wrap="square">
            <a:spAutoFit/>
          </a:bodyPr>
          <a:lstStyle/>
          <a:p>
            <a:pPr marL="228600" marR="0" lvl="0" indent="-228600" defTabSz="91440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200" b="0" i="1" u="none" strike="noStrike" kern="0" cap="none" spc="0" normalizeH="0" baseline="0" noProof="0" dirty="0">
                <a:ln>
                  <a:noFill/>
                </a:ln>
                <a:solidFill>
                  <a:prstClr val="black"/>
                </a:solidFill>
                <a:effectLst/>
                <a:uLnTx/>
                <a:uFillTx/>
              </a:rPr>
              <a:t>“Unknown”</a:t>
            </a:r>
          </a:p>
          <a:p>
            <a:pPr marL="228600" marR="0" lvl="0" indent="-228600" defTabSz="91440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3200" b="0" i="1" u="none" strike="noStrike" kern="0" cap="none" spc="0" normalizeH="0" baseline="0" noProof="0" dirty="0">
              <a:ln>
                <a:noFill/>
              </a:ln>
              <a:solidFill>
                <a:prstClr val="black"/>
              </a:solidFill>
              <a:effectLst/>
              <a:uLnTx/>
              <a:uFillTx/>
            </a:endParaRPr>
          </a:p>
          <a:p>
            <a:pPr marL="228600" marR="0" lvl="0" indent="-228600" defTabSz="91440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200" b="0" i="1" u="none" strike="noStrike" kern="0" cap="none" spc="0" normalizeH="0" baseline="0" noProof="0" dirty="0">
                <a:ln>
                  <a:noFill/>
                </a:ln>
                <a:solidFill>
                  <a:prstClr val="black"/>
                </a:solidFill>
                <a:effectLst/>
                <a:uLnTx/>
                <a:uFillTx/>
              </a:rPr>
              <a:t>“?”</a:t>
            </a:r>
          </a:p>
          <a:p>
            <a:pPr marL="228600" marR="0" lvl="0" indent="-228600" defTabSz="91440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3200" b="0" i="1" u="none" strike="noStrike" kern="0" cap="none" spc="0" normalizeH="0" baseline="0" noProof="0" dirty="0">
              <a:ln>
                <a:noFill/>
              </a:ln>
              <a:solidFill>
                <a:prstClr val="black"/>
              </a:solidFill>
              <a:effectLst/>
              <a:uLnTx/>
              <a:uFillTx/>
            </a:endParaRPr>
          </a:p>
          <a:p>
            <a:pPr marL="228600" marR="0" lvl="0" indent="-228600" defTabSz="91440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200" b="0" i="1" u="none" strike="noStrike" kern="0" cap="none" spc="0" normalizeH="0" baseline="0" noProof="0" dirty="0">
                <a:ln>
                  <a:noFill/>
                </a:ln>
                <a:solidFill>
                  <a:prstClr val="black"/>
                </a:solidFill>
                <a:effectLst/>
                <a:uLnTx/>
                <a:uFillTx/>
              </a:rPr>
              <a:t>“A Majority”</a:t>
            </a:r>
          </a:p>
          <a:p>
            <a:pPr marL="228600" marR="0" lvl="0" indent="-228600" defTabSz="91440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3200" b="0" i="1" u="none" strike="noStrike" kern="0" cap="none" spc="0" normalizeH="0" baseline="0" noProof="0" dirty="0">
              <a:ln>
                <a:noFill/>
              </a:ln>
              <a:solidFill>
                <a:prstClr val="black"/>
              </a:solidFill>
              <a:effectLst/>
              <a:uLnTx/>
              <a:uFillTx/>
            </a:endParaRPr>
          </a:p>
          <a:p>
            <a:pPr marL="228600" marR="0" lvl="0" indent="-228600" defTabSz="91440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200" b="0" i="1" u="none" strike="noStrike" kern="0" cap="none" spc="0" normalizeH="0" baseline="0" noProof="0" dirty="0">
                <a:ln>
                  <a:noFill/>
                </a:ln>
                <a:solidFill>
                  <a:prstClr val="black"/>
                </a:solidFill>
                <a:effectLst/>
                <a:uLnTx/>
                <a:uFillTx/>
              </a:rPr>
              <a:t>“25% to 90%</a:t>
            </a:r>
          </a:p>
        </p:txBody>
      </p:sp>
    </p:spTree>
    <p:extLst>
      <p:ext uri="{BB962C8B-B14F-4D97-AF65-F5344CB8AC3E}">
        <p14:creationId xmlns:p14="http://schemas.microsoft.com/office/powerpoint/2010/main" val="32354946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Graphical user interface, application&#10;&#10;Description automatically generated">
            <a:extLst>
              <a:ext uri="{FF2B5EF4-FFF2-40B4-BE49-F238E27FC236}">
                <a16:creationId xmlns:a16="http://schemas.microsoft.com/office/drawing/2014/main" id="{956D66BB-1607-5747-9C8B-704FA9FE7B44}"/>
              </a:ext>
            </a:extLst>
          </p:cNvPr>
          <p:cNvPicPr>
            <a:picLocks noChangeAspect="1"/>
          </p:cNvPicPr>
          <p:nvPr/>
        </p:nvPicPr>
        <p:blipFill>
          <a:blip r:embed="rId2"/>
          <a:stretch>
            <a:fillRect/>
          </a:stretch>
        </p:blipFill>
        <p:spPr>
          <a:xfrm>
            <a:off x="0" y="5609968"/>
            <a:ext cx="3867646" cy="1248032"/>
          </a:xfrm>
          <a:prstGeom prst="rect">
            <a:avLst/>
          </a:prstGeom>
        </p:spPr>
      </p:pic>
      <p:sp>
        <p:nvSpPr>
          <p:cNvPr id="2" name="Rectangle 1">
            <a:extLst>
              <a:ext uri="{FF2B5EF4-FFF2-40B4-BE49-F238E27FC236}">
                <a16:creationId xmlns:a16="http://schemas.microsoft.com/office/drawing/2014/main" id="{EBD53017-57CF-4FA4-B5AC-A0797F807AAC}"/>
              </a:ext>
            </a:extLst>
          </p:cNvPr>
          <p:cNvSpPr/>
          <p:nvPr/>
        </p:nvSpPr>
        <p:spPr>
          <a:xfrm>
            <a:off x="3063068" y="287012"/>
            <a:ext cx="5868915" cy="769441"/>
          </a:xfrm>
          <a:prstGeom prst="rect">
            <a:avLst/>
          </a:prstGeom>
        </p:spPr>
        <p:txBody>
          <a:bodyPr wrap="non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400" b="1" i="0" u="none" strike="noStrike" kern="0" cap="none" spc="0" normalizeH="0" baseline="0" noProof="0" dirty="0">
                <a:ln>
                  <a:noFill/>
                </a:ln>
                <a:solidFill>
                  <a:prstClr val="black"/>
                </a:solidFill>
                <a:effectLst/>
                <a:uLnTx/>
                <a:uFillTx/>
                <a:latin typeface="Calibri Light" panose="020F0302020204030204"/>
                <a:ea typeface="+mj-ea"/>
                <a:cs typeface="+mj-cs"/>
              </a:rPr>
              <a:t>Finding 5: In-state Tuition</a:t>
            </a:r>
            <a:endParaRPr kumimoji="0" lang="en-US" sz="1800" b="0" i="0" u="none" strike="noStrike" kern="0" cap="none" spc="0" normalizeH="0" baseline="0" noProof="0" dirty="0">
              <a:ln>
                <a:noFill/>
              </a:ln>
              <a:solidFill>
                <a:sysClr val="windowText" lastClr="000000"/>
              </a:solidFill>
              <a:effectLst/>
              <a:uLnTx/>
              <a:uFillTx/>
            </a:endParaRPr>
          </a:p>
        </p:txBody>
      </p:sp>
      <p:sp>
        <p:nvSpPr>
          <p:cNvPr id="3" name="Rectangle 2">
            <a:extLst>
              <a:ext uri="{FF2B5EF4-FFF2-40B4-BE49-F238E27FC236}">
                <a16:creationId xmlns:a16="http://schemas.microsoft.com/office/drawing/2014/main" id="{F76BD07B-EC44-4975-B067-5441F77BC82F}"/>
              </a:ext>
            </a:extLst>
          </p:cNvPr>
          <p:cNvSpPr/>
          <p:nvPr/>
        </p:nvSpPr>
        <p:spPr>
          <a:xfrm>
            <a:off x="525194" y="1373289"/>
            <a:ext cx="11141612" cy="3707682"/>
          </a:xfrm>
          <a:prstGeom prst="rect">
            <a:avLst/>
          </a:prstGeom>
        </p:spPr>
        <p:txBody>
          <a:bodyPr wrap="square">
            <a:spAutoFit/>
          </a:bodyPr>
          <a:lstStyle/>
          <a:p>
            <a:pPr marL="228600" marR="0" lvl="0" indent="-228600" defTabSz="91440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0" cap="none" spc="0" normalizeH="0" baseline="0" noProof="0" dirty="0">
                <a:ln>
                  <a:noFill/>
                </a:ln>
                <a:solidFill>
                  <a:prstClr val="black"/>
                </a:solidFill>
                <a:effectLst/>
                <a:uLnTx/>
                <a:uFillTx/>
              </a:rPr>
              <a:t>SCO’s favor in-state tuition for GI Bill recipients. </a:t>
            </a:r>
          </a:p>
          <a:p>
            <a:pPr marR="0" lvl="0" defTabSz="914400" eaLnBrk="1" fontAlgn="auto" latinLnBrk="0" hangingPunct="1">
              <a:lnSpc>
                <a:spcPct val="90000"/>
              </a:lnSpc>
              <a:spcBef>
                <a:spcPts val="1000"/>
              </a:spcBef>
              <a:spcAft>
                <a:spcPts val="0"/>
              </a:spcAft>
              <a:buClrTx/>
              <a:buSzTx/>
              <a:tabLst/>
              <a:defRPr/>
            </a:pPr>
            <a:endParaRPr kumimoji="0" lang="en-US" sz="2800" b="0" i="0" u="none" strike="noStrike" kern="0" cap="none" spc="0" normalizeH="0" baseline="0" noProof="0" dirty="0">
              <a:ln>
                <a:noFill/>
              </a:ln>
              <a:solidFill>
                <a:prstClr val="black"/>
              </a:solidFill>
              <a:effectLst/>
              <a:uLnTx/>
              <a:uFillTx/>
            </a:endParaRPr>
          </a:p>
          <a:p>
            <a:pPr marL="228600" marR="0" lvl="0" indent="-228600" defTabSz="91440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0" cap="none" spc="0" normalizeH="0" baseline="0" noProof="0" dirty="0">
                <a:ln>
                  <a:noFill/>
                </a:ln>
                <a:solidFill>
                  <a:prstClr val="black"/>
                </a:solidFill>
                <a:effectLst/>
                <a:uLnTx/>
                <a:uFillTx/>
              </a:rPr>
              <a:t>It would lessen the stress of transition for military service members, veterans, and their dependents deceasing the need for supplemental income. </a:t>
            </a:r>
          </a:p>
          <a:p>
            <a:pPr marL="228600" marR="0" lvl="0" indent="-228600" defTabSz="91440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800" b="0" i="0" u="none" strike="noStrike" kern="0" cap="none" spc="0" normalizeH="0" baseline="0" noProof="0" dirty="0">
              <a:ln>
                <a:noFill/>
              </a:ln>
              <a:solidFill>
                <a:prstClr val="black"/>
              </a:solidFill>
              <a:effectLst/>
              <a:uLnTx/>
              <a:uFillTx/>
            </a:endParaRPr>
          </a:p>
          <a:p>
            <a:pPr marL="228600" marR="0" lvl="0" indent="-228600" defTabSz="91440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0" cap="none" spc="0" normalizeH="0" baseline="0" noProof="0" dirty="0">
                <a:ln>
                  <a:noFill/>
                </a:ln>
                <a:solidFill>
                  <a:prstClr val="black"/>
                </a:solidFill>
                <a:effectLst/>
                <a:uLnTx/>
                <a:uFillTx/>
              </a:rPr>
              <a:t>It would also decrease yellow-ribbon administration and increase SCO productivity elsewhere.</a:t>
            </a:r>
          </a:p>
        </p:txBody>
      </p:sp>
    </p:spTree>
    <p:extLst>
      <p:ext uri="{BB962C8B-B14F-4D97-AF65-F5344CB8AC3E}">
        <p14:creationId xmlns:p14="http://schemas.microsoft.com/office/powerpoint/2010/main" val="32126664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Graphical user interface, application&#10;&#10;Description automatically generated">
            <a:extLst>
              <a:ext uri="{FF2B5EF4-FFF2-40B4-BE49-F238E27FC236}">
                <a16:creationId xmlns:a16="http://schemas.microsoft.com/office/drawing/2014/main" id="{956D66BB-1607-5747-9C8B-704FA9FE7B44}"/>
              </a:ext>
            </a:extLst>
          </p:cNvPr>
          <p:cNvPicPr>
            <a:picLocks noChangeAspect="1"/>
          </p:cNvPicPr>
          <p:nvPr/>
        </p:nvPicPr>
        <p:blipFill>
          <a:blip r:embed="rId2"/>
          <a:stretch>
            <a:fillRect/>
          </a:stretch>
        </p:blipFill>
        <p:spPr>
          <a:xfrm>
            <a:off x="0" y="5609968"/>
            <a:ext cx="3867646" cy="1248032"/>
          </a:xfrm>
          <a:prstGeom prst="rect">
            <a:avLst/>
          </a:prstGeom>
        </p:spPr>
      </p:pic>
      <p:sp>
        <p:nvSpPr>
          <p:cNvPr id="2" name="Rectangle 1">
            <a:extLst>
              <a:ext uri="{FF2B5EF4-FFF2-40B4-BE49-F238E27FC236}">
                <a16:creationId xmlns:a16="http://schemas.microsoft.com/office/drawing/2014/main" id="{AABC8404-5ABE-4E68-9C92-8668E6B18F88}"/>
              </a:ext>
            </a:extLst>
          </p:cNvPr>
          <p:cNvSpPr/>
          <p:nvPr/>
        </p:nvSpPr>
        <p:spPr>
          <a:xfrm>
            <a:off x="4136168" y="371418"/>
            <a:ext cx="3919664" cy="769441"/>
          </a:xfrm>
          <a:prstGeom prst="rect">
            <a:avLst/>
          </a:prstGeom>
        </p:spPr>
        <p:txBody>
          <a:bodyPr wrap="non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400" b="1" i="0" u="none" strike="noStrike" kern="0" cap="none" spc="0" normalizeH="0" baseline="0" noProof="0" dirty="0">
                <a:ln>
                  <a:noFill/>
                </a:ln>
                <a:solidFill>
                  <a:prstClr val="black"/>
                </a:solidFill>
                <a:effectLst/>
                <a:uLnTx/>
                <a:uFillTx/>
                <a:latin typeface="Calibri Light" panose="020F0302020204030204"/>
                <a:ea typeface="+mj-ea"/>
                <a:cs typeface="+mj-cs"/>
              </a:rPr>
              <a:t>SCO’s Responses</a:t>
            </a:r>
            <a:endParaRPr kumimoji="0" lang="en-US" sz="1800" b="0" i="0" u="none" strike="noStrike" kern="0" cap="none" spc="0" normalizeH="0" baseline="0" noProof="0" dirty="0">
              <a:ln>
                <a:noFill/>
              </a:ln>
              <a:solidFill>
                <a:sysClr val="windowText" lastClr="000000"/>
              </a:solidFill>
              <a:effectLst/>
              <a:uLnTx/>
              <a:uFillTx/>
            </a:endParaRPr>
          </a:p>
        </p:txBody>
      </p:sp>
      <p:sp>
        <p:nvSpPr>
          <p:cNvPr id="3" name="Rectangle 2">
            <a:extLst>
              <a:ext uri="{FF2B5EF4-FFF2-40B4-BE49-F238E27FC236}">
                <a16:creationId xmlns:a16="http://schemas.microsoft.com/office/drawing/2014/main" id="{0443C2C5-F425-44CB-85AA-2AC2CEED00B7}"/>
              </a:ext>
            </a:extLst>
          </p:cNvPr>
          <p:cNvSpPr/>
          <p:nvPr/>
        </p:nvSpPr>
        <p:spPr>
          <a:xfrm>
            <a:off x="253218" y="1521338"/>
            <a:ext cx="11685563" cy="3579441"/>
          </a:xfrm>
          <a:prstGeom prst="rect">
            <a:avLst/>
          </a:prstGeom>
        </p:spPr>
        <p:txBody>
          <a:bodyPr wrap="square">
            <a:spAutoFit/>
          </a:bodyPr>
          <a:lstStyle/>
          <a:p>
            <a:pPr marL="228600" marR="0" lvl="0" indent="-228600" defTabSz="91440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1" u="none" strike="noStrike" kern="0" cap="none" spc="0" normalizeH="0" baseline="0" noProof="0" dirty="0">
                <a:ln>
                  <a:noFill/>
                </a:ln>
                <a:solidFill>
                  <a:prstClr val="black"/>
                </a:solidFill>
                <a:effectLst/>
                <a:uLnTx/>
                <a:uFillTx/>
              </a:rPr>
              <a:t>“Absolutely, after service members serve our country each state should give back to that soldier and their dependents.” </a:t>
            </a:r>
            <a:endParaRPr kumimoji="0" lang="en-US" sz="2800" b="0" i="0" u="none" strike="noStrike" kern="0" cap="none" spc="0" normalizeH="0" baseline="0" noProof="0" dirty="0">
              <a:ln>
                <a:noFill/>
              </a:ln>
              <a:solidFill>
                <a:prstClr val="black"/>
              </a:solidFill>
              <a:effectLst/>
              <a:uLnTx/>
              <a:uFillTx/>
            </a:endParaRPr>
          </a:p>
          <a:p>
            <a:pPr marL="0" marR="0" lvl="0" indent="0" defTabSz="914400" eaLnBrk="1" fontAlgn="auto" latinLnBrk="0" hangingPunct="1">
              <a:lnSpc>
                <a:spcPct val="90000"/>
              </a:lnSpc>
              <a:spcBef>
                <a:spcPts val="1000"/>
              </a:spcBef>
              <a:spcAft>
                <a:spcPts val="0"/>
              </a:spcAft>
              <a:buClrTx/>
              <a:buSzTx/>
              <a:buFontTx/>
              <a:buNone/>
              <a:tabLst/>
              <a:defRPr/>
            </a:pPr>
            <a:endParaRPr kumimoji="0" lang="en-US" sz="2800" b="0" i="0" u="none" strike="noStrike" kern="0" cap="none" spc="0" normalizeH="0" baseline="0" noProof="0" dirty="0">
              <a:ln>
                <a:noFill/>
              </a:ln>
              <a:solidFill>
                <a:prstClr val="black"/>
              </a:solidFill>
              <a:effectLst/>
              <a:uLnTx/>
              <a:uFillTx/>
            </a:endParaRPr>
          </a:p>
          <a:p>
            <a:pPr marL="228600" marR="0" lvl="0" indent="-228600" defTabSz="91440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1" u="none" strike="noStrike" kern="0" cap="none" spc="0" normalizeH="0" baseline="0" noProof="0" dirty="0">
                <a:ln>
                  <a:noFill/>
                </a:ln>
                <a:solidFill>
                  <a:prstClr val="black"/>
                </a:solidFill>
                <a:effectLst/>
                <a:uLnTx/>
                <a:uFillTx/>
              </a:rPr>
              <a:t>“Yes, these students often live were assigned or stationed. Also, military service members and vets deserve the least amount of stress, as well as the greatest chance to be -successful in order to re-acclimate to civilian life. Charging in-state will help with these issues.” </a:t>
            </a:r>
            <a:endParaRPr kumimoji="0" lang="en-US" sz="2800" b="0" i="0" u="none" strike="noStrike" kern="0" cap="none" spc="0" normalizeH="0" baseline="0" noProof="0" dirty="0">
              <a:ln>
                <a:noFill/>
              </a:ln>
              <a:solidFill>
                <a:prstClr val="black"/>
              </a:solidFill>
              <a:effectLst/>
              <a:uLnTx/>
              <a:uFillTx/>
            </a:endParaRPr>
          </a:p>
          <a:p>
            <a:pPr marL="228600" marR="0" lvl="0" indent="-228600" defTabSz="91440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800" b="0" i="0" u="none" strike="noStrike" kern="0" cap="none" spc="0" normalizeH="0" baseline="0" noProof="0" dirty="0">
              <a:ln>
                <a:noFill/>
              </a:ln>
              <a:solidFill>
                <a:prstClr val="black"/>
              </a:solidFill>
              <a:effectLst/>
              <a:uLnTx/>
              <a:uFillTx/>
            </a:endParaRPr>
          </a:p>
        </p:txBody>
      </p:sp>
    </p:spTree>
    <p:extLst>
      <p:ext uri="{BB962C8B-B14F-4D97-AF65-F5344CB8AC3E}">
        <p14:creationId xmlns:p14="http://schemas.microsoft.com/office/powerpoint/2010/main" val="15311538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Graphical user interface, application&#10;&#10;Description automatically generated">
            <a:extLst>
              <a:ext uri="{FF2B5EF4-FFF2-40B4-BE49-F238E27FC236}">
                <a16:creationId xmlns:a16="http://schemas.microsoft.com/office/drawing/2014/main" id="{956D66BB-1607-5747-9C8B-704FA9FE7B44}"/>
              </a:ext>
            </a:extLst>
          </p:cNvPr>
          <p:cNvPicPr>
            <a:picLocks noChangeAspect="1"/>
          </p:cNvPicPr>
          <p:nvPr/>
        </p:nvPicPr>
        <p:blipFill>
          <a:blip r:embed="rId2"/>
          <a:stretch>
            <a:fillRect/>
          </a:stretch>
        </p:blipFill>
        <p:spPr>
          <a:xfrm>
            <a:off x="0" y="5609968"/>
            <a:ext cx="3867646" cy="1248032"/>
          </a:xfrm>
          <a:prstGeom prst="rect">
            <a:avLst/>
          </a:prstGeom>
        </p:spPr>
      </p:pic>
      <p:sp>
        <p:nvSpPr>
          <p:cNvPr id="2" name="Rectangle 1">
            <a:extLst>
              <a:ext uri="{FF2B5EF4-FFF2-40B4-BE49-F238E27FC236}">
                <a16:creationId xmlns:a16="http://schemas.microsoft.com/office/drawing/2014/main" id="{FCF3595B-01E1-4FF5-8CD4-9012F2178862}"/>
              </a:ext>
            </a:extLst>
          </p:cNvPr>
          <p:cNvSpPr/>
          <p:nvPr/>
        </p:nvSpPr>
        <p:spPr>
          <a:xfrm>
            <a:off x="3479995" y="258877"/>
            <a:ext cx="5232010" cy="769441"/>
          </a:xfrm>
          <a:prstGeom prst="rect">
            <a:avLst/>
          </a:prstGeom>
        </p:spPr>
        <p:txBody>
          <a:bodyPr wrap="non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400" b="1" i="0" u="none" strike="noStrike" kern="0" cap="none" spc="0" normalizeH="0" baseline="0" noProof="0" dirty="0">
                <a:ln>
                  <a:noFill/>
                </a:ln>
                <a:solidFill>
                  <a:prstClr val="black"/>
                </a:solidFill>
                <a:effectLst/>
                <a:uLnTx/>
                <a:uFillTx/>
                <a:latin typeface="Calibri Light" panose="020F0302020204030204"/>
                <a:ea typeface="+mj-ea"/>
                <a:cs typeface="+mj-cs"/>
              </a:rPr>
              <a:t>Finding 6: Recruitment</a:t>
            </a:r>
            <a:endParaRPr kumimoji="0" lang="en-US" sz="1800" b="0" i="0" u="none" strike="noStrike" kern="0" cap="none" spc="0" normalizeH="0" baseline="0" noProof="0" dirty="0">
              <a:ln>
                <a:noFill/>
              </a:ln>
              <a:solidFill>
                <a:sysClr val="windowText" lastClr="000000"/>
              </a:solidFill>
              <a:effectLst/>
              <a:uLnTx/>
              <a:uFillTx/>
            </a:endParaRPr>
          </a:p>
        </p:txBody>
      </p:sp>
      <p:sp>
        <p:nvSpPr>
          <p:cNvPr id="3" name="Rectangle 2">
            <a:extLst>
              <a:ext uri="{FF2B5EF4-FFF2-40B4-BE49-F238E27FC236}">
                <a16:creationId xmlns:a16="http://schemas.microsoft.com/office/drawing/2014/main" id="{C65177C5-972A-45BF-A15B-1D2EE9988C8F}"/>
              </a:ext>
            </a:extLst>
          </p:cNvPr>
          <p:cNvSpPr/>
          <p:nvPr/>
        </p:nvSpPr>
        <p:spPr>
          <a:xfrm>
            <a:off x="478302" y="1266966"/>
            <a:ext cx="11057206" cy="3448123"/>
          </a:xfrm>
          <a:prstGeom prst="rect">
            <a:avLst/>
          </a:prstGeom>
        </p:spPr>
        <p:txBody>
          <a:bodyPr wrap="square">
            <a:spAutoFit/>
          </a:bodyPr>
          <a:lstStyle/>
          <a:p>
            <a:pPr marL="228600" marR="0" lvl="0" indent="-228600" defTabSz="91440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800" b="0" i="0" u="none" strike="noStrike" kern="0" cap="none" spc="0" normalizeH="0" baseline="0" noProof="0" dirty="0">
              <a:ln>
                <a:noFill/>
              </a:ln>
              <a:solidFill>
                <a:prstClr val="black"/>
              </a:solidFill>
              <a:effectLst/>
              <a:uLnTx/>
              <a:uFillTx/>
            </a:endParaRPr>
          </a:p>
          <a:p>
            <a:pPr marL="228600" marR="0" lvl="0" indent="-228600" defTabSz="91440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0" cap="none" spc="0" normalizeH="0" baseline="0" noProof="0" dirty="0">
                <a:ln>
                  <a:noFill/>
                </a:ln>
                <a:solidFill>
                  <a:prstClr val="black"/>
                </a:solidFill>
                <a:effectLst/>
                <a:uLnTx/>
                <a:uFillTx/>
              </a:rPr>
              <a:t>SCO’s point out that in-state tuition would make the state of Alabama competitive with other states who offer in-state tuition. </a:t>
            </a:r>
          </a:p>
          <a:p>
            <a:pPr marL="228600" marR="0" lvl="0" indent="-228600" defTabSz="91440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800" b="0" i="0" u="none" strike="noStrike" kern="0" cap="none" spc="0" normalizeH="0" baseline="0" noProof="0" dirty="0">
              <a:ln>
                <a:noFill/>
              </a:ln>
              <a:solidFill>
                <a:prstClr val="black"/>
              </a:solidFill>
              <a:effectLst/>
              <a:uLnTx/>
              <a:uFillTx/>
            </a:endParaRPr>
          </a:p>
          <a:p>
            <a:pPr marL="228600" marR="0" lvl="0" indent="-228600" defTabSz="91440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0" cap="none" spc="0" normalizeH="0" baseline="0" noProof="0" dirty="0">
                <a:ln>
                  <a:noFill/>
                </a:ln>
                <a:solidFill>
                  <a:prstClr val="black"/>
                </a:solidFill>
                <a:effectLst/>
                <a:uLnTx/>
                <a:uFillTx/>
              </a:rPr>
              <a:t>It would be advantageous for recruiting GI Bill students to the state. </a:t>
            </a:r>
          </a:p>
          <a:p>
            <a:pPr marL="228600" marR="0" lvl="0" indent="-228600" defTabSz="91440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800" b="0" i="0" u="none" strike="noStrike" kern="0" cap="none" spc="0" normalizeH="0" baseline="0" noProof="0" dirty="0">
              <a:ln>
                <a:noFill/>
              </a:ln>
              <a:solidFill>
                <a:prstClr val="black"/>
              </a:solidFill>
              <a:effectLst/>
              <a:uLnTx/>
              <a:uFillTx/>
            </a:endParaRPr>
          </a:p>
          <a:p>
            <a:pPr marL="228600" marR="0" lvl="0" indent="-228600" defTabSz="91440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0" cap="none" spc="0" normalizeH="0" baseline="0" noProof="0" dirty="0">
                <a:ln>
                  <a:noFill/>
                </a:ln>
                <a:solidFill>
                  <a:prstClr val="black"/>
                </a:solidFill>
                <a:effectLst/>
                <a:uLnTx/>
                <a:uFillTx/>
              </a:rPr>
              <a:t>In-state tuition would affirm Alabama’s commitment to veterans.</a:t>
            </a:r>
          </a:p>
        </p:txBody>
      </p:sp>
    </p:spTree>
    <p:extLst>
      <p:ext uri="{BB962C8B-B14F-4D97-AF65-F5344CB8AC3E}">
        <p14:creationId xmlns:p14="http://schemas.microsoft.com/office/powerpoint/2010/main" val="32666885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Graphical user interface, application&#10;&#10;Description automatically generated">
            <a:extLst>
              <a:ext uri="{FF2B5EF4-FFF2-40B4-BE49-F238E27FC236}">
                <a16:creationId xmlns:a16="http://schemas.microsoft.com/office/drawing/2014/main" id="{956D66BB-1607-5747-9C8B-704FA9FE7B44}"/>
              </a:ext>
            </a:extLst>
          </p:cNvPr>
          <p:cNvPicPr>
            <a:picLocks noChangeAspect="1"/>
          </p:cNvPicPr>
          <p:nvPr/>
        </p:nvPicPr>
        <p:blipFill>
          <a:blip r:embed="rId2"/>
          <a:stretch>
            <a:fillRect/>
          </a:stretch>
        </p:blipFill>
        <p:spPr>
          <a:xfrm>
            <a:off x="0" y="5609968"/>
            <a:ext cx="3867646" cy="1248032"/>
          </a:xfrm>
          <a:prstGeom prst="rect">
            <a:avLst/>
          </a:prstGeom>
        </p:spPr>
      </p:pic>
      <p:sp>
        <p:nvSpPr>
          <p:cNvPr id="2" name="Rectangle 1">
            <a:extLst>
              <a:ext uri="{FF2B5EF4-FFF2-40B4-BE49-F238E27FC236}">
                <a16:creationId xmlns:a16="http://schemas.microsoft.com/office/drawing/2014/main" id="{BA74AAD1-27B8-404A-9A7E-D5827E1426EE}"/>
              </a:ext>
            </a:extLst>
          </p:cNvPr>
          <p:cNvSpPr/>
          <p:nvPr/>
        </p:nvSpPr>
        <p:spPr>
          <a:xfrm>
            <a:off x="3867646" y="391145"/>
            <a:ext cx="3919664" cy="769441"/>
          </a:xfrm>
          <a:prstGeom prst="rect">
            <a:avLst/>
          </a:prstGeom>
        </p:spPr>
        <p:txBody>
          <a:bodyPr wrap="non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400" b="1" i="0" u="none" strike="noStrike" kern="0" cap="none" spc="0" normalizeH="0" baseline="0" noProof="0" dirty="0">
                <a:ln>
                  <a:noFill/>
                </a:ln>
                <a:solidFill>
                  <a:prstClr val="black"/>
                </a:solidFill>
                <a:effectLst/>
                <a:uLnTx/>
                <a:uFillTx/>
                <a:latin typeface="Calibri Light" panose="020F0302020204030204"/>
                <a:ea typeface="+mj-ea"/>
                <a:cs typeface="+mj-cs"/>
              </a:rPr>
              <a:t>SCO’s Responses</a:t>
            </a:r>
            <a:endParaRPr kumimoji="0" lang="en-US" sz="1800" b="0" i="0" u="none" strike="noStrike" kern="0" cap="none" spc="0" normalizeH="0" baseline="0" noProof="0" dirty="0">
              <a:ln>
                <a:noFill/>
              </a:ln>
              <a:solidFill>
                <a:sysClr val="windowText" lastClr="000000"/>
              </a:solidFill>
              <a:effectLst/>
              <a:uLnTx/>
              <a:uFillTx/>
            </a:endParaRPr>
          </a:p>
        </p:txBody>
      </p:sp>
      <p:sp>
        <p:nvSpPr>
          <p:cNvPr id="3" name="Rectangle 2">
            <a:extLst>
              <a:ext uri="{FF2B5EF4-FFF2-40B4-BE49-F238E27FC236}">
                <a16:creationId xmlns:a16="http://schemas.microsoft.com/office/drawing/2014/main" id="{F8FE50CD-85DD-4AC9-8B88-470308A2216B}"/>
              </a:ext>
            </a:extLst>
          </p:cNvPr>
          <p:cNvSpPr/>
          <p:nvPr/>
        </p:nvSpPr>
        <p:spPr>
          <a:xfrm>
            <a:off x="182881" y="1531436"/>
            <a:ext cx="11549574" cy="3707682"/>
          </a:xfrm>
          <a:prstGeom prst="rect">
            <a:avLst/>
          </a:prstGeom>
        </p:spPr>
        <p:txBody>
          <a:bodyPr wrap="square">
            <a:spAutoFit/>
          </a:bodyPr>
          <a:lstStyle/>
          <a:p>
            <a:pPr marL="228600" marR="0" lvl="0" indent="-228600" defTabSz="91440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200" b="0" i="1" u="none" strike="noStrike" kern="0" cap="none" spc="0" normalizeH="0" baseline="0" noProof="0" dirty="0">
                <a:ln>
                  <a:noFill/>
                </a:ln>
                <a:solidFill>
                  <a:prstClr val="black"/>
                </a:solidFill>
                <a:effectLst/>
                <a:uLnTx/>
                <a:uFillTx/>
              </a:rPr>
              <a:t> “Yes, it would make Alabama more competitive.”</a:t>
            </a:r>
            <a:endParaRPr kumimoji="0" lang="en-US" sz="3200" b="0" i="0" u="none" strike="noStrike" kern="0" cap="none" spc="0" normalizeH="0" baseline="0" noProof="0" dirty="0">
              <a:ln>
                <a:noFill/>
              </a:ln>
              <a:solidFill>
                <a:prstClr val="black"/>
              </a:solidFill>
              <a:effectLst/>
              <a:uLnTx/>
              <a:uFillTx/>
            </a:endParaRPr>
          </a:p>
          <a:p>
            <a:pPr marL="0" marR="0" lvl="0" indent="0" defTabSz="914400" eaLnBrk="1" fontAlgn="auto" latinLnBrk="0" hangingPunct="1">
              <a:lnSpc>
                <a:spcPct val="90000"/>
              </a:lnSpc>
              <a:spcBef>
                <a:spcPts val="1000"/>
              </a:spcBef>
              <a:spcAft>
                <a:spcPts val="0"/>
              </a:spcAft>
              <a:buClrTx/>
              <a:buSzTx/>
              <a:buFontTx/>
              <a:buNone/>
              <a:tabLst/>
              <a:defRPr/>
            </a:pPr>
            <a:endParaRPr kumimoji="0" lang="en-US" sz="3200" b="0" i="0" u="none" strike="noStrike" kern="0" cap="none" spc="0" normalizeH="0" baseline="0" noProof="0" dirty="0">
              <a:ln>
                <a:noFill/>
              </a:ln>
              <a:solidFill>
                <a:prstClr val="black"/>
              </a:solidFill>
              <a:effectLst/>
              <a:uLnTx/>
              <a:uFillTx/>
            </a:endParaRPr>
          </a:p>
          <a:p>
            <a:pPr marL="228600" marR="0" lvl="0" indent="-228600" defTabSz="91440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200" b="0" i="1" u="none" strike="noStrike" kern="0" cap="none" spc="0" normalizeH="0" baseline="0" noProof="0" dirty="0">
                <a:ln>
                  <a:noFill/>
                </a:ln>
                <a:solidFill>
                  <a:prstClr val="black"/>
                </a:solidFill>
                <a:effectLst/>
                <a:uLnTx/>
                <a:uFillTx/>
              </a:rPr>
              <a:t>“Yes, less yellow ribbon to certify…This may make others want to come to our school.”</a:t>
            </a:r>
            <a:endParaRPr kumimoji="0" lang="en-US" sz="3200" b="0" i="0" u="none" strike="noStrike" kern="0" cap="none" spc="0" normalizeH="0" baseline="0" noProof="0" dirty="0">
              <a:ln>
                <a:noFill/>
              </a:ln>
              <a:solidFill>
                <a:prstClr val="black"/>
              </a:solidFill>
              <a:effectLst/>
              <a:uLnTx/>
              <a:uFillTx/>
            </a:endParaRPr>
          </a:p>
          <a:p>
            <a:pPr marL="0" marR="0" lvl="0" indent="0" defTabSz="914400" eaLnBrk="1" fontAlgn="auto" latinLnBrk="0" hangingPunct="1">
              <a:lnSpc>
                <a:spcPct val="90000"/>
              </a:lnSpc>
              <a:spcBef>
                <a:spcPts val="1000"/>
              </a:spcBef>
              <a:spcAft>
                <a:spcPts val="0"/>
              </a:spcAft>
              <a:buClrTx/>
              <a:buSzTx/>
              <a:buFontTx/>
              <a:buNone/>
              <a:tabLst/>
              <a:defRPr/>
            </a:pPr>
            <a:r>
              <a:rPr kumimoji="0" lang="en-US" sz="3200" b="0" i="1" u="none" strike="noStrike" kern="0" cap="none" spc="0" normalizeH="0" baseline="0" noProof="0" dirty="0">
                <a:ln>
                  <a:noFill/>
                </a:ln>
                <a:solidFill>
                  <a:prstClr val="black"/>
                </a:solidFill>
                <a:effectLst/>
                <a:uLnTx/>
                <a:uFillTx/>
              </a:rPr>
              <a:t> </a:t>
            </a:r>
            <a:endParaRPr kumimoji="0" lang="en-US" sz="3200" b="0" i="0" u="none" strike="noStrike" kern="0" cap="none" spc="0" normalizeH="0" baseline="0" noProof="0" dirty="0">
              <a:ln>
                <a:noFill/>
              </a:ln>
              <a:solidFill>
                <a:prstClr val="black"/>
              </a:solidFill>
              <a:effectLst/>
              <a:uLnTx/>
              <a:uFillTx/>
            </a:endParaRPr>
          </a:p>
          <a:p>
            <a:pPr marL="228600" marR="0" lvl="0" indent="-228600" defTabSz="91440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200" b="0" i="1" u="none" strike="noStrike" kern="0" cap="none" spc="0" normalizeH="0" baseline="0" noProof="0" dirty="0">
                <a:ln>
                  <a:noFill/>
                </a:ln>
                <a:solidFill>
                  <a:prstClr val="black"/>
                </a:solidFill>
                <a:effectLst/>
                <a:uLnTx/>
                <a:uFillTx/>
              </a:rPr>
              <a:t>“Yes, I think it would benefit the students and make more want to come to Alabama for school.”</a:t>
            </a:r>
            <a:endParaRPr kumimoji="0" lang="en-US" sz="3200" b="0" i="0" u="none" strike="noStrike" kern="0" cap="none" spc="0" normalizeH="0" baseline="0" noProof="0" dirty="0">
              <a:ln>
                <a:noFill/>
              </a:ln>
              <a:solidFill>
                <a:prstClr val="black"/>
              </a:solidFill>
              <a:effectLst/>
              <a:uLnTx/>
              <a:uFillTx/>
            </a:endParaRPr>
          </a:p>
        </p:txBody>
      </p:sp>
    </p:spTree>
    <p:extLst>
      <p:ext uri="{BB962C8B-B14F-4D97-AF65-F5344CB8AC3E}">
        <p14:creationId xmlns:p14="http://schemas.microsoft.com/office/powerpoint/2010/main" val="14578726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Graphical user interface, application&#10;&#10;Description automatically generated">
            <a:extLst>
              <a:ext uri="{FF2B5EF4-FFF2-40B4-BE49-F238E27FC236}">
                <a16:creationId xmlns:a16="http://schemas.microsoft.com/office/drawing/2014/main" id="{956D66BB-1607-5747-9C8B-704FA9FE7B44}"/>
              </a:ext>
            </a:extLst>
          </p:cNvPr>
          <p:cNvPicPr>
            <a:picLocks noChangeAspect="1"/>
          </p:cNvPicPr>
          <p:nvPr/>
        </p:nvPicPr>
        <p:blipFill>
          <a:blip r:embed="rId2"/>
          <a:stretch>
            <a:fillRect/>
          </a:stretch>
        </p:blipFill>
        <p:spPr>
          <a:xfrm>
            <a:off x="0" y="5609968"/>
            <a:ext cx="3867646" cy="1248032"/>
          </a:xfrm>
          <a:prstGeom prst="rect">
            <a:avLst/>
          </a:prstGeom>
        </p:spPr>
      </p:pic>
      <p:sp>
        <p:nvSpPr>
          <p:cNvPr id="2" name="Rectangle 1">
            <a:extLst>
              <a:ext uri="{FF2B5EF4-FFF2-40B4-BE49-F238E27FC236}">
                <a16:creationId xmlns:a16="http://schemas.microsoft.com/office/drawing/2014/main" id="{AB08706B-AD3D-4BF5-A3CB-9D0F31D628AC}"/>
              </a:ext>
            </a:extLst>
          </p:cNvPr>
          <p:cNvSpPr/>
          <p:nvPr/>
        </p:nvSpPr>
        <p:spPr>
          <a:xfrm>
            <a:off x="225083" y="197346"/>
            <a:ext cx="12281095" cy="3754874"/>
          </a:xfrm>
          <a:prstGeom prst="rect">
            <a:avLst/>
          </a:prstGeom>
        </p:spPr>
        <p:txBody>
          <a:bodyPr wrap="square">
            <a:spAutoFit/>
          </a:bodyPr>
          <a:lstStyle/>
          <a:p>
            <a:pPr marL="0" marR="0" lvl="0" indent="0" algn="ctr" defTabSz="914400" eaLnBrk="1" fontAlgn="auto" latinLnBrk="0" hangingPunct="1">
              <a:lnSpc>
                <a:spcPct val="100000"/>
              </a:lnSpc>
              <a:spcBef>
                <a:spcPts val="1200"/>
              </a:spcBef>
              <a:spcAft>
                <a:spcPts val="0"/>
              </a:spcAft>
              <a:buClrTx/>
              <a:buSzTx/>
              <a:buFontTx/>
              <a:buNone/>
              <a:tabLst/>
              <a:defRPr/>
            </a:pPr>
            <a:r>
              <a:rPr kumimoji="0" lang="en-US" sz="4400" b="1" i="0" u="none" strike="noStrike" kern="0" cap="none" spc="0" normalizeH="0" baseline="0" noProof="0" dirty="0">
                <a:ln>
                  <a:noFill/>
                </a:ln>
                <a:solidFill>
                  <a:prstClr val="black"/>
                </a:solidFill>
                <a:effectLst/>
                <a:uLnTx/>
                <a:uFillTx/>
                <a:latin typeface="Calibri Light" panose="020F0302020204030204"/>
                <a:ea typeface="+mj-ea"/>
                <a:cs typeface="+mj-cs"/>
              </a:rPr>
              <a:t>Office for Military Families and Veterans </a:t>
            </a:r>
            <a:br>
              <a:rPr kumimoji="0" lang="en-US" sz="4400" b="1" i="0" u="none" strike="noStrike" kern="0" cap="none" spc="0" normalizeH="0" baseline="0" noProof="0" dirty="0">
                <a:ln>
                  <a:noFill/>
                </a:ln>
                <a:solidFill>
                  <a:prstClr val="black"/>
                </a:solidFill>
                <a:effectLst/>
                <a:uLnTx/>
                <a:uFillTx/>
                <a:latin typeface="Calibri Light" panose="020F0302020204030204"/>
                <a:ea typeface="+mj-ea"/>
                <a:cs typeface="+mj-cs"/>
              </a:rPr>
            </a:br>
            <a:r>
              <a:rPr kumimoji="0" lang="en-US" sz="4400" b="1" i="0" u="none" strike="noStrike" kern="0" cap="none" spc="0" normalizeH="0" baseline="0" noProof="0" dirty="0">
                <a:ln>
                  <a:noFill/>
                </a:ln>
                <a:solidFill>
                  <a:prstClr val="black"/>
                </a:solidFill>
                <a:effectLst/>
                <a:uLnTx/>
                <a:uFillTx/>
                <a:latin typeface="Calibri Light" panose="020F0302020204030204"/>
                <a:ea typeface="+mj-ea"/>
                <a:cs typeface="+mj-cs"/>
              </a:rPr>
              <a:t>School of Social Work</a:t>
            </a:r>
            <a:br>
              <a:rPr kumimoji="0" lang="en-US" sz="4400" b="1" i="0" u="none" strike="noStrike" kern="0" cap="none" spc="0" normalizeH="0" baseline="0" noProof="0" dirty="0">
                <a:ln>
                  <a:noFill/>
                </a:ln>
                <a:solidFill>
                  <a:prstClr val="black"/>
                </a:solidFill>
                <a:effectLst/>
                <a:uLnTx/>
                <a:uFillTx/>
                <a:latin typeface="Calibri Light" panose="020F0302020204030204"/>
                <a:ea typeface="+mj-ea"/>
                <a:cs typeface="+mj-cs"/>
              </a:rPr>
            </a:br>
            <a:r>
              <a:rPr kumimoji="0" lang="en-US" sz="4400" b="1" i="0" u="none" strike="noStrike" kern="0" cap="none" spc="0" normalizeH="0" baseline="0" noProof="0" dirty="0">
                <a:ln>
                  <a:noFill/>
                </a:ln>
                <a:solidFill>
                  <a:prstClr val="black"/>
                </a:solidFill>
                <a:effectLst/>
                <a:uLnTx/>
                <a:uFillTx/>
                <a:latin typeface="Calibri Light" panose="020F0302020204030204"/>
                <a:ea typeface="+mj-ea"/>
                <a:cs typeface="+mj-cs"/>
              </a:rPr>
              <a:t>The University of Alabama</a:t>
            </a:r>
            <a:br>
              <a:rPr kumimoji="0" lang="en-US" sz="4400" b="1" i="0" u="none" strike="noStrike" kern="0" cap="none" spc="0" normalizeH="0" baseline="0" noProof="0" dirty="0">
                <a:ln>
                  <a:noFill/>
                </a:ln>
                <a:solidFill>
                  <a:prstClr val="black"/>
                </a:solidFill>
                <a:effectLst/>
                <a:uLnTx/>
                <a:uFillTx/>
                <a:latin typeface="Calibri Light" panose="020F0302020204030204"/>
                <a:ea typeface="+mj-ea"/>
                <a:cs typeface="+mj-cs"/>
              </a:rPr>
            </a:br>
            <a:r>
              <a:rPr kumimoji="0" lang="en-US" sz="4400" b="1" i="0" u="none" strike="noStrike" kern="0" cap="none" spc="0" normalizeH="0" baseline="0" noProof="0" dirty="0">
                <a:ln>
                  <a:noFill/>
                </a:ln>
                <a:solidFill>
                  <a:prstClr val="black"/>
                </a:solidFill>
                <a:effectLst/>
                <a:uLnTx/>
                <a:uFillTx/>
                <a:latin typeface="Calibri Light" panose="020F0302020204030204"/>
                <a:ea typeface="+mj-ea"/>
                <a:cs typeface="+mj-cs"/>
              </a:rPr>
              <a:t>Contact David Albright at dlalbright@sw.ua.edu </a:t>
            </a:r>
            <a:br>
              <a:rPr kumimoji="0" lang="en-US" sz="4400" b="1" i="0" u="none" strike="noStrike" kern="0" cap="none" spc="0" normalizeH="0" baseline="0" noProof="0" dirty="0">
                <a:ln>
                  <a:noFill/>
                </a:ln>
                <a:solidFill>
                  <a:prstClr val="black"/>
                </a:solidFill>
                <a:effectLst/>
                <a:uLnTx/>
                <a:uFillTx/>
                <a:latin typeface="Calibri Light" panose="020F0302020204030204"/>
                <a:ea typeface="+mj-ea"/>
                <a:cs typeface="+mj-cs"/>
              </a:rPr>
            </a:br>
            <a:r>
              <a:rPr kumimoji="0" lang="en-US" sz="4400" b="1" i="0" u="none" strike="noStrike" kern="0" cap="none" spc="0" normalizeH="0" baseline="0" noProof="0" dirty="0">
                <a:ln>
                  <a:noFill/>
                </a:ln>
                <a:solidFill>
                  <a:prstClr val="black"/>
                </a:solidFill>
                <a:effectLst/>
                <a:uLnTx/>
                <a:uFillTx/>
                <a:latin typeface="Calibri Light" panose="020F0302020204030204"/>
                <a:ea typeface="+mj-ea"/>
                <a:cs typeface="+mj-cs"/>
              </a:rPr>
              <a:t>for additional input or questions </a:t>
            </a:r>
            <a:br>
              <a:rPr kumimoji="0" lang="en-US" sz="4400" b="1" i="0" u="none" strike="noStrike" kern="0" cap="none" spc="0" normalizeH="0" baseline="0" noProof="0" dirty="0">
                <a:ln>
                  <a:noFill/>
                </a:ln>
                <a:solidFill>
                  <a:prstClr val="black"/>
                </a:solidFill>
                <a:effectLst/>
                <a:uLnTx/>
                <a:uFillTx/>
                <a:latin typeface="Calibri Light" panose="020F0302020204030204"/>
                <a:ea typeface="+mj-ea"/>
                <a:cs typeface="+mj-cs"/>
              </a:rPr>
            </a:br>
            <a:endParaRPr kumimoji="0" lang="en-US" sz="1800" b="0" i="0" u="none" strike="noStrike" kern="0" cap="none" spc="0" normalizeH="0" baseline="0" noProof="0" dirty="0">
              <a:ln>
                <a:noFill/>
              </a:ln>
              <a:solidFill>
                <a:sysClr val="windowText" lastClr="000000"/>
              </a:solidFill>
              <a:effectLst/>
              <a:uLnTx/>
              <a:uFillTx/>
            </a:endParaRPr>
          </a:p>
        </p:txBody>
      </p:sp>
      <p:sp>
        <p:nvSpPr>
          <p:cNvPr id="3" name="Rectangle 2">
            <a:extLst>
              <a:ext uri="{FF2B5EF4-FFF2-40B4-BE49-F238E27FC236}">
                <a16:creationId xmlns:a16="http://schemas.microsoft.com/office/drawing/2014/main" id="{EFC011DB-C848-4767-AE3C-7B4717526D51}"/>
              </a:ext>
            </a:extLst>
          </p:cNvPr>
          <p:cNvSpPr/>
          <p:nvPr/>
        </p:nvSpPr>
        <p:spPr>
          <a:xfrm>
            <a:off x="422031" y="3952220"/>
            <a:ext cx="11197883" cy="1421928"/>
          </a:xfrm>
          <a:prstGeom prst="rect">
            <a:avLst/>
          </a:prstGeom>
        </p:spPr>
        <p:txBody>
          <a:bodyPr wrap="square">
            <a:spAutoFit/>
          </a:bodyPr>
          <a:lstStyle/>
          <a:p>
            <a:pPr marL="0" marR="0" lvl="0" indent="0" algn="ctr" defTabSz="914400" eaLnBrk="1" fontAlgn="auto" latinLnBrk="0" hangingPunct="1">
              <a:lnSpc>
                <a:spcPct val="90000"/>
              </a:lnSpc>
              <a:spcBef>
                <a:spcPts val="1000"/>
              </a:spcBef>
              <a:spcAft>
                <a:spcPts val="0"/>
              </a:spcAft>
              <a:buClrTx/>
              <a:buSzTx/>
              <a:buFontTx/>
              <a:buNone/>
              <a:tabLst/>
              <a:defRPr/>
            </a:pPr>
            <a:r>
              <a:rPr kumimoji="0" lang="en-US" sz="4800" b="0" i="0" u="none" strike="noStrike" kern="0" cap="none" spc="0" normalizeH="0" baseline="0" noProof="0" dirty="0">
                <a:ln>
                  <a:noFill/>
                </a:ln>
                <a:solidFill>
                  <a:prstClr val="black"/>
                </a:solidFill>
                <a:effectLst/>
                <a:uLnTx/>
                <a:uFillTx/>
              </a:rPr>
              <a:t>Many thanks to the State Certifying Officials who filled out the survey.</a:t>
            </a:r>
          </a:p>
        </p:txBody>
      </p:sp>
    </p:spTree>
    <p:extLst>
      <p:ext uri="{BB962C8B-B14F-4D97-AF65-F5344CB8AC3E}">
        <p14:creationId xmlns:p14="http://schemas.microsoft.com/office/powerpoint/2010/main" val="223340942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64</TotalTime>
  <Words>946</Words>
  <Application>Microsoft Office PowerPoint</Application>
  <PresentationFormat>Widescreen</PresentationFormat>
  <Paragraphs>94</Paragraphs>
  <Slides>16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16</vt:i4>
      </vt:variant>
    </vt:vector>
  </HeadingPairs>
  <TitlesOfParts>
    <vt:vector size="20" baseType="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Krystal Dozier</dc:creator>
  <cp:lastModifiedBy>Krystal Dozier</cp:lastModifiedBy>
  <cp:revision>8</cp:revision>
  <cp:lastPrinted>2020-11-20T01:24:31Z</cp:lastPrinted>
  <dcterms:created xsi:type="dcterms:W3CDTF">2020-11-20T00:30:34Z</dcterms:created>
  <dcterms:modified xsi:type="dcterms:W3CDTF">2020-11-20T01:35:31Z</dcterms:modified>
</cp:coreProperties>
</file>