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24"/>
  </p:sldMasterIdLst>
  <p:notesMasterIdLst>
    <p:notesMasterId r:id="rId49"/>
  </p:notesMasterIdLst>
  <p:handoutMasterIdLst>
    <p:handoutMasterId r:id="rId50"/>
  </p:handoutMasterIdLst>
  <p:sldIdLst>
    <p:sldId id="305" r:id="rId25"/>
    <p:sldId id="435" r:id="rId26"/>
    <p:sldId id="293" r:id="rId27"/>
    <p:sldId id="421" r:id="rId28"/>
    <p:sldId id="304" r:id="rId29"/>
    <p:sldId id="422" r:id="rId30"/>
    <p:sldId id="566" r:id="rId31"/>
    <p:sldId id="565" r:id="rId32"/>
    <p:sldId id="423" r:id="rId33"/>
    <p:sldId id="466" r:id="rId34"/>
    <p:sldId id="321" r:id="rId35"/>
    <p:sldId id="569" r:id="rId36"/>
    <p:sldId id="570" r:id="rId37"/>
    <p:sldId id="571" r:id="rId38"/>
    <p:sldId id="573" r:id="rId39"/>
    <p:sldId id="460" r:id="rId40"/>
    <p:sldId id="574" r:id="rId41"/>
    <p:sldId id="575" r:id="rId42"/>
    <p:sldId id="418" r:id="rId43"/>
    <p:sldId id="434" r:id="rId44"/>
    <p:sldId id="1428" r:id="rId45"/>
    <p:sldId id="269" r:id="rId46"/>
    <p:sldId id="276" r:id="rId47"/>
    <p:sldId id="306" r:id="rId48"/>
  </p:sldIdLst>
  <p:sldSz cx="12192000" cy="6858000"/>
  <p:notesSz cx="7010400" cy="92964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lahan, Kendall, VBAVACO" initials="CKV" lastIdx="2" clrIdx="0">
    <p:extLst>
      <p:ext uri="{19B8F6BF-5375-455C-9EA6-DF929625EA0E}">
        <p15:presenceInfo xmlns:p15="http://schemas.microsoft.com/office/powerpoint/2012/main" userId="S-1-5-21-1409082233-764733703-682003330-391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1A1A"/>
    <a:srgbClr val="FFFFFF"/>
    <a:srgbClr val="181818"/>
    <a:srgbClr val="FFA013"/>
    <a:srgbClr val="264A7A"/>
    <a:srgbClr val="343434"/>
    <a:srgbClr val="282828"/>
    <a:srgbClr val="808080"/>
    <a:srgbClr val="244771"/>
    <a:srgbClr val="2447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6" autoAdjust="0"/>
    <p:restoredTop sz="87850" autoAdjust="0"/>
  </p:normalViewPr>
  <p:slideViewPr>
    <p:cSldViewPr snapToGrid="0">
      <p:cViewPr varScale="1">
        <p:scale>
          <a:sx n="72" d="100"/>
          <a:sy n="72" d="100"/>
        </p:scale>
        <p:origin x="78" y="648"/>
      </p:cViewPr>
      <p:guideLst/>
    </p:cSldViewPr>
  </p:slideViewPr>
  <p:notesTextViewPr>
    <p:cViewPr>
      <p:scale>
        <a:sx n="3" d="2"/>
        <a:sy n="3" d="2"/>
      </p:scale>
      <p:origin x="0" y="0"/>
    </p:cViewPr>
  </p:notesTextViewPr>
  <p:sorterViewPr>
    <p:cViewPr varScale="1">
      <p:scale>
        <a:sx n="100" d="100"/>
        <a:sy n="100" d="100"/>
      </p:scale>
      <p:origin x="0" y="-8646"/>
    </p:cViewPr>
  </p:sorterViewPr>
  <p:notesViewPr>
    <p:cSldViewPr snapToGrid="0" showGuides="1">
      <p:cViewPr varScale="1">
        <p:scale>
          <a:sx n="88" d="100"/>
          <a:sy n="88" d="100"/>
        </p:scale>
        <p:origin x="373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2.xml"/><Relationship Id="rId39" Type="http://schemas.openxmlformats.org/officeDocument/2006/relationships/slide" Target="slides/slide15.xml"/><Relationship Id="rId21" Type="http://schemas.openxmlformats.org/officeDocument/2006/relationships/customXml" Target="../customXml/item21.xml"/><Relationship Id="rId34" Type="http://schemas.openxmlformats.org/officeDocument/2006/relationships/slide" Target="slides/slide10.xml"/><Relationship Id="rId42" Type="http://schemas.openxmlformats.org/officeDocument/2006/relationships/slide" Target="slides/slide18.xml"/><Relationship Id="rId47" Type="http://schemas.openxmlformats.org/officeDocument/2006/relationships/slide" Target="slides/slide2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5.xml"/><Relationship Id="rId41" Type="http://schemas.openxmlformats.org/officeDocument/2006/relationships/slide" Target="slides/slide1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1.xml"/><Relationship Id="rId32" Type="http://schemas.openxmlformats.org/officeDocument/2006/relationships/slide" Target="slides/slide8.xml"/><Relationship Id="rId37" Type="http://schemas.openxmlformats.org/officeDocument/2006/relationships/slide" Target="slides/slide13.xml"/><Relationship Id="rId40" Type="http://schemas.openxmlformats.org/officeDocument/2006/relationships/slide" Target="slides/slide16.xml"/><Relationship Id="rId45" Type="http://schemas.openxmlformats.org/officeDocument/2006/relationships/slide" Target="slides/slide21.xml"/><Relationship Id="rId53"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tags" Target="tags/tag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CD410-5E2E-4080-A893-907D31D22CB3}" type="doc">
      <dgm:prSet loTypeId="urn:microsoft.com/office/officeart/2017/3/layout/HorizontalLabelsTimeline" loCatId="other" qsTypeId="urn:microsoft.com/office/officeart/2005/8/quickstyle/simple1" qsCatId="simple" csTypeId="urn:microsoft.com/office/officeart/2005/8/colors/accent1_2" csCatId="accent1" phldr="1"/>
      <dgm:spPr/>
      <dgm:t>
        <a:bodyPr/>
        <a:lstStyle/>
        <a:p>
          <a:endParaRPr lang="en-US"/>
        </a:p>
      </dgm:t>
    </dgm:pt>
    <dgm:pt modelId="{D423FB80-F2BD-4DDE-80B1-76F84FE09A02}">
      <dgm:prSet phldrT="[Text]" custT="1"/>
      <dgm:spPr>
        <a:solidFill>
          <a:srgbClr val="244775"/>
        </a:solidFill>
        <a:ln>
          <a:noFill/>
        </a:ln>
      </dgm:spPr>
      <dgm:t>
        <a:bodyPr/>
        <a:lstStyle/>
        <a:p>
          <a:pPr>
            <a:defRPr b="1"/>
          </a:pPr>
          <a:r>
            <a:rPr lang="en-US" sz="2000" dirty="0">
              <a:latin typeface="+mj-lt"/>
            </a:rPr>
            <a:t>October 1, 2021</a:t>
          </a:r>
        </a:p>
      </dgm:t>
    </dgm:pt>
    <dgm:pt modelId="{9B1CA3FF-D252-4AF5-8F50-CFC93ACA9175}" type="parTrans" cxnId="{5BF3B7B1-A779-4E2D-8625-77DE0CA38FEE}">
      <dgm:prSet/>
      <dgm:spPr/>
      <dgm:t>
        <a:bodyPr/>
        <a:lstStyle/>
        <a:p>
          <a:endParaRPr lang="en-US"/>
        </a:p>
      </dgm:t>
    </dgm:pt>
    <dgm:pt modelId="{EBE862E1-9761-4AA7-AA00-BD79FA3B27DD}" type="sibTrans" cxnId="{5BF3B7B1-A779-4E2D-8625-77DE0CA38FEE}">
      <dgm:prSet/>
      <dgm:spPr/>
      <dgm:t>
        <a:bodyPr/>
        <a:lstStyle/>
        <a:p>
          <a:endParaRPr lang="en-US"/>
        </a:p>
      </dgm:t>
    </dgm:pt>
    <dgm:pt modelId="{245E128E-7700-4C91-9411-CDD1DCA94D67}">
      <dgm:prSet phldrT="[Tex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Annual Training Window Opened. Updated training requirements for all new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and continuing education requirements for existing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are effective</a:t>
          </a:r>
        </a:p>
      </dgm:t>
    </dgm:pt>
    <dgm:pt modelId="{B4D95EBA-0423-4AFA-B379-E030341B1F23}" type="parTrans" cxnId="{68D35F9D-DABF-4E5A-94D4-F988D8E84907}">
      <dgm:prSet/>
      <dgm:spPr/>
      <dgm:t>
        <a:bodyPr/>
        <a:lstStyle/>
        <a:p>
          <a:endParaRPr lang="en-US"/>
        </a:p>
      </dgm:t>
    </dgm:pt>
    <dgm:pt modelId="{4963BA97-D4C5-477B-9B0D-68DB38F61579}" type="sibTrans" cxnId="{68D35F9D-DABF-4E5A-94D4-F988D8E84907}">
      <dgm:prSet/>
      <dgm:spPr/>
      <dgm:t>
        <a:bodyPr/>
        <a:lstStyle/>
        <a:p>
          <a:endParaRPr lang="en-US"/>
        </a:p>
      </dgm:t>
    </dgm:pt>
    <dgm:pt modelId="{2DC4903D-31E8-4ED6-875F-63877788B702}">
      <dgm:prSet phldrT="[Text]" custT="1"/>
      <dgm:spPr>
        <a:solidFill>
          <a:srgbClr val="244775"/>
        </a:solidFill>
        <a:ln>
          <a:noFill/>
        </a:ln>
      </dgm:spPr>
      <dgm:t>
        <a:bodyPr/>
        <a:lstStyle/>
        <a:p>
          <a:pPr>
            <a:defRPr b="1"/>
          </a:pPr>
          <a:r>
            <a:rPr lang="en-US" sz="2000" dirty="0">
              <a:latin typeface="+mj-lt"/>
            </a:rPr>
            <a:t>August 31, 2022</a:t>
          </a:r>
        </a:p>
      </dgm:t>
    </dgm:pt>
    <dgm:pt modelId="{A18F8C20-9A13-44DB-9E45-C2DE49ACE5D9}" type="parTrans" cxnId="{A319CB69-6926-431D-A805-EACBFA83FA66}">
      <dgm:prSet/>
      <dgm:spPr/>
      <dgm:t>
        <a:bodyPr/>
        <a:lstStyle/>
        <a:p>
          <a:endParaRPr lang="en-US"/>
        </a:p>
      </dgm:t>
    </dgm:pt>
    <dgm:pt modelId="{EBFDEA83-93E5-4D72-A672-078838B258F5}" type="sibTrans" cxnId="{A319CB69-6926-431D-A805-EACBFA83FA66}">
      <dgm:prSet/>
      <dgm:spPr/>
      <dgm:t>
        <a:bodyPr/>
        <a:lstStyle/>
        <a:p>
          <a:endParaRPr lang="en-US"/>
        </a:p>
      </dgm:t>
    </dgm:pt>
    <dgm:pt modelId="{A9FB790A-3E33-4887-962E-7206A01AD84F}">
      <dgm:prSet phldrT="[Tex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Annual Training Window Closes! Continuing education requirements for existing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completed</a:t>
          </a:r>
        </a:p>
      </dgm:t>
    </dgm:pt>
    <dgm:pt modelId="{2E34BE83-4A83-4B5F-8976-D4AC57FE5007}" type="parTrans" cxnId="{607143D0-C26B-448B-8E8C-A8A46198F0C6}">
      <dgm:prSet/>
      <dgm:spPr/>
      <dgm:t>
        <a:bodyPr/>
        <a:lstStyle/>
        <a:p>
          <a:endParaRPr lang="en-US"/>
        </a:p>
      </dgm:t>
    </dgm:pt>
    <dgm:pt modelId="{A18338C2-0675-4B1C-898F-3D939F41C34C}" type="sibTrans" cxnId="{607143D0-C26B-448B-8E8C-A8A46198F0C6}">
      <dgm:prSet/>
      <dgm:spPr/>
      <dgm:t>
        <a:bodyPr/>
        <a:lstStyle/>
        <a:p>
          <a:endParaRPr lang="en-US"/>
        </a:p>
      </dgm:t>
    </dgm:pt>
    <dgm:pt modelId="{8A93A940-284B-49B0-9D89-5FA2B3B3C7E5}">
      <dgm:prSet phldrT="[Text]" custT="1"/>
      <dgm:spPr>
        <a:solidFill>
          <a:srgbClr val="244775"/>
        </a:solidFill>
        <a:ln>
          <a:noFill/>
        </a:ln>
      </dgm:spPr>
      <dgm:t>
        <a:bodyPr/>
        <a:lstStyle/>
        <a:p>
          <a:pPr>
            <a:defRPr b="1"/>
          </a:pPr>
          <a:r>
            <a:rPr lang="en-US" sz="2000" dirty="0">
              <a:latin typeface="+mj-lt"/>
            </a:rPr>
            <a:t>September 1-30, 2022</a:t>
          </a:r>
        </a:p>
      </dgm:t>
    </dgm:pt>
    <dgm:pt modelId="{CD96219D-3688-4138-ACC9-901ED9FEACCC}" type="parTrans" cxnId="{982D7B44-1518-4DD0-82D4-8A3901DD95E9}">
      <dgm:prSet/>
      <dgm:spPr/>
      <dgm:t>
        <a:bodyPr/>
        <a:lstStyle/>
        <a:p>
          <a:endParaRPr lang="en-US"/>
        </a:p>
      </dgm:t>
    </dgm:pt>
    <dgm:pt modelId="{E0447E4A-3C15-4884-AEBE-804149EBD331}" type="sibTrans" cxnId="{982D7B44-1518-4DD0-82D4-8A3901DD95E9}">
      <dgm:prSet/>
      <dgm:spPr/>
      <dgm:t>
        <a:bodyPr/>
        <a:lstStyle/>
        <a:p>
          <a:endParaRPr lang="en-US"/>
        </a:p>
      </dgm:t>
    </dgm:pt>
    <dgm:pt modelId="{6BA5F3BE-D53A-42E0-A7FE-674B99BD07E6}">
      <dgm:prSet phldrT="[Tex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Existing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 No training in progress</a:t>
          </a:r>
        </a:p>
      </dgm:t>
    </dgm:pt>
    <dgm:pt modelId="{9484BBA1-86EE-4AA2-B94A-A26EED0EFB1E}" type="parTrans" cxnId="{6AEB3B94-8522-4F42-A6BC-BC55C5AED92F}">
      <dgm:prSet/>
      <dgm:spPr/>
      <dgm:t>
        <a:bodyPr/>
        <a:lstStyle/>
        <a:p>
          <a:endParaRPr lang="en-US"/>
        </a:p>
      </dgm:t>
    </dgm:pt>
    <dgm:pt modelId="{48C67DB7-8AA6-454C-83AE-A16B3B9F45FF}" type="sibTrans" cxnId="{6AEB3B94-8522-4F42-A6BC-BC55C5AED92F}">
      <dgm:prSet/>
      <dgm:spPr/>
      <dgm:t>
        <a:bodyPr/>
        <a:lstStyle/>
        <a:p>
          <a:endParaRPr lang="en-US"/>
        </a:p>
      </dgm:t>
    </dgm:pt>
    <dgm:pt modelId="{F01D5F9E-ABC5-4560-ACB4-E6CFBC60BFF2}">
      <dgm:prSet custT="1"/>
      <dgm:spPr>
        <a:solidFill>
          <a:srgbClr val="244775"/>
        </a:solidFill>
        <a:ln>
          <a:noFill/>
        </a:ln>
      </dgm:spPr>
      <dgm:t>
        <a:bodyPr/>
        <a:lstStyle/>
        <a:p>
          <a:pPr>
            <a:defRPr b="1"/>
          </a:pPr>
          <a:r>
            <a:rPr lang="en-US" sz="2000" dirty="0">
              <a:latin typeface="+mj-lt"/>
            </a:rPr>
            <a:t>June 1, 2022</a:t>
          </a:r>
        </a:p>
      </dgm:t>
    </dgm:pt>
    <dgm:pt modelId="{FEAC3315-4B36-4E3C-89B3-70A50C7F13CC}" type="parTrans" cxnId="{4B61AF65-3991-4A24-9475-D4AA0127738F}">
      <dgm:prSet/>
      <dgm:spPr/>
      <dgm:t>
        <a:bodyPr/>
        <a:lstStyle/>
        <a:p>
          <a:endParaRPr lang="en-US"/>
        </a:p>
      </dgm:t>
    </dgm:pt>
    <dgm:pt modelId="{36ABC0D0-B41E-401C-840C-2AFBE73989B4}" type="sibTrans" cxnId="{4B61AF65-3991-4A24-9475-D4AA0127738F}">
      <dgm:prSet/>
      <dgm:spPr/>
      <dgm:t>
        <a:bodyPr/>
        <a:lstStyle/>
        <a:p>
          <a:endParaRPr lang="en-US"/>
        </a:p>
      </dgm:t>
    </dgm:pt>
    <dgm:pt modelId="{454D56AF-0D14-43A4-A4AA-2274946C5116}">
      <dgm:prSet custT="1"/>
      <dgm:spPr>
        <a:solidFill>
          <a:srgbClr val="244775"/>
        </a:solidFill>
        <a:ln>
          <a:noFill/>
        </a:ln>
      </dgm:spPr>
      <dgm:t>
        <a:bodyPr/>
        <a:lstStyle/>
        <a:p>
          <a:pPr>
            <a:defRPr b="1"/>
          </a:pPr>
          <a:r>
            <a:rPr lang="en-US" sz="2000" dirty="0">
              <a:latin typeface="+mj-lt"/>
            </a:rPr>
            <a:t>July 1, 2022</a:t>
          </a:r>
        </a:p>
      </dgm:t>
    </dgm:pt>
    <dgm:pt modelId="{340931FA-0A09-49B9-99A7-6650F93FDC08}" type="parTrans" cxnId="{5A3B2130-5035-4E61-92B1-343AA432C9DF}">
      <dgm:prSet/>
      <dgm:spPr/>
      <dgm:t>
        <a:bodyPr/>
        <a:lstStyle/>
        <a:p>
          <a:endParaRPr lang="en-US"/>
        </a:p>
      </dgm:t>
    </dgm:pt>
    <dgm:pt modelId="{511F28C0-50D9-4CBB-862C-2AD0ACC17105}" type="sibTrans" cxnId="{5A3B2130-5035-4E61-92B1-343AA432C9DF}">
      <dgm:prSet/>
      <dgm:spPr/>
      <dgm:t>
        <a:bodyPr/>
        <a:lstStyle/>
        <a:p>
          <a:endParaRPr lang="en-US"/>
        </a:p>
      </dgm:t>
    </dgm:pt>
    <dgm:pt modelId="{A7F4784E-75AE-4F03-B342-C71355D1ACCF}">
      <dgm:prSet custT="1"/>
      <dgm:spPr>
        <a:solidFill>
          <a:srgbClr val="244775"/>
        </a:solidFill>
        <a:ln>
          <a:noFill/>
        </a:ln>
      </dgm:spPr>
      <dgm:t>
        <a:bodyPr/>
        <a:lstStyle/>
        <a:p>
          <a:pPr>
            <a:defRPr b="1"/>
          </a:pPr>
          <a:r>
            <a:rPr lang="en-US" sz="2000" dirty="0">
              <a:latin typeface="+mj-lt"/>
            </a:rPr>
            <a:t>August 1, 2022</a:t>
          </a:r>
        </a:p>
      </dgm:t>
    </dgm:pt>
    <dgm:pt modelId="{E8170CB0-7D27-4024-BF4D-F79F86202313}" type="parTrans" cxnId="{33DFDD33-182D-44AF-9877-B1DCECE3CC9D}">
      <dgm:prSet/>
      <dgm:spPr/>
      <dgm:t>
        <a:bodyPr/>
        <a:lstStyle/>
        <a:p>
          <a:endParaRPr lang="en-US"/>
        </a:p>
      </dgm:t>
    </dgm:pt>
    <dgm:pt modelId="{3078DB00-0C2A-4587-8661-74E5E36CBCA7}" type="sibTrans" cxnId="{33DFDD33-182D-44AF-9877-B1DCECE3CC9D}">
      <dgm:prSet/>
      <dgm:spPr/>
      <dgm:t>
        <a:bodyPr/>
        <a:lstStyle/>
        <a:p>
          <a:endParaRPr lang="en-US"/>
        </a:p>
      </dgm:t>
    </dgm:pt>
    <dgm:pt modelId="{A59C9EB4-4836-41EA-88FC-E68E29755DEF}">
      <dgm:prSet custT="1"/>
      <dgm:spPr>
        <a:solidFill>
          <a:srgbClr val="244775"/>
        </a:solidFill>
        <a:ln>
          <a:noFill/>
        </a:ln>
      </dgm:spPr>
      <dgm:t>
        <a:bodyPr/>
        <a:lstStyle/>
        <a:p>
          <a:pPr>
            <a:defRPr b="1"/>
          </a:pPr>
          <a:r>
            <a:rPr lang="en-US" sz="2000" dirty="0">
              <a:latin typeface="+mj-lt"/>
            </a:rPr>
            <a:t>August 15, 2022</a:t>
          </a:r>
        </a:p>
      </dgm:t>
    </dgm:pt>
    <dgm:pt modelId="{C486CA18-5D6B-49AD-B92C-52313E993EC5}" type="parTrans" cxnId="{C2A8B52A-540B-46B5-A43B-27FAF06A13EF}">
      <dgm:prSet/>
      <dgm:spPr/>
      <dgm:t>
        <a:bodyPr/>
        <a:lstStyle/>
        <a:p>
          <a:endParaRPr lang="en-US"/>
        </a:p>
      </dgm:t>
    </dgm:pt>
    <dgm:pt modelId="{62C75627-0A71-4E35-B62B-749D8AB3C189}" type="sibTrans" cxnId="{C2A8B52A-540B-46B5-A43B-27FAF06A13EF}">
      <dgm:prSet/>
      <dgm:spPr/>
      <dgm:t>
        <a:bodyPr/>
        <a:lstStyle/>
        <a:p>
          <a:endParaRPr lang="en-US"/>
        </a:p>
      </dgm:t>
    </dgm:pt>
    <dgm:pt modelId="{3280BE73-5C4D-4941-9102-E5930904556F}">
      <dgm:prSe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60-Day Training Alert!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dgm:t>
    </dgm:pt>
    <dgm:pt modelId="{596FE3BE-79D4-47E4-8416-EDF8385B1DE9}" type="parTrans" cxnId="{B9B38C7F-D679-4A39-B742-6501D3961044}">
      <dgm:prSet/>
      <dgm:spPr/>
      <dgm:t>
        <a:bodyPr/>
        <a:lstStyle/>
        <a:p>
          <a:endParaRPr lang="en-US"/>
        </a:p>
      </dgm:t>
    </dgm:pt>
    <dgm:pt modelId="{8E22D1FB-CF90-47F0-B06E-C66C75D54226}" type="sibTrans" cxnId="{B9B38C7F-D679-4A39-B742-6501D3961044}">
      <dgm:prSet/>
      <dgm:spPr/>
      <dgm:t>
        <a:bodyPr/>
        <a:lstStyle/>
        <a:p>
          <a:endParaRPr lang="en-US"/>
        </a:p>
      </dgm:t>
    </dgm:pt>
    <dgm:pt modelId="{47BE8E0B-496B-44FC-825E-C2A10D821DC9}">
      <dgm:prSe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90-Day Training Alert!  90-Day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dgm:t>
    </dgm:pt>
    <dgm:pt modelId="{26C37286-A207-4C3A-8F03-B64C4EB72DB8}" type="parTrans" cxnId="{47F4D29A-7D65-4C2F-8677-61780F0F1118}">
      <dgm:prSet/>
      <dgm:spPr/>
      <dgm:t>
        <a:bodyPr/>
        <a:lstStyle/>
        <a:p>
          <a:endParaRPr lang="en-US"/>
        </a:p>
      </dgm:t>
    </dgm:pt>
    <dgm:pt modelId="{258C30B8-1EDE-458F-9BAB-BD0E5C8E1BF9}" type="sibTrans" cxnId="{47F4D29A-7D65-4C2F-8677-61780F0F1118}">
      <dgm:prSet/>
      <dgm:spPr/>
      <dgm:t>
        <a:bodyPr/>
        <a:lstStyle/>
        <a:p>
          <a:endParaRPr lang="en-US"/>
        </a:p>
      </dgm:t>
    </dgm:pt>
    <dgm:pt modelId="{1827863D-2FA1-48D1-81C4-0E7D31ADB47E}">
      <dgm:prSe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30-Day Training Alert!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dgm:t>
    </dgm:pt>
    <dgm:pt modelId="{B426C98F-7250-4E9E-84CB-E9FC83F8CB06}" type="parTrans" cxnId="{7749B4AD-5089-49E7-8F6B-1B2382C9B50E}">
      <dgm:prSet/>
      <dgm:spPr/>
      <dgm:t>
        <a:bodyPr/>
        <a:lstStyle/>
        <a:p>
          <a:endParaRPr lang="en-US"/>
        </a:p>
      </dgm:t>
    </dgm:pt>
    <dgm:pt modelId="{D0D7EB30-49F6-43D6-AF40-1B9302B3ADF0}" type="sibTrans" cxnId="{7749B4AD-5089-49E7-8F6B-1B2382C9B50E}">
      <dgm:prSet/>
      <dgm:spPr/>
      <dgm:t>
        <a:bodyPr/>
        <a:lstStyle/>
        <a:p>
          <a:endParaRPr lang="en-US"/>
        </a:p>
      </dgm:t>
    </dgm:pt>
    <dgm:pt modelId="{CF564C6C-7771-4FD5-B851-B5B84730268F}">
      <dgm:prSet custT="1"/>
      <dgm:spPr>
        <a:solidFill>
          <a:schemeClr val="accent1">
            <a:lumMod val="20000"/>
            <a:lumOff val="80000"/>
            <a:alpha val="90000"/>
          </a:schemeClr>
        </a:solidFill>
        <a:ln>
          <a:noFill/>
        </a:ln>
      </dgm:spPr>
      <dgm:t>
        <a:bodyPr/>
        <a:lstStyle/>
        <a:p>
          <a:r>
            <a:rPr lang="en-US" sz="1200" i="1" kern="1200" dirty="0">
              <a:solidFill>
                <a:srgbClr val="454D55"/>
              </a:solidFill>
              <a:latin typeface="+mn-lt"/>
              <a:ea typeface="+mn-ea"/>
              <a:cs typeface="+mn-cs"/>
            </a:rPr>
            <a:t>15-Day Training Alert!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dgm:t>
    </dgm:pt>
    <dgm:pt modelId="{5A57A755-D716-4DC9-9A51-20693042AFC8}" type="parTrans" cxnId="{5F80C7E1-A7BD-418E-A665-3DAF3DEDF5A4}">
      <dgm:prSet/>
      <dgm:spPr/>
      <dgm:t>
        <a:bodyPr/>
        <a:lstStyle/>
        <a:p>
          <a:endParaRPr lang="en-US"/>
        </a:p>
      </dgm:t>
    </dgm:pt>
    <dgm:pt modelId="{024A7FBC-BB10-4242-BAF3-82678A4C13DA}" type="sibTrans" cxnId="{5F80C7E1-A7BD-418E-A665-3DAF3DEDF5A4}">
      <dgm:prSet/>
      <dgm:spPr/>
      <dgm:t>
        <a:bodyPr/>
        <a:lstStyle/>
        <a:p>
          <a:endParaRPr lang="en-US"/>
        </a:p>
      </dgm:t>
    </dgm:pt>
    <dgm:pt modelId="{A8790C1A-7738-4F18-887A-02D86BD6C9F2}">
      <dgm:prSet custT="1"/>
      <dgm:spPr/>
      <dgm:t>
        <a:bodyPr/>
        <a:lstStyle/>
        <a:p>
          <a:endParaRPr lang="en-US" sz="1200" i="1" kern="1200" dirty="0">
            <a:solidFill>
              <a:srgbClr val="454D55"/>
            </a:solidFill>
            <a:latin typeface="+mn-lt"/>
            <a:ea typeface="+mn-ea"/>
            <a:cs typeface="+mn-cs"/>
          </a:endParaRPr>
        </a:p>
      </dgm:t>
    </dgm:pt>
    <dgm:pt modelId="{C85D721A-7771-4679-AD72-AF95622BCAA0}" type="parTrans" cxnId="{07CF0F68-F2BE-4609-9A31-05369C6732BD}">
      <dgm:prSet/>
      <dgm:spPr/>
      <dgm:t>
        <a:bodyPr/>
        <a:lstStyle/>
        <a:p>
          <a:endParaRPr lang="en-US"/>
        </a:p>
      </dgm:t>
    </dgm:pt>
    <dgm:pt modelId="{96720A43-2C29-44CE-9603-4CA1130E53F4}" type="sibTrans" cxnId="{07CF0F68-F2BE-4609-9A31-05369C6732BD}">
      <dgm:prSet/>
      <dgm:spPr/>
      <dgm:t>
        <a:bodyPr/>
        <a:lstStyle/>
        <a:p>
          <a:endParaRPr lang="en-US"/>
        </a:p>
      </dgm:t>
    </dgm:pt>
    <dgm:pt modelId="{F9F6085C-97A2-4228-8CD2-693336366B74}">
      <dgm:prSet custT="1"/>
      <dgm:spPr/>
      <dgm:t>
        <a:bodyPr/>
        <a:lstStyle/>
        <a:p>
          <a:endParaRPr lang="en-US" sz="1200" i="1" kern="1200" dirty="0">
            <a:solidFill>
              <a:srgbClr val="454D55"/>
            </a:solidFill>
            <a:latin typeface="+mn-lt"/>
            <a:ea typeface="+mn-ea"/>
            <a:cs typeface="+mn-cs"/>
          </a:endParaRPr>
        </a:p>
      </dgm:t>
    </dgm:pt>
    <dgm:pt modelId="{D745F3DD-3568-41FF-99AD-C55B2DD6674A}" type="parTrans" cxnId="{BCFF9E62-378D-4A31-B9DF-8124DF83581F}">
      <dgm:prSet/>
      <dgm:spPr/>
      <dgm:t>
        <a:bodyPr/>
        <a:lstStyle/>
        <a:p>
          <a:endParaRPr lang="en-US"/>
        </a:p>
      </dgm:t>
    </dgm:pt>
    <dgm:pt modelId="{2569D29A-94E0-4480-AE18-CED53BB37EA2}" type="sibTrans" cxnId="{BCFF9E62-378D-4A31-B9DF-8124DF83581F}">
      <dgm:prSet/>
      <dgm:spPr/>
      <dgm:t>
        <a:bodyPr/>
        <a:lstStyle/>
        <a:p>
          <a:endParaRPr lang="en-US"/>
        </a:p>
      </dgm:t>
    </dgm:pt>
    <dgm:pt modelId="{2FE7E4D1-60AF-4AF7-A3B8-469E00792ED2}">
      <dgm:prSet custT="1"/>
      <dgm:spPr>
        <a:solidFill>
          <a:schemeClr val="accent1">
            <a:lumMod val="20000"/>
            <a:lumOff val="80000"/>
            <a:alpha val="90000"/>
          </a:schemeClr>
        </a:solidFill>
        <a:ln>
          <a:noFill/>
        </a:ln>
      </dgm:spPr>
      <dgm:t>
        <a:bodyPr/>
        <a:lstStyle/>
        <a:p>
          <a:r>
            <a:rPr lang="en-US" sz="1200" i="1" kern="1200">
              <a:solidFill>
                <a:srgbClr val="454D55"/>
              </a:solidFill>
              <a:latin typeface="+mn-lt"/>
              <a:ea typeface="+mn-ea"/>
              <a:cs typeface="+mn-cs"/>
            </a:rPr>
            <a:t>.</a:t>
          </a:r>
          <a:endParaRPr lang="en-US" sz="1200" i="1" kern="1200" dirty="0">
            <a:solidFill>
              <a:srgbClr val="454D55"/>
            </a:solidFill>
            <a:latin typeface="+mn-lt"/>
            <a:ea typeface="+mn-ea"/>
            <a:cs typeface="+mn-cs"/>
          </a:endParaRPr>
        </a:p>
      </dgm:t>
    </dgm:pt>
    <dgm:pt modelId="{C6A26EB9-4255-4707-972A-27558E9D2889}" type="parTrans" cxnId="{39D44B58-A297-49E5-838F-F1ED4803C710}">
      <dgm:prSet/>
      <dgm:spPr/>
    </dgm:pt>
    <dgm:pt modelId="{85ABF238-D7F5-4D21-AE4C-3D11E7D41E9C}" type="sibTrans" cxnId="{39D44B58-A297-49E5-838F-F1ED4803C710}">
      <dgm:prSet/>
      <dgm:spPr/>
    </dgm:pt>
    <dgm:pt modelId="{159F64F3-C0B0-4E25-BF8B-9DFF0CF48DDA}">
      <dgm:prSet custT="1"/>
      <dgm:spPr/>
      <dgm:t>
        <a:bodyPr/>
        <a:lstStyle/>
        <a:p>
          <a:endParaRPr lang="en-US" sz="1200" i="1" kern="1200" dirty="0">
            <a:solidFill>
              <a:srgbClr val="454D55"/>
            </a:solidFill>
            <a:latin typeface="+mn-lt"/>
            <a:ea typeface="+mn-ea"/>
            <a:cs typeface="+mn-cs"/>
          </a:endParaRPr>
        </a:p>
      </dgm:t>
    </dgm:pt>
    <dgm:pt modelId="{D8C310B4-576E-4B34-96B7-8288DF9F33FB}" type="parTrans" cxnId="{EFCDBD03-D0D6-40EF-B23F-059C5723FEF9}">
      <dgm:prSet/>
      <dgm:spPr/>
      <dgm:t>
        <a:bodyPr/>
        <a:lstStyle/>
        <a:p>
          <a:endParaRPr lang="en-US"/>
        </a:p>
      </dgm:t>
    </dgm:pt>
    <dgm:pt modelId="{3156FC2A-0DCC-4B56-927C-C2D0BAD3D1D0}" type="sibTrans" cxnId="{EFCDBD03-D0D6-40EF-B23F-059C5723FEF9}">
      <dgm:prSet/>
      <dgm:spPr/>
      <dgm:t>
        <a:bodyPr/>
        <a:lstStyle/>
        <a:p>
          <a:endParaRPr lang="en-US"/>
        </a:p>
      </dgm:t>
    </dgm:pt>
    <dgm:pt modelId="{2DCE37FF-3F0D-4038-8DA6-BAA5F6363601}">
      <dgm:prSet custT="1"/>
      <dgm:spPr/>
      <dgm:t>
        <a:bodyPr/>
        <a:lstStyle/>
        <a:p>
          <a:r>
            <a:rPr lang="en-US" sz="1200" i="1" kern="1200" dirty="0">
              <a:solidFill>
                <a:srgbClr val="454D55"/>
              </a:solidFill>
              <a:latin typeface="+mn-lt"/>
              <a:ea typeface="+mn-ea"/>
              <a:cs typeface="+mn-cs"/>
            </a:rPr>
            <a:t>New SCOs – Training is continuous throughout the year</a:t>
          </a:r>
        </a:p>
        <a:p>
          <a:endParaRPr lang="en-US" sz="1200" i="1" kern="1200" dirty="0">
            <a:solidFill>
              <a:srgbClr val="454D55"/>
            </a:solidFill>
            <a:latin typeface="+mn-lt"/>
            <a:ea typeface="+mn-ea"/>
            <a:cs typeface="+mn-cs"/>
          </a:endParaRPr>
        </a:p>
        <a:p>
          <a:endParaRPr lang="en-US" sz="1200" i="1" kern="1200" dirty="0">
            <a:solidFill>
              <a:srgbClr val="454D55"/>
            </a:solidFill>
            <a:latin typeface="+mn-lt"/>
            <a:ea typeface="+mn-ea"/>
            <a:cs typeface="+mn-cs"/>
          </a:endParaRPr>
        </a:p>
      </dgm:t>
    </dgm:pt>
    <dgm:pt modelId="{001F0DA4-0EB7-45CE-9103-17286F6AB62D}" type="parTrans" cxnId="{8D14970D-C6E7-4FAF-813A-8B8B96348C8C}">
      <dgm:prSet/>
      <dgm:spPr/>
      <dgm:t>
        <a:bodyPr/>
        <a:lstStyle/>
        <a:p>
          <a:endParaRPr lang="en-US"/>
        </a:p>
      </dgm:t>
    </dgm:pt>
    <dgm:pt modelId="{F3C0E582-AC44-40F7-862B-251C36F6BA45}" type="sibTrans" cxnId="{8D14970D-C6E7-4FAF-813A-8B8B96348C8C}">
      <dgm:prSet/>
      <dgm:spPr/>
      <dgm:t>
        <a:bodyPr/>
        <a:lstStyle/>
        <a:p>
          <a:endParaRPr lang="en-US"/>
        </a:p>
      </dgm:t>
    </dgm:pt>
    <dgm:pt modelId="{687CC7BD-79EF-4A0F-BDD3-809BFA49E6BE}" type="pres">
      <dgm:prSet presAssocID="{FF3CD410-5E2E-4080-A893-907D31D22CB3}" presName="root" presStyleCnt="0">
        <dgm:presLayoutVars>
          <dgm:chMax/>
          <dgm:chPref/>
          <dgm:animLvl val="lvl"/>
        </dgm:presLayoutVars>
      </dgm:prSet>
      <dgm:spPr/>
    </dgm:pt>
    <dgm:pt modelId="{6168B371-2815-4661-9209-F8A29814ADCC}" type="pres">
      <dgm:prSet presAssocID="{FF3CD410-5E2E-4080-A893-907D31D22CB3}" presName="divider" presStyleLbl="fgAcc1" presStyleIdx="0" presStyleCnt="1"/>
      <dgm:spPr>
        <a:ln w="38100">
          <a:solidFill>
            <a:schemeClr val="bg2"/>
          </a:solidFill>
        </a:ln>
      </dgm:spPr>
    </dgm:pt>
    <dgm:pt modelId="{4C5F54B5-504F-4069-AF1D-9A370FBD268C}" type="pres">
      <dgm:prSet presAssocID="{FF3CD410-5E2E-4080-A893-907D31D22CB3}" presName="nodes" presStyleCnt="0">
        <dgm:presLayoutVars>
          <dgm:chMax/>
          <dgm:chPref/>
          <dgm:animLvl val="lvl"/>
        </dgm:presLayoutVars>
      </dgm:prSet>
      <dgm:spPr/>
    </dgm:pt>
    <dgm:pt modelId="{34539F78-7536-446A-B749-4315D26F2C4E}" type="pres">
      <dgm:prSet presAssocID="{D423FB80-F2BD-4DDE-80B1-76F84FE09A02}" presName="composite" presStyleCnt="0"/>
      <dgm:spPr/>
    </dgm:pt>
    <dgm:pt modelId="{64E37A6A-8F95-4F28-92FC-1FE8089D7DAF}" type="pres">
      <dgm:prSet presAssocID="{D423FB80-F2BD-4DDE-80B1-76F84FE09A02}" presName="L1TextContainer" presStyleLbl="alignNode1" presStyleIdx="0" presStyleCnt="7">
        <dgm:presLayoutVars>
          <dgm:chMax val="1"/>
          <dgm:chPref val="1"/>
          <dgm:bulletEnabled val="1"/>
        </dgm:presLayoutVars>
      </dgm:prSet>
      <dgm:spPr/>
    </dgm:pt>
    <dgm:pt modelId="{301B11E7-9AB9-40DA-A950-87C47281308D}" type="pres">
      <dgm:prSet presAssocID="{D423FB80-F2BD-4DDE-80B1-76F84FE09A02}" presName="L2TextContainerWrapper" presStyleCnt="0">
        <dgm:presLayoutVars>
          <dgm:bulletEnabled val="1"/>
        </dgm:presLayoutVars>
      </dgm:prSet>
      <dgm:spPr/>
    </dgm:pt>
    <dgm:pt modelId="{255B3FC7-BD87-4810-87ED-7952D0F23157}" type="pres">
      <dgm:prSet presAssocID="{D423FB80-F2BD-4DDE-80B1-76F84FE09A02}" presName="L2TextContainer" presStyleLbl="bgAccFollowNode1" presStyleIdx="0" presStyleCnt="7"/>
      <dgm:spPr/>
    </dgm:pt>
    <dgm:pt modelId="{4B545162-9690-412E-B970-54DA905B44AF}" type="pres">
      <dgm:prSet presAssocID="{D423FB80-F2BD-4DDE-80B1-76F84FE09A02}" presName="FlexibleEmptyPlaceHolder" presStyleCnt="0"/>
      <dgm:spPr/>
    </dgm:pt>
    <dgm:pt modelId="{DF478A7F-4668-4E0A-86F7-C1205CF5AA73}" type="pres">
      <dgm:prSet presAssocID="{D423FB80-F2BD-4DDE-80B1-76F84FE09A02}" presName="ConnectLine" presStyleLbl="sibTrans1D1" presStyleIdx="0" presStyleCnt="7"/>
      <dgm:spPr>
        <a:ln w="19050">
          <a:solidFill>
            <a:schemeClr val="bg2"/>
          </a:solidFill>
        </a:ln>
      </dgm:spPr>
    </dgm:pt>
    <dgm:pt modelId="{6D7F9BE3-3008-4E5E-96F3-C71D72649902}" type="pres">
      <dgm:prSet presAssocID="{D423FB80-F2BD-4DDE-80B1-76F84FE09A02}" presName="ConnectorPoint" presStyleLbl="node1" presStyleIdx="0" presStyleCnt="7"/>
      <dgm:spPr>
        <a:prstGeom prst="ellipse">
          <a:avLst/>
        </a:prstGeom>
        <a:solidFill>
          <a:schemeClr val="accent2"/>
        </a:solidFill>
        <a:ln w="6350" cap="flat" cmpd="sng" algn="ctr">
          <a:noFill/>
          <a:prstDash val="solid"/>
          <a:miter lim="800000"/>
        </a:ln>
        <a:effectLst/>
      </dgm:spPr>
    </dgm:pt>
    <dgm:pt modelId="{02633C3C-6589-41FB-998C-85A7548107A4}" type="pres">
      <dgm:prSet presAssocID="{D423FB80-F2BD-4DDE-80B1-76F84FE09A02}" presName="EmptyPlaceHolder" presStyleCnt="0"/>
      <dgm:spPr/>
    </dgm:pt>
    <dgm:pt modelId="{41467129-B2CC-4E38-A5B2-56D30FA28409}" type="pres">
      <dgm:prSet presAssocID="{EBE862E1-9761-4AA7-AA00-BD79FA3B27DD}" presName="spaceBetweenRectangles" presStyleCnt="0"/>
      <dgm:spPr/>
    </dgm:pt>
    <dgm:pt modelId="{C7F26193-F277-4FC2-96E8-E896E5EFC9BC}" type="pres">
      <dgm:prSet presAssocID="{F01D5F9E-ABC5-4560-ACB4-E6CFBC60BFF2}" presName="composite" presStyleCnt="0"/>
      <dgm:spPr/>
    </dgm:pt>
    <dgm:pt modelId="{5C68C37A-C349-49AE-97A1-63D110D2C7D1}" type="pres">
      <dgm:prSet presAssocID="{F01D5F9E-ABC5-4560-ACB4-E6CFBC60BFF2}" presName="L1TextContainer" presStyleLbl="alignNode1" presStyleIdx="1" presStyleCnt="7">
        <dgm:presLayoutVars>
          <dgm:chMax val="1"/>
          <dgm:chPref val="1"/>
          <dgm:bulletEnabled val="1"/>
        </dgm:presLayoutVars>
      </dgm:prSet>
      <dgm:spPr/>
    </dgm:pt>
    <dgm:pt modelId="{3E3F09C6-0C94-40B1-A308-6929444363D4}" type="pres">
      <dgm:prSet presAssocID="{F01D5F9E-ABC5-4560-ACB4-E6CFBC60BFF2}" presName="L2TextContainerWrapper" presStyleCnt="0">
        <dgm:presLayoutVars>
          <dgm:bulletEnabled val="1"/>
        </dgm:presLayoutVars>
      </dgm:prSet>
      <dgm:spPr/>
    </dgm:pt>
    <dgm:pt modelId="{A01D9671-7007-4F3F-98D6-A9730C5B45E4}" type="pres">
      <dgm:prSet presAssocID="{F01D5F9E-ABC5-4560-ACB4-E6CFBC60BFF2}" presName="L2TextContainer" presStyleLbl="bgAccFollowNode1" presStyleIdx="1" presStyleCnt="7"/>
      <dgm:spPr/>
    </dgm:pt>
    <dgm:pt modelId="{65C95A24-31B5-46D2-BCB4-07372ABDD6F2}" type="pres">
      <dgm:prSet presAssocID="{F01D5F9E-ABC5-4560-ACB4-E6CFBC60BFF2}" presName="FlexibleEmptyPlaceHolder" presStyleCnt="0"/>
      <dgm:spPr/>
    </dgm:pt>
    <dgm:pt modelId="{D4347EDB-4883-4C4B-A672-6266C9702B5A}" type="pres">
      <dgm:prSet presAssocID="{F01D5F9E-ABC5-4560-ACB4-E6CFBC60BFF2}" presName="ConnectLine" presStyleLbl="sibTrans1D1" presStyleIdx="1" presStyleCnt="7"/>
      <dgm:spPr>
        <a:ln w="19050">
          <a:solidFill>
            <a:schemeClr val="bg2"/>
          </a:solidFill>
        </a:ln>
      </dgm:spPr>
    </dgm:pt>
    <dgm:pt modelId="{D10813CD-B7B7-4CC7-9B2D-B5AE3D30A4DA}" type="pres">
      <dgm:prSet presAssocID="{F01D5F9E-ABC5-4560-ACB4-E6CFBC60BFF2}" presName="ConnectorPoint" presStyleLbl="node1" presStyleIdx="1" presStyleCnt="7"/>
      <dgm:spPr>
        <a:prstGeom prst="ellipse">
          <a:avLst/>
        </a:prstGeom>
        <a:solidFill>
          <a:schemeClr val="accent2"/>
        </a:solidFill>
        <a:ln w="6350" cap="flat" cmpd="sng" algn="ctr">
          <a:noFill/>
          <a:prstDash val="solid"/>
          <a:miter lim="800000"/>
        </a:ln>
        <a:effectLst/>
      </dgm:spPr>
    </dgm:pt>
    <dgm:pt modelId="{143FACBA-FB69-402B-8D92-68DCE90EA86A}" type="pres">
      <dgm:prSet presAssocID="{F01D5F9E-ABC5-4560-ACB4-E6CFBC60BFF2}" presName="EmptyPlaceHolder" presStyleCnt="0"/>
      <dgm:spPr/>
    </dgm:pt>
    <dgm:pt modelId="{0587E036-7F91-482C-9B0A-860FD4CCD0E2}" type="pres">
      <dgm:prSet presAssocID="{36ABC0D0-B41E-401C-840C-2AFBE73989B4}" presName="spaceBetweenRectangles" presStyleCnt="0"/>
      <dgm:spPr/>
    </dgm:pt>
    <dgm:pt modelId="{795AD8F1-7B20-410C-90F4-2E04F4F4C93D}" type="pres">
      <dgm:prSet presAssocID="{454D56AF-0D14-43A4-A4AA-2274946C5116}" presName="composite" presStyleCnt="0"/>
      <dgm:spPr/>
    </dgm:pt>
    <dgm:pt modelId="{C5503B6E-C1DB-44F5-ABB8-38EF445ED1E8}" type="pres">
      <dgm:prSet presAssocID="{454D56AF-0D14-43A4-A4AA-2274946C5116}" presName="L1TextContainer" presStyleLbl="alignNode1" presStyleIdx="2" presStyleCnt="7">
        <dgm:presLayoutVars>
          <dgm:chMax val="1"/>
          <dgm:chPref val="1"/>
          <dgm:bulletEnabled val="1"/>
        </dgm:presLayoutVars>
      </dgm:prSet>
      <dgm:spPr/>
    </dgm:pt>
    <dgm:pt modelId="{FD7DE90B-3DDE-4250-BB93-6AFB95DB30C9}" type="pres">
      <dgm:prSet presAssocID="{454D56AF-0D14-43A4-A4AA-2274946C5116}" presName="L2TextContainerWrapper" presStyleCnt="0">
        <dgm:presLayoutVars>
          <dgm:bulletEnabled val="1"/>
        </dgm:presLayoutVars>
      </dgm:prSet>
      <dgm:spPr/>
    </dgm:pt>
    <dgm:pt modelId="{04897CD2-CF6F-4A55-8E79-1E7393B07B06}" type="pres">
      <dgm:prSet presAssocID="{454D56AF-0D14-43A4-A4AA-2274946C5116}" presName="L2TextContainer" presStyleLbl="bgAccFollowNode1" presStyleIdx="2" presStyleCnt="7"/>
      <dgm:spPr/>
    </dgm:pt>
    <dgm:pt modelId="{30F499EF-86B9-43D4-9E36-2ADCD18D3C55}" type="pres">
      <dgm:prSet presAssocID="{454D56AF-0D14-43A4-A4AA-2274946C5116}" presName="FlexibleEmptyPlaceHolder" presStyleCnt="0"/>
      <dgm:spPr/>
    </dgm:pt>
    <dgm:pt modelId="{73ACB8E4-FFC1-49E5-BB46-1EBD63F3BF67}" type="pres">
      <dgm:prSet presAssocID="{454D56AF-0D14-43A4-A4AA-2274946C5116}" presName="ConnectLine" presStyleLbl="sibTrans1D1" presStyleIdx="2" presStyleCnt="7"/>
      <dgm:spPr>
        <a:ln w="19050">
          <a:solidFill>
            <a:schemeClr val="bg2"/>
          </a:solidFill>
        </a:ln>
      </dgm:spPr>
    </dgm:pt>
    <dgm:pt modelId="{FE89438A-B301-4219-9492-D30967496E8F}" type="pres">
      <dgm:prSet presAssocID="{454D56AF-0D14-43A4-A4AA-2274946C5116}" presName="ConnectorPoint" presStyleLbl="node1" presStyleIdx="2" presStyleCnt="7"/>
      <dgm:spPr>
        <a:prstGeom prst="ellipse">
          <a:avLst/>
        </a:prstGeom>
        <a:solidFill>
          <a:schemeClr val="accent2"/>
        </a:solidFill>
        <a:ln w="6350" cap="flat" cmpd="sng" algn="ctr">
          <a:noFill/>
          <a:prstDash val="solid"/>
          <a:miter lim="800000"/>
        </a:ln>
        <a:effectLst/>
      </dgm:spPr>
    </dgm:pt>
    <dgm:pt modelId="{80E00C49-A058-42B1-B4A9-8FC8989D4F58}" type="pres">
      <dgm:prSet presAssocID="{454D56AF-0D14-43A4-A4AA-2274946C5116}" presName="EmptyPlaceHolder" presStyleCnt="0"/>
      <dgm:spPr/>
    </dgm:pt>
    <dgm:pt modelId="{396E0C2C-79C3-4FCA-B5E5-8B3C2758C30F}" type="pres">
      <dgm:prSet presAssocID="{511F28C0-50D9-4CBB-862C-2AD0ACC17105}" presName="spaceBetweenRectangles" presStyleCnt="0"/>
      <dgm:spPr/>
    </dgm:pt>
    <dgm:pt modelId="{866B658A-D972-4AD8-A7E6-4082FD2CB001}" type="pres">
      <dgm:prSet presAssocID="{A7F4784E-75AE-4F03-B342-C71355D1ACCF}" presName="composite" presStyleCnt="0"/>
      <dgm:spPr/>
    </dgm:pt>
    <dgm:pt modelId="{CBCB6B30-5D46-4B19-B9DE-C0B7FB057712}" type="pres">
      <dgm:prSet presAssocID="{A7F4784E-75AE-4F03-B342-C71355D1ACCF}" presName="L1TextContainer" presStyleLbl="alignNode1" presStyleIdx="3" presStyleCnt="7">
        <dgm:presLayoutVars>
          <dgm:chMax val="1"/>
          <dgm:chPref val="1"/>
          <dgm:bulletEnabled val="1"/>
        </dgm:presLayoutVars>
      </dgm:prSet>
      <dgm:spPr/>
    </dgm:pt>
    <dgm:pt modelId="{746F6004-1265-4B16-B698-179F0477DB3D}" type="pres">
      <dgm:prSet presAssocID="{A7F4784E-75AE-4F03-B342-C71355D1ACCF}" presName="L2TextContainerWrapper" presStyleCnt="0">
        <dgm:presLayoutVars>
          <dgm:bulletEnabled val="1"/>
        </dgm:presLayoutVars>
      </dgm:prSet>
      <dgm:spPr/>
    </dgm:pt>
    <dgm:pt modelId="{95B1E40E-26D9-44C8-A99F-14EA44505DF3}" type="pres">
      <dgm:prSet presAssocID="{A7F4784E-75AE-4F03-B342-C71355D1ACCF}" presName="L2TextContainer" presStyleLbl="bgAccFollowNode1" presStyleIdx="3" presStyleCnt="7"/>
      <dgm:spPr/>
    </dgm:pt>
    <dgm:pt modelId="{752FC6D6-93A6-414C-B65D-6F2858E07E0C}" type="pres">
      <dgm:prSet presAssocID="{A7F4784E-75AE-4F03-B342-C71355D1ACCF}" presName="FlexibleEmptyPlaceHolder" presStyleCnt="0"/>
      <dgm:spPr/>
    </dgm:pt>
    <dgm:pt modelId="{BBBD3B06-9C30-48DB-A77E-5A358B1C6E78}" type="pres">
      <dgm:prSet presAssocID="{A7F4784E-75AE-4F03-B342-C71355D1ACCF}" presName="ConnectLine" presStyleLbl="sibTrans1D1" presStyleIdx="3" presStyleCnt="7"/>
      <dgm:spPr>
        <a:ln w="19050">
          <a:solidFill>
            <a:schemeClr val="bg2"/>
          </a:solidFill>
        </a:ln>
      </dgm:spPr>
    </dgm:pt>
    <dgm:pt modelId="{C574381E-6C24-436D-B265-4BCFEFA46591}" type="pres">
      <dgm:prSet presAssocID="{A7F4784E-75AE-4F03-B342-C71355D1ACCF}" presName="ConnectorPoint" presStyleLbl="node1" presStyleIdx="3" presStyleCnt="7"/>
      <dgm:spPr>
        <a:prstGeom prst="ellipse">
          <a:avLst/>
        </a:prstGeom>
        <a:solidFill>
          <a:schemeClr val="accent2"/>
        </a:solidFill>
        <a:ln w="6350" cap="flat" cmpd="sng" algn="ctr">
          <a:noFill/>
          <a:prstDash val="solid"/>
          <a:miter lim="800000"/>
        </a:ln>
        <a:effectLst/>
      </dgm:spPr>
    </dgm:pt>
    <dgm:pt modelId="{CC7E7566-0B46-4E0A-B951-BFE404664D2C}" type="pres">
      <dgm:prSet presAssocID="{A7F4784E-75AE-4F03-B342-C71355D1ACCF}" presName="EmptyPlaceHolder" presStyleCnt="0"/>
      <dgm:spPr/>
    </dgm:pt>
    <dgm:pt modelId="{F50C4635-5C0A-4C07-B5AD-BABD96009847}" type="pres">
      <dgm:prSet presAssocID="{3078DB00-0C2A-4587-8661-74E5E36CBCA7}" presName="spaceBetweenRectangles" presStyleCnt="0"/>
      <dgm:spPr/>
    </dgm:pt>
    <dgm:pt modelId="{5667DB6C-E90F-44DB-BFD7-8570D48D28D4}" type="pres">
      <dgm:prSet presAssocID="{A59C9EB4-4836-41EA-88FC-E68E29755DEF}" presName="composite" presStyleCnt="0"/>
      <dgm:spPr/>
    </dgm:pt>
    <dgm:pt modelId="{88F6D506-033B-4CA4-9572-41E373A6B43C}" type="pres">
      <dgm:prSet presAssocID="{A59C9EB4-4836-41EA-88FC-E68E29755DEF}" presName="L1TextContainer" presStyleLbl="alignNode1" presStyleIdx="4" presStyleCnt="7">
        <dgm:presLayoutVars>
          <dgm:chMax val="1"/>
          <dgm:chPref val="1"/>
          <dgm:bulletEnabled val="1"/>
        </dgm:presLayoutVars>
      </dgm:prSet>
      <dgm:spPr/>
    </dgm:pt>
    <dgm:pt modelId="{E3303ED6-54B9-4518-AD7C-3197102106EF}" type="pres">
      <dgm:prSet presAssocID="{A59C9EB4-4836-41EA-88FC-E68E29755DEF}" presName="L2TextContainerWrapper" presStyleCnt="0">
        <dgm:presLayoutVars>
          <dgm:bulletEnabled val="1"/>
        </dgm:presLayoutVars>
      </dgm:prSet>
      <dgm:spPr/>
    </dgm:pt>
    <dgm:pt modelId="{FE14A9FC-66E7-4679-B63E-054F98E59204}" type="pres">
      <dgm:prSet presAssocID="{A59C9EB4-4836-41EA-88FC-E68E29755DEF}" presName="L2TextContainer" presStyleLbl="bgAccFollowNode1" presStyleIdx="4" presStyleCnt="7"/>
      <dgm:spPr/>
    </dgm:pt>
    <dgm:pt modelId="{8F1DAFAE-685A-4EC1-8FC0-2EE182F59B78}" type="pres">
      <dgm:prSet presAssocID="{A59C9EB4-4836-41EA-88FC-E68E29755DEF}" presName="FlexibleEmptyPlaceHolder" presStyleCnt="0"/>
      <dgm:spPr/>
    </dgm:pt>
    <dgm:pt modelId="{4702B22B-8EB6-4454-9F8E-9A963F32B8A1}" type="pres">
      <dgm:prSet presAssocID="{A59C9EB4-4836-41EA-88FC-E68E29755DEF}" presName="ConnectLine" presStyleLbl="sibTrans1D1" presStyleIdx="4" presStyleCnt="7"/>
      <dgm:spPr>
        <a:ln w="19050">
          <a:solidFill>
            <a:schemeClr val="bg2"/>
          </a:solidFill>
        </a:ln>
      </dgm:spPr>
    </dgm:pt>
    <dgm:pt modelId="{F2E81385-B138-4A59-9452-A3C9AC4F2012}" type="pres">
      <dgm:prSet presAssocID="{A59C9EB4-4836-41EA-88FC-E68E29755DEF}" presName="ConnectorPoint" presStyleLbl="node1" presStyleIdx="4" presStyleCnt="7"/>
      <dgm:spPr>
        <a:prstGeom prst="ellipse">
          <a:avLst/>
        </a:prstGeom>
        <a:solidFill>
          <a:schemeClr val="accent2"/>
        </a:solidFill>
        <a:ln w="6350" cap="flat" cmpd="sng" algn="ctr">
          <a:noFill/>
          <a:prstDash val="solid"/>
          <a:miter lim="800000"/>
        </a:ln>
        <a:effectLst/>
      </dgm:spPr>
    </dgm:pt>
    <dgm:pt modelId="{00C34F8E-67EA-485C-B754-5C6C9BC871C5}" type="pres">
      <dgm:prSet presAssocID="{A59C9EB4-4836-41EA-88FC-E68E29755DEF}" presName="EmptyPlaceHolder" presStyleCnt="0"/>
      <dgm:spPr/>
    </dgm:pt>
    <dgm:pt modelId="{E2C470F7-A894-4A64-A64E-235B0E510421}" type="pres">
      <dgm:prSet presAssocID="{62C75627-0A71-4E35-B62B-749D8AB3C189}" presName="spaceBetweenRectangles" presStyleCnt="0"/>
      <dgm:spPr/>
    </dgm:pt>
    <dgm:pt modelId="{6AA3FB3F-E213-4147-93D1-22B952CDFE17}" type="pres">
      <dgm:prSet presAssocID="{2DC4903D-31E8-4ED6-875F-63877788B702}" presName="composite" presStyleCnt="0"/>
      <dgm:spPr/>
    </dgm:pt>
    <dgm:pt modelId="{270971D8-F05B-4392-88C0-D9921BB5F6B0}" type="pres">
      <dgm:prSet presAssocID="{2DC4903D-31E8-4ED6-875F-63877788B702}" presName="L1TextContainer" presStyleLbl="alignNode1" presStyleIdx="5" presStyleCnt="7">
        <dgm:presLayoutVars>
          <dgm:chMax val="1"/>
          <dgm:chPref val="1"/>
          <dgm:bulletEnabled val="1"/>
        </dgm:presLayoutVars>
      </dgm:prSet>
      <dgm:spPr/>
    </dgm:pt>
    <dgm:pt modelId="{68B34C20-0EE9-4A51-9634-702BEA794899}" type="pres">
      <dgm:prSet presAssocID="{2DC4903D-31E8-4ED6-875F-63877788B702}" presName="L2TextContainerWrapper" presStyleCnt="0">
        <dgm:presLayoutVars>
          <dgm:bulletEnabled val="1"/>
        </dgm:presLayoutVars>
      </dgm:prSet>
      <dgm:spPr/>
    </dgm:pt>
    <dgm:pt modelId="{1D60394B-1800-4790-9694-08B1C1D1B34D}" type="pres">
      <dgm:prSet presAssocID="{2DC4903D-31E8-4ED6-875F-63877788B702}" presName="L2TextContainer" presStyleLbl="bgAccFollowNode1" presStyleIdx="5" presStyleCnt="7"/>
      <dgm:spPr/>
    </dgm:pt>
    <dgm:pt modelId="{F7828579-24D8-4EC2-A1D6-344D5AD522E4}" type="pres">
      <dgm:prSet presAssocID="{2DC4903D-31E8-4ED6-875F-63877788B702}" presName="FlexibleEmptyPlaceHolder" presStyleCnt="0"/>
      <dgm:spPr/>
    </dgm:pt>
    <dgm:pt modelId="{59F1EF41-14EA-48EE-A559-118169DBDB24}" type="pres">
      <dgm:prSet presAssocID="{2DC4903D-31E8-4ED6-875F-63877788B702}" presName="ConnectLine" presStyleLbl="sibTrans1D1" presStyleIdx="5" presStyleCnt="7"/>
      <dgm:spPr>
        <a:ln w="19050">
          <a:solidFill>
            <a:schemeClr val="bg2"/>
          </a:solidFill>
        </a:ln>
      </dgm:spPr>
    </dgm:pt>
    <dgm:pt modelId="{8E0947F0-E28B-4B2E-B1D6-BFEED1AF012B}" type="pres">
      <dgm:prSet presAssocID="{2DC4903D-31E8-4ED6-875F-63877788B702}" presName="ConnectorPoint" presStyleLbl="node1" presStyleIdx="5" presStyleCnt="7"/>
      <dgm:spPr>
        <a:prstGeom prst="ellipse">
          <a:avLst/>
        </a:prstGeom>
        <a:solidFill>
          <a:schemeClr val="accent2"/>
        </a:solidFill>
        <a:ln w="6350" cap="flat" cmpd="sng" algn="ctr">
          <a:noFill/>
          <a:prstDash val="solid"/>
          <a:miter lim="800000"/>
        </a:ln>
        <a:effectLst/>
      </dgm:spPr>
    </dgm:pt>
    <dgm:pt modelId="{6BA99215-8D0D-4B24-ACDB-B8619064A20A}" type="pres">
      <dgm:prSet presAssocID="{2DC4903D-31E8-4ED6-875F-63877788B702}" presName="EmptyPlaceHolder" presStyleCnt="0"/>
      <dgm:spPr/>
    </dgm:pt>
    <dgm:pt modelId="{9B2B8A77-95BF-4B3D-B7A2-74A64BEAD033}" type="pres">
      <dgm:prSet presAssocID="{EBFDEA83-93E5-4D72-A672-078838B258F5}" presName="spaceBetweenRectangles" presStyleCnt="0"/>
      <dgm:spPr/>
    </dgm:pt>
    <dgm:pt modelId="{CB500B18-4CCC-44D0-A7EE-E63EC340604C}" type="pres">
      <dgm:prSet presAssocID="{8A93A940-284B-49B0-9D89-5FA2B3B3C7E5}" presName="composite" presStyleCnt="0"/>
      <dgm:spPr/>
    </dgm:pt>
    <dgm:pt modelId="{A7F04B95-81DC-4C70-990B-FEE82F4C63E7}" type="pres">
      <dgm:prSet presAssocID="{8A93A940-284B-49B0-9D89-5FA2B3B3C7E5}" presName="L1TextContainer" presStyleLbl="alignNode1" presStyleIdx="6" presStyleCnt="7">
        <dgm:presLayoutVars>
          <dgm:chMax val="1"/>
          <dgm:chPref val="1"/>
          <dgm:bulletEnabled val="1"/>
        </dgm:presLayoutVars>
      </dgm:prSet>
      <dgm:spPr/>
    </dgm:pt>
    <dgm:pt modelId="{16384FAB-C600-47F1-91A6-2EF972F345F9}" type="pres">
      <dgm:prSet presAssocID="{8A93A940-284B-49B0-9D89-5FA2B3B3C7E5}" presName="L2TextContainerWrapper" presStyleCnt="0">
        <dgm:presLayoutVars>
          <dgm:bulletEnabled val="1"/>
        </dgm:presLayoutVars>
      </dgm:prSet>
      <dgm:spPr/>
    </dgm:pt>
    <dgm:pt modelId="{725F2AEF-0925-4411-A89A-5976D96BC3B1}" type="pres">
      <dgm:prSet presAssocID="{8A93A940-284B-49B0-9D89-5FA2B3B3C7E5}" presName="L2TextContainer" presStyleLbl="bgAccFollowNode1" presStyleIdx="6" presStyleCnt="7"/>
      <dgm:spPr/>
    </dgm:pt>
    <dgm:pt modelId="{F1CEE27F-E297-4972-B373-BDB021CAF74B}" type="pres">
      <dgm:prSet presAssocID="{8A93A940-284B-49B0-9D89-5FA2B3B3C7E5}" presName="FlexibleEmptyPlaceHolder" presStyleCnt="0"/>
      <dgm:spPr/>
    </dgm:pt>
    <dgm:pt modelId="{3F1F843F-8CAA-4ECF-B5A2-211D6C43D3C6}" type="pres">
      <dgm:prSet presAssocID="{8A93A940-284B-49B0-9D89-5FA2B3B3C7E5}" presName="ConnectLine" presStyleLbl="sibTrans1D1" presStyleIdx="6" presStyleCnt="7"/>
      <dgm:spPr>
        <a:ln w="19050">
          <a:solidFill>
            <a:schemeClr val="bg2"/>
          </a:solidFill>
        </a:ln>
      </dgm:spPr>
    </dgm:pt>
    <dgm:pt modelId="{53B98CC0-1029-46A6-8053-0933F88F7705}" type="pres">
      <dgm:prSet presAssocID="{8A93A940-284B-49B0-9D89-5FA2B3B3C7E5}" presName="ConnectorPoint" presStyleLbl="node1" presStyleIdx="6" presStyleCnt="7"/>
      <dgm:spPr>
        <a:prstGeom prst="ellipse">
          <a:avLst/>
        </a:prstGeom>
        <a:solidFill>
          <a:schemeClr val="accent2"/>
        </a:solidFill>
        <a:ln w="6350" cap="flat" cmpd="sng" algn="ctr">
          <a:noFill/>
          <a:prstDash val="solid"/>
          <a:miter lim="800000"/>
        </a:ln>
        <a:effectLst/>
      </dgm:spPr>
    </dgm:pt>
    <dgm:pt modelId="{ED7FD386-E91E-4500-9B1B-A5B2EA2DCD9E}" type="pres">
      <dgm:prSet presAssocID="{8A93A940-284B-49B0-9D89-5FA2B3B3C7E5}" presName="EmptyPlaceHolder" presStyleCnt="0"/>
      <dgm:spPr/>
    </dgm:pt>
  </dgm:ptLst>
  <dgm:cxnLst>
    <dgm:cxn modelId="{EFCDBD03-D0D6-40EF-B23F-059C5723FEF9}" srcId="{A59C9EB4-4836-41EA-88FC-E68E29755DEF}" destId="{159F64F3-C0B0-4E25-BF8B-9DFF0CF48DDA}" srcOrd="1" destOrd="0" parTransId="{D8C310B4-576E-4B34-96B7-8288DF9F33FB}" sibTransId="{3156FC2A-0DCC-4B56-927C-C2D0BAD3D1D0}"/>
    <dgm:cxn modelId="{8D14970D-C6E7-4FAF-813A-8B8B96348C8C}" srcId="{8A93A940-284B-49B0-9D89-5FA2B3B3C7E5}" destId="{2DCE37FF-3F0D-4038-8DA6-BAA5F6363601}" srcOrd="1" destOrd="0" parTransId="{001F0DA4-0EB7-45CE-9103-17286F6AB62D}" sibTransId="{F3C0E582-AC44-40F7-862B-251C36F6BA45}"/>
    <dgm:cxn modelId="{D015A90D-3D28-484C-86C7-67F6B0B7CA80}" type="presOf" srcId="{2DCE37FF-3F0D-4038-8DA6-BAA5F6363601}" destId="{725F2AEF-0925-4411-A89A-5976D96BC3B1}" srcOrd="0" destOrd="1" presId="urn:microsoft.com/office/officeart/2017/3/layout/HorizontalLabelsTimeline"/>
    <dgm:cxn modelId="{EADCFF1E-172D-4C2D-BDB4-9D2B19597296}" type="presOf" srcId="{47BE8E0B-496B-44FC-825E-C2A10D821DC9}" destId="{A01D9671-7007-4F3F-98D6-A9730C5B45E4}" srcOrd="0" destOrd="0" presId="urn:microsoft.com/office/officeart/2017/3/layout/HorizontalLabelsTimeline"/>
    <dgm:cxn modelId="{C2A8B52A-540B-46B5-A43B-27FAF06A13EF}" srcId="{FF3CD410-5E2E-4080-A893-907D31D22CB3}" destId="{A59C9EB4-4836-41EA-88FC-E68E29755DEF}" srcOrd="4" destOrd="0" parTransId="{C486CA18-5D6B-49AD-B92C-52313E993EC5}" sibTransId="{62C75627-0A71-4E35-B62B-749D8AB3C189}"/>
    <dgm:cxn modelId="{5A3B2130-5035-4E61-92B1-343AA432C9DF}" srcId="{FF3CD410-5E2E-4080-A893-907D31D22CB3}" destId="{454D56AF-0D14-43A4-A4AA-2274946C5116}" srcOrd="2" destOrd="0" parTransId="{340931FA-0A09-49B9-99A7-6650F93FDC08}" sibTransId="{511F28C0-50D9-4CBB-862C-2AD0ACC17105}"/>
    <dgm:cxn modelId="{33DFDD33-182D-44AF-9877-B1DCECE3CC9D}" srcId="{FF3CD410-5E2E-4080-A893-907D31D22CB3}" destId="{A7F4784E-75AE-4F03-B342-C71355D1ACCF}" srcOrd="3" destOrd="0" parTransId="{E8170CB0-7D27-4024-BF4D-F79F86202313}" sibTransId="{3078DB00-0C2A-4587-8661-74E5E36CBCA7}"/>
    <dgm:cxn modelId="{4F0EAB3D-D6DC-4270-A428-F626A2666D2A}" type="presOf" srcId="{8A93A940-284B-49B0-9D89-5FA2B3B3C7E5}" destId="{A7F04B95-81DC-4C70-990B-FEE82F4C63E7}" srcOrd="0" destOrd="0" presId="urn:microsoft.com/office/officeart/2017/3/layout/HorizontalLabelsTimeline"/>
    <dgm:cxn modelId="{27DFC140-6B7C-4936-8F85-B67BAE35FE0A}" type="presOf" srcId="{159F64F3-C0B0-4E25-BF8B-9DFF0CF48DDA}" destId="{FE14A9FC-66E7-4679-B63E-054F98E59204}" srcOrd="0" destOrd="1" presId="urn:microsoft.com/office/officeart/2017/3/layout/HorizontalLabelsTimeline"/>
    <dgm:cxn modelId="{C436E05B-3981-4E5A-BD66-5DBD06BC52A1}" type="presOf" srcId="{F01D5F9E-ABC5-4560-ACB4-E6CFBC60BFF2}" destId="{5C68C37A-C349-49AE-97A1-63D110D2C7D1}" srcOrd="0" destOrd="0" presId="urn:microsoft.com/office/officeart/2017/3/layout/HorizontalLabelsTimeline"/>
    <dgm:cxn modelId="{0F399562-D70A-4562-8F3B-6BDFB478E9DA}" type="presOf" srcId="{F9F6085C-97A2-4228-8CD2-693336366B74}" destId="{A01D9671-7007-4F3F-98D6-A9730C5B45E4}" srcOrd="0" destOrd="1" presId="urn:microsoft.com/office/officeart/2017/3/layout/HorizontalLabelsTimeline"/>
    <dgm:cxn modelId="{BCFF9E62-378D-4A31-B9DF-8124DF83581F}" srcId="{F01D5F9E-ABC5-4560-ACB4-E6CFBC60BFF2}" destId="{F9F6085C-97A2-4228-8CD2-693336366B74}" srcOrd="1" destOrd="0" parTransId="{D745F3DD-3568-41FF-99AD-C55B2DD6674A}" sibTransId="{2569D29A-94E0-4480-AE18-CED53BB37EA2}"/>
    <dgm:cxn modelId="{982D7B44-1518-4DD0-82D4-8A3901DD95E9}" srcId="{FF3CD410-5E2E-4080-A893-907D31D22CB3}" destId="{8A93A940-284B-49B0-9D89-5FA2B3B3C7E5}" srcOrd="6" destOrd="0" parTransId="{CD96219D-3688-4138-ACC9-901ED9FEACCC}" sibTransId="{E0447E4A-3C15-4884-AEBE-804149EBD331}"/>
    <dgm:cxn modelId="{4B61AF65-3991-4A24-9475-D4AA0127738F}" srcId="{FF3CD410-5E2E-4080-A893-907D31D22CB3}" destId="{F01D5F9E-ABC5-4560-ACB4-E6CFBC60BFF2}" srcOrd="1" destOrd="0" parTransId="{FEAC3315-4B36-4E3C-89B3-70A50C7F13CC}" sibTransId="{36ABC0D0-B41E-401C-840C-2AFBE73989B4}"/>
    <dgm:cxn modelId="{07CF0F68-F2BE-4609-9A31-05369C6732BD}" srcId="{D423FB80-F2BD-4DDE-80B1-76F84FE09A02}" destId="{A8790C1A-7738-4F18-887A-02D86BD6C9F2}" srcOrd="1" destOrd="0" parTransId="{C85D721A-7771-4679-AD72-AF95622BCAA0}" sibTransId="{96720A43-2C29-44CE-9603-4CA1130E53F4}"/>
    <dgm:cxn modelId="{A319CB69-6926-431D-A805-EACBFA83FA66}" srcId="{FF3CD410-5E2E-4080-A893-907D31D22CB3}" destId="{2DC4903D-31E8-4ED6-875F-63877788B702}" srcOrd="5" destOrd="0" parTransId="{A18F8C20-9A13-44DB-9E45-C2DE49ACE5D9}" sibTransId="{EBFDEA83-93E5-4D72-A672-078838B258F5}"/>
    <dgm:cxn modelId="{935F274E-0D61-4EDD-92A7-9CA37702DC15}" type="presOf" srcId="{2DC4903D-31E8-4ED6-875F-63877788B702}" destId="{270971D8-F05B-4392-88C0-D9921BB5F6B0}" srcOrd="0" destOrd="0" presId="urn:microsoft.com/office/officeart/2017/3/layout/HorizontalLabelsTimeline"/>
    <dgm:cxn modelId="{24FE186F-F804-46F5-9C2D-96C1655A06BB}" type="presOf" srcId="{FF3CD410-5E2E-4080-A893-907D31D22CB3}" destId="{687CC7BD-79EF-4A0F-BDD3-809BFA49E6BE}" srcOrd="0" destOrd="0" presId="urn:microsoft.com/office/officeart/2017/3/layout/HorizontalLabelsTimeline"/>
    <dgm:cxn modelId="{39D44B58-A297-49E5-838F-F1ED4803C710}" srcId="{454D56AF-0D14-43A4-A4AA-2274946C5116}" destId="{2FE7E4D1-60AF-4AF7-A3B8-469E00792ED2}" srcOrd="1" destOrd="0" parTransId="{C6A26EB9-4255-4707-972A-27558E9D2889}" sibTransId="{85ABF238-D7F5-4D21-AE4C-3D11E7D41E9C}"/>
    <dgm:cxn modelId="{B9B38C7F-D679-4A39-B742-6501D3961044}" srcId="{454D56AF-0D14-43A4-A4AA-2274946C5116}" destId="{3280BE73-5C4D-4941-9102-E5930904556F}" srcOrd="0" destOrd="0" parTransId="{596FE3BE-79D4-47E4-8416-EDF8385B1DE9}" sibTransId="{8E22D1FB-CF90-47F0-B06E-C66C75D54226}"/>
    <dgm:cxn modelId="{59B27383-B045-4BF7-93D0-B9D2CB156BC5}" type="presOf" srcId="{1827863D-2FA1-48D1-81C4-0E7D31ADB47E}" destId="{95B1E40E-26D9-44C8-A99F-14EA44505DF3}" srcOrd="0" destOrd="0" presId="urn:microsoft.com/office/officeart/2017/3/layout/HorizontalLabelsTimeline"/>
    <dgm:cxn modelId="{270F1A8F-053B-4B29-B86C-B8D01B394942}" type="presOf" srcId="{CF564C6C-7771-4FD5-B851-B5B84730268F}" destId="{FE14A9FC-66E7-4679-B63E-054F98E59204}" srcOrd="0" destOrd="0" presId="urn:microsoft.com/office/officeart/2017/3/layout/HorizontalLabelsTimeline"/>
    <dgm:cxn modelId="{6AEB3B94-8522-4F42-A6BC-BC55C5AED92F}" srcId="{8A93A940-284B-49B0-9D89-5FA2B3B3C7E5}" destId="{6BA5F3BE-D53A-42E0-A7FE-674B99BD07E6}" srcOrd="0" destOrd="0" parTransId="{9484BBA1-86EE-4AA2-B94A-A26EED0EFB1E}" sibTransId="{48C67DB7-8AA6-454C-83AE-A16B3B9F45FF}"/>
    <dgm:cxn modelId="{47F4D29A-7D65-4C2F-8677-61780F0F1118}" srcId="{F01D5F9E-ABC5-4560-ACB4-E6CFBC60BFF2}" destId="{47BE8E0B-496B-44FC-825E-C2A10D821DC9}" srcOrd="0" destOrd="0" parTransId="{26C37286-A207-4C3A-8F03-B64C4EB72DB8}" sibTransId="{258C30B8-1EDE-458F-9BAB-BD0E5C8E1BF9}"/>
    <dgm:cxn modelId="{68D35F9D-DABF-4E5A-94D4-F988D8E84907}" srcId="{D423FB80-F2BD-4DDE-80B1-76F84FE09A02}" destId="{245E128E-7700-4C91-9411-CDD1DCA94D67}" srcOrd="0" destOrd="0" parTransId="{B4D95EBA-0423-4AFA-B379-E030341B1F23}" sibTransId="{4963BA97-D4C5-477B-9B0D-68DB38F61579}"/>
    <dgm:cxn modelId="{2C87A39F-871C-45C6-8C22-A8C358151D70}" type="presOf" srcId="{A7F4784E-75AE-4F03-B342-C71355D1ACCF}" destId="{CBCB6B30-5D46-4B19-B9DE-C0B7FB057712}" srcOrd="0" destOrd="0" presId="urn:microsoft.com/office/officeart/2017/3/layout/HorizontalLabelsTimeline"/>
    <dgm:cxn modelId="{078029A2-947D-4D6B-B786-5B31CB659BA9}" type="presOf" srcId="{A59C9EB4-4836-41EA-88FC-E68E29755DEF}" destId="{88F6D506-033B-4CA4-9572-41E373A6B43C}" srcOrd="0" destOrd="0" presId="urn:microsoft.com/office/officeart/2017/3/layout/HorizontalLabelsTimeline"/>
    <dgm:cxn modelId="{F235FFA2-7CA0-45AA-B8F8-6565B3CBFFC6}" type="presOf" srcId="{6BA5F3BE-D53A-42E0-A7FE-674B99BD07E6}" destId="{725F2AEF-0925-4411-A89A-5976D96BC3B1}" srcOrd="0" destOrd="0" presId="urn:microsoft.com/office/officeart/2017/3/layout/HorizontalLabelsTimeline"/>
    <dgm:cxn modelId="{7749B4AD-5089-49E7-8F6B-1B2382C9B50E}" srcId="{A7F4784E-75AE-4F03-B342-C71355D1ACCF}" destId="{1827863D-2FA1-48D1-81C4-0E7D31ADB47E}" srcOrd="0" destOrd="0" parTransId="{B426C98F-7250-4E9E-84CB-E9FC83F8CB06}" sibTransId="{D0D7EB30-49F6-43D6-AF40-1B9302B3ADF0}"/>
    <dgm:cxn modelId="{5BF3B7B1-A779-4E2D-8625-77DE0CA38FEE}" srcId="{FF3CD410-5E2E-4080-A893-907D31D22CB3}" destId="{D423FB80-F2BD-4DDE-80B1-76F84FE09A02}" srcOrd="0" destOrd="0" parTransId="{9B1CA3FF-D252-4AF5-8F50-CFC93ACA9175}" sibTransId="{EBE862E1-9761-4AA7-AA00-BD79FA3B27DD}"/>
    <dgm:cxn modelId="{F68895C0-3F1F-4678-B72B-DB82A8D7873D}" type="presOf" srcId="{245E128E-7700-4C91-9411-CDD1DCA94D67}" destId="{255B3FC7-BD87-4810-87ED-7952D0F23157}" srcOrd="0" destOrd="0" presId="urn:microsoft.com/office/officeart/2017/3/layout/HorizontalLabelsTimeline"/>
    <dgm:cxn modelId="{115BCDC0-EC6D-46AE-815F-E83D066AE364}" type="presOf" srcId="{A8790C1A-7738-4F18-887A-02D86BD6C9F2}" destId="{255B3FC7-BD87-4810-87ED-7952D0F23157}" srcOrd="0" destOrd="1" presId="urn:microsoft.com/office/officeart/2017/3/layout/HorizontalLabelsTimeline"/>
    <dgm:cxn modelId="{607143D0-C26B-448B-8E8C-A8A46198F0C6}" srcId="{2DC4903D-31E8-4ED6-875F-63877788B702}" destId="{A9FB790A-3E33-4887-962E-7206A01AD84F}" srcOrd="0" destOrd="0" parTransId="{2E34BE83-4A83-4B5F-8976-D4AC57FE5007}" sibTransId="{A18338C2-0675-4B1C-898F-3D939F41C34C}"/>
    <dgm:cxn modelId="{186572D2-DD3E-469C-B4C6-FC405845D66C}" type="presOf" srcId="{3280BE73-5C4D-4941-9102-E5930904556F}" destId="{04897CD2-CF6F-4A55-8E79-1E7393B07B06}" srcOrd="0" destOrd="0" presId="urn:microsoft.com/office/officeart/2017/3/layout/HorizontalLabelsTimeline"/>
    <dgm:cxn modelId="{0850A4D5-F517-4BE2-AE27-9281E3729461}" type="presOf" srcId="{454D56AF-0D14-43A4-A4AA-2274946C5116}" destId="{C5503B6E-C1DB-44F5-ABB8-38EF445ED1E8}" srcOrd="0" destOrd="0" presId="urn:microsoft.com/office/officeart/2017/3/layout/HorizontalLabelsTimeline"/>
    <dgm:cxn modelId="{69731CDC-F143-4649-B053-C5C42E2A4BB2}" type="presOf" srcId="{2FE7E4D1-60AF-4AF7-A3B8-469E00792ED2}" destId="{04897CD2-CF6F-4A55-8E79-1E7393B07B06}" srcOrd="0" destOrd="1" presId="urn:microsoft.com/office/officeart/2017/3/layout/HorizontalLabelsTimeline"/>
    <dgm:cxn modelId="{5F80C7E1-A7BD-418E-A665-3DAF3DEDF5A4}" srcId="{A59C9EB4-4836-41EA-88FC-E68E29755DEF}" destId="{CF564C6C-7771-4FD5-B851-B5B84730268F}" srcOrd="0" destOrd="0" parTransId="{5A57A755-D716-4DC9-9A51-20693042AFC8}" sibTransId="{024A7FBC-BB10-4242-BAF3-82678A4C13DA}"/>
    <dgm:cxn modelId="{913E9CE7-B8A6-4506-ADA2-FB6349E99383}" type="presOf" srcId="{A9FB790A-3E33-4887-962E-7206A01AD84F}" destId="{1D60394B-1800-4790-9694-08B1C1D1B34D}" srcOrd="0" destOrd="0" presId="urn:microsoft.com/office/officeart/2017/3/layout/HorizontalLabelsTimeline"/>
    <dgm:cxn modelId="{FAEC57FD-E661-46F9-8FC2-72568E9086CE}" type="presOf" srcId="{D423FB80-F2BD-4DDE-80B1-76F84FE09A02}" destId="{64E37A6A-8F95-4F28-92FC-1FE8089D7DAF}" srcOrd="0" destOrd="0" presId="urn:microsoft.com/office/officeart/2017/3/layout/HorizontalLabelsTimeline"/>
    <dgm:cxn modelId="{41A1825C-6B33-4866-A7F1-A86BC36862B3}" type="presParOf" srcId="{687CC7BD-79EF-4A0F-BDD3-809BFA49E6BE}" destId="{6168B371-2815-4661-9209-F8A29814ADCC}" srcOrd="0" destOrd="0" presId="urn:microsoft.com/office/officeart/2017/3/layout/HorizontalLabelsTimeline"/>
    <dgm:cxn modelId="{281FC94C-5AAC-413C-803D-BB6EEF9AD3A6}" type="presParOf" srcId="{687CC7BD-79EF-4A0F-BDD3-809BFA49E6BE}" destId="{4C5F54B5-504F-4069-AF1D-9A370FBD268C}" srcOrd="1" destOrd="0" presId="urn:microsoft.com/office/officeart/2017/3/layout/HorizontalLabelsTimeline"/>
    <dgm:cxn modelId="{CFDEA283-4601-4089-8563-A85225CFEF1D}" type="presParOf" srcId="{4C5F54B5-504F-4069-AF1D-9A370FBD268C}" destId="{34539F78-7536-446A-B749-4315D26F2C4E}" srcOrd="0" destOrd="0" presId="urn:microsoft.com/office/officeart/2017/3/layout/HorizontalLabelsTimeline"/>
    <dgm:cxn modelId="{8A5756AD-D676-4F95-8A8A-CDE3EA13E14C}" type="presParOf" srcId="{34539F78-7536-446A-B749-4315D26F2C4E}" destId="{64E37A6A-8F95-4F28-92FC-1FE8089D7DAF}" srcOrd="0" destOrd="0" presId="urn:microsoft.com/office/officeart/2017/3/layout/HorizontalLabelsTimeline"/>
    <dgm:cxn modelId="{C64DD621-F766-410D-81AE-A692FE379207}" type="presParOf" srcId="{34539F78-7536-446A-B749-4315D26F2C4E}" destId="{301B11E7-9AB9-40DA-A950-87C47281308D}" srcOrd="1" destOrd="0" presId="urn:microsoft.com/office/officeart/2017/3/layout/HorizontalLabelsTimeline"/>
    <dgm:cxn modelId="{72141621-AC11-4C6D-A617-B6CF19C76AAE}" type="presParOf" srcId="{301B11E7-9AB9-40DA-A950-87C47281308D}" destId="{255B3FC7-BD87-4810-87ED-7952D0F23157}" srcOrd="0" destOrd="0" presId="urn:microsoft.com/office/officeart/2017/3/layout/HorizontalLabelsTimeline"/>
    <dgm:cxn modelId="{C728B947-ADB2-406E-9206-93298476CEFD}" type="presParOf" srcId="{301B11E7-9AB9-40DA-A950-87C47281308D}" destId="{4B545162-9690-412E-B970-54DA905B44AF}" srcOrd="1" destOrd="0" presId="urn:microsoft.com/office/officeart/2017/3/layout/HorizontalLabelsTimeline"/>
    <dgm:cxn modelId="{9B7FD2A9-25B9-477B-AC6A-FE14BD3BFF32}" type="presParOf" srcId="{34539F78-7536-446A-B749-4315D26F2C4E}" destId="{DF478A7F-4668-4E0A-86F7-C1205CF5AA73}" srcOrd="2" destOrd="0" presId="urn:microsoft.com/office/officeart/2017/3/layout/HorizontalLabelsTimeline"/>
    <dgm:cxn modelId="{A1F8B173-85E4-4ED9-BFF5-CF116D6F7CE3}" type="presParOf" srcId="{34539F78-7536-446A-B749-4315D26F2C4E}" destId="{6D7F9BE3-3008-4E5E-96F3-C71D72649902}" srcOrd="3" destOrd="0" presId="urn:microsoft.com/office/officeart/2017/3/layout/HorizontalLabelsTimeline"/>
    <dgm:cxn modelId="{74F580D4-41FC-4B1B-82E4-22FCC2246045}" type="presParOf" srcId="{34539F78-7536-446A-B749-4315D26F2C4E}" destId="{02633C3C-6589-41FB-998C-85A7548107A4}" srcOrd="4" destOrd="0" presId="urn:microsoft.com/office/officeart/2017/3/layout/HorizontalLabelsTimeline"/>
    <dgm:cxn modelId="{ACB72553-49A5-440C-B1C8-D7D8CFF44BD6}" type="presParOf" srcId="{4C5F54B5-504F-4069-AF1D-9A370FBD268C}" destId="{41467129-B2CC-4E38-A5B2-56D30FA28409}" srcOrd="1" destOrd="0" presId="urn:microsoft.com/office/officeart/2017/3/layout/HorizontalLabelsTimeline"/>
    <dgm:cxn modelId="{25113ECB-44A4-43A3-B2D0-D47302F35B26}" type="presParOf" srcId="{4C5F54B5-504F-4069-AF1D-9A370FBD268C}" destId="{C7F26193-F277-4FC2-96E8-E896E5EFC9BC}" srcOrd="2" destOrd="0" presId="urn:microsoft.com/office/officeart/2017/3/layout/HorizontalLabelsTimeline"/>
    <dgm:cxn modelId="{AEF2036D-29F6-4431-8357-64776A18B655}" type="presParOf" srcId="{C7F26193-F277-4FC2-96E8-E896E5EFC9BC}" destId="{5C68C37A-C349-49AE-97A1-63D110D2C7D1}" srcOrd="0" destOrd="0" presId="urn:microsoft.com/office/officeart/2017/3/layout/HorizontalLabelsTimeline"/>
    <dgm:cxn modelId="{51F9D33C-AECD-4F33-B2DA-43CF6B93002F}" type="presParOf" srcId="{C7F26193-F277-4FC2-96E8-E896E5EFC9BC}" destId="{3E3F09C6-0C94-40B1-A308-6929444363D4}" srcOrd="1" destOrd="0" presId="urn:microsoft.com/office/officeart/2017/3/layout/HorizontalLabelsTimeline"/>
    <dgm:cxn modelId="{17B9A51D-D490-4C54-B91D-5CD40783571D}" type="presParOf" srcId="{3E3F09C6-0C94-40B1-A308-6929444363D4}" destId="{A01D9671-7007-4F3F-98D6-A9730C5B45E4}" srcOrd="0" destOrd="0" presId="urn:microsoft.com/office/officeart/2017/3/layout/HorizontalLabelsTimeline"/>
    <dgm:cxn modelId="{A6AAA60B-E979-47B8-A997-DB62C715690F}" type="presParOf" srcId="{3E3F09C6-0C94-40B1-A308-6929444363D4}" destId="{65C95A24-31B5-46D2-BCB4-07372ABDD6F2}" srcOrd="1" destOrd="0" presId="urn:microsoft.com/office/officeart/2017/3/layout/HorizontalLabelsTimeline"/>
    <dgm:cxn modelId="{05694172-1DAF-4D9C-BBD9-0794366FCD56}" type="presParOf" srcId="{C7F26193-F277-4FC2-96E8-E896E5EFC9BC}" destId="{D4347EDB-4883-4C4B-A672-6266C9702B5A}" srcOrd="2" destOrd="0" presId="urn:microsoft.com/office/officeart/2017/3/layout/HorizontalLabelsTimeline"/>
    <dgm:cxn modelId="{BC9943FE-1230-4FDB-A7D8-898D013B9350}" type="presParOf" srcId="{C7F26193-F277-4FC2-96E8-E896E5EFC9BC}" destId="{D10813CD-B7B7-4CC7-9B2D-B5AE3D30A4DA}" srcOrd="3" destOrd="0" presId="urn:microsoft.com/office/officeart/2017/3/layout/HorizontalLabelsTimeline"/>
    <dgm:cxn modelId="{084C9897-3EE7-44CF-9F38-C9A562B67975}" type="presParOf" srcId="{C7F26193-F277-4FC2-96E8-E896E5EFC9BC}" destId="{143FACBA-FB69-402B-8D92-68DCE90EA86A}" srcOrd="4" destOrd="0" presId="urn:microsoft.com/office/officeart/2017/3/layout/HorizontalLabelsTimeline"/>
    <dgm:cxn modelId="{3DFFAC5F-0847-4E2F-A4CD-4FB95268ED8C}" type="presParOf" srcId="{4C5F54B5-504F-4069-AF1D-9A370FBD268C}" destId="{0587E036-7F91-482C-9B0A-860FD4CCD0E2}" srcOrd="3" destOrd="0" presId="urn:microsoft.com/office/officeart/2017/3/layout/HorizontalLabelsTimeline"/>
    <dgm:cxn modelId="{0C2CFEA1-3FB4-47D5-BA0C-2B2C20EB640F}" type="presParOf" srcId="{4C5F54B5-504F-4069-AF1D-9A370FBD268C}" destId="{795AD8F1-7B20-410C-90F4-2E04F4F4C93D}" srcOrd="4" destOrd="0" presId="urn:microsoft.com/office/officeart/2017/3/layout/HorizontalLabelsTimeline"/>
    <dgm:cxn modelId="{5EA692BD-507A-40EE-B699-B1F92E600F62}" type="presParOf" srcId="{795AD8F1-7B20-410C-90F4-2E04F4F4C93D}" destId="{C5503B6E-C1DB-44F5-ABB8-38EF445ED1E8}" srcOrd="0" destOrd="0" presId="urn:microsoft.com/office/officeart/2017/3/layout/HorizontalLabelsTimeline"/>
    <dgm:cxn modelId="{84215AA0-8ED4-45B6-8451-521906DE0059}" type="presParOf" srcId="{795AD8F1-7B20-410C-90F4-2E04F4F4C93D}" destId="{FD7DE90B-3DDE-4250-BB93-6AFB95DB30C9}" srcOrd="1" destOrd="0" presId="urn:microsoft.com/office/officeart/2017/3/layout/HorizontalLabelsTimeline"/>
    <dgm:cxn modelId="{CD1AF92D-7CB7-4156-9C24-3DD50EA4D129}" type="presParOf" srcId="{FD7DE90B-3DDE-4250-BB93-6AFB95DB30C9}" destId="{04897CD2-CF6F-4A55-8E79-1E7393B07B06}" srcOrd="0" destOrd="0" presId="urn:microsoft.com/office/officeart/2017/3/layout/HorizontalLabelsTimeline"/>
    <dgm:cxn modelId="{E596D201-A9A8-46AA-BA6C-731E186DBB6C}" type="presParOf" srcId="{FD7DE90B-3DDE-4250-BB93-6AFB95DB30C9}" destId="{30F499EF-86B9-43D4-9E36-2ADCD18D3C55}" srcOrd="1" destOrd="0" presId="urn:microsoft.com/office/officeart/2017/3/layout/HorizontalLabelsTimeline"/>
    <dgm:cxn modelId="{7D0F95A1-0D0D-4B3A-AD37-1D9E68A59E7B}" type="presParOf" srcId="{795AD8F1-7B20-410C-90F4-2E04F4F4C93D}" destId="{73ACB8E4-FFC1-49E5-BB46-1EBD63F3BF67}" srcOrd="2" destOrd="0" presId="urn:microsoft.com/office/officeart/2017/3/layout/HorizontalLabelsTimeline"/>
    <dgm:cxn modelId="{A5FB3F07-307E-4B9C-AF1B-722131ED4362}" type="presParOf" srcId="{795AD8F1-7B20-410C-90F4-2E04F4F4C93D}" destId="{FE89438A-B301-4219-9492-D30967496E8F}" srcOrd="3" destOrd="0" presId="urn:microsoft.com/office/officeart/2017/3/layout/HorizontalLabelsTimeline"/>
    <dgm:cxn modelId="{2F2BB858-3070-4463-950E-16B32D1FC1A0}" type="presParOf" srcId="{795AD8F1-7B20-410C-90F4-2E04F4F4C93D}" destId="{80E00C49-A058-42B1-B4A9-8FC8989D4F58}" srcOrd="4" destOrd="0" presId="urn:microsoft.com/office/officeart/2017/3/layout/HorizontalLabelsTimeline"/>
    <dgm:cxn modelId="{4CFFAECA-C6E6-463A-90AA-C4DEAB87918A}" type="presParOf" srcId="{4C5F54B5-504F-4069-AF1D-9A370FBD268C}" destId="{396E0C2C-79C3-4FCA-B5E5-8B3C2758C30F}" srcOrd="5" destOrd="0" presId="urn:microsoft.com/office/officeart/2017/3/layout/HorizontalLabelsTimeline"/>
    <dgm:cxn modelId="{28A719F5-6237-4C83-8EB7-BB9ACE657CCA}" type="presParOf" srcId="{4C5F54B5-504F-4069-AF1D-9A370FBD268C}" destId="{866B658A-D972-4AD8-A7E6-4082FD2CB001}" srcOrd="6" destOrd="0" presId="urn:microsoft.com/office/officeart/2017/3/layout/HorizontalLabelsTimeline"/>
    <dgm:cxn modelId="{E55C2317-CDB7-4C64-95C4-C04303FBB96A}" type="presParOf" srcId="{866B658A-D972-4AD8-A7E6-4082FD2CB001}" destId="{CBCB6B30-5D46-4B19-B9DE-C0B7FB057712}" srcOrd="0" destOrd="0" presId="urn:microsoft.com/office/officeart/2017/3/layout/HorizontalLabelsTimeline"/>
    <dgm:cxn modelId="{2E742A39-B2D8-41E7-938B-B4FE7E0F1794}" type="presParOf" srcId="{866B658A-D972-4AD8-A7E6-4082FD2CB001}" destId="{746F6004-1265-4B16-B698-179F0477DB3D}" srcOrd="1" destOrd="0" presId="urn:microsoft.com/office/officeart/2017/3/layout/HorizontalLabelsTimeline"/>
    <dgm:cxn modelId="{000BAB58-4AA6-43D9-89B5-0C604F29C6EA}" type="presParOf" srcId="{746F6004-1265-4B16-B698-179F0477DB3D}" destId="{95B1E40E-26D9-44C8-A99F-14EA44505DF3}" srcOrd="0" destOrd="0" presId="urn:microsoft.com/office/officeart/2017/3/layout/HorizontalLabelsTimeline"/>
    <dgm:cxn modelId="{6D12DD85-6CC0-441A-BB74-D3B24BE9ECF2}" type="presParOf" srcId="{746F6004-1265-4B16-B698-179F0477DB3D}" destId="{752FC6D6-93A6-414C-B65D-6F2858E07E0C}" srcOrd="1" destOrd="0" presId="urn:microsoft.com/office/officeart/2017/3/layout/HorizontalLabelsTimeline"/>
    <dgm:cxn modelId="{6CE5E65F-BF35-4F9A-9FAC-9FD84A211FC6}" type="presParOf" srcId="{866B658A-D972-4AD8-A7E6-4082FD2CB001}" destId="{BBBD3B06-9C30-48DB-A77E-5A358B1C6E78}" srcOrd="2" destOrd="0" presId="urn:microsoft.com/office/officeart/2017/3/layout/HorizontalLabelsTimeline"/>
    <dgm:cxn modelId="{457B6E85-E149-4279-81E9-511D2D038B9A}" type="presParOf" srcId="{866B658A-D972-4AD8-A7E6-4082FD2CB001}" destId="{C574381E-6C24-436D-B265-4BCFEFA46591}" srcOrd="3" destOrd="0" presId="urn:microsoft.com/office/officeart/2017/3/layout/HorizontalLabelsTimeline"/>
    <dgm:cxn modelId="{376FD1F8-A0AB-4CA9-B35C-A1F5747217B7}" type="presParOf" srcId="{866B658A-D972-4AD8-A7E6-4082FD2CB001}" destId="{CC7E7566-0B46-4E0A-B951-BFE404664D2C}" srcOrd="4" destOrd="0" presId="urn:microsoft.com/office/officeart/2017/3/layout/HorizontalLabelsTimeline"/>
    <dgm:cxn modelId="{CA63DDF8-DE3B-4E8A-886E-D787300C3FD4}" type="presParOf" srcId="{4C5F54B5-504F-4069-AF1D-9A370FBD268C}" destId="{F50C4635-5C0A-4C07-B5AD-BABD96009847}" srcOrd="7" destOrd="0" presId="urn:microsoft.com/office/officeart/2017/3/layout/HorizontalLabelsTimeline"/>
    <dgm:cxn modelId="{187F63AE-22E9-42D8-BA25-F8E70A982232}" type="presParOf" srcId="{4C5F54B5-504F-4069-AF1D-9A370FBD268C}" destId="{5667DB6C-E90F-44DB-BFD7-8570D48D28D4}" srcOrd="8" destOrd="0" presId="urn:microsoft.com/office/officeart/2017/3/layout/HorizontalLabelsTimeline"/>
    <dgm:cxn modelId="{782591FC-39B3-43EE-A99E-69B60AB63978}" type="presParOf" srcId="{5667DB6C-E90F-44DB-BFD7-8570D48D28D4}" destId="{88F6D506-033B-4CA4-9572-41E373A6B43C}" srcOrd="0" destOrd="0" presId="urn:microsoft.com/office/officeart/2017/3/layout/HorizontalLabelsTimeline"/>
    <dgm:cxn modelId="{DA98866D-BB74-46A1-B98B-9B6BDACA94E3}" type="presParOf" srcId="{5667DB6C-E90F-44DB-BFD7-8570D48D28D4}" destId="{E3303ED6-54B9-4518-AD7C-3197102106EF}" srcOrd="1" destOrd="0" presId="urn:microsoft.com/office/officeart/2017/3/layout/HorizontalLabelsTimeline"/>
    <dgm:cxn modelId="{BFB054F1-AA6C-4CA5-B7A3-FF579439BD18}" type="presParOf" srcId="{E3303ED6-54B9-4518-AD7C-3197102106EF}" destId="{FE14A9FC-66E7-4679-B63E-054F98E59204}" srcOrd="0" destOrd="0" presId="urn:microsoft.com/office/officeart/2017/3/layout/HorizontalLabelsTimeline"/>
    <dgm:cxn modelId="{6BF922DC-DA85-4710-BB6F-2CCCF2CFD764}" type="presParOf" srcId="{E3303ED6-54B9-4518-AD7C-3197102106EF}" destId="{8F1DAFAE-685A-4EC1-8FC0-2EE182F59B78}" srcOrd="1" destOrd="0" presId="urn:microsoft.com/office/officeart/2017/3/layout/HorizontalLabelsTimeline"/>
    <dgm:cxn modelId="{6907C7E4-84E2-47E3-949B-BC87F9D211CC}" type="presParOf" srcId="{5667DB6C-E90F-44DB-BFD7-8570D48D28D4}" destId="{4702B22B-8EB6-4454-9F8E-9A963F32B8A1}" srcOrd="2" destOrd="0" presId="urn:microsoft.com/office/officeart/2017/3/layout/HorizontalLabelsTimeline"/>
    <dgm:cxn modelId="{68C6501C-DCCA-438E-8565-A8631BB6C8AC}" type="presParOf" srcId="{5667DB6C-E90F-44DB-BFD7-8570D48D28D4}" destId="{F2E81385-B138-4A59-9452-A3C9AC4F2012}" srcOrd="3" destOrd="0" presId="urn:microsoft.com/office/officeart/2017/3/layout/HorizontalLabelsTimeline"/>
    <dgm:cxn modelId="{F4686330-D4C5-4698-8BC6-EF28FB9176C1}" type="presParOf" srcId="{5667DB6C-E90F-44DB-BFD7-8570D48D28D4}" destId="{00C34F8E-67EA-485C-B754-5C6C9BC871C5}" srcOrd="4" destOrd="0" presId="urn:microsoft.com/office/officeart/2017/3/layout/HorizontalLabelsTimeline"/>
    <dgm:cxn modelId="{FA06019D-A6EE-447A-894D-5FBD4FB143DA}" type="presParOf" srcId="{4C5F54B5-504F-4069-AF1D-9A370FBD268C}" destId="{E2C470F7-A894-4A64-A64E-235B0E510421}" srcOrd="9" destOrd="0" presId="urn:microsoft.com/office/officeart/2017/3/layout/HorizontalLabelsTimeline"/>
    <dgm:cxn modelId="{779E8BAE-E165-44A0-8F61-F1D6F07BA6D3}" type="presParOf" srcId="{4C5F54B5-504F-4069-AF1D-9A370FBD268C}" destId="{6AA3FB3F-E213-4147-93D1-22B952CDFE17}" srcOrd="10" destOrd="0" presId="urn:microsoft.com/office/officeart/2017/3/layout/HorizontalLabelsTimeline"/>
    <dgm:cxn modelId="{FDEBFC71-A7CC-4193-89B3-3D17A65C6735}" type="presParOf" srcId="{6AA3FB3F-E213-4147-93D1-22B952CDFE17}" destId="{270971D8-F05B-4392-88C0-D9921BB5F6B0}" srcOrd="0" destOrd="0" presId="urn:microsoft.com/office/officeart/2017/3/layout/HorizontalLabelsTimeline"/>
    <dgm:cxn modelId="{DDE712DF-EAC7-4AEA-8C8F-518516542CAF}" type="presParOf" srcId="{6AA3FB3F-E213-4147-93D1-22B952CDFE17}" destId="{68B34C20-0EE9-4A51-9634-702BEA794899}" srcOrd="1" destOrd="0" presId="urn:microsoft.com/office/officeart/2017/3/layout/HorizontalLabelsTimeline"/>
    <dgm:cxn modelId="{0AB24538-9BA6-44A1-BA14-80061D14A8F4}" type="presParOf" srcId="{68B34C20-0EE9-4A51-9634-702BEA794899}" destId="{1D60394B-1800-4790-9694-08B1C1D1B34D}" srcOrd="0" destOrd="0" presId="urn:microsoft.com/office/officeart/2017/3/layout/HorizontalLabelsTimeline"/>
    <dgm:cxn modelId="{2AAA8EAA-0E27-421D-A811-E0050D6E2E66}" type="presParOf" srcId="{68B34C20-0EE9-4A51-9634-702BEA794899}" destId="{F7828579-24D8-4EC2-A1D6-344D5AD522E4}" srcOrd="1" destOrd="0" presId="urn:microsoft.com/office/officeart/2017/3/layout/HorizontalLabelsTimeline"/>
    <dgm:cxn modelId="{1951676A-386A-4A55-8D85-8529FCA60223}" type="presParOf" srcId="{6AA3FB3F-E213-4147-93D1-22B952CDFE17}" destId="{59F1EF41-14EA-48EE-A559-118169DBDB24}" srcOrd="2" destOrd="0" presId="urn:microsoft.com/office/officeart/2017/3/layout/HorizontalLabelsTimeline"/>
    <dgm:cxn modelId="{FF7D7122-10DC-403C-B42A-BC23EECD800F}" type="presParOf" srcId="{6AA3FB3F-E213-4147-93D1-22B952CDFE17}" destId="{8E0947F0-E28B-4B2E-B1D6-BFEED1AF012B}" srcOrd="3" destOrd="0" presId="urn:microsoft.com/office/officeart/2017/3/layout/HorizontalLabelsTimeline"/>
    <dgm:cxn modelId="{11C26640-7348-4167-8AF4-596740246EB0}" type="presParOf" srcId="{6AA3FB3F-E213-4147-93D1-22B952CDFE17}" destId="{6BA99215-8D0D-4B24-ACDB-B8619064A20A}" srcOrd="4" destOrd="0" presId="urn:microsoft.com/office/officeart/2017/3/layout/HorizontalLabelsTimeline"/>
    <dgm:cxn modelId="{4C86226D-C9C0-4413-B426-06F8252E51C5}" type="presParOf" srcId="{4C5F54B5-504F-4069-AF1D-9A370FBD268C}" destId="{9B2B8A77-95BF-4B3D-B7A2-74A64BEAD033}" srcOrd="11" destOrd="0" presId="urn:microsoft.com/office/officeart/2017/3/layout/HorizontalLabelsTimeline"/>
    <dgm:cxn modelId="{DA1E98F3-DEEF-449E-A505-7BE8E77DC666}" type="presParOf" srcId="{4C5F54B5-504F-4069-AF1D-9A370FBD268C}" destId="{CB500B18-4CCC-44D0-A7EE-E63EC340604C}" srcOrd="12" destOrd="0" presId="urn:microsoft.com/office/officeart/2017/3/layout/HorizontalLabelsTimeline"/>
    <dgm:cxn modelId="{5DE12D35-65C6-43A3-9CCB-9DB1FBB88A6F}" type="presParOf" srcId="{CB500B18-4CCC-44D0-A7EE-E63EC340604C}" destId="{A7F04B95-81DC-4C70-990B-FEE82F4C63E7}" srcOrd="0" destOrd="0" presId="urn:microsoft.com/office/officeart/2017/3/layout/HorizontalLabelsTimeline"/>
    <dgm:cxn modelId="{84E6A2E6-334E-486A-9E18-50B4C9242157}" type="presParOf" srcId="{CB500B18-4CCC-44D0-A7EE-E63EC340604C}" destId="{16384FAB-C600-47F1-91A6-2EF972F345F9}" srcOrd="1" destOrd="0" presId="urn:microsoft.com/office/officeart/2017/3/layout/HorizontalLabelsTimeline"/>
    <dgm:cxn modelId="{0D7AFB00-50B5-4763-8B9B-058959A93926}" type="presParOf" srcId="{16384FAB-C600-47F1-91A6-2EF972F345F9}" destId="{725F2AEF-0925-4411-A89A-5976D96BC3B1}" srcOrd="0" destOrd="0" presId="urn:microsoft.com/office/officeart/2017/3/layout/HorizontalLabelsTimeline"/>
    <dgm:cxn modelId="{6BE0CB7D-05CB-48BF-95E8-5BD301DDCFDF}" type="presParOf" srcId="{16384FAB-C600-47F1-91A6-2EF972F345F9}" destId="{F1CEE27F-E297-4972-B373-BDB021CAF74B}" srcOrd="1" destOrd="0" presId="urn:microsoft.com/office/officeart/2017/3/layout/HorizontalLabelsTimeline"/>
    <dgm:cxn modelId="{73AA2BF1-3651-48D4-B218-B7BECAF7B8D5}" type="presParOf" srcId="{CB500B18-4CCC-44D0-A7EE-E63EC340604C}" destId="{3F1F843F-8CAA-4ECF-B5A2-211D6C43D3C6}" srcOrd="2" destOrd="0" presId="urn:microsoft.com/office/officeart/2017/3/layout/HorizontalLabelsTimeline"/>
    <dgm:cxn modelId="{3C38FC4B-81C9-40B9-BE5E-6E8032D8A2A6}" type="presParOf" srcId="{CB500B18-4CCC-44D0-A7EE-E63EC340604C}" destId="{53B98CC0-1029-46A6-8053-0933F88F7705}" srcOrd="3" destOrd="0" presId="urn:microsoft.com/office/officeart/2017/3/layout/HorizontalLabelsTimeline"/>
    <dgm:cxn modelId="{6DDB047D-A89D-46BF-8D68-1A2DD3FE6D44}" type="presParOf" srcId="{CB500B18-4CCC-44D0-A7EE-E63EC340604C}" destId="{ED7FD386-E91E-4500-9B1B-A5B2EA2DCD9E}"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68B371-2815-4661-9209-F8A29814ADCC}">
      <dsp:nvSpPr>
        <dsp:cNvPr id="0" name=""/>
        <dsp:cNvSpPr/>
      </dsp:nvSpPr>
      <dsp:spPr>
        <a:xfrm>
          <a:off x="0" y="2175669"/>
          <a:ext cx="10515600" cy="0"/>
        </a:xfrm>
        <a:prstGeom prst="line">
          <a:avLst/>
        </a:prstGeom>
        <a:solidFill>
          <a:schemeClr val="lt1">
            <a:alpha val="90000"/>
            <a:hueOff val="0"/>
            <a:satOff val="0"/>
            <a:lumOff val="0"/>
            <a:alphaOff val="0"/>
          </a:schemeClr>
        </a:solidFill>
        <a:ln w="38100" cap="flat" cmpd="sng" algn="ctr">
          <a:solidFill>
            <a:schemeClr val="bg2"/>
          </a:solidFill>
          <a:prstDash val="solid"/>
          <a:miter lim="800000"/>
        </a:ln>
        <a:effectLst/>
      </dsp:spPr>
      <dsp:style>
        <a:lnRef idx="2">
          <a:scrgbClr r="0" g="0" b="0"/>
        </a:lnRef>
        <a:fillRef idx="1">
          <a:scrgbClr r="0" g="0" b="0"/>
        </a:fillRef>
        <a:effectRef idx="0">
          <a:scrgbClr r="0" g="0" b="0"/>
        </a:effectRef>
        <a:fontRef idx="minor"/>
      </dsp:style>
    </dsp:sp>
    <dsp:sp modelId="{64E37A6A-8F95-4F28-92FC-1FE8089D7DAF}">
      <dsp:nvSpPr>
        <dsp:cNvPr id="0" name=""/>
        <dsp:cNvSpPr/>
      </dsp:nvSpPr>
      <dsp:spPr>
        <a:xfrm>
          <a:off x="157734" y="1348914"/>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October 1, 2021</a:t>
          </a:r>
        </a:p>
      </dsp:txBody>
      <dsp:txXfrm>
        <a:off x="157734" y="1348914"/>
        <a:ext cx="2313432" cy="522160"/>
      </dsp:txXfrm>
    </dsp:sp>
    <dsp:sp modelId="{255B3FC7-BD87-4810-87ED-7952D0F23157}">
      <dsp:nvSpPr>
        <dsp:cNvPr id="0" name=""/>
        <dsp:cNvSpPr/>
      </dsp:nvSpPr>
      <dsp:spPr>
        <a:xfrm>
          <a:off x="157734" y="0"/>
          <a:ext cx="2313432" cy="13489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Annual Training Window Opened. Updated training requirements for all new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and continuing education requirements for existing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are effective</a:t>
          </a:r>
        </a:p>
        <a:p>
          <a:pPr marL="0" lvl="0" indent="0" algn="l" defTabSz="533400">
            <a:lnSpc>
              <a:spcPct val="90000"/>
            </a:lnSpc>
            <a:spcBef>
              <a:spcPct val="0"/>
            </a:spcBef>
            <a:spcAft>
              <a:spcPct val="35000"/>
            </a:spcAft>
            <a:buNone/>
          </a:pPr>
          <a:endParaRPr lang="en-US" sz="1200" i="1" kern="1200" dirty="0">
            <a:solidFill>
              <a:srgbClr val="454D55"/>
            </a:solidFill>
            <a:latin typeface="+mn-lt"/>
            <a:ea typeface="+mn-ea"/>
            <a:cs typeface="+mn-cs"/>
          </a:endParaRPr>
        </a:p>
      </dsp:txBody>
      <dsp:txXfrm>
        <a:off x="157734" y="0"/>
        <a:ext cx="2313432" cy="1348914"/>
      </dsp:txXfrm>
    </dsp:sp>
    <dsp:sp modelId="{DF478A7F-4668-4E0A-86F7-C1205CF5AA73}">
      <dsp:nvSpPr>
        <dsp:cNvPr id="0" name=""/>
        <dsp:cNvSpPr/>
      </dsp:nvSpPr>
      <dsp:spPr>
        <a:xfrm>
          <a:off x="1314450" y="1871075"/>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5C68C37A-C349-49AE-97A1-63D110D2C7D1}">
      <dsp:nvSpPr>
        <dsp:cNvPr id="0" name=""/>
        <dsp:cNvSpPr/>
      </dsp:nvSpPr>
      <dsp:spPr>
        <a:xfrm>
          <a:off x="1472184" y="2480262"/>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June 1, 2022</a:t>
          </a:r>
        </a:p>
      </dsp:txBody>
      <dsp:txXfrm>
        <a:off x="1472184" y="2480262"/>
        <a:ext cx="2313432" cy="522160"/>
      </dsp:txXfrm>
    </dsp:sp>
    <dsp:sp modelId="{A01D9671-7007-4F3F-98D6-A9730C5B45E4}">
      <dsp:nvSpPr>
        <dsp:cNvPr id="0" name=""/>
        <dsp:cNvSpPr/>
      </dsp:nvSpPr>
      <dsp:spPr>
        <a:xfrm>
          <a:off x="1472184" y="3002423"/>
          <a:ext cx="2313432" cy="13489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90-Day Training Alert!  90-Day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a:p>
          <a:pPr marL="0" lvl="0" indent="0" algn="l" defTabSz="533400">
            <a:lnSpc>
              <a:spcPct val="90000"/>
            </a:lnSpc>
            <a:spcBef>
              <a:spcPct val="0"/>
            </a:spcBef>
            <a:spcAft>
              <a:spcPct val="35000"/>
            </a:spcAft>
            <a:buNone/>
          </a:pPr>
          <a:endParaRPr lang="en-US" sz="1200" i="1" kern="1200" dirty="0">
            <a:solidFill>
              <a:srgbClr val="454D55"/>
            </a:solidFill>
            <a:latin typeface="+mn-lt"/>
            <a:ea typeface="+mn-ea"/>
            <a:cs typeface="+mn-cs"/>
          </a:endParaRPr>
        </a:p>
      </dsp:txBody>
      <dsp:txXfrm>
        <a:off x="1472184" y="3002423"/>
        <a:ext cx="2313432" cy="1348914"/>
      </dsp:txXfrm>
    </dsp:sp>
    <dsp:sp modelId="{D4347EDB-4883-4C4B-A672-6266C9702B5A}">
      <dsp:nvSpPr>
        <dsp:cNvPr id="0" name=""/>
        <dsp:cNvSpPr/>
      </dsp:nvSpPr>
      <dsp:spPr>
        <a:xfrm>
          <a:off x="2628900" y="2175668"/>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6D7F9BE3-3008-4E5E-96F3-C71D72649902}">
      <dsp:nvSpPr>
        <dsp:cNvPr id="0" name=""/>
        <dsp:cNvSpPr/>
      </dsp:nvSpPr>
      <dsp:spPr>
        <a:xfrm rot="2700000">
          <a:off x="128060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0813CD-B7B7-4CC7-9B2D-B5AE3D30A4DA}">
      <dsp:nvSpPr>
        <dsp:cNvPr id="0" name=""/>
        <dsp:cNvSpPr/>
      </dsp:nvSpPr>
      <dsp:spPr>
        <a:xfrm rot="2700000">
          <a:off x="259505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503B6E-C1DB-44F5-ABB8-38EF445ED1E8}">
      <dsp:nvSpPr>
        <dsp:cNvPr id="0" name=""/>
        <dsp:cNvSpPr/>
      </dsp:nvSpPr>
      <dsp:spPr>
        <a:xfrm>
          <a:off x="2786634" y="1348914"/>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July 1, 2022</a:t>
          </a:r>
        </a:p>
      </dsp:txBody>
      <dsp:txXfrm>
        <a:off x="2786634" y="1348914"/>
        <a:ext cx="2313432" cy="522160"/>
      </dsp:txXfrm>
    </dsp:sp>
    <dsp:sp modelId="{04897CD2-CF6F-4A55-8E79-1E7393B07B06}">
      <dsp:nvSpPr>
        <dsp:cNvPr id="0" name=""/>
        <dsp:cNvSpPr/>
      </dsp:nvSpPr>
      <dsp:spPr>
        <a:xfrm>
          <a:off x="2786634" y="0"/>
          <a:ext cx="2313432" cy="13489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60-Day Training Alert!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a:p>
          <a:pPr marL="0" lvl="0" indent="0" algn="l" defTabSz="533400">
            <a:lnSpc>
              <a:spcPct val="90000"/>
            </a:lnSpc>
            <a:spcBef>
              <a:spcPct val="0"/>
            </a:spcBef>
            <a:spcAft>
              <a:spcPct val="35000"/>
            </a:spcAft>
            <a:buNone/>
          </a:pPr>
          <a:r>
            <a:rPr lang="en-US" sz="1200" i="1" kern="1200">
              <a:solidFill>
                <a:srgbClr val="454D55"/>
              </a:solidFill>
              <a:latin typeface="+mn-lt"/>
              <a:ea typeface="+mn-ea"/>
              <a:cs typeface="+mn-cs"/>
            </a:rPr>
            <a:t>.</a:t>
          </a:r>
          <a:endParaRPr lang="en-US" sz="1200" i="1" kern="1200" dirty="0">
            <a:solidFill>
              <a:srgbClr val="454D55"/>
            </a:solidFill>
            <a:latin typeface="+mn-lt"/>
            <a:ea typeface="+mn-ea"/>
            <a:cs typeface="+mn-cs"/>
          </a:endParaRPr>
        </a:p>
      </dsp:txBody>
      <dsp:txXfrm>
        <a:off x="2786634" y="0"/>
        <a:ext cx="2313432" cy="1348914"/>
      </dsp:txXfrm>
    </dsp:sp>
    <dsp:sp modelId="{73ACB8E4-FFC1-49E5-BB46-1EBD63F3BF67}">
      <dsp:nvSpPr>
        <dsp:cNvPr id="0" name=""/>
        <dsp:cNvSpPr/>
      </dsp:nvSpPr>
      <dsp:spPr>
        <a:xfrm>
          <a:off x="3943350" y="1871075"/>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CBCB6B30-5D46-4B19-B9DE-C0B7FB057712}">
      <dsp:nvSpPr>
        <dsp:cNvPr id="0" name=""/>
        <dsp:cNvSpPr/>
      </dsp:nvSpPr>
      <dsp:spPr>
        <a:xfrm>
          <a:off x="4101084" y="2480262"/>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August 1, 2022</a:t>
          </a:r>
        </a:p>
      </dsp:txBody>
      <dsp:txXfrm>
        <a:off x="4101084" y="2480262"/>
        <a:ext cx="2313432" cy="522160"/>
      </dsp:txXfrm>
    </dsp:sp>
    <dsp:sp modelId="{95B1E40E-26D9-44C8-A99F-14EA44505DF3}">
      <dsp:nvSpPr>
        <dsp:cNvPr id="0" name=""/>
        <dsp:cNvSpPr/>
      </dsp:nvSpPr>
      <dsp:spPr>
        <a:xfrm>
          <a:off x="4101084" y="3002423"/>
          <a:ext cx="2313432" cy="1348071"/>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30-Day Training Alert!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dsp:txBody>
      <dsp:txXfrm>
        <a:off x="4101084" y="3002423"/>
        <a:ext cx="2313432" cy="1348071"/>
      </dsp:txXfrm>
    </dsp:sp>
    <dsp:sp modelId="{BBBD3B06-9C30-48DB-A77E-5A358B1C6E78}">
      <dsp:nvSpPr>
        <dsp:cNvPr id="0" name=""/>
        <dsp:cNvSpPr/>
      </dsp:nvSpPr>
      <dsp:spPr>
        <a:xfrm>
          <a:off x="5257800" y="2175668"/>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FE89438A-B301-4219-9492-D30967496E8F}">
      <dsp:nvSpPr>
        <dsp:cNvPr id="0" name=""/>
        <dsp:cNvSpPr/>
      </dsp:nvSpPr>
      <dsp:spPr>
        <a:xfrm rot="2700000">
          <a:off x="390950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74381E-6C24-436D-B265-4BCFEFA46591}">
      <dsp:nvSpPr>
        <dsp:cNvPr id="0" name=""/>
        <dsp:cNvSpPr/>
      </dsp:nvSpPr>
      <dsp:spPr>
        <a:xfrm rot="2700000">
          <a:off x="522395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F6D506-033B-4CA4-9572-41E373A6B43C}">
      <dsp:nvSpPr>
        <dsp:cNvPr id="0" name=""/>
        <dsp:cNvSpPr/>
      </dsp:nvSpPr>
      <dsp:spPr>
        <a:xfrm>
          <a:off x="5415534" y="1348914"/>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August 15, 2022</a:t>
          </a:r>
        </a:p>
      </dsp:txBody>
      <dsp:txXfrm>
        <a:off x="5415534" y="1348914"/>
        <a:ext cx="2313432" cy="522160"/>
      </dsp:txXfrm>
    </dsp:sp>
    <dsp:sp modelId="{FE14A9FC-66E7-4679-B63E-054F98E59204}">
      <dsp:nvSpPr>
        <dsp:cNvPr id="0" name=""/>
        <dsp:cNvSpPr/>
      </dsp:nvSpPr>
      <dsp:spPr>
        <a:xfrm>
          <a:off x="5415534" y="0"/>
          <a:ext cx="2313432" cy="13489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15-Day Training Alert!  Notifications and reminders of the approaching August 31st continuing education deadline will be posted on the GI Bill® website and sent to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via Gov Delivery notice</a:t>
          </a:r>
        </a:p>
        <a:p>
          <a:pPr marL="0" lvl="0" indent="0" algn="l" defTabSz="533400">
            <a:lnSpc>
              <a:spcPct val="90000"/>
            </a:lnSpc>
            <a:spcBef>
              <a:spcPct val="0"/>
            </a:spcBef>
            <a:spcAft>
              <a:spcPct val="35000"/>
            </a:spcAft>
            <a:buNone/>
          </a:pPr>
          <a:endParaRPr lang="en-US" sz="1200" i="1" kern="1200" dirty="0">
            <a:solidFill>
              <a:srgbClr val="454D55"/>
            </a:solidFill>
            <a:latin typeface="+mn-lt"/>
            <a:ea typeface="+mn-ea"/>
            <a:cs typeface="+mn-cs"/>
          </a:endParaRPr>
        </a:p>
      </dsp:txBody>
      <dsp:txXfrm>
        <a:off x="5415534" y="0"/>
        <a:ext cx="2313432" cy="1348914"/>
      </dsp:txXfrm>
    </dsp:sp>
    <dsp:sp modelId="{4702B22B-8EB6-4454-9F8E-9A963F32B8A1}">
      <dsp:nvSpPr>
        <dsp:cNvPr id="0" name=""/>
        <dsp:cNvSpPr/>
      </dsp:nvSpPr>
      <dsp:spPr>
        <a:xfrm>
          <a:off x="6572250" y="1871075"/>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270971D8-F05B-4392-88C0-D9921BB5F6B0}">
      <dsp:nvSpPr>
        <dsp:cNvPr id="0" name=""/>
        <dsp:cNvSpPr/>
      </dsp:nvSpPr>
      <dsp:spPr>
        <a:xfrm>
          <a:off x="6729984" y="2480262"/>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August 31, 2022</a:t>
          </a:r>
        </a:p>
      </dsp:txBody>
      <dsp:txXfrm>
        <a:off x="6729984" y="2480262"/>
        <a:ext cx="2313432" cy="522160"/>
      </dsp:txXfrm>
    </dsp:sp>
    <dsp:sp modelId="{1D60394B-1800-4790-9694-08B1C1D1B34D}">
      <dsp:nvSpPr>
        <dsp:cNvPr id="0" name=""/>
        <dsp:cNvSpPr/>
      </dsp:nvSpPr>
      <dsp:spPr>
        <a:xfrm>
          <a:off x="6729984" y="3002423"/>
          <a:ext cx="2313432" cy="8713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Annual Training Window Closes! Continuing education requirements for existing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completed</a:t>
          </a:r>
        </a:p>
      </dsp:txBody>
      <dsp:txXfrm>
        <a:off x="6729984" y="3002423"/>
        <a:ext cx="2313432" cy="871314"/>
      </dsp:txXfrm>
    </dsp:sp>
    <dsp:sp modelId="{59F1EF41-14EA-48EE-A559-118169DBDB24}">
      <dsp:nvSpPr>
        <dsp:cNvPr id="0" name=""/>
        <dsp:cNvSpPr/>
      </dsp:nvSpPr>
      <dsp:spPr>
        <a:xfrm>
          <a:off x="7886700" y="2175668"/>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F2E81385-B138-4A59-9452-A3C9AC4F2012}">
      <dsp:nvSpPr>
        <dsp:cNvPr id="0" name=""/>
        <dsp:cNvSpPr/>
      </dsp:nvSpPr>
      <dsp:spPr>
        <a:xfrm rot="2700000">
          <a:off x="653840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0947F0-E28B-4B2E-B1D6-BFEED1AF012B}">
      <dsp:nvSpPr>
        <dsp:cNvPr id="0" name=""/>
        <dsp:cNvSpPr/>
      </dsp:nvSpPr>
      <dsp:spPr>
        <a:xfrm rot="2700000">
          <a:off x="785285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7F04B95-81DC-4C70-990B-FEE82F4C63E7}">
      <dsp:nvSpPr>
        <dsp:cNvPr id="0" name=""/>
        <dsp:cNvSpPr/>
      </dsp:nvSpPr>
      <dsp:spPr>
        <a:xfrm>
          <a:off x="8044434" y="1348914"/>
          <a:ext cx="2313432" cy="522160"/>
        </a:xfrm>
        <a:prstGeom prst="rect">
          <a:avLst/>
        </a:prstGeom>
        <a:solidFill>
          <a:srgbClr val="24477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dirty="0">
              <a:latin typeface="+mj-lt"/>
            </a:rPr>
            <a:t>September 1-30, 2022</a:t>
          </a:r>
        </a:p>
      </dsp:txBody>
      <dsp:txXfrm>
        <a:off x="8044434" y="1348914"/>
        <a:ext cx="2313432" cy="522160"/>
      </dsp:txXfrm>
    </dsp:sp>
    <dsp:sp modelId="{725F2AEF-0925-4411-A89A-5976D96BC3B1}">
      <dsp:nvSpPr>
        <dsp:cNvPr id="0" name=""/>
        <dsp:cNvSpPr/>
      </dsp:nvSpPr>
      <dsp:spPr>
        <a:xfrm>
          <a:off x="8044434" y="0"/>
          <a:ext cx="2313432" cy="1348914"/>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Existing </a:t>
          </a:r>
          <a:r>
            <a:rPr lang="en-US" sz="1200" i="1" kern="1200" dirty="0" err="1">
              <a:solidFill>
                <a:srgbClr val="454D55"/>
              </a:solidFill>
              <a:latin typeface="+mn-lt"/>
              <a:ea typeface="+mn-ea"/>
              <a:cs typeface="+mn-cs"/>
            </a:rPr>
            <a:t>SCOs</a:t>
          </a:r>
          <a:r>
            <a:rPr lang="en-US" sz="1200" i="1" kern="1200" dirty="0">
              <a:solidFill>
                <a:srgbClr val="454D55"/>
              </a:solidFill>
              <a:latin typeface="+mn-lt"/>
              <a:ea typeface="+mn-ea"/>
              <a:cs typeface="+mn-cs"/>
            </a:rPr>
            <a:t> - No training in progress</a:t>
          </a:r>
        </a:p>
        <a:p>
          <a:pPr marL="0" lvl="0" indent="0" algn="l" defTabSz="533400">
            <a:lnSpc>
              <a:spcPct val="90000"/>
            </a:lnSpc>
            <a:spcBef>
              <a:spcPct val="0"/>
            </a:spcBef>
            <a:spcAft>
              <a:spcPct val="35000"/>
            </a:spcAft>
            <a:buNone/>
          </a:pPr>
          <a:r>
            <a:rPr lang="en-US" sz="1200" i="1" kern="1200" dirty="0">
              <a:solidFill>
                <a:srgbClr val="454D55"/>
              </a:solidFill>
              <a:latin typeface="+mn-lt"/>
              <a:ea typeface="+mn-ea"/>
              <a:cs typeface="+mn-cs"/>
            </a:rPr>
            <a:t>New SCOs – Training is continuous throughout the year</a:t>
          </a:r>
        </a:p>
        <a:p>
          <a:pPr marL="0" lvl="0" indent="0" algn="l" defTabSz="533400">
            <a:lnSpc>
              <a:spcPct val="90000"/>
            </a:lnSpc>
            <a:spcBef>
              <a:spcPct val="0"/>
            </a:spcBef>
            <a:spcAft>
              <a:spcPct val="35000"/>
            </a:spcAft>
            <a:buNone/>
          </a:pPr>
          <a:endParaRPr lang="en-US" sz="1200" i="1" kern="1200" dirty="0">
            <a:solidFill>
              <a:srgbClr val="454D55"/>
            </a:solidFill>
            <a:latin typeface="+mn-lt"/>
            <a:ea typeface="+mn-ea"/>
            <a:cs typeface="+mn-cs"/>
          </a:endParaRPr>
        </a:p>
        <a:p>
          <a:pPr marL="0" lvl="0" indent="0" algn="l" defTabSz="533400">
            <a:lnSpc>
              <a:spcPct val="90000"/>
            </a:lnSpc>
            <a:spcBef>
              <a:spcPct val="0"/>
            </a:spcBef>
            <a:spcAft>
              <a:spcPct val="35000"/>
            </a:spcAft>
            <a:buNone/>
          </a:pPr>
          <a:endParaRPr lang="en-US" sz="1200" i="1" kern="1200" dirty="0">
            <a:solidFill>
              <a:srgbClr val="454D55"/>
            </a:solidFill>
            <a:latin typeface="+mn-lt"/>
            <a:ea typeface="+mn-ea"/>
            <a:cs typeface="+mn-cs"/>
          </a:endParaRPr>
        </a:p>
      </dsp:txBody>
      <dsp:txXfrm>
        <a:off x="8044434" y="0"/>
        <a:ext cx="2313432" cy="1348914"/>
      </dsp:txXfrm>
    </dsp:sp>
    <dsp:sp modelId="{3F1F843F-8CAA-4ECF-B5A2-211D6C43D3C6}">
      <dsp:nvSpPr>
        <dsp:cNvPr id="0" name=""/>
        <dsp:cNvSpPr/>
      </dsp:nvSpPr>
      <dsp:spPr>
        <a:xfrm>
          <a:off x="9201150" y="1871075"/>
          <a:ext cx="0" cy="304593"/>
        </a:xfrm>
        <a:prstGeom prst="line">
          <a:avLst/>
        </a:prstGeom>
        <a:noFill/>
        <a:ln w="19050" cap="flat" cmpd="sng" algn="ctr">
          <a:solidFill>
            <a:schemeClr val="bg2"/>
          </a:solidFill>
          <a:prstDash val="solid"/>
          <a:miter lim="800000"/>
        </a:ln>
        <a:effectLst/>
      </dsp:spPr>
      <dsp:style>
        <a:lnRef idx="1">
          <a:scrgbClr r="0" g="0" b="0"/>
        </a:lnRef>
        <a:fillRef idx="0">
          <a:scrgbClr r="0" g="0" b="0"/>
        </a:fillRef>
        <a:effectRef idx="0">
          <a:scrgbClr r="0" g="0" b="0"/>
        </a:effectRef>
        <a:fontRef idx="minor"/>
      </dsp:style>
    </dsp:sp>
    <dsp:sp modelId="{53B98CC0-1029-46A6-8053-0933F88F7705}">
      <dsp:nvSpPr>
        <dsp:cNvPr id="0" name=""/>
        <dsp:cNvSpPr/>
      </dsp:nvSpPr>
      <dsp:spPr>
        <a:xfrm rot="2700000">
          <a:off x="9167304" y="2141823"/>
          <a:ext cx="67690" cy="67690"/>
        </a:xfrm>
        <a:prstGeom prst="ellipse">
          <a:avLst/>
        </a:prstGeom>
        <a:solidFill>
          <a:schemeClr val="accent2"/>
        </a:solidFill>
        <a:ln w="63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98ACE9-6F39-412A-AA6A-02588272BF8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29186F-CBF9-4D07-92FF-F18372B3B53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221CCF0-EAB4-4FF5-815C-04AA918C89DC}" type="datetimeFigureOut">
              <a:rPr lang="en-US" smtClean="0"/>
              <a:t>10/14/2021</a:t>
            </a:fld>
            <a:endParaRPr lang="en-US" dirty="0"/>
          </a:p>
        </p:txBody>
      </p:sp>
      <p:sp>
        <p:nvSpPr>
          <p:cNvPr id="4" name="Footer Placeholder 3">
            <a:extLst>
              <a:ext uri="{FF2B5EF4-FFF2-40B4-BE49-F238E27FC236}">
                <a16:creationId xmlns:a16="http://schemas.microsoft.com/office/drawing/2014/main" id="{3D095B82-FD39-46BA-A4C5-08D84F13410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11155C1-9B31-47C0-BE13-661D815EDE8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966FA84-4663-45AD-8B44-9BBBA2EDF951}" type="slidenum">
              <a:rPr lang="en-US" smtClean="0"/>
              <a:t>‹#›</a:t>
            </a:fld>
            <a:endParaRPr lang="en-US" dirty="0"/>
          </a:p>
        </p:txBody>
      </p:sp>
    </p:spTree>
    <p:extLst>
      <p:ext uri="{BB962C8B-B14F-4D97-AF65-F5344CB8AC3E}">
        <p14:creationId xmlns:p14="http://schemas.microsoft.com/office/powerpoint/2010/main" val="3278801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B72E102-9ADF-4815-A589-5AE3C0EFCAF8}" type="datetimeFigureOut">
              <a:rPr lang="en-US" smtClean="0"/>
              <a:t>10/14/2021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182FF49-D91B-451F-ABFC-6E54D532B2A7}" type="slidenum">
              <a:rPr lang="en-US" smtClean="0"/>
              <a:t>‹#›</a:t>
            </a:fld>
            <a:endParaRPr lang="en-US" dirty="0"/>
          </a:p>
        </p:txBody>
      </p:sp>
    </p:spTree>
    <p:extLst>
      <p:ext uri="{BB962C8B-B14F-4D97-AF65-F5344CB8AC3E}">
        <p14:creationId xmlns:p14="http://schemas.microsoft.com/office/powerpoint/2010/main" val="428895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benefits.va.gov/gibill/resources/education_resources/school_certifying_officials/covered_institutions.asp"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benefits.va.gov/gibill/resources/education_resources/school_certifying_officials/online_sco_training.asp" TargetMode="External"/><Relationship Id="rId4" Type="http://schemas.openxmlformats.org/officeDocument/2006/relationships/hyperlink" Target="https://www.benefits.va.gov/GIBILL/resources/education_resources/school_certifying_officials/elr.asp"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support@vbatraining.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bill.custhelp.com/app/utils/login_form/redirect/as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knowva.ebenefits.va.gov/system/templates/selfservice/va_ssnew/help/customer/locale/en-US/portal/554400000001018/content/554400000149088/School-Certifying-Official-Handbook-On-line#_bookmark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endParaRPr lang="en-US" dirty="0"/>
          </a:p>
          <a:p>
            <a:r>
              <a:rPr lang="en-US" i="1" dirty="0"/>
              <a:t>Here are some general notes about the presentation as well as some best practice facilitation tips:</a:t>
            </a:r>
            <a:br>
              <a:rPr lang="en-US" i="1" dirty="0"/>
            </a:br>
            <a:endParaRPr lang="en-US" i="1" dirty="0"/>
          </a:p>
          <a:p>
            <a:pPr marL="174708" indent="-174708">
              <a:buFont typeface="Arial" panose="020B0604020202020204" pitchFamily="34" charset="0"/>
              <a:buChar char="•"/>
            </a:pPr>
            <a:r>
              <a:rPr lang="en-US" i="1" dirty="0"/>
              <a:t>Review what is on each slide in your own words; refrain from reading the slides word for word.</a:t>
            </a:r>
          </a:p>
          <a:p>
            <a:pPr marL="174708" indent="-174708">
              <a:buFont typeface="Arial" panose="020B0604020202020204" pitchFamily="34" charset="0"/>
              <a:buChar char="•"/>
            </a:pPr>
            <a:r>
              <a:rPr lang="en-US" i="1" dirty="0"/>
              <a:t>On any slide, feel free to accentuate points using examples or scenarios from the field or elicit feedback from the participants.</a:t>
            </a:r>
          </a:p>
          <a:p>
            <a:pPr marL="174708" indent="-174708">
              <a:buFont typeface="Arial" panose="020B0604020202020204" pitchFamily="34" charset="0"/>
              <a:buChar char="•"/>
            </a:pPr>
            <a:r>
              <a:rPr lang="en-US" i="1" dirty="0"/>
              <a:t>The notes in the “Instructor Notes” section may not always reflect what is on the slide. The text in “italics” is  meant to give direction or suggestions around content delivery. The information in regular font may be pertinent background information or examples that could be mentioned in addition to what is being spoken about on the slide. </a:t>
            </a:r>
          </a:p>
          <a:p>
            <a:pPr marL="174708" indent="-174708">
              <a:buFont typeface="Arial" panose="020B0604020202020204" pitchFamily="34" charset="0"/>
              <a:buChar char="•"/>
            </a:pPr>
            <a:r>
              <a:rPr lang="en-US" i="1" dirty="0"/>
              <a:t>There will be pacing guidelines on the topic slides with the number of slides in each section and the suggested time it should take to help keep you on track. This presentation is slated for # min. The pacing guidelines will read, “By the end of this section, you will be at # min of #min”.</a:t>
            </a:r>
          </a:p>
          <a:p>
            <a:endParaRPr lang="en-US" i="1" dirty="0"/>
          </a:p>
          <a:p>
            <a:r>
              <a:rPr lang="en-US" i="1" dirty="0"/>
              <a:t>Pacing:</a:t>
            </a:r>
          </a:p>
          <a:p>
            <a:pPr marL="174708" indent="-174708">
              <a:buFont typeface="Arial" panose="020B0604020202020204" pitchFamily="34" charset="0"/>
              <a:buChar char="•"/>
            </a:pPr>
            <a:r>
              <a:rPr lang="en-US" i="1" dirty="0"/>
              <a:t>The introduction section including this slide, contains 5 slides </a:t>
            </a:r>
          </a:p>
          <a:p>
            <a:pPr marL="174708" indent="-174708">
              <a:buFont typeface="Arial" panose="020B0604020202020204" pitchFamily="34" charset="0"/>
              <a:buChar char="•"/>
            </a:pPr>
            <a:r>
              <a:rPr lang="en-US" i="1" dirty="0"/>
              <a:t>should take approximately 5 min (By the end of this section, you will be at 5min of 35min)</a:t>
            </a:r>
          </a:p>
          <a:p>
            <a:endParaRPr lang="en-US" dirty="0"/>
          </a:p>
          <a:p>
            <a:r>
              <a:rPr lang="en-US" dirty="0"/>
              <a:t>“Welcome to Education Service School Certifying Official Training. I am your instructor [Name] and in this portion of the training, we will be discussing School Liability. This training is slated to take about </a:t>
            </a:r>
            <a:r>
              <a:rPr lang="en-US" dirty="0">
                <a:solidFill>
                  <a:srgbClr val="FFFF00"/>
                </a:solidFill>
                <a:highlight>
                  <a:srgbClr val="FFFF00"/>
                </a:highlight>
              </a:rPr>
              <a:t>[35 min]. </a:t>
            </a:r>
          </a:p>
          <a:p>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As you know, </a:t>
            </a:r>
            <a:r>
              <a:rPr lang="en-US" sz="1200" dirty="0">
                <a:solidFill>
                  <a:srgbClr val="000000"/>
                </a:solidFill>
                <a:highlight>
                  <a:srgbClr val="FFFF00"/>
                </a:highlight>
                <a:latin typeface="Georgia" panose="02040502050405020303" pitchFamily="18" charset="0"/>
              </a:rPr>
              <a:t>e</a:t>
            </a:r>
            <a:r>
              <a:rPr lang="en-US" altLang="en-US" sz="1200" dirty="0">
                <a:solidFill>
                  <a:srgbClr val="000000"/>
                </a:solidFill>
                <a:highlight>
                  <a:srgbClr val="FFFF00"/>
                </a:highlight>
                <a:latin typeface="Georgia" panose="02040502050405020303" pitchFamily="18" charset="0"/>
                <a:cs typeface="Georgia" panose="02040502050405020303" pitchFamily="18" charset="0"/>
              </a:rPr>
              <a:t>ach educational institution must report such information on enrollment, entrance, reentrance, change in the hours of credit or attendance, pursuit, interruption and termination of attendance of each Veteran or eligible person enrolled in an approved course to the VA. When this information is improperly reported, there is the possibility of an overpayment. </a:t>
            </a:r>
          </a:p>
          <a:p>
            <a:endParaRPr lang="en-US" dirty="0">
              <a:highlight>
                <a:srgbClr val="FFFF00"/>
              </a:highlight>
            </a:endParaRPr>
          </a:p>
          <a:p>
            <a:r>
              <a:rPr lang="en-US" dirty="0">
                <a:highlight>
                  <a:srgbClr val="FFFF00"/>
                </a:highlight>
              </a:rPr>
              <a:t>This presentation today is intended to help you understand when overpayments occur and your school’s potential liability if the institution needs to be repay the debt.]</a:t>
            </a:r>
          </a:p>
        </p:txBody>
      </p:sp>
      <p:sp>
        <p:nvSpPr>
          <p:cNvPr id="4" name="Slide Number Placeholder 3"/>
          <p:cNvSpPr>
            <a:spLocks noGrp="1"/>
          </p:cNvSpPr>
          <p:nvPr>
            <p:ph type="sldNum" sz="quarter" idx="5"/>
          </p:nvPr>
        </p:nvSpPr>
        <p:spPr/>
        <p:txBody>
          <a:bodyPr/>
          <a:lstStyle/>
          <a:p>
            <a:fld id="{0182FF49-D91B-451F-ABFC-6E54D532B2A7}" type="slidenum">
              <a:rPr lang="en-US" smtClean="0"/>
              <a:t>1</a:t>
            </a:fld>
            <a:endParaRPr lang="en-US" dirty="0"/>
          </a:p>
        </p:txBody>
      </p:sp>
    </p:spTree>
    <p:extLst>
      <p:ext uri="{BB962C8B-B14F-4D97-AF65-F5344CB8AC3E}">
        <p14:creationId xmlns:p14="http://schemas.microsoft.com/office/powerpoint/2010/main" val="380257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a:t>
            </a:r>
            <a:r>
              <a:rPr lang="en-US" altLang="en-US" dirty="0"/>
              <a:t>38 CFR §21.4009 (a) (2)</a:t>
            </a:r>
            <a:r>
              <a:rPr lang="en-US" dirty="0"/>
              <a:t>.]</a:t>
            </a:r>
          </a:p>
          <a:p>
            <a:endParaRPr lang="en-US" dirty="0"/>
          </a:p>
          <a:p>
            <a:pPr defTabSz="931774">
              <a:defRPr/>
            </a:pPr>
            <a:r>
              <a:rPr lang="en-US" dirty="0"/>
              <a:t>[Instruction or Discussion – </a:t>
            </a:r>
          </a:p>
          <a:p>
            <a:pPr defTabSz="931774">
              <a:defRPr/>
            </a:pPr>
            <a:endParaRPr lang="en-US" dirty="0"/>
          </a:p>
          <a:p>
            <a:pPr defTabSz="931774">
              <a:defRPr/>
            </a:pPr>
            <a:r>
              <a:rPr lang="en-US" i="1" dirty="0"/>
              <a:t>Read the CFR for liability of overpayments.</a:t>
            </a:r>
            <a:r>
              <a:rPr lang="en-US" dirty="0"/>
              <a:t> </a:t>
            </a:r>
            <a:endParaRPr lang="en-US" i="1" dirty="0"/>
          </a:p>
          <a:p>
            <a:pPr defTabSz="931774">
              <a:defRPr/>
            </a:pPr>
            <a:endParaRPr lang="en-US" dirty="0"/>
          </a:p>
          <a:p>
            <a:pPr marL="0" indent="0" defTabSz="992188" eaLnBrk="1" hangingPunct="1">
              <a:buFont typeface="Arial" panose="020B0604020202020204" pitchFamily="34" charset="0"/>
              <a:buNone/>
            </a:pPr>
            <a:r>
              <a:rPr lang="en-US" altLang="en-US" sz="1200" dirty="0">
                <a:solidFill>
                  <a:srgbClr val="000000"/>
                </a:solidFill>
                <a:latin typeface="Georgia" panose="02040502050405020303" pitchFamily="18" charset="0"/>
                <a:cs typeface="Georgia" panose="02040502050405020303" pitchFamily="18" charset="0"/>
              </a:rPr>
              <a:t>The amount of the overpayment of educational assistance allowance or special training allowance paid to a Veteran or eligible person constitutes a liability of the education institution if the Department of Veterans Affairs determines that the overpayment was made as the result of willful or negligent findings</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10</a:t>
            </a:fld>
            <a:endParaRPr lang="en-US" dirty="0"/>
          </a:p>
        </p:txBody>
      </p:sp>
    </p:spTree>
    <p:extLst>
      <p:ext uri="{BB962C8B-B14F-4D97-AF65-F5344CB8AC3E}">
        <p14:creationId xmlns:p14="http://schemas.microsoft.com/office/powerpoint/2010/main" val="1397845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Willful Failure to Report.]</a:t>
            </a:r>
          </a:p>
          <a:p>
            <a:endParaRPr lang="en-US" dirty="0"/>
          </a:p>
          <a:p>
            <a:pPr defTabSz="931774">
              <a:defRPr/>
            </a:pPr>
            <a:r>
              <a:rPr lang="en-US" dirty="0"/>
              <a:t>[Instruction or Discussion – </a:t>
            </a:r>
          </a:p>
          <a:p>
            <a:pPr defTabSz="931774">
              <a:defRPr/>
            </a:pPr>
            <a:endParaRPr lang="en-US" dirty="0"/>
          </a:p>
          <a:p>
            <a:pPr defTabSz="931774">
              <a:defRPr/>
            </a:pPr>
            <a:r>
              <a:rPr lang="en-US" i="1" dirty="0"/>
              <a:t>Define willful failure to report. Provide the example below with context on how the action of the school not reporting </a:t>
            </a:r>
            <a:r>
              <a:rPr lang="en-US" b="1" i="1" dirty="0"/>
              <a:t>ANY</a:t>
            </a:r>
            <a:r>
              <a:rPr lang="en-US" i="1" dirty="0"/>
              <a:t> reductions or withdrawals can be seen as intentional.</a:t>
            </a:r>
          </a:p>
          <a:p>
            <a:pPr defTabSz="931774">
              <a:defRPr/>
            </a:pPr>
            <a:endParaRPr lang="en-US" i="1" dirty="0"/>
          </a:p>
          <a:p>
            <a:pPr marL="0" indent="0" defTabSz="992188" eaLnBrk="1" hangingPunct="1">
              <a:buFont typeface="Arial" panose="020B0604020202020204" pitchFamily="34" charset="0"/>
              <a:buNone/>
            </a:pPr>
            <a:r>
              <a:rPr lang="en-US" altLang="en-US" sz="3200" b="0" dirty="0">
                <a:solidFill>
                  <a:srgbClr val="0070C0"/>
                </a:solidFill>
                <a:latin typeface="+mn-lt"/>
                <a:cs typeface="Georgia" panose="02040502050405020303" pitchFamily="18" charset="0"/>
              </a:rPr>
              <a:t>Willful failure to report example: </a:t>
            </a:r>
            <a:r>
              <a:rPr lang="en-US" altLang="en-US" sz="3200" dirty="0">
                <a:solidFill>
                  <a:srgbClr val="000000"/>
                </a:solidFill>
                <a:latin typeface="+mn-lt"/>
                <a:cs typeface="Georgia" panose="02040502050405020303" pitchFamily="18" charset="0"/>
              </a:rPr>
              <a:t>The ECSS or SAA surveyor noticed the school failed to report reductions and withdrawals for the period reviewed but the facility promptly notified VA when students terminated or interrupted training.</a:t>
            </a:r>
            <a:endParaRPr lang="en-US" dirty="0">
              <a:latin typeface="+mn-lt"/>
            </a:endParaRPr>
          </a:p>
          <a:p>
            <a:pPr marL="0" indent="0" defTabSz="992188" eaLnBrk="1" hangingPunct="1">
              <a:buFont typeface="Arial" panose="020B0604020202020204" pitchFamily="34" charset="0"/>
              <a:buNone/>
            </a:pPr>
            <a:endParaRPr lang="en-US" dirty="0">
              <a:latin typeface="+mn-lt"/>
            </a:endParaRPr>
          </a:p>
          <a:p>
            <a:pPr marL="0" indent="0" defTabSz="992188" eaLnBrk="1" hangingPunct="1">
              <a:buFont typeface="Arial" panose="020B0604020202020204" pitchFamily="34" charset="0"/>
              <a:buNone/>
            </a:pPr>
            <a:r>
              <a:rPr lang="en-US" dirty="0">
                <a:latin typeface="+mn-lt"/>
              </a:rPr>
              <a:t>Now let’s look at negligent failure to report.</a:t>
            </a:r>
            <a:r>
              <a:rPr lang="en-US" dirty="0"/>
              <a:t>]</a:t>
            </a:r>
            <a:endParaRPr lang="en-US" i="1" dirty="0"/>
          </a:p>
          <a:p>
            <a:pPr defTabSz="931774">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11</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Negligent Failure to Report.]</a:t>
            </a:r>
          </a:p>
          <a:p>
            <a:endParaRPr lang="en-US" dirty="0"/>
          </a:p>
          <a:p>
            <a:pPr defTabSz="931774">
              <a:defRPr/>
            </a:pPr>
            <a:r>
              <a:rPr lang="en-US" dirty="0"/>
              <a:t>[Instruction or Discussion – </a:t>
            </a:r>
          </a:p>
          <a:p>
            <a:pPr defTabSz="931774">
              <a:defRPr/>
            </a:pPr>
            <a:endParaRPr lang="en-US" dirty="0"/>
          </a:p>
          <a:p>
            <a:pPr defTabSz="931774">
              <a:defRPr/>
            </a:pPr>
            <a:r>
              <a:rPr lang="en-US" i="1" dirty="0"/>
              <a:t>Define negligent failure to report. Provide the example below with context on how the action of the new SCO reporting an enrollment change outside the 30 day window can be seen as not intentional for a person in a like circumstance.</a:t>
            </a:r>
          </a:p>
          <a:p>
            <a:pPr defTabSz="931774">
              <a:defRPr/>
            </a:pPr>
            <a:endParaRPr lang="en-US" i="1" dirty="0"/>
          </a:p>
          <a:p>
            <a:pPr marL="0" indent="0" defTabSz="992188" eaLnBrk="1" hangingPunct="1">
              <a:buFont typeface="Arial" panose="020B0604020202020204" pitchFamily="34" charset="0"/>
              <a:buNone/>
            </a:pPr>
            <a:r>
              <a:rPr lang="en-US" altLang="en-US" sz="3200" b="0" dirty="0">
                <a:solidFill>
                  <a:srgbClr val="0070C0"/>
                </a:solidFill>
                <a:latin typeface="+mn-lt"/>
                <a:cs typeface="Georgia" panose="02040502050405020303" pitchFamily="18" charset="0"/>
              </a:rPr>
              <a:t>Negligent failure to report example: </a:t>
            </a:r>
            <a:r>
              <a:rPr lang="en-US" altLang="en-US" sz="3200" dirty="0">
                <a:solidFill>
                  <a:srgbClr val="000000"/>
                </a:solidFill>
                <a:latin typeface="+mn-lt"/>
                <a:cs typeface="Georgia" panose="02040502050405020303" pitchFamily="18" charset="0"/>
              </a:rPr>
              <a:t>A new SCO on the job for two weeks, </a:t>
            </a:r>
            <a:r>
              <a:rPr lang="en-US" dirty="0"/>
              <a:t>notified VA of an enrollment change 35 days from which it happened</a:t>
            </a:r>
            <a:r>
              <a:rPr lang="en-US" dirty="0">
                <a:latin typeface="+mn-lt"/>
              </a:rPr>
              <a:t>. </a:t>
            </a:r>
          </a:p>
          <a:p>
            <a:pPr marL="0" indent="0" defTabSz="992188" eaLnBrk="1" hangingPunct="1">
              <a:buFont typeface="Arial" panose="020B0604020202020204" pitchFamily="34" charset="0"/>
              <a:buNone/>
            </a:pPr>
            <a:endParaRPr lang="en-US" dirty="0">
              <a:latin typeface="+mn-lt"/>
            </a:endParaRPr>
          </a:p>
          <a:p>
            <a:pPr marL="0" indent="0" defTabSz="992188" eaLnBrk="1" hangingPunct="1">
              <a:buFont typeface="Arial" panose="020B0604020202020204" pitchFamily="34" charset="0"/>
              <a:buNone/>
            </a:pPr>
            <a:r>
              <a:rPr lang="en-US" dirty="0">
                <a:latin typeface="+mn-lt"/>
              </a:rPr>
              <a:t>Questions? Now let’s look at false certification</a:t>
            </a:r>
            <a:r>
              <a:rPr lang="en-US" dirty="0"/>
              <a:t>]</a:t>
            </a:r>
            <a:endParaRPr lang="en-US" i="1" dirty="0"/>
          </a:p>
          <a:p>
            <a:pPr defTabSz="931774">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12</a:t>
            </a:fld>
            <a:endParaRPr lang="en-US" dirty="0"/>
          </a:p>
        </p:txBody>
      </p:sp>
    </p:spTree>
    <p:extLst>
      <p:ext uri="{BB962C8B-B14F-4D97-AF65-F5344CB8AC3E}">
        <p14:creationId xmlns:p14="http://schemas.microsoft.com/office/powerpoint/2010/main" val="869302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False Certification.]</a:t>
            </a:r>
          </a:p>
          <a:p>
            <a:endParaRPr lang="en-US" dirty="0"/>
          </a:p>
          <a:p>
            <a:pPr defTabSz="931774">
              <a:defRPr/>
            </a:pPr>
            <a:r>
              <a:rPr lang="en-US" dirty="0"/>
              <a:t>[Instruction or Discussion – </a:t>
            </a:r>
          </a:p>
          <a:p>
            <a:pPr defTabSz="931774">
              <a:defRPr/>
            </a:pPr>
            <a:endParaRPr lang="en-US" dirty="0"/>
          </a:p>
          <a:p>
            <a:pPr defTabSz="931774">
              <a:defRPr/>
            </a:pPr>
            <a:r>
              <a:rPr lang="en-US" i="1" dirty="0"/>
              <a:t>Define false certification. Examples to follow.</a:t>
            </a:r>
          </a:p>
          <a:p>
            <a:pPr defTabSz="931774">
              <a:defRPr/>
            </a:pPr>
            <a:endParaRPr lang="en-US" i="1" dirty="0"/>
          </a:p>
          <a:p>
            <a:pPr marL="0" indent="0" defTabSz="992188" eaLnBrk="1" hangingPunct="1">
              <a:buFont typeface="Arial" panose="020B0604020202020204" pitchFamily="34" charset="0"/>
              <a:buNone/>
            </a:pPr>
            <a:r>
              <a:rPr lang="en-US" altLang="en-US" sz="3200" b="0" dirty="0">
                <a:solidFill>
                  <a:srgbClr val="0070C0"/>
                </a:solidFill>
                <a:latin typeface="+mn-lt"/>
                <a:cs typeface="Georgia" panose="02040502050405020303" pitchFamily="18" charset="0"/>
              </a:rPr>
              <a:t>Just like with reports, there are two types of false certification, willful and negligent</a:t>
            </a:r>
            <a:r>
              <a:rPr lang="en-US" dirty="0">
                <a:latin typeface="+mn-lt"/>
              </a:rPr>
              <a:t>. Let’s have a look at them both.</a:t>
            </a:r>
            <a:r>
              <a:rPr lang="en-US" dirty="0"/>
              <a:t>]</a:t>
            </a:r>
            <a:endParaRPr lang="en-US" i="1" dirty="0"/>
          </a:p>
          <a:p>
            <a:pPr defTabSz="931774">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13</a:t>
            </a:fld>
            <a:endParaRPr lang="en-US" dirty="0"/>
          </a:p>
        </p:txBody>
      </p:sp>
    </p:spTree>
    <p:extLst>
      <p:ext uri="{BB962C8B-B14F-4D97-AF65-F5344CB8AC3E}">
        <p14:creationId xmlns:p14="http://schemas.microsoft.com/office/powerpoint/2010/main" val="1928680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False Certification (2 of 2).]</a:t>
            </a:r>
          </a:p>
          <a:p>
            <a:endParaRPr lang="en-US" dirty="0"/>
          </a:p>
          <a:p>
            <a:pPr defTabSz="931774">
              <a:defRPr/>
            </a:pPr>
            <a:r>
              <a:rPr lang="en-US" dirty="0"/>
              <a:t>[Instruction or Discussion – </a:t>
            </a:r>
          </a:p>
          <a:p>
            <a:pPr defTabSz="931774">
              <a:defRPr/>
            </a:pPr>
            <a:endParaRPr lang="en-US" dirty="0"/>
          </a:p>
          <a:p>
            <a:pPr defTabSz="931774">
              <a:defRPr/>
            </a:pPr>
            <a:r>
              <a:rPr lang="en-US" i="1" dirty="0"/>
              <a:t>Define the VA’s definition of fraud. Although rare, the definition laid out for fraud will be the guideline that a surveyor or ECSS will use around willful false certification. The most common is negligent false certification.</a:t>
            </a:r>
          </a:p>
          <a:p>
            <a:pPr defTabSz="931774">
              <a:defRPr/>
            </a:pPr>
            <a:endParaRPr lang="en-US" sz="3200" i="1" dirty="0"/>
          </a:p>
          <a:p>
            <a:pPr defTabSz="931774">
              <a:defRPr/>
            </a:pPr>
            <a:r>
              <a:rPr lang="en-US" sz="3200" dirty="0"/>
              <a:t>When an ECSS believes a school may have been fraudulent in some aspect, the Office of Inspector General (OIG) will make the final decision</a:t>
            </a:r>
            <a:r>
              <a:rPr lang="en-US" dirty="0">
                <a:latin typeface="+mn-lt"/>
              </a:rPr>
              <a:t>. Most instances of false certification are negligent. For example, </a:t>
            </a:r>
            <a:r>
              <a:rPr lang="en-US" dirty="0"/>
              <a:t>the SCO incorrectly reports wrong enrollment dates but the reason was due to negligence, without any indication malice was intended.</a:t>
            </a:r>
          </a:p>
          <a:p>
            <a:pPr defTabSz="931774">
              <a:defRPr/>
            </a:pPr>
            <a:endParaRPr lang="en-US" dirty="0"/>
          </a:p>
          <a:p>
            <a:pPr defTabSz="931774">
              <a:defRPr/>
            </a:pPr>
            <a:r>
              <a:rPr lang="en-US" dirty="0"/>
              <a:t>Any questions about how schools are held liable for overpayment?]</a:t>
            </a:r>
          </a:p>
        </p:txBody>
      </p:sp>
      <p:sp>
        <p:nvSpPr>
          <p:cNvPr id="4" name="Slide Number Placeholder 3"/>
          <p:cNvSpPr>
            <a:spLocks noGrp="1"/>
          </p:cNvSpPr>
          <p:nvPr>
            <p:ph type="sldNum" sz="quarter" idx="5"/>
          </p:nvPr>
        </p:nvSpPr>
        <p:spPr/>
        <p:txBody>
          <a:bodyPr/>
          <a:lstStyle/>
          <a:p>
            <a:fld id="{0182FF49-D91B-451F-ABFC-6E54D532B2A7}" type="slidenum">
              <a:rPr lang="en-US" smtClean="0"/>
              <a:t>14</a:t>
            </a:fld>
            <a:endParaRPr lang="en-US" dirty="0"/>
          </a:p>
        </p:txBody>
      </p:sp>
    </p:spTree>
    <p:extLst>
      <p:ext uri="{BB962C8B-B14F-4D97-AF65-F5344CB8AC3E}">
        <p14:creationId xmlns:p14="http://schemas.microsoft.com/office/powerpoint/2010/main" val="3482215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a:extLst>
              <a:ext uri="{FF2B5EF4-FFF2-40B4-BE49-F238E27FC236}">
                <a16:creationId xmlns:a16="http://schemas.microsoft.com/office/drawing/2014/main" id="{CF49987A-2131-465F-98E5-3CF8702EAED5}"/>
              </a:ext>
            </a:extLst>
          </p:cNvPr>
          <p:cNvSpPr>
            <a:spLocks noGrp="1"/>
          </p:cNvSpPr>
          <p:nvPr>
            <p:ph type="body" idx="1"/>
          </p:nvPr>
        </p:nvSpPr>
        <p:spPr/>
        <p:txBody>
          <a:bodyPr/>
          <a:lstStyle/>
          <a:p>
            <a:pPr defTabSz="931774">
              <a:defRPr/>
            </a:pPr>
            <a:r>
              <a:rPr lang="en-US" b="1" dirty="0"/>
              <a:t>Instructor Notes: </a:t>
            </a:r>
          </a:p>
          <a:p>
            <a:endParaRPr lang="en-US" i="1" dirty="0"/>
          </a:p>
          <a:p>
            <a:r>
              <a:rPr lang="en-US" i="1" dirty="0"/>
              <a:t>Pacing:</a:t>
            </a:r>
          </a:p>
          <a:p>
            <a:pPr marL="174708" indent="-174708">
              <a:buFont typeface="Arial" panose="020B0604020202020204" pitchFamily="34" charset="0"/>
              <a:buChar char="•"/>
            </a:pPr>
            <a:r>
              <a:rPr lang="en-US" i="1" dirty="0"/>
              <a:t>This section contains 6 slides </a:t>
            </a:r>
          </a:p>
          <a:p>
            <a:pPr marL="174708" indent="-174708">
              <a:buFont typeface="Arial" panose="020B0604020202020204" pitchFamily="34" charset="0"/>
              <a:buChar char="•"/>
            </a:pPr>
            <a:r>
              <a:rPr lang="en-US" i="1" dirty="0"/>
              <a:t>should take approximately 5min (By the end of this section, you will be at 30min of 35min)</a:t>
            </a:r>
          </a:p>
          <a:p>
            <a:endParaRPr lang="en-US" dirty="0"/>
          </a:p>
          <a:p>
            <a:r>
              <a:rPr lang="en-US" dirty="0"/>
              <a:t>In the previous section, we identified the findings the VA uses to determine if a school is liable for an overpayment. In this section we will look at the process the VA uses for handling potential school liability.</a:t>
            </a:r>
          </a:p>
          <a:p>
            <a:endParaRPr lang="en-US" dirty="0"/>
          </a:p>
          <a:p>
            <a:r>
              <a:rPr lang="en-US" dirty="0"/>
              <a:t>Let’s start by looking at the Compliance Survey.]</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Compliance Survey.]</a:t>
            </a:r>
          </a:p>
          <a:p>
            <a:endParaRPr lang="en-US" dirty="0"/>
          </a:p>
          <a:p>
            <a:pPr defTabSz="931774">
              <a:defRPr/>
            </a:pPr>
            <a:r>
              <a:rPr lang="en-US" dirty="0"/>
              <a:t>[Instruction or Discussion – </a:t>
            </a:r>
          </a:p>
          <a:p>
            <a:pPr defTabSz="931774">
              <a:defRPr/>
            </a:pPr>
            <a:endParaRPr lang="en-US" dirty="0"/>
          </a:p>
          <a:p>
            <a:pPr defTabSz="931774">
              <a:defRPr/>
            </a:pPr>
            <a:r>
              <a:rPr lang="en-US" i="1" dirty="0"/>
              <a:t>Explain what information is in a compliance survey and what the survey specialist is looking for to during a school visit.</a:t>
            </a:r>
          </a:p>
          <a:p>
            <a:pPr defTabSz="931774">
              <a:defRPr/>
            </a:pPr>
            <a:endParaRPr lang="en-US" i="1" dirty="0"/>
          </a:p>
          <a:p>
            <a:pPr defTabSz="931774">
              <a:defRPr/>
            </a:pPr>
            <a:r>
              <a:rPr lang="en-US" i="0" dirty="0"/>
              <a:t>The executive summary is accompanied by a </a:t>
            </a:r>
            <a:r>
              <a:rPr lang="en-US" dirty="0"/>
              <a:t>spreadsheet with the number of Veteran students affected, the enrollment period(s), and estimate of potential overpayment amounts. ]</a:t>
            </a:r>
            <a:endParaRPr lang="en-US" i="1" dirty="0"/>
          </a:p>
        </p:txBody>
      </p:sp>
      <p:sp>
        <p:nvSpPr>
          <p:cNvPr id="4" name="Slide Number Placeholder 3"/>
          <p:cNvSpPr>
            <a:spLocks noGrp="1"/>
          </p:cNvSpPr>
          <p:nvPr>
            <p:ph type="sldNum" sz="quarter" idx="5"/>
          </p:nvPr>
        </p:nvSpPr>
        <p:spPr/>
        <p:txBody>
          <a:bodyPr/>
          <a:lstStyle/>
          <a:p>
            <a:fld id="{0182FF49-D91B-451F-ABFC-6E54D532B2A7}" type="slidenum">
              <a:rPr lang="en-US" smtClean="0"/>
              <a:t>16</a:t>
            </a:fld>
            <a:endParaRPr lang="en-US" dirty="0"/>
          </a:p>
        </p:txBody>
      </p:sp>
    </p:spTree>
    <p:extLst>
      <p:ext uri="{BB962C8B-B14F-4D97-AF65-F5344CB8AC3E}">
        <p14:creationId xmlns:p14="http://schemas.microsoft.com/office/powerpoint/2010/main" val="3074323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33CE7F1-93AC-451A-96A7-CE18E82BF4F1}"/>
              </a:ext>
            </a:extLst>
          </p:cNvPr>
          <p:cNvSpPr>
            <a:spLocks noGrp="1"/>
          </p:cNvSpPr>
          <p:nvPr>
            <p:ph type="body" idx="1"/>
          </p:nvPr>
        </p:nvSpPr>
        <p:spPr/>
        <p:txBody>
          <a:bodyPr/>
          <a:lstStyle/>
          <a:p>
            <a:r>
              <a:rPr lang="en-US" b="1" dirty="0"/>
              <a:t>Instructor Notes: </a:t>
            </a:r>
          </a:p>
          <a:p>
            <a:r>
              <a:rPr lang="en-US" dirty="0"/>
              <a:t>[Slide Title – Process of Determining Potential School Liability.]</a:t>
            </a:r>
          </a:p>
          <a:p>
            <a:endParaRPr lang="en-US" dirty="0"/>
          </a:p>
          <a:p>
            <a:pPr defTabSz="931774">
              <a:defRPr/>
            </a:pPr>
            <a:r>
              <a:rPr lang="en-US" dirty="0"/>
              <a:t>[Instruction or Discussion – </a:t>
            </a:r>
          </a:p>
          <a:p>
            <a:pPr defTabSz="931774">
              <a:defRPr/>
            </a:pPr>
            <a:endParaRPr lang="en-US" dirty="0"/>
          </a:p>
          <a:p>
            <a:pPr defTabSz="931774">
              <a:defRPr/>
            </a:pPr>
            <a:r>
              <a:rPr lang="en-US" i="1" dirty="0"/>
              <a:t>Be sure to note the layers of review a potential school liability case goes through. The amount of scrutiny a potential liability report goes through shows that VA does not take these cases lightly.</a:t>
            </a:r>
          </a:p>
          <a:p>
            <a:pPr defTabSz="931774">
              <a:defRPr/>
            </a:pPr>
            <a:endParaRPr lang="en-US" i="1" dirty="0"/>
          </a:p>
          <a:p>
            <a:pPr defTabSz="931774">
              <a:defRPr/>
            </a:pPr>
            <a:r>
              <a:rPr lang="en-US" dirty="0"/>
              <a:t>The memo from the CELO to EO is the official document which recommends the consideration of potential school liability. It takes the executive summary and condenses it to one or two paragraphs.]</a:t>
            </a:r>
            <a:endParaRPr lang="en-US" i="1" dirty="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94F4919-F116-43E5-A9A5-46C4AEA40E40}"/>
              </a:ext>
            </a:extLst>
          </p:cNvPr>
          <p:cNvSpPr>
            <a:spLocks noGrp="1"/>
          </p:cNvSpPr>
          <p:nvPr>
            <p:ph type="body" idx="1"/>
          </p:nvPr>
        </p:nvSpPr>
        <p:spPr/>
        <p:txBody>
          <a:bodyPr/>
          <a:lstStyle/>
          <a:p>
            <a:r>
              <a:rPr lang="en-US" b="1" dirty="0"/>
              <a:t>Instructor Notes: </a:t>
            </a:r>
          </a:p>
          <a:p>
            <a:r>
              <a:rPr lang="en-US" dirty="0"/>
              <a:t>[Slide Title – Process of Informing Institutions of Potential School Liability .]</a:t>
            </a:r>
          </a:p>
          <a:p>
            <a:endParaRPr lang="en-US" dirty="0"/>
          </a:p>
          <a:p>
            <a:pPr defTabSz="931774">
              <a:defRPr/>
            </a:pPr>
            <a:r>
              <a:rPr lang="en-US" dirty="0"/>
              <a:t>[Instruction or Discussion – </a:t>
            </a:r>
          </a:p>
          <a:p>
            <a:pPr defTabSz="931774">
              <a:defRPr/>
            </a:pPr>
            <a:endParaRPr lang="en-US" dirty="0"/>
          </a:p>
          <a:p>
            <a:pPr defTabSz="931774">
              <a:defRPr/>
            </a:pPr>
            <a:r>
              <a:rPr lang="en-US" i="1" dirty="0"/>
              <a:t>Remind the audience that only OIG can make the determination of potential school liability if the case is considered willful failure to report or willful false certification.</a:t>
            </a:r>
          </a:p>
          <a:p>
            <a:pPr defTabSz="931774">
              <a:defRPr/>
            </a:pPr>
            <a:endParaRPr lang="en-US" i="1" dirty="0"/>
          </a:p>
          <a:p>
            <a:pPr defTabSz="931774">
              <a:defRPr/>
            </a:pPr>
            <a:r>
              <a:rPr lang="en-US" sz="1200" dirty="0">
                <a:latin typeface="Arial" panose="020B0604020202020204" pitchFamily="34" charset="0"/>
              </a:rPr>
              <a:t>The official letter will contain an </a:t>
            </a:r>
            <a:r>
              <a:rPr lang="en-US" dirty="0"/>
              <a:t>Institutional Liability Computation Sheet (to determine the exact amount of school liability), a Listing of Students Overpaid as a Result of Institution’s Apparent Noncompliance, as well as the original executive summary. This letter </a:t>
            </a:r>
            <a:r>
              <a:rPr lang="en-US" sz="1200" dirty="0">
                <a:latin typeface="Arial" panose="020B0604020202020204" pitchFamily="34" charset="0"/>
              </a:rPr>
              <a:t>advises the school of the liability which has been determined and provides them with their next steps – paying the bill or appealing the decision.</a:t>
            </a:r>
          </a:p>
          <a:p>
            <a:pPr defTabSz="931774">
              <a:defRPr/>
            </a:pPr>
            <a:endParaRPr lang="en-US" sz="1200" dirty="0">
              <a:latin typeface="Arial" panose="020B0604020202020204" pitchFamily="34" charset="0"/>
            </a:endParaRPr>
          </a:p>
          <a:p>
            <a:pPr defTabSz="931774">
              <a:defRPr/>
            </a:pPr>
            <a:r>
              <a:rPr lang="en-US" sz="1200" dirty="0">
                <a:latin typeface="Arial" panose="020B0604020202020204" pitchFamily="34" charset="0"/>
              </a:rPr>
              <a:t>Any questions about the process for handling a potential school liability?</a:t>
            </a:r>
            <a:r>
              <a:rPr lang="en-US" dirty="0"/>
              <a:t> ]</a:t>
            </a:r>
            <a:endParaRPr lang="en-US" i="1" dirty="0"/>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Summary.]</a:t>
            </a:r>
          </a:p>
          <a:p>
            <a:r>
              <a:rPr lang="en-US" i="1" dirty="0"/>
              <a:t>Pacing:</a:t>
            </a:r>
          </a:p>
          <a:p>
            <a:pPr marL="174708" indent="-174708">
              <a:buFont typeface="Arial" panose="020B0604020202020204" pitchFamily="34" charset="0"/>
              <a:buChar char="•"/>
            </a:pPr>
            <a:r>
              <a:rPr lang="en-US" i="1" dirty="0"/>
              <a:t>This section contains three slides </a:t>
            </a:r>
          </a:p>
          <a:p>
            <a:pPr marL="174708" indent="-174708">
              <a:buFont typeface="Arial" panose="020B0604020202020204" pitchFamily="34" charset="0"/>
              <a:buChar char="•"/>
            </a:pPr>
            <a:r>
              <a:rPr lang="en-US" i="1" dirty="0"/>
              <a:t>should take approximately 5 min (By the end of this section, you will be at 35min of 35min)</a:t>
            </a:r>
          </a:p>
          <a:p>
            <a:pPr marL="174708" indent="-174708" defTabSz="931774">
              <a:buFont typeface="Arial" panose="020B0604020202020204" pitchFamily="34" charset="0"/>
              <a:buChar char="•"/>
              <a:defRPr/>
            </a:pPr>
            <a:r>
              <a:rPr lang="en-US" i="1" dirty="0"/>
              <a:t>Review summary. </a:t>
            </a:r>
          </a:p>
          <a:p>
            <a:endParaRPr lang="en-US" dirty="0"/>
          </a:p>
          <a:p>
            <a:pPr defTabSz="931774">
              <a:defRPr/>
            </a:pPr>
            <a:r>
              <a:rPr lang="en-US" dirty="0"/>
              <a:t>[Instruction or Discussion –]</a:t>
            </a:r>
          </a:p>
        </p:txBody>
      </p:sp>
      <p:sp>
        <p:nvSpPr>
          <p:cNvPr id="4" name="Slide Number Placeholder 3"/>
          <p:cNvSpPr>
            <a:spLocks noGrp="1"/>
          </p:cNvSpPr>
          <p:nvPr>
            <p:ph type="sldNum" sz="quarter" idx="5"/>
          </p:nvPr>
        </p:nvSpPr>
        <p:spPr/>
        <p:txBody>
          <a:bodyPr/>
          <a:lstStyle/>
          <a:p>
            <a:fld id="{0182FF49-D91B-451F-ABFC-6E54D532B2A7}" type="slidenum">
              <a:rPr lang="en-US" smtClean="0"/>
              <a:t>19</a:t>
            </a:fld>
            <a:endParaRPr lang="en-US" dirty="0"/>
          </a:p>
        </p:txBody>
      </p:sp>
    </p:spTree>
    <p:extLst>
      <p:ext uri="{BB962C8B-B14F-4D97-AF65-F5344CB8AC3E}">
        <p14:creationId xmlns:p14="http://schemas.microsoft.com/office/powerpoint/2010/main" val="3285110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Learning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a:t>
            </a:r>
            <a:r>
              <a:rPr lang="en-US" sz="1200" b="0" i="0" u="none" strike="noStrike" kern="1200" baseline="0" dirty="0">
                <a:solidFill>
                  <a:schemeClr val="tx1"/>
                </a:solidFill>
                <a:latin typeface="+mn-lt"/>
                <a:ea typeface="+mn-ea"/>
                <a:cs typeface="+mn-cs"/>
              </a:rPr>
              <a:t>U</a:t>
            </a:r>
            <a:r>
              <a:rPr lang="en-US" b="0" dirty="0"/>
              <a:t>pon completion of this training you should be able to…</a:t>
            </a: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Read learning objectives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Q&amp;A.]</a:t>
            </a:r>
          </a:p>
          <a:p>
            <a:r>
              <a:rPr lang="en-US" i="1" dirty="0"/>
              <a:t>Pacing:</a:t>
            </a:r>
          </a:p>
          <a:p>
            <a:pPr marL="174708" indent="-174708" defTabSz="931774">
              <a:buFont typeface="Arial" panose="020B0604020202020204" pitchFamily="34" charset="0"/>
              <a:buChar char="•"/>
              <a:defRPr/>
            </a:pPr>
            <a:r>
              <a:rPr lang="en-US" i="1" dirty="0"/>
              <a:t>Open the floor for any final questions. If you are available after the presentation, let participants know you are around to speak with them.</a:t>
            </a:r>
          </a:p>
          <a:p>
            <a:endParaRPr lang="en-US" dirty="0"/>
          </a:p>
          <a:p>
            <a:pPr defTabSz="931774">
              <a:defRPr/>
            </a:pPr>
            <a:r>
              <a:rPr lang="en-US" dirty="0"/>
              <a:t>[Instruction or Discussion – Thank you for being with me to learn about School Liability. Enjoy the rest of the conference.]</a:t>
            </a:r>
          </a:p>
        </p:txBody>
      </p:sp>
      <p:sp>
        <p:nvSpPr>
          <p:cNvPr id="4" name="Slide Number Placeholder 3"/>
          <p:cNvSpPr>
            <a:spLocks noGrp="1"/>
          </p:cNvSpPr>
          <p:nvPr>
            <p:ph type="sldNum" sz="quarter" idx="5"/>
          </p:nvPr>
        </p:nvSpPr>
        <p:spPr/>
        <p:txBody>
          <a:bodyPr/>
          <a:lstStyle/>
          <a:p>
            <a:fld id="{0182FF49-D91B-451F-ABFC-6E54D532B2A7}" type="slidenum">
              <a:rPr lang="en-US" smtClean="0"/>
              <a:t>20</a:t>
            </a:fld>
            <a:endParaRPr lang="en-US" dirty="0"/>
          </a:p>
        </p:txBody>
      </p:sp>
    </p:spTree>
    <p:extLst>
      <p:ext uri="{BB962C8B-B14F-4D97-AF65-F5344CB8AC3E}">
        <p14:creationId xmlns:p14="http://schemas.microsoft.com/office/powerpoint/2010/main" val="2505565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5B48C93-3AF9-43E4-9F86-1529D9183671}" type="slidenum">
              <a:rPr lang="en-GB" smtClean="0"/>
              <a:t>21</a:t>
            </a:fld>
            <a:endParaRPr lang="en-GB"/>
          </a:p>
        </p:txBody>
      </p:sp>
    </p:spTree>
    <p:extLst>
      <p:ext uri="{BB962C8B-B14F-4D97-AF65-F5344CB8AC3E}">
        <p14:creationId xmlns:p14="http://schemas.microsoft.com/office/powerpoint/2010/main" val="30524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Georgia" panose="02040502050405020303" pitchFamily="18" charset="0"/>
              </a:rPr>
              <a:t>School Certifying Official Training Overview</a:t>
            </a:r>
            <a:endParaRPr lang="en-US" b="0" i="0" dirty="0">
              <a:solidFill>
                <a:srgbClr val="000000"/>
              </a:solidFill>
              <a:effectLst/>
              <a:latin typeface="Georgia" panose="02040502050405020303" pitchFamily="18" charset="0"/>
            </a:endParaRPr>
          </a:p>
          <a:p>
            <a:pPr algn="l" fontAlgn="base"/>
            <a:r>
              <a:rPr lang="en-US" b="0" i="0" dirty="0">
                <a:solidFill>
                  <a:srgbClr val="000000"/>
                </a:solidFill>
                <a:effectLst/>
                <a:latin typeface="Arial" panose="020B0604020202020204" pitchFamily="34" charset="0"/>
              </a:rPr>
              <a:t>Section 305 of the Harry W. Colmery Veterans Educational Assistance Act of 2017, also known as the “Colmery Act,” requires the Department of Veterans Affairs (VA), in consultation with the State Approving Agencies (SAAs), to develop and administer required training for School Certifying Officials (SCOs) at </a:t>
            </a:r>
            <a:r>
              <a:rPr lang="en-US" b="0" i="0" u="none" strike="noStrike" dirty="0">
                <a:solidFill>
                  <a:srgbClr val="0B6CB2"/>
                </a:solidFill>
                <a:effectLst/>
                <a:latin typeface="Arial" panose="020B0604020202020204" pitchFamily="34" charset="0"/>
                <a:hlinkClick r:id="rId3"/>
              </a:rPr>
              <a:t>Covered Educational Institutions</a:t>
            </a:r>
            <a:r>
              <a:rPr lang="en-US" b="0" i="0" dirty="0">
                <a:solidFill>
                  <a:srgbClr val="000000"/>
                </a:solidFill>
                <a:effectLst/>
                <a:latin typeface="Arial" panose="020B0604020202020204" pitchFamily="34" charset="0"/>
              </a:rPr>
              <a:t> effective August 1, 2018.</a:t>
            </a:r>
          </a:p>
          <a:p>
            <a:pPr algn="l" fontAlgn="base"/>
            <a:r>
              <a:rPr lang="en-US" b="0" i="0" dirty="0">
                <a:solidFill>
                  <a:srgbClr val="000000"/>
                </a:solidFill>
                <a:effectLst/>
                <a:latin typeface="Arial" panose="020B0604020202020204" pitchFamily="34" charset="0"/>
              </a:rPr>
              <a:t>A “Covered Educational Institution” is an educational institution that has enrolled 20 or more individuals during a calendar year, using VA educational assistance under Title 38, United States Code. This includes main, branch and extension campuses approved by the SAA. Verify your school is on the </a:t>
            </a:r>
            <a:r>
              <a:rPr lang="en-US" b="0" i="0" u="none" strike="noStrike" dirty="0">
                <a:solidFill>
                  <a:srgbClr val="0B6CB2"/>
                </a:solidFill>
                <a:effectLst/>
                <a:latin typeface="Arial" panose="020B0604020202020204" pitchFamily="34" charset="0"/>
                <a:hlinkClick r:id="rId3"/>
              </a:rPr>
              <a:t>Covered Educational Institutions</a:t>
            </a:r>
            <a:r>
              <a:rPr lang="en-US" b="0" i="0" dirty="0">
                <a:solidFill>
                  <a:srgbClr val="000000"/>
                </a:solidFill>
                <a:effectLst/>
                <a:latin typeface="Arial" panose="020B0604020202020204" pitchFamily="34" charset="0"/>
              </a:rPr>
              <a:t> list. Questions regarding covered educational institutions should directed to the </a:t>
            </a:r>
            <a:r>
              <a:rPr lang="en-US" b="0" i="0" u="none" strike="noStrike" dirty="0">
                <a:solidFill>
                  <a:srgbClr val="0B6CB2"/>
                </a:solidFill>
                <a:effectLst/>
                <a:latin typeface="Arial" panose="020B0604020202020204" pitchFamily="34" charset="0"/>
                <a:hlinkClick r:id="rId4"/>
              </a:rPr>
              <a:t>ELR of jurisdiction</a:t>
            </a:r>
            <a:r>
              <a:rPr lang="en-US" b="0" i="0" dirty="0">
                <a:solidFill>
                  <a:srgbClr val="000000"/>
                </a:solidFill>
                <a:effectLst/>
                <a:latin typeface="Arial" panose="020B0604020202020204" pitchFamily="34" charset="0"/>
              </a:rPr>
              <a:t>.</a:t>
            </a:r>
          </a:p>
          <a:p>
            <a:pPr algn="l" fontAlgn="base"/>
            <a:endParaRPr lang="en-US" b="0" i="0" dirty="0">
              <a:solidFill>
                <a:srgbClr val="000000"/>
              </a:solidFill>
              <a:effectLst/>
              <a:latin typeface="Arial" panose="020B0604020202020204" pitchFamily="34" charset="0"/>
            </a:endParaRPr>
          </a:p>
          <a:p>
            <a:pPr algn="l" fontAlgn="base"/>
            <a:r>
              <a:rPr lang="en-US" b="1" i="0" dirty="0">
                <a:solidFill>
                  <a:srgbClr val="000000"/>
                </a:solidFill>
                <a:effectLst/>
                <a:latin typeface="Georgia" panose="02040502050405020303" pitchFamily="18" charset="0"/>
              </a:rPr>
              <a:t>Coronavirus (COVID-19) Impact – SCO Training</a:t>
            </a:r>
          </a:p>
          <a:p>
            <a:pPr algn="l" fontAlgn="base"/>
            <a:endParaRPr lang="en-US" b="0" i="0" dirty="0">
              <a:solidFill>
                <a:srgbClr val="000000"/>
              </a:solidFill>
              <a:effectLst/>
              <a:latin typeface="Georgia" panose="02040502050405020303" pitchFamily="18" charset="0"/>
            </a:endParaRPr>
          </a:p>
          <a:p>
            <a:pPr algn="l" fontAlgn="base"/>
            <a:r>
              <a:rPr lang="en-US" b="0" i="0" dirty="0">
                <a:solidFill>
                  <a:srgbClr val="000000"/>
                </a:solidFill>
                <a:effectLst/>
                <a:latin typeface="Arial" panose="020B0604020202020204" pitchFamily="34" charset="0"/>
              </a:rPr>
              <a:t>On March 11, 2020 the World Health Organization (WHO) officially declared Coronavirus (COVID-19) an international pandemic. To stop the spread of coronavirus, health and government officials recommended avoiding large gatherings and maintaining 6-feet from other people, commonly known as, social distancing.</a:t>
            </a:r>
          </a:p>
          <a:p>
            <a:pPr algn="l" fontAlgn="base"/>
            <a:r>
              <a:rPr lang="en-US" b="0" i="0" dirty="0">
                <a:solidFill>
                  <a:srgbClr val="000000"/>
                </a:solidFill>
                <a:effectLst/>
                <a:latin typeface="Arial" panose="020B0604020202020204" pitchFamily="34" charset="0"/>
              </a:rPr>
              <a:t>Due to the Coronavirus (COVID-19) pandemic; training for SCOs at national, regional, and local conferences may be postponed or cancelled; which may impede SCO’s ability to fulfill their </a:t>
            </a:r>
            <a:r>
              <a:rPr lang="en-US" b="0" i="0" u="none" strike="noStrike" dirty="0">
                <a:solidFill>
                  <a:srgbClr val="0B6CB2"/>
                </a:solidFill>
                <a:effectLst/>
                <a:latin typeface="Arial" panose="020B0604020202020204" pitchFamily="34" charset="0"/>
                <a:hlinkClick r:id="rId5"/>
              </a:rPr>
              <a:t>annual training requirement</a:t>
            </a:r>
            <a:r>
              <a:rPr lang="en-US" b="0" i="0" dirty="0">
                <a:solidFill>
                  <a:srgbClr val="000000"/>
                </a:solidFill>
                <a:effectLst/>
                <a:latin typeface="Arial" panose="020B0604020202020204" pitchFamily="34" charset="0"/>
              </a:rPr>
              <a:t> by August 31st (the end of the training cycle). To support and assist SCOs in fulfilling the annual training requirement, VA’s Education Service will provide a variety of training opportunities to include:</a:t>
            </a:r>
          </a:p>
          <a:p>
            <a:pPr algn="l" fontAlgn="base"/>
            <a:endParaRPr lang="en-US" b="0" i="0" dirty="0">
              <a:solidFill>
                <a:srgbClr val="000000"/>
              </a:solidFill>
              <a:effectLst/>
              <a:latin typeface="Arial" panose="020B0604020202020204" pitchFamily="34" charset="0"/>
            </a:endParaRPr>
          </a:p>
          <a:p>
            <a:pPr algn="l" fontAlgn="base">
              <a:buFont typeface="Arial" panose="020B0604020202020204" pitchFamily="34" charset="0"/>
              <a:buChar char="•"/>
            </a:pPr>
            <a:r>
              <a:rPr lang="en-US" b="0" i="0" dirty="0">
                <a:solidFill>
                  <a:srgbClr val="2E2E2E"/>
                </a:solidFill>
                <a:effectLst/>
                <a:latin typeface="Arial" panose="020B0604020202020204" pitchFamily="34" charset="0"/>
              </a:rPr>
              <a:t>Virtual Instructor Led Conference Training</a:t>
            </a:r>
          </a:p>
          <a:p>
            <a:pPr algn="l" fontAlgn="base">
              <a:buFont typeface="Arial" panose="020B0604020202020204" pitchFamily="34" charset="0"/>
              <a:buChar char="•"/>
            </a:pPr>
            <a:r>
              <a:rPr lang="en-US" b="0" i="0" dirty="0">
                <a:solidFill>
                  <a:srgbClr val="2E2E2E"/>
                </a:solidFill>
                <a:effectLst/>
                <a:latin typeface="Arial" panose="020B0604020202020204" pitchFamily="34" charset="0"/>
              </a:rPr>
              <a:t>Virtual Instructor Led VA Training</a:t>
            </a:r>
          </a:p>
          <a:p>
            <a:pPr algn="l" fontAlgn="base">
              <a:buFont typeface="Arial" panose="020B0604020202020204" pitchFamily="34" charset="0"/>
              <a:buChar char="•"/>
            </a:pPr>
            <a:r>
              <a:rPr lang="en-US" b="0" i="0" dirty="0">
                <a:solidFill>
                  <a:srgbClr val="2E2E2E"/>
                </a:solidFill>
                <a:effectLst/>
                <a:latin typeface="Arial" panose="020B0604020202020204" pitchFamily="34" charset="0"/>
              </a:rPr>
              <a:t>Virtual ELR Sponsored Local Workshops</a:t>
            </a:r>
          </a:p>
          <a:p>
            <a:pPr algn="l" fontAlgn="base">
              <a:buFont typeface="Arial" panose="020B0604020202020204" pitchFamily="34" charset="0"/>
              <a:buChar char="•"/>
            </a:pPr>
            <a:r>
              <a:rPr lang="en-US" b="0" i="0" dirty="0">
                <a:solidFill>
                  <a:srgbClr val="2E2E2E"/>
                </a:solidFill>
                <a:effectLst/>
                <a:latin typeface="Arial" panose="020B0604020202020204" pitchFamily="34" charset="0"/>
              </a:rPr>
              <a:t>Self-Paced Training via the SCO Training Portal</a:t>
            </a:r>
          </a:p>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22</a:t>
            </a:fld>
            <a:endParaRPr lang="en-US" dirty="0"/>
          </a:p>
        </p:txBody>
      </p:sp>
    </p:spTree>
    <p:extLst>
      <p:ext uri="{BB962C8B-B14F-4D97-AF65-F5344CB8AC3E}">
        <p14:creationId xmlns:p14="http://schemas.microsoft.com/office/powerpoint/2010/main" val="2484175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1" i="0" dirty="0">
                <a:solidFill>
                  <a:srgbClr val="000000"/>
                </a:solidFill>
                <a:effectLst/>
                <a:latin typeface="Georgia" panose="02040502050405020303" pitchFamily="18" charset="0"/>
              </a:rPr>
              <a:t>Technical Issues</a:t>
            </a:r>
            <a:endParaRPr lang="en-US" b="0" i="0" dirty="0">
              <a:solidFill>
                <a:srgbClr val="000000"/>
              </a:solidFill>
              <a:effectLst/>
              <a:latin typeface="Georgia" panose="02040502050405020303" pitchFamily="18" charset="0"/>
            </a:endParaRPr>
          </a:p>
          <a:p>
            <a:pPr algn="l" fontAlgn="base"/>
            <a:r>
              <a:rPr lang="en-US" b="0" i="0" u="none" strike="noStrike" dirty="0">
                <a:solidFill>
                  <a:srgbClr val="0B6CB2"/>
                </a:solidFill>
                <a:effectLst/>
                <a:latin typeface="Arial" panose="020B0604020202020204" pitchFamily="34" charset="0"/>
                <a:hlinkClick r:id="rId3"/>
              </a:rPr>
              <a:t>Contact us</a:t>
            </a:r>
            <a:r>
              <a:rPr lang="en-US" b="0" i="0" dirty="0">
                <a:solidFill>
                  <a:srgbClr val="000000"/>
                </a:solidFill>
                <a:effectLst/>
                <a:latin typeface="Arial" panose="020B0604020202020204" pitchFamily="34" charset="0"/>
              </a:rPr>
              <a:t> if you are experiencing technical issues with accessing the training modules at</a:t>
            </a:r>
          </a:p>
          <a:p>
            <a:pPr algn="l" fontAlgn="base"/>
            <a:r>
              <a:rPr lang="en-US" b="0" i="0" dirty="0">
                <a:solidFill>
                  <a:srgbClr val="000000"/>
                </a:solidFill>
                <a:effectLst/>
                <a:latin typeface="Arial" panose="020B0604020202020204" pitchFamily="34" charset="0"/>
              </a:rPr>
              <a:t>support@vbatraining.org.</a:t>
            </a:r>
          </a:p>
          <a:p>
            <a:pPr algn="l" fontAlgn="base"/>
            <a:endParaRPr lang="en-US" b="0" i="0" dirty="0">
              <a:solidFill>
                <a:srgbClr val="000000"/>
              </a:solidFill>
              <a:effectLst/>
              <a:latin typeface="Arial" panose="020B0604020202020204" pitchFamily="34" charset="0"/>
            </a:endParaRPr>
          </a:p>
          <a:p>
            <a:pPr algn="l" fontAlgn="base"/>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23</a:t>
            </a:fld>
            <a:endParaRPr lang="en-US" dirty="0"/>
          </a:p>
        </p:txBody>
      </p:sp>
    </p:spTree>
    <p:extLst>
      <p:ext uri="{BB962C8B-B14F-4D97-AF65-F5344CB8AC3E}">
        <p14:creationId xmlns:p14="http://schemas.microsoft.com/office/powerpoint/2010/main" val="4257076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24</a:t>
            </a:fld>
            <a:endParaRPr lang="en-US" dirty="0"/>
          </a:p>
        </p:txBody>
      </p:sp>
    </p:spTree>
    <p:extLst>
      <p:ext uri="{BB962C8B-B14F-4D97-AF65-F5344CB8AC3E}">
        <p14:creationId xmlns:p14="http://schemas.microsoft.com/office/powerpoint/2010/main" val="321717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Learning Objectives]</a:t>
            </a:r>
          </a:p>
          <a:p>
            <a:pPr defTabSz="931774">
              <a:defRPr/>
            </a:pPr>
            <a:endParaRPr lang="en-US" dirty="0"/>
          </a:p>
          <a:p>
            <a:r>
              <a:rPr lang="en-US" dirty="0"/>
              <a:t>[U</a:t>
            </a:r>
            <a:r>
              <a:rPr lang="en-US" b="0" dirty="0"/>
              <a:t>pon completion of this training you should be able to…</a:t>
            </a:r>
            <a:endParaRPr lang="en-US" dirty="0"/>
          </a:p>
          <a:p>
            <a:pPr defTabSz="931774">
              <a:defRPr/>
            </a:pPr>
            <a:endParaRPr lang="en-US" dirty="0"/>
          </a:p>
          <a:p>
            <a:pPr defTabSz="931774">
              <a:defRPr/>
            </a:pPr>
            <a:r>
              <a:rPr lang="en-US" i="1" dirty="0"/>
              <a:t>Read learning objectives</a:t>
            </a:r>
            <a:r>
              <a:rPr lang="en-US" dirty="0"/>
              <a:t>. ]</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3</a:t>
            </a:fld>
            <a:endParaRPr lang="en-US" dirty="0"/>
          </a:p>
        </p:txBody>
      </p:sp>
    </p:spTree>
    <p:extLst>
      <p:ext uri="{BB962C8B-B14F-4D97-AF65-F5344CB8AC3E}">
        <p14:creationId xmlns:p14="http://schemas.microsoft.com/office/powerpoint/2010/main" val="306886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Topics.]</a:t>
            </a:r>
          </a:p>
          <a:p>
            <a:pPr defTabSz="931774">
              <a:defRPr/>
            </a:pPr>
            <a:endParaRPr lang="en-US" dirty="0"/>
          </a:p>
          <a:p>
            <a:pPr defTabSz="931774">
              <a:defRPr/>
            </a:pPr>
            <a:r>
              <a:rPr lang="en-US" dirty="0"/>
              <a:t>[In order to cover the objectives of the presentation, here are the topics we will discuss in today’s session.]</a:t>
            </a:r>
          </a:p>
        </p:txBody>
      </p:sp>
      <p:sp>
        <p:nvSpPr>
          <p:cNvPr id="4" name="Slide Number Placeholder 3"/>
          <p:cNvSpPr>
            <a:spLocks noGrp="1"/>
          </p:cNvSpPr>
          <p:nvPr>
            <p:ph type="sldNum" sz="quarter" idx="5"/>
          </p:nvPr>
        </p:nvSpPr>
        <p:spPr/>
        <p:txBody>
          <a:bodyPr/>
          <a:lstStyle/>
          <a:p>
            <a:fld id="{0182FF49-D91B-451F-ABFC-6E54D532B2A7}" type="slidenum">
              <a:rPr lang="en-US" smtClean="0"/>
              <a:t>4</a:t>
            </a:fld>
            <a:endParaRPr lang="en-US" dirty="0"/>
          </a:p>
        </p:txBody>
      </p:sp>
    </p:spTree>
    <p:extLst>
      <p:ext uri="{BB962C8B-B14F-4D97-AF65-F5344CB8AC3E}">
        <p14:creationId xmlns:p14="http://schemas.microsoft.com/office/powerpoint/2010/main" val="20350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Instructor Notes: </a:t>
            </a:r>
          </a:p>
          <a:p>
            <a:r>
              <a:rPr lang="en-US" i="1" dirty="0"/>
              <a:t>Pacing:</a:t>
            </a:r>
          </a:p>
          <a:p>
            <a:pPr marL="174708" indent="-174708">
              <a:buFont typeface="Arial" panose="020B0604020202020204" pitchFamily="34" charset="0"/>
              <a:buChar char="•"/>
            </a:pPr>
            <a:r>
              <a:rPr lang="en-US" i="1" dirty="0"/>
              <a:t>This section contains 6 slides </a:t>
            </a:r>
          </a:p>
          <a:p>
            <a:pPr marL="174708" indent="-174708">
              <a:buFont typeface="Arial" panose="020B0604020202020204" pitchFamily="34" charset="0"/>
              <a:buChar char="•"/>
            </a:pPr>
            <a:r>
              <a:rPr lang="en-US" i="1" dirty="0"/>
              <a:t>should take approximately 5 min (By the end of this section, you will be at 10min of 35min)</a:t>
            </a:r>
          </a:p>
          <a:p>
            <a:endParaRPr lang="en-US" dirty="0"/>
          </a:p>
          <a:p>
            <a:r>
              <a:rPr lang="en-US" dirty="0"/>
              <a:t>Let’s start off by defining the types of debt that can be created by overpayment from VA.</a:t>
            </a:r>
          </a:p>
          <a:p>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5</a:t>
            </a:fld>
            <a:endParaRPr lang="en-US" dirty="0"/>
          </a:p>
        </p:txBody>
      </p:sp>
    </p:spTree>
    <p:extLst>
      <p:ext uri="{BB962C8B-B14F-4D97-AF65-F5344CB8AC3E}">
        <p14:creationId xmlns:p14="http://schemas.microsoft.com/office/powerpoint/2010/main" val="214999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Types of Overpayment]</a:t>
            </a:r>
          </a:p>
          <a:p>
            <a:pPr defTabSz="931774">
              <a:defRPr/>
            </a:pPr>
            <a:endParaRPr lang="en-US" dirty="0"/>
          </a:p>
          <a:p>
            <a:pPr defTabSz="931774">
              <a:defRPr/>
            </a:pPr>
            <a:r>
              <a:rPr lang="en-US" dirty="0"/>
              <a:t>[Instruction or Discussion – </a:t>
            </a:r>
          </a:p>
          <a:p>
            <a:pPr defTabSz="931774">
              <a:defRPr/>
            </a:pPr>
            <a:endParaRPr lang="en-US" dirty="0"/>
          </a:p>
          <a:p>
            <a:pPr defTabSz="931774">
              <a:defRPr/>
            </a:pPr>
            <a:r>
              <a:rPr lang="en-US" i="1" dirty="0"/>
              <a:t>Explain what overpayment</a:t>
            </a:r>
            <a:r>
              <a:rPr lang="en-US" dirty="0"/>
              <a:t> </a:t>
            </a:r>
            <a:r>
              <a:rPr lang="en-US" i="1" dirty="0"/>
              <a:t>debt is in relation to educational benefits and point out the two types of overpayments</a:t>
            </a:r>
            <a:r>
              <a:rPr lang="en-US" dirty="0"/>
              <a:t>.</a:t>
            </a:r>
          </a:p>
          <a:p>
            <a:pPr defTabSz="931774">
              <a:defRPr/>
            </a:pPr>
            <a:endParaRPr lang="en-US" dirty="0"/>
          </a:p>
          <a:p>
            <a:pPr marL="0" indent="0" defTabSz="992188" eaLnBrk="1" hangingPunct="1">
              <a:buFont typeface="Arial" panose="020B0604020202020204" pitchFamily="34" charset="0"/>
              <a:buNone/>
            </a:pPr>
            <a:r>
              <a:rPr lang="en-US" altLang="en-US" sz="1200" dirty="0">
                <a:solidFill>
                  <a:srgbClr val="000000"/>
                </a:solidFill>
                <a:latin typeface="Georgia" panose="02040502050405020303" pitchFamily="18" charset="0"/>
                <a:cs typeface="Georgia" panose="02040502050405020303" pitchFamily="18" charset="0"/>
              </a:rPr>
              <a:t>Let’s begin with student </a:t>
            </a:r>
            <a:r>
              <a:rPr lang="en-US" dirty="0"/>
              <a:t>overpayment</a:t>
            </a:r>
            <a:r>
              <a:rPr lang="en-US" altLang="en-US" sz="1200" dirty="0">
                <a:solidFill>
                  <a:srgbClr val="000000"/>
                </a:solidFill>
                <a:latin typeface="Georgia" panose="02040502050405020303" pitchFamily="18" charset="0"/>
                <a:cs typeface="Georgia" panose="02040502050405020303" pitchFamily="18" charset="0"/>
              </a:rPr>
              <a:t>.</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6</a:t>
            </a:fld>
            <a:endParaRPr lang="en-US" dirty="0"/>
          </a:p>
        </p:txBody>
      </p:sp>
    </p:spTree>
    <p:extLst>
      <p:ext uri="{BB962C8B-B14F-4D97-AF65-F5344CB8AC3E}">
        <p14:creationId xmlns:p14="http://schemas.microsoft.com/office/powerpoint/2010/main" val="45286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Student Overpayment.]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 or Discussion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how overpayments are acquired for students. Provide example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a:spcBef>
                <a:spcPct val="0"/>
              </a:spcBef>
              <a:buFontTx/>
              <a:buNone/>
            </a:pPr>
            <a:r>
              <a:rPr lang="en-US" dirty="0"/>
              <a:t>Overpayments To Eligible Persons Or Veterans • Section 1019 of PL 116-315 requires schools to be financially responsible for benefits paid under the Post-9/11 GI Bill for tuition and fees and/or the Yellow Ribbon program. • This provision is effective January 5, 2021.</a:t>
            </a:r>
            <a:endParaRPr lang="en-US" altLang="en-US" sz="1200" i="1" dirty="0">
              <a:latin typeface="+mn-lt"/>
            </a:endParaRPr>
          </a:p>
          <a:p>
            <a:pPr>
              <a:spcBef>
                <a:spcPct val="0"/>
              </a:spcBef>
              <a:buFontTx/>
              <a:buNone/>
            </a:pPr>
            <a:endParaRPr lang="en-US" altLang="en-US" sz="1200" i="1" dirty="0">
              <a:latin typeface="+mn-lt"/>
            </a:endParaRPr>
          </a:p>
          <a:p>
            <a:pPr>
              <a:spcBef>
                <a:spcPct val="0"/>
              </a:spcBef>
              <a:buFontTx/>
              <a:buNone/>
            </a:pPr>
            <a:endParaRPr lang="en-US" altLang="en-US" sz="1200" i="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Questions? Now, let’s talk about </a:t>
            </a:r>
            <a:r>
              <a:rPr lang="en-US" dirty="0"/>
              <a:t>overpayments</a:t>
            </a:r>
            <a:r>
              <a:rPr lang="en-US" i="0" dirty="0"/>
              <a:t> for schools.</a:t>
            </a:r>
            <a:r>
              <a:rPr lang="en-US" dirty="0"/>
              <a:t>]</a:t>
            </a:r>
          </a:p>
        </p:txBody>
      </p:sp>
      <p:sp>
        <p:nvSpPr>
          <p:cNvPr id="4" name="Slide Number Placeholder 3"/>
          <p:cNvSpPr>
            <a:spLocks noGrp="1"/>
          </p:cNvSpPr>
          <p:nvPr>
            <p:ph type="sldNum" sz="quarter" idx="5"/>
          </p:nvPr>
        </p:nvSpPr>
        <p:spPr/>
        <p:txBody>
          <a:bodyPr/>
          <a:lstStyle/>
          <a:p>
            <a:fld id="{0182FF49-D91B-451F-ABFC-6E54D532B2A7}" type="slidenum">
              <a:rPr lang="en-US" smtClean="0"/>
              <a:t>7</a:t>
            </a:fld>
            <a:endParaRPr lang="en-US" dirty="0"/>
          </a:p>
        </p:txBody>
      </p:sp>
    </p:spTree>
    <p:extLst>
      <p:ext uri="{BB962C8B-B14F-4D97-AF65-F5344CB8AC3E}">
        <p14:creationId xmlns:p14="http://schemas.microsoft.com/office/powerpoint/2010/main" val="243433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r>
              <a:rPr lang="en-US" dirty="0"/>
              <a:t>[Slide Title – School Overpayment.]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[Instruction or Discussion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Explain how overpayments are acquired for schools. Stress that if any of the following cases occur, the school will owe. Provide example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eaLnBrk="1" hangingPunct="1">
              <a:lnSpc>
                <a:spcPct val="90000"/>
              </a:lnSpc>
              <a:spcBef>
                <a:spcPct val="0"/>
              </a:spcBef>
              <a:buClr>
                <a:schemeClr val="bg1"/>
              </a:buClr>
              <a:buFontTx/>
              <a:buNone/>
            </a:pPr>
            <a:r>
              <a:rPr lang="en-US" b="1" i="0" dirty="0">
                <a:solidFill>
                  <a:srgbClr val="000000"/>
                </a:solidFill>
                <a:effectLst/>
                <a:latin typeface="Arial" panose="020B0604020202020204" pitchFamily="34" charset="0"/>
              </a:rPr>
              <a:t>Effective January 5, 2021, section 1019 of Public Law 116-315 </a:t>
            </a:r>
            <a:r>
              <a:rPr lang="en-US" b="0" i="0" dirty="0">
                <a:solidFill>
                  <a:srgbClr val="000000"/>
                </a:solidFill>
                <a:effectLst/>
                <a:latin typeface="Arial" panose="020B0604020202020204" pitchFamily="34" charset="0"/>
              </a:rPr>
              <a:t>made schools financially liable, instead of the student, for payments directly paid to a school. Effective the date of enactment, tuition and fees or Yellow Ribbon overpayments must be established and collected as school debts. Student overpayments, transactions should no longer be established for any tuition and fees or Yellow Ribbon payments made to schools.</a:t>
            </a:r>
          </a:p>
          <a:p>
            <a:pPr eaLnBrk="1" hangingPunct="1">
              <a:lnSpc>
                <a:spcPct val="90000"/>
              </a:lnSpc>
              <a:spcBef>
                <a:spcPct val="0"/>
              </a:spcBef>
              <a:buClr>
                <a:schemeClr val="bg1"/>
              </a:buClr>
              <a:buFontTx/>
              <a:buNone/>
            </a:pPr>
            <a:endParaRPr lang="en-US" altLang="en-US" sz="1200" dirty="0">
              <a:solidFill>
                <a:srgbClr val="000000"/>
              </a:solidFill>
              <a:latin typeface="Georgia" panose="02040502050405020303" pitchFamily="18" charset="0"/>
            </a:endParaRPr>
          </a:p>
          <a:p>
            <a:pPr marL="0" indent="0" eaLnBrk="1" hangingPunct="1">
              <a:lnSpc>
                <a:spcPct val="90000"/>
              </a:lnSpc>
              <a:spcBef>
                <a:spcPct val="0"/>
              </a:spcBef>
              <a:buClr>
                <a:schemeClr val="bg1"/>
              </a:buClr>
              <a:buFont typeface="Arial" panose="020B0604020202020204" pitchFamily="34" charset="0"/>
              <a:buNone/>
            </a:pPr>
            <a:r>
              <a:rPr lang="en-US" sz="4000" b="0" i="0" dirty="0">
                <a:solidFill>
                  <a:srgbClr val="000000"/>
                </a:solidFill>
                <a:effectLst/>
                <a:latin typeface="arial" panose="020B0604020202020204" pitchFamily="34" charset="0"/>
              </a:rPr>
              <a:t>If a school debt has been established and your school believes that it is not appropriate, please notify VA through the </a:t>
            </a:r>
            <a:r>
              <a:rPr lang="en-US" sz="4000" b="1" i="0" u="sng" dirty="0">
                <a:solidFill>
                  <a:srgbClr val="0000FF"/>
                </a:solidFill>
                <a:effectLst/>
                <a:latin typeface="arial" panose="020B0604020202020204" pitchFamily="34" charset="0"/>
                <a:hlinkClick r:id="rId3"/>
              </a:rPr>
              <a:t>Internet Inquiry System </a:t>
            </a:r>
            <a:r>
              <a:rPr lang="en-US" sz="4000" b="0" i="0" dirty="0">
                <a:solidFill>
                  <a:srgbClr val="000000"/>
                </a:solidFill>
                <a:effectLst/>
                <a:latin typeface="arial" panose="020B0604020202020204" pitchFamily="34" charset="0"/>
              </a:rPr>
              <a:t>or by letter to the </a:t>
            </a:r>
            <a:r>
              <a:rPr lang="en-US" sz="4000" b="1" i="0" u="sng" dirty="0">
                <a:solidFill>
                  <a:srgbClr val="0000FF"/>
                </a:solidFill>
                <a:effectLst/>
                <a:latin typeface="arial" panose="020B0604020202020204" pitchFamily="34" charset="0"/>
                <a:hlinkClick r:id="rId4"/>
              </a:rPr>
              <a:t>RPO </a:t>
            </a:r>
            <a:r>
              <a:rPr lang="en-US" sz="4000" b="0" i="0" dirty="0">
                <a:solidFill>
                  <a:srgbClr val="000000"/>
                </a:solidFill>
                <a:effectLst/>
                <a:latin typeface="arial" panose="020B0604020202020204" pitchFamily="34" charset="0"/>
              </a:rPr>
              <a:t>(not the Agent Cashier). </a:t>
            </a:r>
            <a:endParaRPr lang="en-US" altLang="en-US" sz="2600" dirty="0">
              <a:solidFill>
                <a:srgbClr val="000000"/>
              </a:solidFill>
              <a:latin typeface="Georgia" panose="02040502050405020303" pitchFamily="18" charset="0"/>
            </a:endParaRPr>
          </a:p>
          <a:p>
            <a:pPr marL="0" indent="0" eaLnBrk="1" hangingPunct="1">
              <a:lnSpc>
                <a:spcPct val="90000"/>
              </a:lnSpc>
              <a:spcBef>
                <a:spcPct val="0"/>
              </a:spcBef>
              <a:buClr>
                <a:schemeClr val="bg1"/>
              </a:buClr>
              <a:buFont typeface="Arial" panose="020B0604020202020204" pitchFamily="34" charset="0"/>
              <a:buNone/>
            </a:pPr>
            <a:endParaRPr lang="en-US" altLang="en-US" sz="2600" dirty="0">
              <a:solidFill>
                <a:srgbClr val="000000"/>
              </a:solidFill>
              <a:latin typeface="Georgia" panose="02040502050405020303" pitchFamily="18" charset="0"/>
            </a:endParaRPr>
          </a:p>
          <a:p>
            <a:pPr marL="0" indent="0" eaLnBrk="1" hangingPunct="1">
              <a:lnSpc>
                <a:spcPct val="90000"/>
              </a:lnSpc>
              <a:spcBef>
                <a:spcPct val="0"/>
              </a:spcBef>
              <a:buClr>
                <a:schemeClr val="bg1"/>
              </a:buClr>
              <a:buFont typeface="Arial" panose="020B0604020202020204" pitchFamily="34" charset="0"/>
              <a:buNone/>
            </a:pPr>
            <a:r>
              <a:rPr lang="en-US" altLang="en-US" sz="2600" dirty="0">
                <a:solidFill>
                  <a:srgbClr val="000000"/>
                </a:solidFill>
                <a:latin typeface="Georgia" panose="02040502050405020303" pitchFamily="18" charset="0"/>
              </a:rPr>
              <a:t> Make sense? Any questions about how or why? If not, lets review, additional information will be given.</a:t>
            </a:r>
            <a:endParaRPr lang="en-US" dirty="0"/>
          </a:p>
        </p:txBody>
      </p:sp>
      <p:sp>
        <p:nvSpPr>
          <p:cNvPr id="4" name="Slide Number Placeholder 3"/>
          <p:cNvSpPr>
            <a:spLocks noGrp="1"/>
          </p:cNvSpPr>
          <p:nvPr>
            <p:ph type="sldNum" sz="quarter" idx="5"/>
          </p:nvPr>
        </p:nvSpPr>
        <p:spPr/>
        <p:txBody>
          <a:bodyPr/>
          <a:lstStyle/>
          <a:p>
            <a:fld id="{0182FF49-D91B-451F-ABFC-6E54D532B2A7}" type="slidenum">
              <a:rPr lang="en-US" smtClean="0"/>
              <a:t>8</a:t>
            </a:fld>
            <a:endParaRPr lang="en-US" dirty="0"/>
          </a:p>
        </p:txBody>
      </p:sp>
    </p:spTree>
    <p:extLst>
      <p:ext uri="{BB962C8B-B14F-4D97-AF65-F5344CB8AC3E}">
        <p14:creationId xmlns:p14="http://schemas.microsoft.com/office/powerpoint/2010/main" val="2885316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Instructor Notes: </a:t>
            </a:r>
          </a:p>
          <a:p>
            <a:endParaRPr lang="en-US" i="1" dirty="0"/>
          </a:p>
          <a:p>
            <a:r>
              <a:rPr lang="en-US" i="1" dirty="0"/>
              <a:t>Pacing:</a:t>
            </a:r>
          </a:p>
          <a:p>
            <a:pPr marL="174708" indent="-174708">
              <a:buFont typeface="Arial" panose="020B0604020202020204" pitchFamily="34" charset="0"/>
              <a:buChar char="•"/>
            </a:pPr>
            <a:r>
              <a:rPr lang="en-US" i="1" dirty="0"/>
              <a:t>This section contains 9 slides </a:t>
            </a:r>
          </a:p>
          <a:p>
            <a:pPr marL="174708" indent="-174708">
              <a:buFont typeface="Arial" panose="020B0604020202020204" pitchFamily="34" charset="0"/>
              <a:buChar char="•"/>
            </a:pPr>
            <a:r>
              <a:rPr lang="en-US" i="1" dirty="0"/>
              <a:t>should take approximately 15min (By the end of this section, you will be at 25min of 35min)</a:t>
            </a:r>
          </a:p>
          <a:p>
            <a:endParaRPr lang="en-US" dirty="0"/>
          </a:p>
          <a:p>
            <a:r>
              <a:rPr lang="en-US" dirty="0"/>
              <a:t>In the previous section, we examined the way debt is established. In this section we will look at the findings the VA uses to determine if a school is liable for an overpayment. </a:t>
            </a:r>
          </a:p>
          <a:p>
            <a:endParaRPr lang="en-US" dirty="0"/>
          </a:p>
          <a:p>
            <a:r>
              <a:rPr lang="en-US" dirty="0"/>
              <a:t>Let’s start by looking at the code of federal regulation the VA uses to overpayment liability.]</a:t>
            </a:r>
          </a:p>
        </p:txBody>
      </p:sp>
      <p:sp>
        <p:nvSpPr>
          <p:cNvPr id="4" name="Slide Number Placeholder 3"/>
          <p:cNvSpPr>
            <a:spLocks noGrp="1"/>
          </p:cNvSpPr>
          <p:nvPr>
            <p:ph type="sldNum" sz="quarter" idx="5"/>
          </p:nvPr>
        </p:nvSpPr>
        <p:spPr/>
        <p:txBody>
          <a:bodyPr/>
          <a:lstStyle/>
          <a:p>
            <a:fld id="{0182FF49-D91B-451F-ABFC-6E54D532B2A7}" type="slidenum">
              <a:rPr lang="en-US" smtClean="0"/>
              <a:t>9</a:t>
            </a:fld>
            <a:endParaRPr lang="en-US" dirty="0"/>
          </a:p>
        </p:txBody>
      </p:sp>
    </p:spTree>
    <p:extLst>
      <p:ext uri="{BB962C8B-B14F-4D97-AF65-F5344CB8AC3E}">
        <p14:creationId xmlns:p14="http://schemas.microsoft.com/office/powerpoint/2010/main" val="1815924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0"/>
            <a:ext cx="9144000" cy="1343706"/>
          </a:xfrm>
        </p:spPr>
        <p:txBody>
          <a:bodyPr anchor="t"/>
          <a:lstStyle>
            <a:lvl1pPr algn="ctr">
              <a:defRPr sz="2800"/>
            </a:lvl1pPr>
          </a:lstStyle>
          <a:p>
            <a:r>
              <a:rPr lang="en-US"/>
              <a:t>Click to edit Master title style</a:t>
            </a:r>
            <a:endParaRPr lang="en-US" dirty="0"/>
          </a:p>
        </p:txBody>
      </p:sp>
      <p:sp>
        <p:nvSpPr>
          <p:cNvPr id="3" name="Subtitle 2"/>
          <p:cNvSpPr>
            <a:spLocks noGrp="1"/>
          </p:cNvSpPr>
          <p:nvPr>
            <p:ph type="subTitle" idx="1"/>
          </p:nvPr>
        </p:nvSpPr>
        <p:spPr>
          <a:xfrm>
            <a:off x="1524000" y="4864781"/>
            <a:ext cx="9144000" cy="697819"/>
          </a:xfrm>
          <a:prstGeom prst="rect">
            <a:avLst/>
          </a:prstGeom>
        </p:spPr>
        <p:txBody>
          <a:bodyPr>
            <a:normAutofit/>
          </a:bodyPr>
          <a:lstStyle>
            <a:lvl1pPr marL="0" indent="0" algn="ctr">
              <a:buNone/>
              <a:defRPr sz="2000">
                <a:solidFill>
                  <a:srgbClr val="1A1A1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arallelogram 6">
            <a:extLst>
              <a:ext uri="{FF2B5EF4-FFF2-40B4-BE49-F238E27FC236}">
                <a16:creationId xmlns:a16="http://schemas.microsoft.com/office/drawing/2014/main" id="{A836C3CF-8543-462A-B7FD-8D57DEB53422}"/>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872B4FCA-3236-4C8A-9E2E-D5AD70E4E677}"/>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pic>
        <p:nvPicPr>
          <p:cNvPr id="5" name="Picture 4" descr="A black sign with white text&#10;&#10;Description automatically generated">
            <a:extLst>
              <a:ext uri="{FF2B5EF4-FFF2-40B4-BE49-F238E27FC236}">
                <a16:creationId xmlns:a16="http://schemas.microsoft.com/office/drawing/2014/main" id="{2B66EFDF-A9F5-4709-A112-9841B9C533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190" y="108065"/>
            <a:ext cx="3047619" cy="3060317"/>
          </a:xfrm>
          <a:prstGeom prst="rect">
            <a:avLst/>
          </a:prstGeom>
        </p:spPr>
      </p:pic>
    </p:spTree>
    <p:extLst>
      <p:ext uri="{BB962C8B-B14F-4D97-AF65-F5344CB8AC3E}">
        <p14:creationId xmlns:p14="http://schemas.microsoft.com/office/powerpoint/2010/main" val="327176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nowledge Check B">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75A6C9EF-1657-4A07-985A-4E2FF4620B58}"/>
              </a:ext>
            </a:extLst>
          </p:cNvPr>
          <p:cNvSpPr>
            <a:spLocks noGrp="1"/>
          </p:cNvSpPr>
          <p:nvPr>
            <p:ph type="body" sz="quarter" idx="11"/>
          </p:nvPr>
        </p:nvSpPr>
        <p:spPr>
          <a:xfrm>
            <a:off x="495300" y="1181100"/>
            <a:ext cx="11201400" cy="1962148"/>
          </a:xfrm>
          <a:prstGeom prst="rect">
            <a:avLst/>
          </a:prstGeom>
        </p:spPr>
        <p:txBody>
          <a:bodyPr/>
          <a:lstStyle>
            <a:lvl1pPr>
              <a:defRPr sz="1800">
                <a:solidFill>
                  <a:srgbClr val="1A1A1A"/>
                </a:solidFill>
              </a:defRPr>
            </a:lvl1pPr>
            <a:lvl2pPr>
              <a:defRPr sz="1800">
                <a:solidFill>
                  <a:srgbClr val="1A1A1A"/>
                </a:solidFill>
              </a:defRPr>
            </a:lvl2pPr>
            <a:lvl3pPr>
              <a:defRPr sz="1800">
                <a:solidFill>
                  <a:srgbClr val="1A1A1A"/>
                </a:solidFill>
              </a:defRPr>
            </a:lvl3pPr>
          </a:lstStyle>
          <a:p>
            <a:pPr lvl="0"/>
            <a:r>
              <a:rPr lang="en-US" dirty="0"/>
              <a:t>Click to edit Master text styles</a:t>
            </a:r>
          </a:p>
          <a:p>
            <a:pPr lvl="1"/>
            <a:r>
              <a:rPr lang="en-US" dirty="0"/>
              <a:t>Second level</a:t>
            </a:r>
          </a:p>
          <a:p>
            <a:pPr lvl="2"/>
            <a:r>
              <a:rPr lang="en-US" dirty="0"/>
              <a:t>Third level</a:t>
            </a:r>
          </a:p>
        </p:txBody>
      </p:sp>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Knowledge Check</a:t>
            </a:r>
          </a:p>
        </p:txBody>
      </p:sp>
      <p:sp>
        <p:nvSpPr>
          <p:cNvPr id="3" name="Text Placeholder 2">
            <a:extLst>
              <a:ext uri="{FF2B5EF4-FFF2-40B4-BE49-F238E27FC236}">
                <a16:creationId xmlns:a16="http://schemas.microsoft.com/office/drawing/2014/main" id="{6471592A-0DBC-4498-A7D6-0A8D18F86CD6}"/>
              </a:ext>
            </a:extLst>
          </p:cNvPr>
          <p:cNvSpPr>
            <a:spLocks noGrp="1"/>
          </p:cNvSpPr>
          <p:nvPr>
            <p:ph type="body" sz="quarter" idx="10"/>
          </p:nvPr>
        </p:nvSpPr>
        <p:spPr>
          <a:xfrm>
            <a:off x="495300" y="3429000"/>
            <a:ext cx="11201400" cy="2857500"/>
          </a:xfrm>
          <a:prstGeom prst="rect">
            <a:avLst/>
          </a:prstGeom>
        </p:spPr>
        <p:txBody>
          <a:bodyPr/>
          <a:lstStyle>
            <a:lvl1pPr marL="285750" indent="-285750">
              <a:buSzPct val="135000"/>
              <a:buFontTx/>
              <a:buBlip>
                <a:blip r:embed="rId2"/>
              </a:buBlip>
              <a:defRPr sz="1800">
                <a:solidFill>
                  <a:srgbClr val="1A1A1A"/>
                </a:solidFill>
              </a:defRPr>
            </a:lvl1pPr>
            <a:lvl2pPr marL="742950" indent="-285750">
              <a:buSzPct val="135000"/>
              <a:buFontTx/>
              <a:buBlip>
                <a:blip r:embed="rId2"/>
              </a:buBlip>
              <a:defRPr sz="1800">
                <a:solidFill>
                  <a:srgbClr val="1A1A1A"/>
                </a:solidFill>
              </a:defRPr>
            </a:lvl2pPr>
            <a:lvl3pPr marL="1200150" indent="-285750">
              <a:buSzPct val="135000"/>
              <a:buFontTx/>
              <a:buBlip>
                <a:blip r:embed="rId2"/>
              </a:buBlip>
              <a:defRPr sz="1800">
                <a:solidFill>
                  <a:srgbClr val="1A1A1A"/>
                </a:solidFill>
              </a:defRPr>
            </a:lvl3pPr>
            <a:lvl4pPr marL="1657350" indent="-285750">
              <a:buSzPct val="135000"/>
              <a:buFontTx/>
              <a:buBlip>
                <a:blip r:embed="rId2"/>
              </a:buBlip>
              <a:defRPr sz="1800">
                <a:solidFill>
                  <a:srgbClr val="1A1A1A"/>
                </a:solidFill>
              </a:defRPr>
            </a:lvl4pPr>
            <a:lvl5pPr marL="2114550" indent="-285750">
              <a:buSzPct val="135000"/>
              <a:buFontTx/>
              <a:buBlip>
                <a:blip r:embed="rId2"/>
              </a:buBlip>
              <a:defRPr sz="1800">
                <a:solidFill>
                  <a:srgbClr val="1A1A1A"/>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arallelogram 7">
            <a:extLst>
              <a:ext uri="{FF2B5EF4-FFF2-40B4-BE49-F238E27FC236}">
                <a16:creationId xmlns:a16="http://schemas.microsoft.com/office/drawing/2014/main" id="{3222DC74-66E5-45FC-B717-575B0FBD044F}"/>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BDE9FDF3-4EAF-402A-A6AD-6486D2C4D0E2}"/>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130070807"/>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p:nvPr>
        </p:nvSpPr>
        <p:spPr>
          <a:xfrm>
            <a:off x="549728" y="571500"/>
            <a:ext cx="11092543" cy="315912"/>
          </a:xfrm>
          <a:prstGeom prst="rect">
            <a:avLst/>
          </a:prstGeom>
        </p:spPr>
        <p:txBody>
          <a:bodyPr vert="horz" lIns="91440" tIns="45720" rIns="91440" bIns="45720" rtlCol="0" anchor="ctr">
            <a:noAutofit/>
          </a:bodyPr>
          <a:lstStyle/>
          <a:p>
            <a:r>
              <a:rPr lang="en-US" dirty="0"/>
              <a:t>Click to edit Master title style</a:t>
            </a:r>
          </a:p>
        </p:txBody>
      </p:sp>
      <p:sp>
        <p:nvSpPr>
          <p:cNvPr id="11" name="Content Placeholder 2">
            <a:extLst>
              <a:ext uri="{FF2B5EF4-FFF2-40B4-BE49-F238E27FC236}">
                <a16:creationId xmlns:a16="http://schemas.microsoft.com/office/drawing/2014/main" id="{F368A77E-EFA6-4824-B58E-7BC598A92499}"/>
              </a:ext>
            </a:extLst>
          </p:cNvPr>
          <p:cNvSpPr>
            <a:spLocks noGrp="1"/>
          </p:cNvSpPr>
          <p:nvPr>
            <p:ph sz="half" idx="1"/>
          </p:nvPr>
        </p:nvSpPr>
        <p:spPr>
          <a:xfrm>
            <a:off x="496685" y="1181100"/>
            <a:ext cx="11200015" cy="5094211"/>
          </a:xfrm>
          <a:prstGeom prst="rect">
            <a:avLst/>
          </a:prstGeom>
        </p:spPr>
        <p:txBody>
          <a:bodyPr>
            <a:normAutofit/>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arallelogram 4">
            <a:extLst>
              <a:ext uri="{FF2B5EF4-FFF2-40B4-BE49-F238E27FC236}">
                <a16:creationId xmlns:a16="http://schemas.microsoft.com/office/drawing/2014/main" id="{DD266561-7C46-49FC-B34C-356F783EB07C}"/>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6" name="Rectangle 5">
            <a:extLst>
              <a:ext uri="{FF2B5EF4-FFF2-40B4-BE49-F238E27FC236}">
                <a16:creationId xmlns:a16="http://schemas.microsoft.com/office/drawing/2014/main" id="{AA1ACF93-95E4-424A-BF3D-50D441004292}"/>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73293392"/>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12" userDrawn="1">
          <p15:clr>
            <a:srgbClr val="FBAE40"/>
          </p15:clr>
        </p15:guide>
        <p15:guide id="3" pos="7368" userDrawn="1">
          <p15:clr>
            <a:srgbClr val="FBAE40"/>
          </p15:clr>
        </p15:guide>
        <p15:guide id="4" orient="horz" pos="39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Video/Dem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E36DF-CA1D-45B2-9234-CBB2A70BE57C}"/>
              </a:ext>
            </a:extLst>
          </p:cNvPr>
          <p:cNvSpPr>
            <a:spLocks noGrp="1"/>
          </p:cNvSpPr>
          <p:nvPr>
            <p:ph type="title"/>
          </p:nvPr>
        </p:nvSpPr>
        <p:spPr/>
        <p:txBody>
          <a:bodyPr/>
          <a:lstStyle/>
          <a:p>
            <a:r>
              <a:rPr lang="en-US"/>
              <a:t>Click to edit Master title style</a:t>
            </a:r>
          </a:p>
        </p:txBody>
      </p:sp>
      <p:sp>
        <p:nvSpPr>
          <p:cNvPr id="6" name="Media Placeholder 5">
            <a:extLst>
              <a:ext uri="{FF2B5EF4-FFF2-40B4-BE49-F238E27FC236}">
                <a16:creationId xmlns:a16="http://schemas.microsoft.com/office/drawing/2014/main" id="{EDF4BE59-C379-46EA-B625-712F2E6603A4}"/>
              </a:ext>
            </a:extLst>
          </p:cNvPr>
          <p:cNvSpPr>
            <a:spLocks noGrp="1"/>
          </p:cNvSpPr>
          <p:nvPr>
            <p:ph type="media" sz="quarter" idx="10"/>
          </p:nvPr>
        </p:nvSpPr>
        <p:spPr>
          <a:xfrm>
            <a:off x="495300" y="1181100"/>
            <a:ext cx="11201400" cy="510540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Parallelogram 4">
            <a:extLst>
              <a:ext uri="{FF2B5EF4-FFF2-40B4-BE49-F238E27FC236}">
                <a16:creationId xmlns:a16="http://schemas.microsoft.com/office/drawing/2014/main" id="{EBE8C963-A8A1-4D79-A941-867E9BE9D948}"/>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7" name="Rectangle 6">
            <a:extLst>
              <a:ext uri="{FF2B5EF4-FFF2-40B4-BE49-F238E27FC236}">
                <a16:creationId xmlns:a16="http://schemas.microsoft.com/office/drawing/2014/main" id="{9674511E-12EE-47FC-B76A-1B3A42610E97}"/>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19853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Summary</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E1E3FD30-27A1-431C-96FC-8F08C4D73E26}"/>
              </a:ext>
            </a:extLst>
          </p:cNvPr>
          <p:cNvSpPr>
            <a:spLocks noGrp="1"/>
          </p:cNvSpPr>
          <p:nvPr>
            <p:ph type="body" sz="quarter" idx="11"/>
          </p:nvPr>
        </p:nvSpPr>
        <p:spPr>
          <a:xfrm>
            <a:off x="495300"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D74AD370-136E-4463-B7F5-48FC71969CE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F2F6B6B6-A37B-4BAC-9BFD-AE27E098447E}"/>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358968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gratulation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Congratulations</a:t>
            </a:r>
          </a:p>
        </p:txBody>
      </p:sp>
      <p:sp>
        <p:nvSpPr>
          <p:cNvPr id="3" name="Text Placeholder 2">
            <a:extLst>
              <a:ext uri="{FF2B5EF4-FFF2-40B4-BE49-F238E27FC236}">
                <a16:creationId xmlns:a16="http://schemas.microsoft.com/office/drawing/2014/main" id="{BB9DCA7A-B56E-4066-BD32-13668ECA71FA}"/>
              </a:ext>
            </a:extLst>
          </p:cNvPr>
          <p:cNvSpPr>
            <a:spLocks noGrp="1"/>
          </p:cNvSpPr>
          <p:nvPr>
            <p:ph type="body" sz="quarter" idx="10"/>
          </p:nvPr>
        </p:nvSpPr>
        <p:spPr>
          <a:xfrm>
            <a:off x="496888" y="1181100"/>
            <a:ext cx="11199812" cy="51054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arallelogram 7">
            <a:extLst>
              <a:ext uri="{FF2B5EF4-FFF2-40B4-BE49-F238E27FC236}">
                <a16:creationId xmlns:a16="http://schemas.microsoft.com/office/drawing/2014/main" id="{084946A5-D1B8-40C5-96AC-05ADC3E0D65E}"/>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D1695522-5EA2-4979-B9A6-0E9DD0AA2D65}"/>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810088967"/>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Resources</a:t>
            </a:r>
          </a:p>
        </p:txBody>
      </p:sp>
      <p:sp>
        <p:nvSpPr>
          <p:cNvPr id="4" name="Text Placeholder 2">
            <a:extLst>
              <a:ext uri="{FF2B5EF4-FFF2-40B4-BE49-F238E27FC236}">
                <a16:creationId xmlns:a16="http://schemas.microsoft.com/office/drawing/2014/main" id="{8DF445EF-3411-43AF-81B1-32ADE62B1698}"/>
              </a:ext>
            </a:extLst>
          </p:cNvPr>
          <p:cNvSpPr>
            <a:spLocks noGrp="1"/>
          </p:cNvSpPr>
          <p:nvPr>
            <p:ph type="body" sz="quarter" idx="10"/>
          </p:nvPr>
        </p:nvSpPr>
        <p:spPr>
          <a:xfrm>
            <a:off x="496888" y="1181100"/>
            <a:ext cx="11199812" cy="51054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arallelogram 5">
            <a:extLst>
              <a:ext uri="{FF2B5EF4-FFF2-40B4-BE49-F238E27FC236}">
                <a16:creationId xmlns:a16="http://schemas.microsoft.com/office/drawing/2014/main" id="{5EA3C601-9E0B-4B0D-9E05-56F49414489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8" name="Rectangle 7">
            <a:extLst>
              <a:ext uri="{FF2B5EF4-FFF2-40B4-BE49-F238E27FC236}">
                <a16:creationId xmlns:a16="http://schemas.microsoft.com/office/drawing/2014/main" id="{A4F0F2A3-95CB-4525-866A-4ED4E260AD41}"/>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583725486"/>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us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Parallelogram 3">
            <a:extLst>
              <a:ext uri="{FF2B5EF4-FFF2-40B4-BE49-F238E27FC236}">
                <a16:creationId xmlns:a16="http://schemas.microsoft.com/office/drawing/2014/main" id="{560B84C7-5193-449C-8492-B09B64EF86ED}"/>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5" name="Rectangle 4">
            <a:extLst>
              <a:ext uri="{FF2B5EF4-FFF2-40B4-BE49-F238E27FC236}">
                <a16:creationId xmlns:a16="http://schemas.microsoft.com/office/drawing/2014/main" id="{7E36A31D-B326-44DB-8E46-BC668A4D7AD1}"/>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48569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826F25A6-EC8A-490D-BC68-7C39C9395E1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4" name="Rectangle 3">
            <a:extLst>
              <a:ext uri="{FF2B5EF4-FFF2-40B4-BE49-F238E27FC236}">
                <a16:creationId xmlns:a16="http://schemas.microsoft.com/office/drawing/2014/main" id="{51EFA46C-5F60-4055-918E-C339E966227A}"/>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420666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935651"/>
            <a:ext cx="10972800" cy="4190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9D75C670-A845-4CDA-8E8C-B70D262BBDA1}"/>
              </a:ext>
            </a:extLst>
          </p:cNvPr>
          <p:cNvSpPr>
            <a:spLocks noGrp="1"/>
          </p:cNvSpPr>
          <p:nvPr>
            <p:ph type="sldNum" sz="quarter" idx="10"/>
          </p:nvPr>
        </p:nvSpPr>
        <p:spPr>
          <a:xfrm>
            <a:off x="11233152" y="6249989"/>
            <a:ext cx="654049" cy="365125"/>
          </a:xfrm>
        </p:spPr>
        <p:txBody>
          <a:bodyPr/>
          <a:lstStyle>
            <a:lvl1pPr>
              <a:defRPr/>
            </a:lvl1pPr>
          </a:lstStyle>
          <a:p>
            <a:pPr>
              <a:defRPr/>
            </a:pPr>
            <a:fld id="{477D8C1E-9C51-43E7-BDC0-F5FCDA09C1F2}" type="slidenum">
              <a:rPr lang="en-US" altLang="en-US"/>
              <a:pPr>
                <a:defRPr/>
              </a:pPr>
              <a:t>‹#›</a:t>
            </a:fld>
            <a:endParaRPr lang="en-US" altLang="en-US"/>
          </a:p>
        </p:txBody>
      </p:sp>
    </p:spTree>
    <p:extLst>
      <p:ext uri="{BB962C8B-B14F-4D97-AF65-F5344CB8AC3E}">
        <p14:creationId xmlns:p14="http://schemas.microsoft.com/office/powerpoint/2010/main" val="139201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366"/>
                </a:solidFill>
                <a:latin typeface="Arial" panose="020B0604020202020204" pitchFamily="34" charset="0"/>
                <a:cs typeface="Arial" panose="020B0604020202020204" pitchFamily="34" charset="0"/>
              </a:defRPr>
            </a:lvl1pPr>
          </a:lstStyle>
          <a:p>
            <a:r>
              <a:rPr lang="en-US"/>
              <a:t>Click to edit Master title style</a:t>
            </a:r>
            <a:endParaRPr dirty="0"/>
          </a:p>
        </p:txBody>
      </p:sp>
      <p:sp>
        <p:nvSpPr>
          <p:cNvPr id="3" name="Content Placeholder 2"/>
          <p:cNvSpPr>
            <a:spLocks noGrp="1"/>
          </p:cNvSpPr>
          <p:nvPr>
            <p:ph sz="half" idx="1"/>
          </p:nvPr>
        </p:nvSpPr>
        <p:spPr>
          <a:xfrm>
            <a:off x="1104900" y="1600200"/>
            <a:ext cx="4914900" cy="4571999"/>
          </a:xfrm>
        </p:spPr>
        <p:txBody>
          <a:bodyPr/>
          <a:lstStyle>
            <a:lvl1pPr>
              <a:defRPr>
                <a:solidFill>
                  <a:srgbClr val="003366"/>
                </a:solidFill>
                <a:latin typeface="Arial" panose="020B0604020202020204" pitchFamily="34" charset="0"/>
                <a:cs typeface="Arial" panose="020B0604020202020204" pitchFamily="34" charset="0"/>
              </a:defRPr>
            </a:lvl1pPr>
            <a:lvl2pPr>
              <a:defRPr>
                <a:solidFill>
                  <a:srgbClr val="003366"/>
                </a:solidFill>
                <a:latin typeface="Arial" panose="020B0604020202020204" pitchFamily="34" charset="0"/>
                <a:cs typeface="Arial" panose="020B0604020202020204" pitchFamily="34" charset="0"/>
              </a:defRPr>
            </a:lvl2pPr>
            <a:lvl3pPr>
              <a:defRPr>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600200"/>
            <a:ext cx="4914900" cy="4571999"/>
          </a:xfrm>
        </p:spPr>
        <p:txBody>
          <a:bodyPr/>
          <a:lstStyle>
            <a:lvl1pPr>
              <a:defRPr>
                <a:solidFill>
                  <a:srgbClr val="003366"/>
                </a:solidFill>
                <a:latin typeface="Arial" panose="020B0604020202020204" pitchFamily="34" charset="0"/>
                <a:cs typeface="Arial" panose="020B0604020202020204" pitchFamily="34" charset="0"/>
              </a:defRPr>
            </a:lvl1pPr>
            <a:lvl2pPr>
              <a:defRPr>
                <a:solidFill>
                  <a:srgbClr val="003366"/>
                </a:solidFill>
                <a:latin typeface="Arial" panose="020B0604020202020204" pitchFamily="34" charset="0"/>
                <a:cs typeface="Arial" panose="020B0604020202020204" pitchFamily="34" charset="0"/>
              </a:defRPr>
            </a:lvl2pPr>
            <a:lvl3pPr>
              <a:defRPr>
                <a:solidFill>
                  <a:srgbClr val="003366"/>
                </a:solidFill>
                <a:latin typeface="Arial" panose="020B0604020202020204" pitchFamily="34" charset="0"/>
                <a:cs typeface="Arial" panose="020B0604020202020204" pitchFamily="34" charset="0"/>
              </a:defRPr>
            </a:lvl3pPr>
            <a:lvl4pPr>
              <a:defRPr>
                <a:solidFill>
                  <a:srgbClr val="003366"/>
                </a:solidFill>
                <a:latin typeface="Arial" panose="020B0604020202020204" pitchFamily="34" charset="0"/>
                <a:cs typeface="Arial" panose="020B0604020202020204" pitchFamily="34" charset="0"/>
              </a:defRPr>
            </a:lvl4pPr>
            <a:lvl5pPr>
              <a:defRPr>
                <a:solidFill>
                  <a:srgbClr val="003366"/>
                </a:solidFill>
                <a:latin typeface="Arial" panose="020B0604020202020204" pitchFamily="34" charset="0"/>
                <a:cs typeface="Arial" panose="020B0604020202020204" pitchFamily="34" charset="0"/>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lvl1pPr>
              <a:defRPr>
                <a:solidFill>
                  <a:srgbClr val="003366"/>
                </a:solidFill>
                <a:latin typeface="Arial" panose="020B0604020202020204" pitchFamily="34" charset="0"/>
                <a:cs typeface="Arial" panose="020B0604020202020204" pitchFamily="34" charset="0"/>
              </a:defRPr>
            </a:lvl1pPr>
          </a:lstStyle>
          <a:p>
            <a:fld id="{402B9795-92DC-40DC-A1CA-9A4B349D7824}" type="datetimeFigureOut">
              <a:rPr lang="en-US" smtClean="0"/>
              <a:pPr/>
              <a:t>10/14/2021</a:t>
            </a:fld>
            <a:endParaRPr lang="en-US" dirty="0"/>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408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ver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9806362" y="1181100"/>
            <a:ext cx="1375988" cy="5094211"/>
          </a:xfrm>
          <a:prstGeom prst="rect">
            <a:avLst/>
          </a:prstGeom>
          <a:effectLst/>
        </p:spPr>
        <p:txBody>
          <a:bodyPr/>
          <a:lstStyle/>
          <a:p>
            <a:endParaRPr lang="en-US" dirty="0"/>
          </a:p>
        </p:txBody>
      </p:sp>
      <p:sp>
        <p:nvSpPr>
          <p:cNvPr id="4" name="Text Placeholder 3">
            <a:extLst>
              <a:ext uri="{FF2B5EF4-FFF2-40B4-BE49-F238E27FC236}">
                <a16:creationId xmlns:a16="http://schemas.microsoft.com/office/drawing/2014/main" id="{C2ED8EBE-5170-413B-BE9B-D417095E7CD3}"/>
              </a:ext>
            </a:extLst>
          </p:cNvPr>
          <p:cNvSpPr>
            <a:spLocks noGrp="1"/>
          </p:cNvSpPr>
          <p:nvPr>
            <p:ph type="body" sz="quarter" idx="11"/>
          </p:nvPr>
        </p:nvSpPr>
        <p:spPr>
          <a:xfrm>
            <a:off x="500568" y="1181099"/>
            <a:ext cx="8943975" cy="5094211"/>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arallelogram 10">
            <a:extLst>
              <a:ext uri="{FF2B5EF4-FFF2-40B4-BE49-F238E27FC236}">
                <a16:creationId xmlns:a16="http://schemas.microsoft.com/office/drawing/2014/main" id="{B39A5100-5BCC-4BB0-849A-8B1E235AFF4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2" name="Rectangle 11">
            <a:extLst>
              <a:ext uri="{FF2B5EF4-FFF2-40B4-BE49-F238E27FC236}">
                <a16:creationId xmlns:a16="http://schemas.microsoft.com/office/drawing/2014/main" id="{1BA03C82-2FBE-4E0E-BA0B-5C494344085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84974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Menu">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902330-5C94-4B99-AD99-83FAF89D5D89}"/>
              </a:ext>
            </a:extLst>
          </p:cNvPr>
          <p:cNvSpPr>
            <a:spLocks noGrp="1"/>
          </p:cNvSpPr>
          <p:nvPr>
            <p:ph type="body" sz="quarter" idx="10"/>
          </p:nvPr>
        </p:nvSpPr>
        <p:spPr>
          <a:xfrm>
            <a:off x="495300" y="1181100"/>
            <a:ext cx="11201400" cy="781050"/>
          </a:xfrm>
          <a:prstGeom prst="rect">
            <a:avLst/>
          </a:prstGeom>
        </p:spPr>
        <p:txBody>
          <a:bodyPr/>
          <a:lstStyle>
            <a:lvl1pPr>
              <a:defRPr sz="1800">
                <a:solidFill>
                  <a:srgbClr val="1A1A1A"/>
                </a:solidFill>
              </a:defRPr>
            </a:lvl1pPr>
            <a:lvl2pPr>
              <a:defRPr sz="1800">
                <a:solidFill>
                  <a:srgbClr val="1A1A1A"/>
                </a:solidFill>
              </a:defRPr>
            </a:lvl2pPr>
            <a:lvl3pPr>
              <a:defRPr sz="1800">
                <a:solidFill>
                  <a:srgbClr val="1A1A1A"/>
                </a:solidFill>
              </a:defRPr>
            </a:lvl3pPr>
          </a:lstStyle>
          <a:p>
            <a:pPr lvl="0"/>
            <a:r>
              <a:rPr lang="en-US" dirty="0"/>
              <a:t>Click to edit Master text styles</a:t>
            </a:r>
          </a:p>
          <a:p>
            <a:pPr lvl="1"/>
            <a:r>
              <a:rPr lang="en-US" dirty="0"/>
              <a:t>Second level</a:t>
            </a:r>
          </a:p>
        </p:txBody>
      </p:sp>
      <p:sp>
        <p:nvSpPr>
          <p:cNvPr id="7" name="Title Placeholder 1">
            <a:extLst>
              <a:ext uri="{FF2B5EF4-FFF2-40B4-BE49-F238E27FC236}">
                <a16:creationId xmlns:a16="http://schemas.microsoft.com/office/drawing/2014/main" id="{298EF5CE-6795-4128-BBA9-B81029A9B1DE}"/>
              </a:ext>
            </a:extLst>
          </p:cNvPr>
          <p:cNvSpPr>
            <a:spLocks noGrp="1"/>
          </p:cNvSpPr>
          <p:nvPr>
            <p:ph type="title"/>
          </p:nvPr>
        </p:nvSpPr>
        <p:spPr>
          <a:xfrm>
            <a:off x="549728" y="571500"/>
            <a:ext cx="11092543" cy="315912"/>
          </a:xfrm>
          <a:prstGeom prst="rect">
            <a:avLst/>
          </a:prstGeom>
        </p:spPr>
        <p:txBody>
          <a:bodyPr vert="horz" lIns="91440" tIns="45720" rIns="91440" bIns="45720" rtlCol="0" anchor="ctr">
            <a:noAutofit/>
          </a:bodyPr>
          <a:lstStyle/>
          <a:p>
            <a:r>
              <a:rPr lang="en-US" dirty="0"/>
              <a:t>Click to edit Master title style</a:t>
            </a:r>
          </a:p>
        </p:txBody>
      </p:sp>
      <p:sp>
        <p:nvSpPr>
          <p:cNvPr id="9" name="Parallelogram 8">
            <a:extLst>
              <a:ext uri="{FF2B5EF4-FFF2-40B4-BE49-F238E27FC236}">
                <a16:creationId xmlns:a16="http://schemas.microsoft.com/office/drawing/2014/main" id="{3651F61C-FEE7-428F-B466-298463A9F693}"/>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7FC70544-A45E-4BC8-8C3D-E7EC8A6D1EF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325705200"/>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p-u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C18245-925D-4522-BDCA-667E71EAEA56}"/>
              </a:ext>
            </a:extLst>
          </p:cNvPr>
          <p:cNvSpPr/>
          <p:nvPr userDrawn="1"/>
        </p:nvSpPr>
        <p:spPr>
          <a:xfrm>
            <a:off x="-73152" y="-94488"/>
            <a:ext cx="12338304" cy="7046976"/>
          </a:xfrm>
          <a:prstGeom prst="rect">
            <a:avLst/>
          </a:prstGeom>
          <a:solidFill>
            <a:srgbClr val="34343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logo&#10;&#10;Description automatically generated">
            <a:extLst>
              <a:ext uri="{FF2B5EF4-FFF2-40B4-BE49-F238E27FC236}">
                <a16:creationId xmlns:a16="http://schemas.microsoft.com/office/drawing/2014/main" id="{4EC18B47-8C02-4BE0-96EB-E75619657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5987" y="1662112"/>
            <a:ext cx="7820025" cy="3533775"/>
          </a:xfrm>
          <a:prstGeom prst="rect">
            <a:avLst/>
          </a:prstGeom>
        </p:spPr>
      </p:pic>
      <p:sp>
        <p:nvSpPr>
          <p:cNvPr id="3" name="Parallelogram 2">
            <a:extLst>
              <a:ext uri="{FF2B5EF4-FFF2-40B4-BE49-F238E27FC236}">
                <a16:creationId xmlns:a16="http://schemas.microsoft.com/office/drawing/2014/main" id="{826F25A6-EC8A-490D-BC68-7C39C9395E15}"/>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4" name="Rectangle 3">
            <a:extLst>
              <a:ext uri="{FF2B5EF4-FFF2-40B4-BE49-F238E27FC236}">
                <a16:creationId xmlns:a16="http://schemas.microsoft.com/office/drawing/2014/main" id="{51EFA46C-5F60-4055-918E-C339E966227A}"/>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
        <p:nvSpPr>
          <p:cNvPr id="8" name="Picture Placeholder 7">
            <a:extLst>
              <a:ext uri="{FF2B5EF4-FFF2-40B4-BE49-F238E27FC236}">
                <a16:creationId xmlns:a16="http://schemas.microsoft.com/office/drawing/2014/main" id="{E82DFCA0-BD4A-4B7F-9956-DAB86B396AF2}"/>
              </a:ext>
            </a:extLst>
          </p:cNvPr>
          <p:cNvSpPr>
            <a:spLocks noGrp="1"/>
          </p:cNvSpPr>
          <p:nvPr>
            <p:ph type="pic" sz="quarter" idx="10"/>
          </p:nvPr>
        </p:nvSpPr>
        <p:spPr>
          <a:xfrm>
            <a:off x="7448931" y="2535238"/>
            <a:ext cx="2292350" cy="2292350"/>
          </a:xfrm>
          <a:prstGeom prst="rect">
            <a:avLst/>
          </a:prstGeom>
        </p:spPr>
        <p:txBody>
          <a:bodyPr/>
          <a:lstStyle/>
          <a:p>
            <a:endParaRPr lang="en-US" dirty="0"/>
          </a:p>
        </p:txBody>
      </p:sp>
      <p:sp>
        <p:nvSpPr>
          <p:cNvPr id="7" name="Text Placeholder 3">
            <a:extLst>
              <a:ext uri="{FF2B5EF4-FFF2-40B4-BE49-F238E27FC236}">
                <a16:creationId xmlns:a16="http://schemas.microsoft.com/office/drawing/2014/main" id="{A291CBDA-003C-4609-8A49-2E2745E9B1E4}"/>
              </a:ext>
            </a:extLst>
          </p:cNvPr>
          <p:cNvSpPr>
            <a:spLocks noGrp="1"/>
          </p:cNvSpPr>
          <p:nvPr>
            <p:ph type="body" sz="quarter" idx="11"/>
          </p:nvPr>
        </p:nvSpPr>
        <p:spPr>
          <a:xfrm>
            <a:off x="2450719" y="2535238"/>
            <a:ext cx="4733481" cy="229235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795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eft | Img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A87F2F83-E360-42EB-A0CA-76C0F15F1685}"/>
              </a:ext>
            </a:extLst>
          </p:cNvPr>
          <p:cNvSpPr>
            <a:spLocks noGrp="1"/>
          </p:cNvSpPr>
          <p:nvPr>
            <p:ph type="body" sz="quarter" idx="11"/>
          </p:nvPr>
        </p:nvSpPr>
        <p:spPr>
          <a:xfrm>
            <a:off x="495300"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5AE13B91-0E59-4D00-A527-4289B2E26184}"/>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65C1CA76-B660-45E9-9CF0-5394AFD5445D}"/>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515978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 Img Right w/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7751880" y="1181101"/>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9F4FBAC4-63A0-43E9-BAE4-05C6B4510D15}"/>
              </a:ext>
            </a:extLst>
          </p:cNvPr>
          <p:cNvSpPr>
            <a:spLocks noGrp="1"/>
          </p:cNvSpPr>
          <p:nvPr>
            <p:ph type="body" sz="quarter" idx="11"/>
          </p:nvPr>
        </p:nvSpPr>
        <p:spPr>
          <a:xfrm>
            <a:off x="495300" y="1181100"/>
            <a:ext cx="6859587" cy="36576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00503F52-1C0C-490F-B9F9-2A268B7F3EB4}"/>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9D44A9E2-9017-482D-9906-58387DD95EB2}"/>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64567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g Left | Conten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495300" y="1192290"/>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6" name="Text Placeholder 3">
            <a:extLst>
              <a:ext uri="{FF2B5EF4-FFF2-40B4-BE49-F238E27FC236}">
                <a16:creationId xmlns:a16="http://schemas.microsoft.com/office/drawing/2014/main" id="{3197991A-B475-4B35-BD8D-6203892F0FFF}"/>
              </a:ext>
            </a:extLst>
          </p:cNvPr>
          <p:cNvSpPr>
            <a:spLocks noGrp="1"/>
          </p:cNvSpPr>
          <p:nvPr>
            <p:ph type="body" sz="quarter" idx="11"/>
          </p:nvPr>
        </p:nvSpPr>
        <p:spPr>
          <a:xfrm>
            <a:off x="4837113" y="1181100"/>
            <a:ext cx="6859587" cy="509421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arallelogram 9">
            <a:extLst>
              <a:ext uri="{FF2B5EF4-FFF2-40B4-BE49-F238E27FC236}">
                <a16:creationId xmlns:a16="http://schemas.microsoft.com/office/drawing/2014/main" id="{EA1CD02C-EABE-491D-ADED-E7302814E89B}"/>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1" name="Rectangle 10">
            <a:extLst>
              <a:ext uri="{FF2B5EF4-FFF2-40B4-BE49-F238E27FC236}">
                <a16:creationId xmlns:a16="http://schemas.microsoft.com/office/drawing/2014/main" id="{DE9D2D1E-9D2B-4811-A7A8-23B6A8455E63}"/>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165972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g Left | Content Right w/ 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Picture Placeholder 11">
            <a:extLst>
              <a:ext uri="{FF2B5EF4-FFF2-40B4-BE49-F238E27FC236}">
                <a16:creationId xmlns:a16="http://schemas.microsoft.com/office/drawing/2014/main" id="{AF690352-BA1D-490A-9C13-C336DDBCB9A0}"/>
              </a:ext>
            </a:extLst>
          </p:cNvPr>
          <p:cNvSpPr>
            <a:spLocks noGrp="1" noChangeAspect="1"/>
          </p:cNvSpPr>
          <p:nvPr>
            <p:ph type="pic" sz="quarter" idx="10"/>
          </p:nvPr>
        </p:nvSpPr>
        <p:spPr>
          <a:xfrm>
            <a:off x="495300" y="1192290"/>
            <a:ext cx="3944820" cy="5094210"/>
          </a:xfrm>
          <a:prstGeom prst="rect">
            <a:avLst/>
          </a:prstGeom>
          <a:effectLst>
            <a:outerShdw blurRad="177800" dist="38100" dir="2700000" algn="br" rotWithShape="0">
              <a:prstClr val="black">
                <a:alpha val="60000"/>
              </a:prstClr>
            </a:outerShdw>
          </a:effectLst>
        </p:spPr>
        <p:txBody>
          <a:bodyPr/>
          <a:lstStyle/>
          <a:p>
            <a:endParaRPr lang="en-US" dirty="0"/>
          </a:p>
        </p:txBody>
      </p:sp>
      <p:sp>
        <p:nvSpPr>
          <p:cNvPr id="5" name="Text Placeholder 3">
            <a:extLst>
              <a:ext uri="{FF2B5EF4-FFF2-40B4-BE49-F238E27FC236}">
                <a16:creationId xmlns:a16="http://schemas.microsoft.com/office/drawing/2014/main" id="{4C334524-7C94-471F-8358-A3DBFDEC16D0}"/>
              </a:ext>
            </a:extLst>
          </p:cNvPr>
          <p:cNvSpPr>
            <a:spLocks noGrp="1"/>
          </p:cNvSpPr>
          <p:nvPr>
            <p:ph type="body" sz="quarter" idx="11"/>
          </p:nvPr>
        </p:nvSpPr>
        <p:spPr>
          <a:xfrm>
            <a:off x="4837113" y="1181100"/>
            <a:ext cx="6859587" cy="3657600"/>
          </a:xfrm>
          <a:prstGeom prst="rect">
            <a:avLst/>
          </a:prstGeom>
        </p:spPr>
        <p:txBody>
          <a:bodyPr/>
          <a:lstStyle>
            <a:lvl1pPr marL="285750" indent="-285750">
              <a:buSzPct val="135000"/>
              <a:buFont typeface="Arial" panose="020B0604020202020204" pitchFamily="34" charset="0"/>
              <a:buChar char="•"/>
              <a:defRPr sz="1800">
                <a:solidFill>
                  <a:srgbClr val="1A1A1A"/>
                </a:solidFill>
              </a:defRPr>
            </a:lvl1pPr>
            <a:lvl2pPr marL="742950" indent="-285750">
              <a:buSzPct val="135000"/>
              <a:buFont typeface="Arial" panose="020B0604020202020204" pitchFamily="34" charset="0"/>
              <a:buChar char="•"/>
              <a:defRPr sz="1800">
                <a:solidFill>
                  <a:srgbClr val="1A1A1A"/>
                </a:solidFill>
              </a:defRPr>
            </a:lvl2pPr>
            <a:lvl3pPr marL="1200150" indent="-285750">
              <a:buSzPct val="135000"/>
              <a:buFont typeface="Arial" panose="020B0604020202020204" pitchFamily="34" charset="0"/>
              <a:buChar char="•"/>
              <a:defRPr sz="1800">
                <a:solidFill>
                  <a:srgbClr val="1A1A1A"/>
                </a:solidFill>
              </a:defRPr>
            </a:lvl3pPr>
            <a:lvl4pPr marL="1657350" indent="-285750">
              <a:buSzPct val="135000"/>
              <a:buFont typeface="Arial" panose="020B0604020202020204" pitchFamily="34" charset="0"/>
              <a:buChar char="•"/>
              <a:defRPr sz="1800">
                <a:solidFill>
                  <a:srgbClr val="1A1A1A"/>
                </a:solidFill>
              </a:defRPr>
            </a:lvl4pPr>
            <a:lvl5pPr marL="2114550" indent="-285750">
              <a:buSzPct val="135000"/>
              <a:buFont typeface="Arial" panose="020B0604020202020204" pitchFamily="34" charset="0"/>
              <a:buChar char="•"/>
              <a:defRPr sz="1800">
                <a:solidFill>
                  <a:srgbClr val="1A1A1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arallelogram 6">
            <a:extLst>
              <a:ext uri="{FF2B5EF4-FFF2-40B4-BE49-F238E27FC236}">
                <a16:creationId xmlns:a16="http://schemas.microsoft.com/office/drawing/2014/main" id="{95D87B99-9BFE-44F1-A3ED-8D819B03938E}"/>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10" name="Rectangle 9">
            <a:extLst>
              <a:ext uri="{FF2B5EF4-FFF2-40B4-BE49-F238E27FC236}">
                <a16:creationId xmlns:a16="http://schemas.microsoft.com/office/drawing/2014/main" id="{AA70967E-61C2-4980-8DD1-5E9B814C2F7F}"/>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2780086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nowledge Check A">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98EF5CE-6795-4128-BBA9-B81029A9B1DE}"/>
              </a:ext>
            </a:extLst>
          </p:cNvPr>
          <p:cNvSpPr>
            <a:spLocks noGrp="1"/>
          </p:cNvSpPr>
          <p:nvPr>
            <p:ph type="title" hasCustomPrompt="1"/>
          </p:nvPr>
        </p:nvSpPr>
        <p:spPr>
          <a:xfrm>
            <a:off x="549728" y="571500"/>
            <a:ext cx="11092543" cy="315912"/>
          </a:xfrm>
          <a:prstGeom prst="rect">
            <a:avLst/>
          </a:prstGeom>
        </p:spPr>
        <p:txBody>
          <a:bodyPr vert="horz" lIns="91440" tIns="45720" rIns="91440" bIns="45720" rtlCol="0" anchor="ctr">
            <a:noAutofit/>
          </a:bodyPr>
          <a:lstStyle>
            <a:lvl1pPr>
              <a:defRPr/>
            </a:lvl1pPr>
          </a:lstStyle>
          <a:p>
            <a:r>
              <a:rPr lang="en-US" dirty="0"/>
              <a:t>Knowledge Check</a:t>
            </a:r>
          </a:p>
        </p:txBody>
      </p:sp>
      <p:sp>
        <p:nvSpPr>
          <p:cNvPr id="3" name="Text Placeholder 2">
            <a:extLst>
              <a:ext uri="{FF2B5EF4-FFF2-40B4-BE49-F238E27FC236}">
                <a16:creationId xmlns:a16="http://schemas.microsoft.com/office/drawing/2014/main" id="{6471592A-0DBC-4498-A7D6-0A8D18F86CD6}"/>
              </a:ext>
            </a:extLst>
          </p:cNvPr>
          <p:cNvSpPr>
            <a:spLocks noGrp="1"/>
          </p:cNvSpPr>
          <p:nvPr>
            <p:ph type="body" sz="quarter" idx="10" hasCustomPrompt="1"/>
          </p:nvPr>
        </p:nvSpPr>
        <p:spPr>
          <a:xfrm>
            <a:off x="495300" y="2171700"/>
            <a:ext cx="11201400" cy="4114800"/>
          </a:xfrm>
          <a:prstGeom prst="rect">
            <a:avLst/>
          </a:prstGeom>
        </p:spPr>
        <p:txBody>
          <a:bodyPr/>
          <a:lstStyle>
            <a:lvl1pPr marL="285750" indent="-285750">
              <a:buSzPct val="135000"/>
              <a:buFontTx/>
              <a:buBlip>
                <a:blip r:embed="rId2"/>
              </a:buBlip>
              <a:defRPr sz="1800">
                <a:solidFill>
                  <a:srgbClr val="1A1A1A"/>
                </a:solidFill>
              </a:defRPr>
            </a:lvl1pPr>
            <a:lvl2pPr marL="742950" indent="-285750">
              <a:buSzPct val="135000"/>
              <a:buFontTx/>
              <a:buBlip>
                <a:blip r:embed="rId2"/>
              </a:buBlip>
              <a:defRPr sz="1800">
                <a:solidFill>
                  <a:srgbClr val="1A1A1A"/>
                </a:solidFill>
              </a:defRPr>
            </a:lvl2pPr>
            <a:lvl3pPr marL="1200150" indent="-285750">
              <a:buSzPct val="135000"/>
              <a:buFontTx/>
              <a:buBlip>
                <a:blip r:embed="rId2"/>
              </a:buBlip>
              <a:defRPr sz="1800">
                <a:solidFill>
                  <a:srgbClr val="1A1A1A"/>
                </a:solidFill>
              </a:defRPr>
            </a:lvl3pPr>
            <a:lvl4pPr marL="1657350" indent="-285750">
              <a:buSzPct val="135000"/>
              <a:buFontTx/>
              <a:buBlip>
                <a:blip r:embed="rId2"/>
              </a:buBlip>
              <a:defRPr sz="1800">
                <a:solidFill>
                  <a:srgbClr val="1A1A1A"/>
                </a:solidFill>
              </a:defRPr>
            </a:lvl4pPr>
            <a:lvl5pPr marL="2114550" indent="-285750">
              <a:buSzPct val="135000"/>
              <a:buFontTx/>
              <a:buBlip>
                <a:blip r:embed="rId2"/>
              </a:buBlip>
              <a:defRPr sz="1800">
                <a:solidFill>
                  <a:srgbClr val="1A1A1A"/>
                </a:solidFill>
              </a:defRPr>
            </a:lvl5pPr>
          </a:lstStyle>
          <a:p>
            <a:pPr lvl="0"/>
            <a:r>
              <a:rPr lang="en-US" dirty="0"/>
              <a:t>A</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9F22E6D3-833B-444F-BF7F-A8D19614C98D}"/>
              </a:ext>
            </a:extLst>
          </p:cNvPr>
          <p:cNvSpPr>
            <a:spLocks noGrp="1"/>
          </p:cNvSpPr>
          <p:nvPr>
            <p:ph type="body" sz="quarter" idx="11" hasCustomPrompt="1"/>
          </p:nvPr>
        </p:nvSpPr>
        <p:spPr>
          <a:xfrm>
            <a:off x="495300" y="1181100"/>
            <a:ext cx="11201400" cy="781050"/>
          </a:xfrm>
          <a:prstGeom prst="rect">
            <a:avLst/>
          </a:prstGeom>
        </p:spPr>
        <p:txBody>
          <a:bodyPr/>
          <a:lstStyle>
            <a:lvl1pPr>
              <a:defRPr sz="1800" i="0">
                <a:solidFill>
                  <a:srgbClr val="1A1A1A"/>
                </a:solidFill>
              </a:defRPr>
            </a:lvl1pPr>
            <a:lvl2pPr>
              <a:defRPr>
                <a:solidFill>
                  <a:srgbClr val="1A1A1A"/>
                </a:solidFill>
              </a:defRPr>
            </a:lvl2pPr>
            <a:lvl3pPr>
              <a:defRPr>
                <a:solidFill>
                  <a:srgbClr val="1A1A1A"/>
                </a:solidFill>
              </a:defRPr>
            </a:lvl3pPr>
          </a:lstStyle>
          <a:p>
            <a:pPr lvl="0"/>
            <a:r>
              <a:rPr lang="en-US" dirty="0"/>
              <a:t>[Question Text Here] [NOTE: Answer to Questions should be entered into the Instructor Notes]</a:t>
            </a:r>
          </a:p>
        </p:txBody>
      </p:sp>
      <p:sp>
        <p:nvSpPr>
          <p:cNvPr id="8" name="Parallelogram 7">
            <a:extLst>
              <a:ext uri="{FF2B5EF4-FFF2-40B4-BE49-F238E27FC236}">
                <a16:creationId xmlns:a16="http://schemas.microsoft.com/office/drawing/2014/main" id="{AEACE4FB-8A5C-4103-AA79-B0C214F5E42C}"/>
              </a:ext>
            </a:extLst>
          </p:cNvPr>
          <p:cNvSpPr/>
          <p:nvPr userDrawn="1"/>
        </p:nvSpPr>
        <p:spPr>
          <a:xfrm>
            <a:off x="10901516" y="212060"/>
            <a:ext cx="1111045" cy="264242"/>
          </a:xfrm>
          <a:prstGeom prst="parallelogram">
            <a:avLst>
              <a:gd name="adj" fmla="val 88256"/>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fld id="{7B4C3B08-6104-4EAF-B4E0-24B8D96B7CA3}" type="slidenum">
              <a:rPr lang="en-US" sz="1400" smtClean="0"/>
              <a:pPr marL="0" marR="0" lvl="0" indent="0" algn="ctr" defTabSz="457200" rtl="0" eaLnBrk="1" fontAlgn="auto" latinLnBrk="0" hangingPunct="1">
                <a:lnSpc>
                  <a:spcPct val="100000"/>
                </a:lnSpc>
                <a:spcBef>
                  <a:spcPts val="0"/>
                </a:spcBef>
                <a:spcAft>
                  <a:spcPts val="0"/>
                </a:spcAft>
                <a:buClrTx/>
                <a:buSzTx/>
                <a:buFontTx/>
                <a:buNone/>
                <a:tabLst/>
                <a:defRPr/>
              </a:pPr>
              <a:t>‹#›</a:t>
            </a:fld>
            <a:endParaRPr lang="en-US" sz="1400" dirty="0"/>
          </a:p>
        </p:txBody>
      </p:sp>
      <p:sp>
        <p:nvSpPr>
          <p:cNvPr id="9" name="Rectangle 8">
            <a:extLst>
              <a:ext uri="{FF2B5EF4-FFF2-40B4-BE49-F238E27FC236}">
                <a16:creationId xmlns:a16="http://schemas.microsoft.com/office/drawing/2014/main" id="{3E5C7BF6-B5DF-46B0-8AF6-C5785CDC48EE}"/>
              </a:ext>
            </a:extLst>
          </p:cNvPr>
          <p:cNvSpPr/>
          <p:nvPr userDrawn="1"/>
        </p:nvSpPr>
        <p:spPr>
          <a:xfrm>
            <a:off x="10668000" y="212060"/>
            <a:ext cx="609600" cy="264242"/>
          </a:xfrm>
          <a:prstGeom prst="rect">
            <a:avLst/>
          </a:prstGeom>
          <a:solidFill>
            <a:srgbClr val="282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Slide</a:t>
            </a:r>
          </a:p>
        </p:txBody>
      </p:sp>
    </p:spTree>
    <p:extLst>
      <p:ext uri="{BB962C8B-B14F-4D97-AF65-F5344CB8AC3E}">
        <p14:creationId xmlns:p14="http://schemas.microsoft.com/office/powerpoint/2010/main" val="3616986583"/>
      </p:ext>
    </p:extLst>
  </p:cSld>
  <p:clrMapOvr>
    <a:masterClrMapping/>
  </p:clrMapOvr>
  <p:extLst>
    <p:ext uri="{DCECCB84-F9BA-43D5-87BE-67443E8EF086}">
      <p15:sldGuideLst xmlns:p15="http://schemas.microsoft.com/office/powerpoint/2012/main">
        <p15:guide id="1" orient="horz" pos="360">
          <p15:clr>
            <a:srgbClr val="FBAE40"/>
          </p15:clr>
        </p15:guide>
        <p15:guide id="2" pos="312">
          <p15:clr>
            <a:srgbClr val="FBAE40"/>
          </p15:clr>
        </p15:guide>
        <p15:guide id="3" pos="7368">
          <p15:clr>
            <a:srgbClr val="FBAE40"/>
          </p15:clr>
        </p15:guide>
        <p15:guide id="4" orient="horz" pos="39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728" y="571500"/>
            <a:ext cx="11092543" cy="315912"/>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5">
            <a:extLst>
              <a:ext uri="{FF2B5EF4-FFF2-40B4-BE49-F238E27FC236}">
                <a16:creationId xmlns:a16="http://schemas.microsoft.com/office/drawing/2014/main" id="{DBAD8537-CA46-4A4A-B7A0-2796CD52B96B}"/>
              </a:ext>
            </a:extLst>
          </p:cNvPr>
          <p:cNvSpPr>
            <a:spLocks noGrp="1"/>
          </p:cNvSpPr>
          <p:nvPr>
            <p:ph type="sldNum" sz="quarter" idx="4"/>
          </p:nvPr>
        </p:nvSpPr>
        <p:spPr>
          <a:xfrm>
            <a:off x="11058832" y="117884"/>
            <a:ext cx="936523" cy="365125"/>
          </a:xfrm>
          <a:prstGeom prst="rect">
            <a:avLst/>
          </a:prstGeom>
        </p:spPr>
        <p:txBody>
          <a:bodyPr/>
          <a:lstStyle/>
          <a:p>
            <a:fld id="{7B4C3B08-6104-4EAF-B4E0-24B8D96B7CA3}" type="slidenum">
              <a:rPr lang="en-US" smtClean="0"/>
              <a:t>‹#›</a:t>
            </a:fld>
            <a:endParaRPr lang="en-US" dirty="0"/>
          </a:p>
        </p:txBody>
      </p:sp>
    </p:spTree>
    <p:extLst>
      <p:ext uri="{BB962C8B-B14F-4D97-AF65-F5344CB8AC3E}">
        <p14:creationId xmlns:p14="http://schemas.microsoft.com/office/powerpoint/2010/main" val="3585905251"/>
      </p:ext>
    </p:extLst>
  </p:cSld>
  <p:clrMap bg1="lt1" tx1="dk1" bg2="lt2" tx2="dk2" accent1="accent1" accent2="accent2" accent3="accent3" accent4="accent4" accent5="accent5" accent6="accent6" hlink="hlink" folHlink="folHlink"/>
  <p:sldLayoutIdLst>
    <p:sldLayoutId id="2147483666" r:id="rId1"/>
    <p:sldLayoutId id="2147483674" r:id="rId2"/>
    <p:sldLayoutId id="2147483678" r:id="rId3"/>
    <p:sldLayoutId id="2147483706" r:id="rId4"/>
    <p:sldLayoutId id="2147483669" r:id="rId5"/>
    <p:sldLayoutId id="2147483697" r:id="rId6"/>
    <p:sldLayoutId id="2147483681" r:id="rId7"/>
    <p:sldLayoutId id="2147483698" r:id="rId8"/>
    <p:sldLayoutId id="2147483682" r:id="rId9"/>
    <p:sldLayoutId id="2147483683" r:id="rId10"/>
    <p:sldLayoutId id="2147483667" r:id="rId11"/>
    <p:sldLayoutId id="2147483673" r:id="rId12"/>
    <p:sldLayoutId id="2147483693" r:id="rId13"/>
    <p:sldLayoutId id="2147483694" r:id="rId14"/>
    <p:sldLayoutId id="2147483695" r:id="rId15"/>
    <p:sldLayoutId id="2147483671" r:id="rId16"/>
    <p:sldLayoutId id="2147483672" r:id="rId17"/>
    <p:sldLayoutId id="2147483707" r:id="rId18"/>
    <p:sldLayoutId id="2147483708" r:id="rId19"/>
  </p:sldLayoutIdLst>
  <p:hf hdr="0" ftr="0" dt="0"/>
  <p:txStyles>
    <p:titleStyle>
      <a:lvl1pPr algn="ctr" defTabSz="914400" rtl="0" eaLnBrk="1" latinLnBrk="0" hangingPunct="1">
        <a:lnSpc>
          <a:spcPct val="90000"/>
        </a:lnSpc>
        <a:spcBef>
          <a:spcPct val="0"/>
        </a:spcBef>
        <a:buNone/>
        <a:defRPr sz="2400" b="1" i="0" u="none" kern="1200">
          <a:solidFill>
            <a:srgbClr val="00003C"/>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 userDrawn="1">
          <p15:clr>
            <a:srgbClr val="F26B43"/>
          </p15:clr>
        </p15:guide>
        <p15:guide id="3" pos="7368" userDrawn="1">
          <p15:clr>
            <a:srgbClr val="F26B43"/>
          </p15:clr>
        </p15:guide>
        <p15:guide id="4" orient="horz" pos="360" userDrawn="1">
          <p15:clr>
            <a:srgbClr val="F26B43"/>
          </p15:clr>
        </p15:guide>
        <p15:guide id="5" orient="horz" pos="3960" userDrawn="1">
          <p15:clr>
            <a:srgbClr val="F26B43"/>
          </p15:clr>
        </p15:guide>
        <p15:guide id="6" pos="3840" userDrawn="1">
          <p15:clr>
            <a:srgbClr val="F26B43"/>
          </p15:clr>
        </p15:guide>
        <p15:guide id="7" orient="horz" pos="74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s://www.benefits.va.gov/gibill/resources/education_resources/school_certifying_officials/online_sco_training.asp"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s://www.benefits.va.gov/gibill/resources/education_resources/school_certifying_officials/online_sco_training.asp#NEWSCOFLT" TargetMode="External"/><Relationship Id="rId13" Type="http://schemas.openxmlformats.org/officeDocument/2006/relationships/hyperlink" Target="https://www.benefits.va.gov/gibill/resources/education_resources/school_certifying_officials/online_sco_training.asp#NEWSCORES" TargetMode="External"/><Relationship Id="rId3" Type="http://schemas.openxmlformats.org/officeDocument/2006/relationships/hyperlink" Target="https://www.benefits.va.gov/gibill/resources/education_resources/school_certifying_officials/online_sco_training.asp" TargetMode="External"/><Relationship Id="rId7" Type="http://schemas.openxmlformats.org/officeDocument/2006/relationships/hyperlink" Target="https://www.benefits.va.gov/gibill/resources/education_resources/school_certifying_officials/online_sco_training.asp#NEWSCOIHLNCD" TargetMode="External"/><Relationship Id="rId12" Type="http://schemas.openxmlformats.org/officeDocument/2006/relationships/hyperlink" Target="https://www.benefits.va.gov/gibill/resources/education_resources/school_certifying_officials/online_sco_training.asp#NEWSCOIHS"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hyperlink" Target="https://www.benefits.va.gov/gibill/resources/education_resources/school_certifying_officials/online_sco_training.asp#NEWSCONCD" TargetMode="External"/><Relationship Id="rId11" Type="http://schemas.openxmlformats.org/officeDocument/2006/relationships/hyperlink" Target="https://www.benefits.va.gov/gibill/resources/education_resources/school_certifying_officials/online_sco_training.asp#NEWSCOVFLT" TargetMode="External"/><Relationship Id="rId5" Type="http://schemas.openxmlformats.org/officeDocument/2006/relationships/hyperlink" Target="https://www.benefits.va.gov/gibill/resources/education_resources/school_certifying_officials/online_sco_training.asp#NEWSCOIHL" TargetMode="External"/><Relationship Id="rId10" Type="http://schemas.openxmlformats.org/officeDocument/2006/relationships/hyperlink" Target="https://www.benefits.va.gov/gibill/resources/education_resources/school_certifying_officials/online_sco_training.asp#NEWSCOAPP" TargetMode="External"/><Relationship Id="rId4" Type="http://schemas.openxmlformats.org/officeDocument/2006/relationships/image" Target="../media/image22.png"/><Relationship Id="rId9" Type="http://schemas.openxmlformats.org/officeDocument/2006/relationships/hyperlink" Target="https://www.benefits.va.gov/gibill/resources/education_resources/school_certifying_officials/online_sco_training.asp#NEWSCOOJT" TargetMode="Externa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14798-3473-4EB1-8930-9935DA13455B}"/>
              </a:ext>
            </a:extLst>
          </p:cNvPr>
          <p:cNvSpPr>
            <a:spLocks noGrp="1"/>
          </p:cNvSpPr>
          <p:nvPr>
            <p:ph type="ctrTitle"/>
          </p:nvPr>
        </p:nvSpPr>
        <p:spPr/>
        <p:txBody>
          <a:bodyPr/>
          <a:lstStyle/>
          <a:p>
            <a:r>
              <a:rPr lang="en-US" dirty="0"/>
              <a:t>Education Service</a:t>
            </a:r>
            <a:br>
              <a:rPr lang="en-US" dirty="0"/>
            </a:br>
            <a:r>
              <a:rPr lang="en-US" dirty="0"/>
              <a:t>School Certifying Official (SCO) Training </a:t>
            </a:r>
            <a:br>
              <a:rPr lang="en-US" dirty="0"/>
            </a:br>
            <a:r>
              <a:rPr lang="en-US" dirty="0"/>
              <a:t>School Liability</a:t>
            </a:r>
          </a:p>
        </p:txBody>
      </p:sp>
    </p:spTree>
    <p:extLst>
      <p:ext uri="{BB962C8B-B14F-4D97-AF65-F5344CB8AC3E}">
        <p14:creationId xmlns:p14="http://schemas.microsoft.com/office/powerpoint/2010/main" val="3806211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altLang="en-US" dirty="0"/>
              <a:t>38 CFR §21.4009 (a) (2)</a:t>
            </a:r>
            <a:endParaRPr lang="en-US" dirty="0"/>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lvl="0" indent="0">
              <a:buNone/>
            </a:pPr>
            <a:r>
              <a:rPr lang="en-US" altLang="en-US" dirty="0"/>
              <a:t>An educational institution is liable for overpayment if the VA determines that the overpayment was made as the result of willful or negligent findings.</a:t>
            </a:r>
          </a:p>
        </p:txBody>
      </p:sp>
      <p:pic>
        <p:nvPicPr>
          <p:cNvPr id="10" name="Picture 9">
            <a:extLst>
              <a:ext uri="{FF2B5EF4-FFF2-40B4-BE49-F238E27FC236}">
                <a16:creationId xmlns:a16="http://schemas.microsoft.com/office/drawing/2014/main" id="{D1084508-A2AE-409F-8B2E-4D199DB3C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763" y="1181100"/>
            <a:ext cx="4238013" cy="4890516"/>
          </a:xfrm>
          <a:prstGeom prst="rect">
            <a:avLst/>
          </a:prstGeom>
        </p:spPr>
      </p:pic>
      <p:pic>
        <p:nvPicPr>
          <p:cNvPr id="5" name="Picture Placeholder 5">
            <a:extLst>
              <a:ext uri="{FF2B5EF4-FFF2-40B4-BE49-F238E27FC236}">
                <a16:creationId xmlns:a16="http://schemas.microsoft.com/office/drawing/2014/main" id="{261A3E7A-B938-4905-836C-5D60FC6C78EC}"/>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5" b="45"/>
          <a:stretch>
            <a:fillRect/>
          </a:stretch>
        </p:blipFill>
        <p:spPr>
          <a:xfrm>
            <a:off x="7751880" y="1181099"/>
            <a:ext cx="4237896" cy="5472679"/>
          </a:xfrm>
        </p:spPr>
      </p:pic>
      <p:pic>
        <p:nvPicPr>
          <p:cNvPr id="8" name="Picture Placeholder 2">
            <a:extLst>
              <a:ext uri="{FF2B5EF4-FFF2-40B4-BE49-F238E27FC236}">
                <a16:creationId xmlns:a16="http://schemas.microsoft.com/office/drawing/2014/main" id="{3B7B8B09-569B-41BE-B4EE-1762C526A2ED}"/>
              </a:ext>
            </a:extLst>
          </p:cNvPr>
          <p:cNvPicPr>
            <a:picLocks noChangeAspect="1"/>
          </p:cNvPicPr>
          <p:nvPr/>
        </p:nvPicPr>
        <p:blipFill>
          <a:blip r:embed="rId5">
            <a:extLst>
              <a:ext uri="{28A0092B-C50C-407E-A947-70E740481C1C}">
                <a14:useLocalDpi xmlns:a14="http://schemas.microsoft.com/office/drawing/2010/main" val="0"/>
              </a:ext>
            </a:extLst>
          </a:blip>
          <a:srcRect t="45" b="45"/>
          <a:stretch>
            <a:fillRect/>
          </a:stretch>
        </p:blipFill>
        <p:spPr>
          <a:xfrm>
            <a:off x="7751879" y="1192289"/>
            <a:ext cx="4237896" cy="5472679"/>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268135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Willful Failure to Report</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495300" y="1181100"/>
            <a:ext cx="6859587" cy="5094210"/>
          </a:xfrm>
        </p:spPr>
        <p:txBody>
          <a:bodyPr anchor="ctr"/>
          <a:lstStyle/>
          <a:p>
            <a:pPr marL="0" indent="0" defTabSz="992188">
              <a:buNone/>
            </a:pPr>
            <a:r>
              <a:rPr lang="en-US" altLang="en-US" dirty="0"/>
              <a:t>For the purposes of determining potential school liability, </a:t>
            </a:r>
            <a:r>
              <a:rPr lang="en-US" altLang="en-US" b="1" dirty="0"/>
              <a:t>willful failure to report </a:t>
            </a:r>
            <a:r>
              <a:rPr lang="en-US" altLang="en-US" dirty="0"/>
              <a:t>is defined as:</a:t>
            </a:r>
          </a:p>
          <a:p>
            <a:pPr marL="0" indent="0" defTabSz="992188">
              <a:buNone/>
            </a:pPr>
            <a:endParaRPr lang="en-US" altLang="en-US" dirty="0"/>
          </a:p>
          <a:p>
            <a:pPr marL="0" indent="0" defTabSz="992188">
              <a:buNone/>
            </a:pPr>
            <a:r>
              <a:rPr lang="en-US" altLang="en-US" dirty="0"/>
              <a:t>Having evidence that shows with reasonable certainty that there was an intentional failure on the part of the school to make required reports or to make timely reports.</a:t>
            </a:r>
          </a:p>
        </p:txBody>
      </p:sp>
      <p:pic>
        <p:nvPicPr>
          <p:cNvPr id="6" name="Picture Placeholder 11">
            <a:extLst>
              <a:ext uri="{FF2B5EF4-FFF2-40B4-BE49-F238E27FC236}">
                <a16:creationId xmlns:a16="http://schemas.microsoft.com/office/drawing/2014/main" id="{8E4D1C78-0D6E-49EA-BE45-EFAF6D4DAB4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a:xfrm>
            <a:off x="7751763" y="1181100"/>
            <a:ext cx="3944937" cy="5094288"/>
          </a:xfrm>
        </p:spPr>
      </p:pic>
      <p:pic>
        <p:nvPicPr>
          <p:cNvPr id="5" name="Picture Placeholder 2">
            <a:extLst>
              <a:ext uri="{FF2B5EF4-FFF2-40B4-BE49-F238E27FC236}">
                <a16:creationId xmlns:a16="http://schemas.microsoft.com/office/drawing/2014/main" id="{07C91A66-94C2-4C09-B633-41C5CDDCC358}"/>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7751879" y="1094318"/>
            <a:ext cx="4113549" cy="5312101"/>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3747509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Negligent Failure to Report</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495300" y="1181100"/>
            <a:ext cx="6859587" cy="5094210"/>
          </a:xfrm>
        </p:spPr>
        <p:txBody>
          <a:bodyPr anchor="ctr"/>
          <a:lstStyle/>
          <a:p>
            <a:pPr marL="0" indent="0" defTabSz="992188">
              <a:buNone/>
            </a:pPr>
            <a:r>
              <a:rPr lang="en-US" altLang="en-US" dirty="0"/>
              <a:t>For the purposes of determining potential school liability, </a:t>
            </a:r>
            <a:r>
              <a:rPr lang="en-US" altLang="en-US" b="1" dirty="0"/>
              <a:t>negligent failure to report </a:t>
            </a:r>
            <a:r>
              <a:rPr lang="en-US" altLang="en-US" dirty="0"/>
              <a:t>is defined as:</a:t>
            </a:r>
          </a:p>
          <a:p>
            <a:pPr marL="0" indent="0" defTabSz="992188">
              <a:buNone/>
            </a:pPr>
            <a:endParaRPr lang="en-US" altLang="en-US" dirty="0"/>
          </a:p>
          <a:p>
            <a:pPr defTabSz="992188">
              <a:defRPr/>
            </a:pPr>
            <a:r>
              <a:rPr lang="en-US" altLang="en-US" dirty="0"/>
              <a:t>An action which is not intentional but lacks attention, care, or concern</a:t>
            </a:r>
            <a:br>
              <a:rPr lang="en-US" altLang="en-US" dirty="0"/>
            </a:br>
            <a:endParaRPr lang="en-US" altLang="en-US" dirty="0"/>
          </a:p>
          <a:p>
            <a:pPr defTabSz="992188">
              <a:defRPr/>
            </a:pPr>
            <a:r>
              <a:rPr lang="en-US" altLang="en-US" dirty="0"/>
              <a:t>An act which is not intentional but demonstrates a failing to exercise the care expected of a reasonably prudent person in like circumstances</a:t>
            </a:r>
          </a:p>
        </p:txBody>
      </p:sp>
      <p:pic>
        <p:nvPicPr>
          <p:cNvPr id="6" name="Picture Placeholder 11">
            <a:extLst>
              <a:ext uri="{FF2B5EF4-FFF2-40B4-BE49-F238E27FC236}">
                <a16:creationId xmlns:a16="http://schemas.microsoft.com/office/drawing/2014/main" id="{8E4D1C78-0D6E-49EA-BE45-EFAF6D4DAB4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a:xfrm>
            <a:off x="7751763" y="1181100"/>
            <a:ext cx="3944937" cy="5094288"/>
          </a:xfrm>
        </p:spPr>
      </p:pic>
      <p:pic>
        <p:nvPicPr>
          <p:cNvPr id="5" name="Picture Placeholder 2">
            <a:extLst>
              <a:ext uri="{FF2B5EF4-FFF2-40B4-BE49-F238E27FC236}">
                <a16:creationId xmlns:a16="http://schemas.microsoft.com/office/drawing/2014/main" id="{07C91A66-94C2-4C09-B633-41C5CDDCC358}"/>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7751879" y="1094318"/>
            <a:ext cx="4113549" cy="5312101"/>
          </a:xfrm>
          <a:prstGeom prst="rect">
            <a:avLst/>
          </a:prstGeom>
          <a:effectLst>
            <a:outerShdw blurRad="177800" dist="38100" dir="2700000" algn="br" rotWithShape="0">
              <a:prstClr val="black">
                <a:alpha val="60000"/>
              </a:prstClr>
            </a:outerShdw>
          </a:effectLst>
        </p:spPr>
      </p:pic>
      <p:pic>
        <p:nvPicPr>
          <p:cNvPr id="7" name="Picture 6">
            <a:extLst>
              <a:ext uri="{FF2B5EF4-FFF2-40B4-BE49-F238E27FC236}">
                <a16:creationId xmlns:a16="http://schemas.microsoft.com/office/drawing/2014/main" id="{1E65C3C9-6BC0-4952-AF84-32D1426857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452" y="1094318"/>
            <a:ext cx="4167976" cy="5387109"/>
          </a:xfrm>
          <a:prstGeom prst="rect">
            <a:avLst/>
          </a:prstGeom>
        </p:spPr>
      </p:pic>
    </p:spTree>
    <p:extLst>
      <p:ext uri="{BB962C8B-B14F-4D97-AF65-F5344CB8AC3E}">
        <p14:creationId xmlns:p14="http://schemas.microsoft.com/office/powerpoint/2010/main" val="318315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False Certification (1 of 2)</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495300" y="1181100"/>
            <a:ext cx="6859587" cy="5094210"/>
          </a:xfrm>
        </p:spPr>
        <p:txBody>
          <a:bodyPr anchor="ctr"/>
          <a:lstStyle/>
          <a:p>
            <a:pPr marL="0" indent="0" defTabSz="992188">
              <a:buNone/>
            </a:pPr>
            <a:r>
              <a:rPr lang="en-US" altLang="en-US" dirty="0"/>
              <a:t>For the purposes of determining potential school liability, </a:t>
            </a:r>
            <a:r>
              <a:rPr lang="en-US" altLang="en-US" b="1" dirty="0"/>
              <a:t>false certification </a:t>
            </a:r>
            <a:r>
              <a:rPr lang="en-US" altLang="en-US" dirty="0"/>
              <a:t>is defined as:</a:t>
            </a:r>
          </a:p>
          <a:p>
            <a:pPr marL="0" indent="0" defTabSz="992188">
              <a:buNone/>
            </a:pPr>
            <a:endParaRPr lang="en-US" altLang="en-US" dirty="0"/>
          </a:p>
          <a:p>
            <a:pPr marL="0" indent="0" defTabSz="992188">
              <a:buNone/>
            </a:pPr>
            <a:r>
              <a:rPr lang="en-US" altLang="en-US" dirty="0">
                <a:solidFill>
                  <a:srgbClr val="000000"/>
                </a:solidFill>
                <a:cs typeface="Georgia" panose="02040502050405020303" pitchFamily="18" charset="0"/>
              </a:rPr>
              <a:t>Certification which is contrary to the actual facts.  The falsity may involve enrollment dates, hours of training, or any other item certified.</a:t>
            </a:r>
            <a:endParaRPr lang="en-US" altLang="en-US" dirty="0"/>
          </a:p>
        </p:txBody>
      </p:sp>
      <p:pic>
        <p:nvPicPr>
          <p:cNvPr id="6" name="Picture Placeholder 11">
            <a:extLst>
              <a:ext uri="{FF2B5EF4-FFF2-40B4-BE49-F238E27FC236}">
                <a16:creationId xmlns:a16="http://schemas.microsoft.com/office/drawing/2014/main" id="{8E4D1C78-0D6E-49EA-BE45-EFAF6D4DAB4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a:xfrm>
            <a:off x="7751763" y="1181100"/>
            <a:ext cx="3944937" cy="5094288"/>
          </a:xfrm>
        </p:spPr>
      </p:pic>
      <p:pic>
        <p:nvPicPr>
          <p:cNvPr id="5" name="Picture Placeholder 2">
            <a:extLst>
              <a:ext uri="{FF2B5EF4-FFF2-40B4-BE49-F238E27FC236}">
                <a16:creationId xmlns:a16="http://schemas.microsoft.com/office/drawing/2014/main" id="{07C91A66-94C2-4C09-B633-41C5CDDCC358}"/>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7751879" y="1094318"/>
            <a:ext cx="4113549" cy="5312101"/>
          </a:xfrm>
          <a:prstGeom prst="rect">
            <a:avLst/>
          </a:prstGeom>
          <a:effectLst>
            <a:outerShdw blurRad="177800" dist="38100" dir="2700000" algn="br" rotWithShape="0">
              <a:prstClr val="black">
                <a:alpha val="60000"/>
              </a:prstClr>
            </a:outerShdw>
          </a:effectLst>
        </p:spPr>
      </p:pic>
      <p:pic>
        <p:nvPicPr>
          <p:cNvPr id="7" name="Picture 6">
            <a:extLst>
              <a:ext uri="{FF2B5EF4-FFF2-40B4-BE49-F238E27FC236}">
                <a16:creationId xmlns:a16="http://schemas.microsoft.com/office/drawing/2014/main" id="{1E65C3C9-6BC0-4952-AF84-32D1426857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7452" y="1094318"/>
            <a:ext cx="4167976" cy="5387109"/>
          </a:xfrm>
          <a:prstGeom prst="rect">
            <a:avLst/>
          </a:prstGeom>
        </p:spPr>
      </p:pic>
      <p:pic>
        <p:nvPicPr>
          <p:cNvPr id="8" name="Picture 7">
            <a:extLst>
              <a:ext uri="{FF2B5EF4-FFF2-40B4-BE49-F238E27FC236}">
                <a16:creationId xmlns:a16="http://schemas.microsoft.com/office/drawing/2014/main" id="{8874D94A-4BB0-4730-B996-AAC0FBD1A0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7452" y="1094317"/>
            <a:ext cx="4167976" cy="5387109"/>
          </a:xfrm>
          <a:prstGeom prst="rect">
            <a:avLst/>
          </a:prstGeom>
        </p:spPr>
      </p:pic>
    </p:spTree>
    <p:extLst>
      <p:ext uri="{BB962C8B-B14F-4D97-AF65-F5344CB8AC3E}">
        <p14:creationId xmlns:p14="http://schemas.microsoft.com/office/powerpoint/2010/main" val="1091652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False Certification (2 of 2)</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sz="half" idx="1"/>
          </p:nvPr>
        </p:nvSpPr>
        <p:spPr/>
        <p:txBody>
          <a:bodyPr anchor="ctr"/>
          <a:lstStyle/>
          <a:p>
            <a:pPr marL="0" indent="0" algn="ctr" defTabSz="992188">
              <a:buNone/>
            </a:pPr>
            <a:r>
              <a:rPr lang="en-US" altLang="en-US" b="1" dirty="0"/>
              <a:t>Willful False Certification:</a:t>
            </a:r>
          </a:p>
          <a:p>
            <a:pPr marL="0" indent="0" defTabSz="992188">
              <a:buNone/>
            </a:pPr>
            <a:endParaRPr lang="en-US" altLang="en-US" dirty="0"/>
          </a:p>
          <a:p>
            <a:pPr marL="0" indent="0" defTabSz="992188">
              <a:buNone/>
            </a:pPr>
            <a:r>
              <a:rPr lang="en-US" altLang="en-US" dirty="0">
                <a:solidFill>
                  <a:srgbClr val="000000"/>
                </a:solidFill>
                <a:cs typeface="Georgia" panose="02040502050405020303" pitchFamily="18" charset="0"/>
              </a:rPr>
              <a:t>Clear evidence of willful false certification will be referred to the OIG for consideration of fraud. </a:t>
            </a:r>
          </a:p>
          <a:p>
            <a:pPr marL="0" indent="0" defTabSz="992188">
              <a:buNone/>
            </a:pPr>
            <a:r>
              <a:rPr lang="en-US" altLang="en-US" b="1" dirty="0">
                <a:solidFill>
                  <a:srgbClr val="000000"/>
                </a:solidFill>
                <a:cs typeface="Georgia" panose="02040502050405020303" pitchFamily="18" charset="0"/>
              </a:rPr>
              <a:t>Fraud</a:t>
            </a:r>
            <a:r>
              <a:rPr lang="en-US" altLang="en-US" dirty="0">
                <a:solidFill>
                  <a:srgbClr val="000000"/>
                </a:solidFill>
                <a:cs typeface="Georgia" panose="02040502050405020303" pitchFamily="18" charset="0"/>
              </a:rPr>
              <a:t> is defined as a</a:t>
            </a:r>
            <a:r>
              <a:rPr lang="en-US" dirty="0"/>
              <a:t>n act committed when a person knowingly makes or causes to be made or conspires, combines, aids, or assists in, agrees to, arranges for, or in any way procures the making or presentation of a false or fraudulent affidavit, declaration, certificate, statement, voucher, or paper, concerning any claim for benefits under any of the laws administered by the Department of Veterans Affairs.</a:t>
            </a:r>
          </a:p>
          <a:p>
            <a:pPr marL="0" indent="0" defTabSz="992188">
              <a:buNone/>
            </a:pPr>
            <a:endParaRPr lang="en-US" altLang="en-US" dirty="0"/>
          </a:p>
          <a:p>
            <a:pPr marL="0" indent="0" algn="ctr" defTabSz="992188">
              <a:buNone/>
            </a:pPr>
            <a:r>
              <a:rPr lang="en-US" altLang="en-US" b="1" dirty="0"/>
              <a:t>Negligent False Certification:</a:t>
            </a:r>
          </a:p>
          <a:p>
            <a:pPr marL="0" indent="0" defTabSz="992188">
              <a:buNone/>
            </a:pPr>
            <a:endParaRPr lang="en-US" altLang="en-US" dirty="0"/>
          </a:p>
          <a:p>
            <a:pPr marL="0" indent="0" defTabSz="992188">
              <a:buNone/>
            </a:pPr>
            <a:r>
              <a:rPr lang="en-US" altLang="en-US" dirty="0">
                <a:solidFill>
                  <a:srgbClr val="000000"/>
                </a:solidFill>
                <a:cs typeface="Georgia" panose="02040502050405020303" pitchFamily="18" charset="0"/>
              </a:rPr>
              <a:t>Typically accidental and </a:t>
            </a:r>
            <a:r>
              <a:rPr lang="en-US" dirty="0"/>
              <a:t>most prevalent reason for consideration of potential school liability. Negligent false certification is </a:t>
            </a:r>
            <a:r>
              <a:rPr lang="en-US" altLang="en-US" dirty="0">
                <a:solidFill>
                  <a:srgbClr val="000000"/>
                </a:solidFill>
                <a:cs typeface="Georgia" panose="02040502050405020303" pitchFamily="18" charset="0"/>
              </a:rPr>
              <a:t>due to oversight with no intended malice. </a:t>
            </a:r>
          </a:p>
        </p:txBody>
      </p:sp>
    </p:spTree>
    <p:extLst>
      <p:ext uri="{BB962C8B-B14F-4D97-AF65-F5344CB8AC3E}">
        <p14:creationId xmlns:p14="http://schemas.microsoft.com/office/powerpoint/2010/main" val="4215748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pPr lvl="0">
              <a:lnSpc>
                <a:spcPct val="100000"/>
              </a:lnSpc>
            </a:pPr>
            <a:r>
              <a:rPr lang="en-US" dirty="0"/>
              <a:t>VA Processing of Potential School Liability</a:t>
            </a:r>
          </a:p>
        </p:txBody>
      </p:sp>
    </p:spTree>
    <p:extLst>
      <p:ext uri="{BB962C8B-B14F-4D97-AF65-F5344CB8AC3E}">
        <p14:creationId xmlns:p14="http://schemas.microsoft.com/office/powerpoint/2010/main" val="2685372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Compliance Survey</a:t>
            </a:r>
          </a:p>
        </p:txBody>
      </p:sp>
      <p:pic>
        <p:nvPicPr>
          <p:cNvPr id="6" name="Picture Placeholder 11">
            <a:extLst>
              <a:ext uri="{FF2B5EF4-FFF2-40B4-BE49-F238E27FC236}">
                <a16:creationId xmlns:a16="http://schemas.microsoft.com/office/drawing/2014/main" id="{8E4D1C78-0D6E-49EA-BE45-EFAF6D4DAB4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pPr>
            <a:r>
              <a:rPr lang="en-US" dirty="0"/>
              <a:t>Compliance surveys ordinarily provide the basis for pursuing school liability. The compliance specialist will prepare an Executive Summary of potential liability findings.</a:t>
            </a:r>
          </a:p>
          <a:p>
            <a:pPr marL="0" indent="0">
              <a:buNone/>
            </a:pPr>
            <a:endParaRPr lang="en-US" dirty="0"/>
          </a:p>
          <a:p>
            <a:pPr marL="0" indent="0">
              <a:buNone/>
            </a:pPr>
            <a:r>
              <a:rPr lang="en-US" dirty="0"/>
              <a:t>The Executive Summary is a one to two page high level document describing the discrepancies found in the survey the compliance specialist conducted.</a:t>
            </a:r>
          </a:p>
        </p:txBody>
      </p:sp>
    </p:spTree>
    <p:extLst>
      <p:ext uri="{BB962C8B-B14F-4D97-AF65-F5344CB8AC3E}">
        <p14:creationId xmlns:p14="http://schemas.microsoft.com/office/powerpoint/2010/main" val="1983786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Process of Determining Potential School Liability </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a:defRPr/>
            </a:pPr>
            <a:r>
              <a:rPr lang="en-US" dirty="0"/>
              <a:t>The compliance specialist will review findings with the Chief Education Liaison Officer (CELO)</a:t>
            </a:r>
            <a:br>
              <a:rPr lang="en-US" dirty="0"/>
            </a:br>
            <a:endParaRPr lang="en-US" dirty="0"/>
          </a:p>
          <a:p>
            <a:pPr>
              <a:defRPr/>
            </a:pPr>
            <a:r>
              <a:rPr lang="en-US" dirty="0"/>
              <a:t>The CELO refers the report to the Education Officer (EO)</a:t>
            </a:r>
            <a:br>
              <a:rPr lang="en-US" dirty="0"/>
            </a:br>
            <a:endParaRPr lang="en-US" dirty="0"/>
          </a:p>
          <a:p>
            <a:pPr>
              <a:defRPr/>
            </a:pPr>
            <a:r>
              <a:rPr lang="en-US" dirty="0"/>
              <a:t>The EO determines potential liability</a:t>
            </a:r>
            <a:br>
              <a:rPr lang="en-US" dirty="0"/>
            </a:br>
            <a:endParaRPr lang="en-US" dirty="0"/>
          </a:p>
          <a:p>
            <a:pPr>
              <a:defRPr/>
            </a:pPr>
            <a:r>
              <a:rPr lang="en-US" dirty="0"/>
              <a:t>If the report proves a case of willful failure to report or false certification the case is referred to the Office of Inspector General (OIG) for consideration of fraud</a:t>
            </a:r>
          </a:p>
        </p:txBody>
      </p:sp>
      <p:sp>
        <p:nvSpPr>
          <p:cNvPr id="5" name="Picture Placeholder 4">
            <a:extLst>
              <a:ext uri="{FF2B5EF4-FFF2-40B4-BE49-F238E27FC236}">
                <a16:creationId xmlns:a16="http://schemas.microsoft.com/office/drawing/2014/main" id="{3DFD7FCD-77D7-4A62-A0E1-0A19FF88BF26}"/>
              </a:ext>
            </a:extLst>
          </p:cNvPr>
          <p:cNvSpPr>
            <a:spLocks noGrp="1"/>
          </p:cNvSpPr>
          <p:nvPr>
            <p:ph type="pic" sz="quarter" idx="10"/>
          </p:nvPr>
        </p:nvSpPr>
        <p:spPr/>
      </p:sp>
      <p:pic>
        <p:nvPicPr>
          <p:cNvPr id="7" name="Picture Placeholder 9">
            <a:extLst>
              <a:ext uri="{FF2B5EF4-FFF2-40B4-BE49-F238E27FC236}">
                <a16:creationId xmlns:a16="http://schemas.microsoft.com/office/drawing/2014/main" id="{84B03136-050F-4A59-A61D-7FF757431FF0}"/>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398309" y="1161222"/>
            <a:ext cx="4081567" cy="5270725"/>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210667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Process of Informing Institutions of Potential School Liability </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spcBef>
                <a:spcPts val="13"/>
              </a:spcBef>
              <a:buNone/>
              <a:defRPr/>
            </a:pPr>
            <a:r>
              <a:rPr lang="en-US" altLang="en-US" dirty="0"/>
              <a:t>Once the EO has made a decision regarding school liability, </a:t>
            </a:r>
          </a:p>
          <a:p>
            <a:pPr marL="0" indent="0">
              <a:spcBef>
                <a:spcPts val="13"/>
              </a:spcBef>
              <a:buNone/>
              <a:defRPr/>
            </a:pPr>
            <a:r>
              <a:rPr lang="en-US" altLang="en-US" dirty="0"/>
              <a:t>resulting debts will be referred to Debt Management or OIG to make the determination of fraudulent activity.</a:t>
            </a:r>
          </a:p>
          <a:p>
            <a:pPr>
              <a:spcBef>
                <a:spcPts val="13"/>
              </a:spcBef>
              <a:defRPr/>
            </a:pPr>
            <a:endParaRPr lang="en-US" dirty="0"/>
          </a:p>
          <a:p>
            <a:pPr marL="0" indent="0">
              <a:spcBef>
                <a:spcPts val="13"/>
              </a:spcBef>
              <a:buNone/>
              <a:defRPr/>
            </a:pPr>
            <a:endParaRPr lang="en-US" dirty="0"/>
          </a:p>
          <a:p>
            <a:pPr marL="0" indent="0">
              <a:spcBef>
                <a:spcPts val="13"/>
              </a:spcBef>
              <a:buNone/>
              <a:defRPr/>
            </a:pPr>
            <a:r>
              <a:rPr lang="en-US" dirty="0"/>
              <a:t>A school may appeal an adverse decision to the School Liability Appeals Board.</a:t>
            </a:r>
          </a:p>
        </p:txBody>
      </p:sp>
      <p:sp>
        <p:nvSpPr>
          <p:cNvPr id="5" name="Picture Placeholder 4">
            <a:extLst>
              <a:ext uri="{FF2B5EF4-FFF2-40B4-BE49-F238E27FC236}">
                <a16:creationId xmlns:a16="http://schemas.microsoft.com/office/drawing/2014/main" id="{3DFD7FCD-77D7-4A62-A0E1-0A19FF88BF26}"/>
              </a:ext>
            </a:extLst>
          </p:cNvPr>
          <p:cNvSpPr>
            <a:spLocks noGrp="1"/>
          </p:cNvSpPr>
          <p:nvPr>
            <p:ph type="pic" sz="quarter" idx="10"/>
          </p:nvPr>
        </p:nvSpPr>
        <p:spPr/>
      </p:sp>
      <p:pic>
        <p:nvPicPr>
          <p:cNvPr id="7" name="Picture Placeholder 9">
            <a:extLst>
              <a:ext uri="{FF2B5EF4-FFF2-40B4-BE49-F238E27FC236}">
                <a16:creationId xmlns:a16="http://schemas.microsoft.com/office/drawing/2014/main" id="{84B03136-050F-4A59-A61D-7FF757431FF0}"/>
              </a:ext>
            </a:extLst>
          </p:cNvPr>
          <p:cNvPicPr>
            <a:picLocks noChangeAspect="1"/>
          </p:cNvPicPr>
          <p:nvPr/>
        </p:nvPicPr>
        <p:blipFill>
          <a:blip r:embed="rId3">
            <a:extLst>
              <a:ext uri="{28A0092B-C50C-407E-A947-70E740481C1C}">
                <a14:useLocalDpi xmlns:a14="http://schemas.microsoft.com/office/drawing/2010/main" val="0"/>
              </a:ext>
            </a:extLst>
          </a:blip>
          <a:srcRect t="45" b="45"/>
          <a:stretch>
            <a:fillRect/>
          </a:stretch>
        </p:blipFill>
        <p:spPr>
          <a:xfrm>
            <a:off x="398309" y="1161222"/>
            <a:ext cx="4081567" cy="5270725"/>
          </a:xfrm>
          <a:prstGeom prst="rect">
            <a:avLst/>
          </a:prstGeom>
          <a:effectLst>
            <a:outerShdw blurRad="177800" dist="38100" dir="2700000" algn="br" rotWithShape="0">
              <a:prstClr val="black">
                <a:alpha val="60000"/>
              </a:prstClr>
            </a:outerShdw>
          </a:effectLst>
        </p:spPr>
      </p:pic>
      <p:pic>
        <p:nvPicPr>
          <p:cNvPr id="6" name="Picture Placeholder 2">
            <a:extLst>
              <a:ext uri="{FF2B5EF4-FFF2-40B4-BE49-F238E27FC236}">
                <a16:creationId xmlns:a16="http://schemas.microsoft.com/office/drawing/2014/main" id="{F2303306-0679-45E3-955B-3030C676EDF0}"/>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398308" y="1161222"/>
            <a:ext cx="4208293" cy="5434450"/>
          </a:xfrm>
          <a:prstGeom prst="rect">
            <a:avLst/>
          </a:prstGeom>
          <a:effectLst>
            <a:outerShdw blurRad="177800" dist="38100" dir="2700000" algn="br" rotWithShape="0">
              <a:prstClr val="black">
                <a:alpha val="60000"/>
              </a:prstClr>
            </a:outerShdw>
          </a:effectLst>
        </p:spPr>
      </p:pic>
      <p:pic>
        <p:nvPicPr>
          <p:cNvPr id="8" name="Picture Placeholder 2">
            <a:extLst>
              <a:ext uri="{FF2B5EF4-FFF2-40B4-BE49-F238E27FC236}">
                <a16:creationId xmlns:a16="http://schemas.microsoft.com/office/drawing/2014/main" id="{2FFBBAA1-CDBB-49C7-8ACE-BA35A3B83265}"/>
              </a:ext>
            </a:extLst>
          </p:cNvPr>
          <p:cNvPicPr>
            <a:picLocks noChangeAspect="1"/>
          </p:cNvPicPr>
          <p:nvPr/>
        </p:nvPicPr>
        <p:blipFill>
          <a:blip r:embed="rId5">
            <a:extLst>
              <a:ext uri="{28A0092B-C50C-407E-A947-70E740481C1C}">
                <a14:useLocalDpi xmlns:a14="http://schemas.microsoft.com/office/drawing/2010/main" val="0"/>
              </a:ext>
            </a:extLst>
          </a:blip>
          <a:srcRect t="45" b="45"/>
          <a:stretch>
            <a:fillRect/>
          </a:stretch>
        </p:blipFill>
        <p:spPr>
          <a:xfrm>
            <a:off x="398307" y="1161221"/>
            <a:ext cx="4208293" cy="5434451"/>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725469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86DC16-C527-4E1E-84C0-A87F013761DD}"/>
              </a:ext>
            </a:extLst>
          </p:cNvPr>
          <p:cNvSpPr>
            <a:spLocks noGrp="1"/>
          </p:cNvSpPr>
          <p:nvPr>
            <p:ph type="title"/>
          </p:nvPr>
        </p:nvSpPr>
        <p:spPr/>
        <p:txBody>
          <a:bodyPr/>
          <a:lstStyle/>
          <a:p>
            <a:endParaRPr lang="en-US" dirty="0"/>
          </a:p>
        </p:txBody>
      </p:sp>
      <p:pic>
        <p:nvPicPr>
          <p:cNvPr id="3" name="Picture Placeholder 2">
            <a:extLst>
              <a:ext uri="{FF2B5EF4-FFF2-40B4-BE49-F238E27FC236}">
                <a16:creationId xmlns:a16="http://schemas.microsoft.com/office/drawing/2014/main" id="{5A485A48-A8DB-4017-B7A9-A8FB8A5B669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
        <p:nvSpPr>
          <p:cNvPr id="7" name="Text Placeholder 6">
            <a:extLst>
              <a:ext uri="{FF2B5EF4-FFF2-40B4-BE49-F238E27FC236}">
                <a16:creationId xmlns:a16="http://schemas.microsoft.com/office/drawing/2014/main" id="{15C34F31-5C5E-49F2-90CA-7AAE912CA6CD}"/>
              </a:ext>
            </a:extLst>
          </p:cNvPr>
          <p:cNvSpPr>
            <a:spLocks noGrp="1"/>
          </p:cNvSpPr>
          <p:nvPr>
            <p:ph type="body" sz="quarter" idx="11"/>
          </p:nvPr>
        </p:nvSpPr>
        <p:spPr/>
        <p:txBody>
          <a:bodyPr anchor="ctr"/>
          <a:lstStyle/>
          <a:p>
            <a:pPr marL="0" indent="0">
              <a:buNone/>
            </a:pPr>
            <a:r>
              <a:rPr lang="en-US" dirty="0"/>
              <a:t>You should be able to:</a:t>
            </a:r>
          </a:p>
          <a:p>
            <a:pPr marL="0" indent="0">
              <a:buNone/>
            </a:pPr>
            <a:endParaRPr lang="en-US" dirty="0"/>
          </a:p>
          <a:p>
            <a:pPr lvl="0"/>
            <a:r>
              <a:rPr lang="en-US" dirty="0"/>
              <a:t>Identify the two types of overpayments</a:t>
            </a:r>
          </a:p>
          <a:p>
            <a:pPr lvl="0"/>
            <a:r>
              <a:rPr lang="en-US" dirty="0"/>
              <a:t>Describe the findings VA uses to determine when a school is liable for overpayment</a:t>
            </a:r>
          </a:p>
          <a:p>
            <a:pPr lvl="0"/>
            <a:r>
              <a:rPr lang="en-US" dirty="0"/>
              <a:t>Identify the process VA uses for handling potential school liability</a:t>
            </a:r>
          </a:p>
        </p:txBody>
      </p:sp>
    </p:spTree>
    <p:extLst>
      <p:ext uri="{BB962C8B-B14F-4D97-AF65-F5344CB8AC3E}">
        <p14:creationId xmlns:p14="http://schemas.microsoft.com/office/powerpoint/2010/main" val="324873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a:xfrm>
            <a:off x="549728" y="277586"/>
            <a:ext cx="11092543" cy="315912"/>
          </a:xfrm>
        </p:spPr>
        <p:txBody>
          <a:bodyPr/>
          <a:lstStyle/>
          <a:p>
            <a:r>
              <a:rPr lang="en-US" sz="2800" dirty="0"/>
              <a:t>Approved SCO Training</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a:xfrm>
            <a:off x="973682" y="1103528"/>
            <a:ext cx="6618937" cy="4138618"/>
          </a:xfrm>
        </p:spPr>
        <p:txBody>
          <a:bodyPr anchor="ctr"/>
          <a:lstStyle/>
          <a:p>
            <a:pPr marL="0" indent="0">
              <a:buNone/>
            </a:pPr>
            <a:r>
              <a:rPr lang="en-US" sz="2000" b="1" dirty="0">
                <a:solidFill>
                  <a:schemeClr val="accent1">
                    <a:lumMod val="50000"/>
                  </a:schemeClr>
                </a:solidFill>
              </a:rPr>
              <a:t>This is approved SCO Annual Training!</a:t>
            </a:r>
            <a:br>
              <a:rPr lang="en-US" sz="2000" b="1" dirty="0">
                <a:solidFill>
                  <a:schemeClr val="accent1">
                    <a:lumMod val="50000"/>
                  </a:schemeClr>
                </a:solidFill>
              </a:rPr>
            </a:br>
            <a:endParaRPr lang="en-US" sz="2000" b="1" dirty="0">
              <a:solidFill>
                <a:schemeClr val="accent1">
                  <a:lumMod val="50000"/>
                </a:schemeClr>
              </a:solidFill>
            </a:endParaRPr>
          </a:p>
          <a:p>
            <a:pPr marL="0" indent="0">
              <a:buNone/>
            </a:pPr>
            <a:r>
              <a:rPr lang="en-US" sz="2000" dirty="0">
                <a:solidFill>
                  <a:schemeClr val="accent1">
                    <a:lumMod val="50000"/>
                  </a:schemeClr>
                </a:solidFill>
              </a:rPr>
              <a:t>Participants will earn 1-hour credit toward their annual training requirement if they…</a:t>
            </a:r>
          </a:p>
          <a:p>
            <a:pPr marL="0" indent="0">
              <a:buNone/>
            </a:pPr>
            <a:endParaRPr lang="en-US" sz="20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Log onto the SCO Training Portal</a:t>
            </a:r>
          </a:p>
          <a:p>
            <a:pPr lvl="1">
              <a:buFont typeface="Wingdings" panose="05000000000000000000" pitchFamily="2" charset="2"/>
              <a:buChar char="§"/>
            </a:pPr>
            <a:endParaRPr lang="en-US" sz="5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Self-certify they completed the conference training</a:t>
            </a:r>
          </a:p>
          <a:p>
            <a:pPr lvl="1">
              <a:buFont typeface="Wingdings" panose="05000000000000000000" pitchFamily="2" charset="2"/>
              <a:buChar char="§"/>
            </a:pPr>
            <a:endParaRPr lang="en-US" sz="500" dirty="0">
              <a:solidFill>
                <a:schemeClr val="accent1">
                  <a:lumMod val="50000"/>
                </a:schemeClr>
              </a:solidFill>
            </a:endParaRPr>
          </a:p>
          <a:p>
            <a:pPr lvl="1">
              <a:buFont typeface="Wingdings" panose="05000000000000000000" pitchFamily="2" charset="2"/>
              <a:buChar char="§"/>
            </a:pPr>
            <a:r>
              <a:rPr lang="en-US" dirty="0">
                <a:solidFill>
                  <a:schemeClr val="accent1">
                    <a:lumMod val="50000"/>
                  </a:schemeClr>
                </a:solidFill>
              </a:rPr>
              <a:t>Print the certificate and keep for their records</a:t>
            </a:r>
          </a:p>
        </p:txBody>
      </p:sp>
      <p:pic>
        <p:nvPicPr>
          <p:cNvPr id="8" name="Picture Placeholder 7" descr="A screenshot of a cell phone&#10;&#10;Description automatically generated">
            <a:extLst>
              <a:ext uri="{FF2B5EF4-FFF2-40B4-BE49-F238E27FC236}">
                <a16:creationId xmlns:a16="http://schemas.microsoft.com/office/drawing/2014/main" id="{A8B8C88A-39A0-4C34-AAFC-BFA3A9D142E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877" t="11112" r="23940" b="21576"/>
          <a:stretch/>
        </p:blipFill>
        <p:spPr>
          <a:xfrm>
            <a:off x="8446025" y="1914482"/>
            <a:ext cx="2902922" cy="3029036"/>
          </a:xfrm>
        </p:spPr>
      </p:pic>
    </p:spTree>
    <p:extLst>
      <p:ext uri="{BB962C8B-B14F-4D97-AF65-F5344CB8AC3E}">
        <p14:creationId xmlns:p14="http://schemas.microsoft.com/office/powerpoint/2010/main" val="15823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7074-67ED-477C-A144-1C137DD30A9D}"/>
              </a:ext>
            </a:extLst>
          </p:cNvPr>
          <p:cNvSpPr>
            <a:spLocks noGrp="1"/>
          </p:cNvSpPr>
          <p:nvPr>
            <p:ph type="title"/>
          </p:nvPr>
        </p:nvSpPr>
        <p:spPr/>
        <p:txBody>
          <a:bodyPr/>
          <a:lstStyle/>
          <a:p>
            <a:r>
              <a:rPr lang="en-US" dirty="0"/>
              <a:t>Q &amp; A</a:t>
            </a:r>
          </a:p>
        </p:txBody>
      </p:sp>
      <p:pic>
        <p:nvPicPr>
          <p:cNvPr id="8" name="Picture 7">
            <a:extLst>
              <a:ext uri="{FF2B5EF4-FFF2-40B4-BE49-F238E27FC236}">
                <a16:creationId xmlns:a16="http://schemas.microsoft.com/office/drawing/2014/main" id="{B4C4860A-3639-4A1E-A411-F8501F26C4E4}"/>
              </a:ext>
            </a:extLst>
          </p:cNvPr>
          <p:cNvPicPr>
            <a:picLocks noChangeAspect="1"/>
          </p:cNvPicPr>
          <p:nvPr/>
        </p:nvPicPr>
        <p:blipFill>
          <a:blip r:embed="rId3"/>
          <a:stretch>
            <a:fillRect/>
          </a:stretch>
        </p:blipFill>
        <p:spPr>
          <a:xfrm>
            <a:off x="2261578" y="920332"/>
            <a:ext cx="7668841" cy="5366168"/>
          </a:xfrm>
          <a:prstGeom prst="rect">
            <a:avLst/>
          </a:prstGeom>
        </p:spPr>
      </p:pic>
    </p:spTree>
    <p:extLst>
      <p:ext uri="{BB962C8B-B14F-4D97-AF65-F5344CB8AC3E}">
        <p14:creationId xmlns:p14="http://schemas.microsoft.com/office/powerpoint/2010/main" val="3354446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D4F3B-510F-4ACD-A4D0-C82436BD5966}"/>
              </a:ext>
            </a:extLst>
          </p:cNvPr>
          <p:cNvGrpSpPr/>
          <p:nvPr/>
        </p:nvGrpSpPr>
        <p:grpSpPr>
          <a:xfrm>
            <a:off x="1766047" y="941295"/>
            <a:ext cx="8740588" cy="3995753"/>
            <a:chOff x="1228727" y="1694451"/>
            <a:chExt cx="6915197" cy="2964111"/>
          </a:xfrm>
        </p:grpSpPr>
        <p:cxnSp>
          <p:nvCxnSpPr>
            <p:cNvPr id="30" name="Straight Connector 29"/>
            <p:cNvCxnSpPr/>
            <p:nvPr/>
          </p:nvCxnSpPr>
          <p:spPr>
            <a:xfrm>
              <a:off x="7425869" y="2051712"/>
              <a:ext cx="0" cy="458919"/>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87775" y="2051712"/>
              <a:ext cx="0" cy="458919"/>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44639" y="2051712"/>
              <a:ext cx="0" cy="458919"/>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634878" y="2485985"/>
              <a:ext cx="613414" cy="6217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9" name="Arrow: Chevron 24"/>
            <p:cNvSpPr/>
            <p:nvPr/>
          </p:nvSpPr>
          <p:spPr>
            <a:xfrm>
              <a:off x="1228727" y="1698002"/>
              <a:ext cx="1431827" cy="399313"/>
            </a:xfrm>
            <a:prstGeom prst="chevron">
              <a:avLst>
                <a:gd name="adj" fmla="val 337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sp>
          <p:nvSpPr>
            <p:cNvPr id="31" name="TextBox 30"/>
            <p:cNvSpPr txBox="1"/>
            <p:nvPr/>
          </p:nvSpPr>
          <p:spPr>
            <a:xfrm>
              <a:off x="1633745" y="1719626"/>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ONE</a:t>
              </a:r>
              <a:endParaRPr lang="en-IN" sz="1575" dirty="0">
                <a:solidFill>
                  <a:schemeClr val="bg1"/>
                </a:solidFill>
                <a:latin typeface="Raleway" panose="020B0503030101060003" pitchFamily="34" charset="0"/>
              </a:endParaRPr>
            </a:p>
          </p:txBody>
        </p:sp>
        <p:sp>
          <p:nvSpPr>
            <p:cNvPr id="36" name="Freeform 5"/>
            <p:cNvSpPr>
              <a:spLocks noEditPoints="1"/>
            </p:cNvSpPr>
            <p:nvPr/>
          </p:nvSpPr>
          <p:spPr bwMode="auto">
            <a:xfrm>
              <a:off x="1807656" y="2647640"/>
              <a:ext cx="283385" cy="269050"/>
            </a:xfrm>
            <a:custGeom>
              <a:avLst/>
              <a:gdLst>
                <a:gd name="T0" fmla="*/ 193 w 275"/>
                <a:gd name="T1" fmla="*/ 242 h 258"/>
                <a:gd name="T2" fmla="*/ 68 w 275"/>
                <a:gd name="T3" fmla="*/ 159 h 258"/>
                <a:gd name="T4" fmla="*/ 68 w 275"/>
                <a:gd name="T5" fmla="*/ 180 h 258"/>
                <a:gd name="T6" fmla="*/ 57 w 275"/>
                <a:gd name="T7" fmla="*/ 207 h 258"/>
                <a:gd name="T8" fmla="*/ 63 w 275"/>
                <a:gd name="T9" fmla="*/ 225 h 258"/>
                <a:gd name="T10" fmla="*/ 50 w 275"/>
                <a:gd name="T11" fmla="*/ 218 h 258"/>
                <a:gd name="T12" fmla="*/ 31 w 275"/>
                <a:gd name="T13" fmla="*/ 185 h 258"/>
                <a:gd name="T14" fmla="*/ 14 w 275"/>
                <a:gd name="T15" fmla="*/ 137 h 258"/>
                <a:gd name="T16" fmla="*/ 7 w 275"/>
                <a:gd name="T17" fmla="*/ 113 h 258"/>
                <a:gd name="T18" fmla="*/ 15 w 275"/>
                <a:gd name="T19" fmla="*/ 101 h 258"/>
                <a:gd name="T20" fmla="*/ 18 w 275"/>
                <a:gd name="T21" fmla="*/ 108 h 258"/>
                <a:gd name="T22" fmla="*/ 29 w 275"/>
                <a:gd name="T23" fmla="*/ 108 h 258"/>
                <a:gd name="T24" fmla="*/ 42 w 275"/>
                <a:gd name="T25" fmla="*/ 120 h 258"/>
                <a:gd name="T26" fmla="*/ 50 w 275"/>
                <a:gd name="T27" fmla="*/ 132 h 258"/>
                <a:gd name="T28" fmla="*/ 67 w 275"/>
                <a:gd name="T29" fmla="*/ 144 h 258"/>
                <a:gd name="T30" fmla="*/ 75 w 275"/>
                <a:gd name="T31" fmla="*/ 30 h 258"/>
                <a:gd name="T32" fmla="*/ 72 w 275"/>
                <a:gd name="T33" fmla="*/ 39 h 258"/>
                <a:gd name="T34" fmla="*/ 68 w 275"/>
                <a:gd name="T35" fmla="*/ 38 h 258"/>
                <a:gd name="T36" fmla="*/ 59 w 275"/>
                <a:gd name="T37" fmla="*/ 42 h 258"/>
                <a:gd name="T38" fmla="*/ 55 w 275"/>
                <a:gd name="T39" fmla="*/ 46 h 258"/>
                <a:gd name="T40" fmla="*/ 46 w 275"/>
                <a:gd name="T41" fmla="*/ 52 h 258"/>
                <a:gd name="T42" fmla="*/ 32 w 275"/>
                <a:gd name="T43" fmla="*/ 63 h 258"/>
                <a:gd name="T44" fmla="*/ 24 w 275"/>
                <a:gd name="T45" fmla="*/ 77 h 258"/>
                <a:gd name="T46" fmla="*/ 23 w 275"/>
                <a:gd name="T47" fmla="*/ 86 h 258"/>
                <a:gd name="T48" fmla="*/ 31 w 275"/>
                <a:gd name="T49" fmla="*/ 92 h 258"/>
                <a:gd name="T50" fmla="*/ 24 w 275"/>
                <a:gd name="T51" fmla="*/ 93 h 258"/>
                <a:gd name="T52" fmla="*/ 20 w 275"/>
                <a:gd name="T53" fmla="*/ 86 h 258"/>
                <a:gd name="T54" fmla="*/ 18 w 275"/>
                <a:gd name="T55" fmla="*/ 77 h 258"/>
                <a:gd name="T56" fmla="*/ 130 w 275"/>
                <a:gd name="T57" fmla="*/ 252 h 258"/>
                <a:gd name="T58" fmla="*/ 96 w 275"/>
                <a:gd name="T59" fmla="*/ 234 h 258"/>
                <a:gd name="T60" fmla="*/ 115 w 275"/>
                <a:gd name="T61" fmla="*/ 235 h 258"/>
                <a:gd name="T62" fmla="*/ 132 w 275"/>
                <a:gd name="T63" fmla="*/ 237 h 258"/>
                <a:gd name="T64" fmla="*/ 143 w 275"/>
                <a:gd name="T65" fmla="*/ 241 h 258"/>
                <a:gd name="T66" fmla="*/ 157 w 275"/>
                <a:gd name="T67" fmla="*/ 242 h 258"/>
                <a:gd name="T68" fmla="*/ 181 w 275"/>
                <a:gd name="T69" fmla="*/ 241 h 258"/>
                <a:gd name="T70" fmla="*/ 235 w 275"/>
                <a:gd name="T71" fmla="*/ 75 h 258"/>
                <a:gd name="T72" fmla="*/ 236 w 275"/>
                <a:gd name="T73" fmla="*/ 94 h 258"/>
                <a:gd name="T74" fmla="*/ 216 w 275"/>
                <a:gd name="T75" fmla="*/ 87 h 258"/>
                <a:gd name="T76" fmla="*/ 212 w 275"/>
                <a:gd name="T77" fmla="*/ 90 h 258"/>
                <a:gd name="T78" fmla="*/ 225 w 275"/>
                <a:gd name="T79" fmla="*/ 107 h 258"/>
                <a:gd name="T80" fmla="*/ 231 w 275"/>
                <a:gd name="T81" fmla="*/ 119 h 258"/>
                <a:gd name="T82" fmla="*/ 222 w 275"/>
                <a:gd name="T83" fmla="*/ 148 h 258"/>
                <a:gd name="T84" fmla="*/ 213 w 275"/>
                <a:gd name="T85" fmla="*/ 174 h 258"/>
                <a:gd name="T86" fmla="*/ 198 w 275"/>
                <a:gd name="T87" fmla="*/ 195 h 258"/>
                <a:gd name="T88" fmla="*/ 176 w 275"/>
                <a:gd name="T89" fmla="*/ 190 h 258"/>
                <a:gd name="T90" fmla="*/ 170 w 275"/>
                <a:gd name="T91" fmla="*/ 169 h 258"/>
                <a:gd name="T92" fmla="*/ 170 w 275"/>
                <a:gd name="T93" fmla="*/ 146 h 258"/>
                <a:gd name="T94" fmla="*/ 161 w 275"/>
                <a:gd name="T95" fmla="*/ 122 h 258"/>
                <a:gd name="T96" fmla="*/ 135 w 275"/>
                <a:gd name="T97" fmla="*/ 122 h 258"/>
                <a:gd name="T98" fmla="*/ 113 w 275"/>
                <a:gd name="T99" fmla="*/ 108 h 258"/>
                <a:gd name="T100" fmla="*/ 111 w 275"/>
                <a:gd name="T101" fmla="*/ 81 h 258"/>
                <a:gd name="T102" fmla="*/ 138 w 275"/>
                <a:gd name="T103" fmla="*/ 59 h 258"/>
                <a:gd name="T104" fmla="*/ 157 w 275"/>
                <a:gd name="T105" fmla="*/ 57 h 258"/>
                <a:gd name="T106" fmla="*/ 174 w 275"/>
                <a:gd name="T107" fmla="*/ 68 h 258"/>
                <a:gd name="T108" fmla="*/ 199 w 275"/>
                <a:gd name="T109" fmla="*/ 64 h 258"/>
                <a:gd name="T110" fmla="*/ 189 w 275"/>
                <a:gd name="T111" fmla="*/ 55 h 258"/>
                <a:gd name="T112" fmla="*/ 195 w 275"/>
                <a:gd name="T113" fmla="*/ 43 h 258"/>
                <a:gd name="T114" fmla="*/ 174 w 275"/>
                <a:gd name="T115" fmla="*/ 52 h 258"/>
                <a:gd name="T116" fmla="*/ 144 w 275"/>
                <a:gd name="T117" fmla="*/ 50 h 258"/>
                <a:gd name="T118" fmla="*/ 145 w 275"/>
                <a:gd name="T119" fmla="*/ 41 h 258"/>
                <a:gd name="T120" fmla="*/ 116 w 275"/>
                <a:gd name="T121" fmla="*/ 27 h 258"/>
                <a:gd name="T122" fmla="*/ 139 w 275"/>
                <a:gd name="T123" fmla="*/ 13 h 258"/>
                <a:gd name="T124" fmla="*/ 248 w 275"/>
                <a:gd name="T125" fmla="*/ 8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258">
                  <a:moveTo>
                    <a:pt x="228" y="43"/>
                  </a:moveTo>
                  <a:cubicBezTo>
                    <a:pt x="204" y="17"/>
                    <a:pt x="169" y="0"/>
                    <a:pt x="130" y="0"/>
                  </a:cubicBezTo>
                  <a:cubicBezTo>
                    <a:pt x="58" y="0"/>
                    <a:pt x="0" y="58"/>
                    <a:pt x="0" y="129"/>
                  </a:cubicBezTo>
                  <a:cubicBezTo>
                    <a:pt x="0" y="200"/>
                    <a:pt x="58" y="258"/>
                    <a:pt x="130" y="258"/>
                  </a:cubicBezTo>
                  <a:cubicBezTo>
                    <a:pt x="153" y="258"/>
                    <a:pt x="174" y="252"/>
                    <a:pt x="193" y="242"/>
                  </a:cubicBezTo>
                  <a:cubicBezTo>
                    <a:pt x="212" y="233"/>
                    <a:pt x="231" y="218"/>
                    <a:pt x="247" y="191"/>
                  </a:cubicBezTo>
                  <a:cubicBezTo>
                    <a:pt x="275" y="142"/>
                    <a:pt x="268" y="83"/>
                    <a:pt x="228" y="43"/>
                  </a:cubicBezTo>
                  <a:close/>
                  <a:moveTo>
                    <a:pt x="74" y="149"/>
                  </a:moveTo>
                  <a:cubicBezTo>
                    <a:pt x="73" y="151"/>
                    <a:pt x="73" y="153"/>
                    <a:pt x="72" y="154"/>
                  </a:cubicBezTo>
                  <a:cubicBezTo>
                    <a:pt x="71" y="155"/>
                    <a:pt x="69" y="158"/>
                    <a:pt x="68" y="159"/>
                  </a:cubicBezTo>
                  <a:cubicBezTo>
                    <a:pt x="67" y="160"/>
                    <a:pt x="67" y="162"/>
                    <a:pt x="67" y="163"/>
                  </a:cubicBezTo>
                  <a:cubicBezTo>
                    <a:pt x="68" y="165"/>
                    <a:pt x="69" y="167"/>
                    <a:pt x="69" y="168"/>
                  </a:cubicBezTo>
                  <a:cubicBezTo>
                    <a:pt x="69" y="169"/>
                    <a:pt x="70" y="172"/>
                    <a:pt x="69" y="173"/>
                  </a:cubicBezTo>
                  <a:cubicBezTo>
                    <a:pt x="68" y="174"/>
                    <a:pt x="67" y="176"/>
                    <a:pt x="67" y="176"/>
                  </a:cubicBezTo>
                  <a:cubicBezTo>
                    <a:pt x="67" y="176"/>
                    <a:pt x="69" y="178"/>
                    <a:pt x="68" y="180"/>
                  </a:cubicBezTo>
                  <a:cubicBezTo>
                    <a:pt x="66" y="181"/>
                    <a:pt x="64" y="183"/>
                    <a:pt x="63" y="183"/>
                  </a:cubicBezTo>
                  <a:cubicBezTo>
                    <a:pt x="61" y="184"/>
                    <a:pt x="59" y="186"/>
                    <a:pt x="59" y="186"/>
                  </a:cubicBezTo>
                  <a:cubicBezTo>
                    <a:pt x="59" y="186"/>
                    <a:pt x="59" y="191"/>
                    <a:pt x="59" y="192"/>
                  </a:cubicBezTo>
                  <a:cubicBezTo>
                    <a:pt x="59" y="193"/>
                    <a:pt x="54" y="201"/>
                    <a:pt x="56" y="202"/>
                  </a:cubicBezTo>
                  <a:cubicBezTo>
                    <a:pt x="57" y="204"/>
                    <a:pt x="58" y="206"/>
                    <a:pt x="57" y="207"/>
                  </a:cubicBezTo>
                  <a:cubicBezTo>
                    <a:pt x="57" y="209"/>
                    <a:pt x="56" y="208"/>
                    <a:pt x="56" y="209"/>
                  </a:cubicBezTo>
                  <a:cubicBezTo>
                    <a:pt x="55" y="210"/>
                    <a:pt x="52" y="210"/>
                    <a:pt x="54" y="212"/>
                  </a:cubicBezTo>
                  <a:cubicBezTo>
                    <a:pt x="56" y="215"/>
                    <a:pt x="57" y="216"/>
                    <a:pt x="58" y="217"/>
                  </a:cubicBezTo>
                  <a:cubicBezTo>
                    <a:pt x="59" y="219"/>
                    <a:pt x="58" y="219"/>
                    <a:pt x="60" y="221"/>
                  </a:cubicBezTo>
                  <a:cubicBezTo>
                    <a:pt x="61" y="223"/>
                    <a:pt x="61" y="224"/>
                    <a:pt x="63" y="225"/>
                  </a:cubicBezTo>
                  <a:cubicBezTo>
                    <a:pt x="64" y="227"/>
                    <a:pt x="66" y="227"/>
                    <a:pt x="66" y="229"/>
                  </a:cubicBezTo>
                  <a:cubicBezTo>
                    <a:pt x="66" y="230"/>
                    <a:pt x="69" y="233"/>
                    <a:pt x="65" y="231"/>
                  </a:cubicBezTo>
                  <a:cubicBezTo>
                    <a:pt x="62" y="229"/>
                    <a:pt x="65" y="231"/>
                    <a:pt x="60" y="227"/>
                  </a:cubicBezTo>
                  <a:cubicBezTo>
                    <a:pt x="56" y="223"/>
                    <a:pt x="54" y="225"/>
                    <a:pt x="52" y="222"/>
                  </a:cubicBezTo>
                  <a:cubicBezTo>
                    <a:pt x="50" y="220"/>
                    <a:pt x="53" y="228"/>
                    <a:pt x="50" y="218"/>
                  </a:cubicBezTo>
                  <a:cubicBezTo>
                    <a:pt x="46" y="209"/>
                    <a:pt x="45" y="210"/>
                    <a:pt x="44" y="208"/>
                  </a:cubicBezTo>
                  <a:cubicBezTo>
                    <a:pt x="43" y="205"/>
                    <a:pt x="44" y="208"/>
                    <a:pt x="41" y="203"/>
                  </a:cubicBezTo>
                  <a:cubicBezTo>
                    <a:pt x="38" y="198"/>
                    <a:pt x="41" y="201"/>
                    <a:pt x="38" y="198"/>
                  </a:cubicBezTo>
                  <a:cubicBezTo>
                    <a:pt x="36" y="195"/>
                    <a:pt x="36" y="199"/>
                    <a:pt x="34" y="193"/>
                  </a:cubicBezTo>
                  <a:cubicBezTo>
                    <a:pt x="33" y="188"/>
                    <a:pt x="33" y="191"/>
                    <a:pt x="31" y="185"/>
                  </a:cubicBezTo>
                  <a:cubicBezTo>
                    <a:pt x="30" y="178"/>
                    <a:pt x="33" y="178"/>
                    <a:pt x="29" y="175"/>
                  </a:cubicBezTo>
                  <a:cubicBezTo>
                    <a:pt x="25" y="172"/>
                    <a:pt x="26" y="173"/>
                    <a:pt x="24" y="171"/>
                  </a:cubicBezTo>
                  <a:cubicBezTo>
                    <a:pt x="23" y="169"/>
                    <a:pt x="25" y="171"/>
                    <a:pt x="22" y="166"/>
                  </a:cubicBezTo>
                  <a:cubicBezTo>
                    <a:pt x="18" y="160"/>
                    <a:pt x="14" y="158"/>
                    <a:pt x="14" y="148"/>
                  </a:cubicBezTo>
                  <a:cubicBezTo>
                    <a:pt x="14" y="139"/>
                    <a:pt x="14" y="137"/>
                    <a:pt x="14" y="137"/>
                  </a:cubicBezTo>
                  <a:cubicBezTo>
                    <a:pt x="14" y="137"/>
                    <a:pt x="10" y="134"/>
                    <a:pt x="11" y="128"/>
                  </a:cubicBezTo>
                  <a:cubicBezTo>
                    <a:pt x="13" y="122"/>
                    <a:pt x="13" y="124"/>
                    <a:pt x="13" y="122"/>
                  </a:cubicBezTo>
                  <a:cubicBezTo>
                    <a:pt x="12" y="121"/>
                    <a:pt x="12" y="121"/>
                    <a:pt x="10" y="119"/>
                  </a:cubicBezTo>
                  <a:cubicBezTo>
                    <a:pt x="8" y="117"/>
                    <a:pt x="8" y="117"/>
                    <a:pt x="8" y="116"/>
                  </a:cubicBezTo>
                  <a:cubicBezTo>
                    <a:pt x="8" y="115"/>
                    <a:pt x="7" y="114"/>
                    <a:pt x="7" y="113"/>
                  </a:cubicBezTo>
                  <a:cubicBezTo>
                    <a:pt x="8" y="104"/>
                    <a:pt x="10" y="96"/>
                    <a:pt x="13" y="89"/>
                  </a:cubicBezTo>
                  <a:cubicBezTo>
                    <a:pt x="13" y="89"/>
                    <a:pt x="14" y="89"/>
                    <a:pt x="14" y="89"/>
                  </a:cubicBezTo>
                  <a:cubicBezTo>
                    <a:pt x="14" y="90"/>
                    <a:pt x="15" y="91"/>
                    <a:pt x="14" y="92"/>
                  </a:cubicBezTo>
                  <a:cubicBezTo>
                    <a:pt x="14" y="93"/>
                    <a:pt x="14" y="93"/>
                    <a:pt x="14" y="96"/>
                  </a:cubicBezTo>
                  <a:cubicBezTo>
                    <a:pt x="14" y="99"/>
                    <a:pt x="15" y="100"/>
                    <a:pt x="15" y="101"/>
                  </a:cubicBezTo>
                  <a:cubicBezTo>
                    <a:pt x="14" y="102"/>
                    <a:pt x="14" y="104"/>
                    <a:pt x="13" y="105"/>
                  </a:cubicBezTo>
                  <a:cubicBezTo>
                    <a:pt x="13" y="106"/>
                    <a:pt x="14" y="109"/>
                    <a:pt x="15" y="109"/>
                  </a:cubicBezTo>
                  <a:cubicBezTo>
                    <a:pt x="15" y="110"/>
                    <a:pt x="15" y="110"/>
                    <a:pt x="16" y="111"/>
                  </a:cubicBezTo>
                  <a:cubicBezTo>
                    <a:pt x="16" y="111"/>
                    <a:pt x="15" y="114"/>
                    <a:pt x="16" y="111"/>
                  </a:cubicBezTo>
                  <a:cubicBezTo>
                    <a:pt x="18" y="109"/>
                    <a:pt x="18" y="108"/>
                    <a:pt x="18" y="108"/>
                  </a:cubicBezTo>
                  <a:cubicBezTo>
                    <a:pt x="19" y="107"/>
                    <a:pt x="19" y="107"/>
                    <a:pt x="19" y="107"/>
                  </a:cubicBezTo>
                  <a:cubicBezTo>
                    <a:pt x="19" y="107"/>
                    <a:pt x="19" y="105"/>
                    <a:pt x="21" y="106"/>
                  </a:cubicBezTo>
                  <a:cubicBezTo>
                    <a:pt x="23" y="106"/>
                    <a:pt x="24" y="106"/>
                    <a:pt x="24" y="106"/>
                  </a:cubicBezTo>
                  <a:cubicBezTo>
                    <a:pt x="25" y="107"/>
                    <a:pt x="23" y="109"/>
                    <a:pt x="24" y="109"/>
                  </a:cubicBezTo>
                  <a:cubicBezTo>
                    <a:pt x="25" y="110"/>
                    <a:pt x="28" y="108"/>
                    <a:pt x="29" y="108"/>
                  </a:cubicBezTo>
                  <a:cubicBezTo>
                    <a:pt x="30" y="109"/>
                    <a:pt x="31" y="109"/>
                    <a:pt x="31" y="110"/>
                  </a:cubicBezTo>
                  <a:cubicBezTo>
                    <a:pt x="32" y="112"/>
                    <a:pt x="32" y="114"/>
                    <a:pt x="33" y="114"/>
                  </a:cubicBezTo>
                  <a:cubicBezTo>
                    <a:pt x="34" y="114"/>
                    <a:pt x="34" y="116"/>
                    <a:pt x="34" y="117"/>
                  </a:cubicBezTo>
                  <a:cubicBezTo>
                    <a:pt x="35" y="119"/>
                    <a:pt x="37" y="119"/>
                    <a:pt x="38" y="119"/>
                  </a:cubicBezTo>
                  <a:cubicBezTo>
                    <a:pt x="39" y="119"/>
                    <a:pt x="41" y="120"/>
                    <a:pt x="42" y="120"/>
                  </a:cubicBezTo>
                  <a:cubicBezTo>
                    <a:pt x="43" y="121"/>
                    <a:pt x="42" y="122"/>
                    <a:pt x="44" y="122"/>
                  </a:cubicBezTo>
                  <a:cubicBezTo>
                    <a:pt x="45" y="123"/>
                    <a:pt x="46" y="126"/>
                    <a:pt x="46" y="126"/>
                  </a:cubicBezTo>
                  <a:cubicBezTo>
                    <a:pt x="46" y="126"/>
                    <a:pt x="46" y="129"/>
                    <a:pt x="46" y="129"/>
                  </a:cubicBezTo>
                  <a:cubicBezTo>
                    <a:pt x="46" y="130"/>
                    <a:pt x="46" y="132"/>
                    <a:pt x="47" y="132"/>
                  </a:cubicBezTo>
                  <a:cubicBezTo>
                    <a:pt x="48" y="132"/>
                    <a:pt x="50" y="132"/>
                    <a:pt x="50" y="132"/>
                  </a:cubicBezTo>
                  <a:cubicBezTo>
                    <a:pt x="50" y="132"/>
                    <a:pt x="49" y="134"/>
                    <a:pt x="51" y="135"/>
                  </a:cubicBezTo>
                  <a:cubicBezTo>
                    <a:pt x="53" y="136"/>
                    <a:pt x="55" y="137"/>
                    <a:pt x="56" y="137"/>
                  </a:cubicBezTo>
                  <a:cubicBezTo>
                    <a:pt x="57" y="137"/>
                    <a:pt x="55" y="139"/>
                    <a:pt x="57" y="139"/>
                  </a:cubicBezTo>
                  <a:cubicBezTo>
                    <a:pt x="60" y="139"/>
                    <a:pt x="62" y="138"/>
                    <a:pt x="63" y="139"/>
                  </a:cubicBezTo>
                  <a:cubicBezTo>
                    <a:pt x="65" y="140"/>
                    <a:pt x="64" y="142"/>
                    <a:pt x="67" y="144"/>
                  </a:cubicBezTo>
                  <a:cubicBezTo>
                    <a:pt x="70" y="145"/>
                    <a:pt x="71" y="146"/>
                    <a:pt x="72" y="146"/>
                  </a:cubicBezTo>
                  <a:cubicBezTo>
                    <a:pt x="73" y="147"/>
                    <a:pt x="74" y="147"/>
                    <a:pt x="74" y="149"/>
                  </a:cubicBezTo>
                  <a:close/>
                  <a:moveTo>
                    <a:pt x="77" y="24"/>
                  </a:moveTo>
                  <a:cubicBezTo>
                    <a:pt x="77" y="25"/>
                    <a:pt x="75" y="27"/>
                    <a:pt x="75" y="28"/>
                  </a:cubicBezTo>
                  <a:cubicBezTo>
                    <a:pt x="75" y="28"/>
                    <a:pt x="75" y="30"/>
                    <a:pt x="75" y="30"/>
                  </a:cubicBezTo>
                  <a:cubicBezTo>
                    <a:pt x="74" y="32"/>
                    <a:pt x="74" y="32"/>
                    <a:pt x="74" y="32"/>
                  </a:cubicBezTo>
                  <a:cubicBezTo>
                    <a:pt x="74" y="32"/>
                    <a:pt x="73" y="32"/>
                    <a:pt x="73" y="33"/>
                  </a:cubicBezTo>
                  <a:cubicBezTo>
                    <a:pt x="73" y="33"/>
                    <a:pt x="72" y="33"/>
                    <a:pt x="72" y="34"/>
                  </a:cubicBezTo>
                  <a:cubicBezTo>
                    <a:pt x="72" y="35"/>
                    <a:pt x="72" y="37"/>
                    <a:pt x="72" y="37"/>
                  </a:cubicBezTo>
                  <a:cubicBezTo>
                    <a:pt x="72" y="39"/>
                    <a:pt x="72" y="39"/>
                    <a:pt x="72" y="39"/>
                  </a:cubicBezTo>
                  <a:cubicBezTo>
                    <a:pt x="72" y="41"/>
                    <a:pt x="72" y="41"/>
                    <a:pt x="72" y="41"/>
                  </a:cubicBezTo>
                  <a:cubicBezTo>
                    <a:pt x="70" y="42"/>
                    <a:pt x="70" y="42"/>
                    <a:pt x="70" y="42"/>
                  </a:cubicBezTo>
                  <a:cubicBezTo>
                    <a:pt x="70" y="42"/>
                    <a:pt x="67" y="42"/>
                    <a:pt x="67" y="42"/>
                  </a:cubicBezTo>
                  <a:cubicBezTo>
                    <a:pt x="66" y="41"/>
                    <a:pt x="65" y="40"/>
                    <a:pt x="65" y="40"/>
                  </a:cubicBezTo>
                  <a:cubicBezTo>
                    <a:pt x="68" y="38"/>
                    <a:pt x="68" y="38"/>
                    <a:pt x="68" y="38"/>
                  </a:cubicBezTo>
                  <a:cubicBezTo>
                    <a:pt x="68" y="38"/>
                    <a:pt x="68" y="38"/>
                    <a:pt x="67" y="37"/>
                  </a:cubicBezTo>
                  <a:cubicBezTo>
                    <a:pt x="67" y="37"/>
                    <a:pt x="67" y="35"/>
                    <a:pt x="66" y="35"/>
                  </a:cubicBezTo>
                  <a:cubicBezTo>
                    <a:pt x="64" y="36"/>
                    <a:pt x="62" y="38"/>
                    <a:pt x="62" y="38"/>
                  </a:cubicBezTo>
                  <a:cubicBezTo>
                    <a:pt x="60" y="39"/>
                    <a:pt x="60" y="39"/>
                    <a:pt x="60" y="39"/>
                  </a:cubicBezTo>
                  <a:cubicBezTo>
                    <a:pt x="60" y="39"/>
                    <a:pt x="59" y="42"/>
                    <a:pt x="59" y="42"/>
                  </a:cubicBezTo>
                  <a:cubicBezTo>
                    <a:pt x="60" y="42"/>
                    <a:pt x="61" y="42"/>
                    <a:pt x="61" y="42"/>
                  </a:cubicBezTo>
                  <a:cubicBezTo>
                    <a:pt x="61" y="42"/>
                    <a:pt x="61" y="43"/>
                    <a:pt x="61" y="44"/>
                  </a:cubicBezTo>
                  <a:cubicBezTo>
                    <a:pt x="61" y="45"/>
                    <a:pt x="60" y="46"/>
                    <a:pt x="60" y="46"/>
                  </a:cubicBezTo>
                  <a:cubicBezTo>
                    <a:pt x="60" y="46"/>
                    <a:pt x="60" y="47"/>
                    <a:pt x="59" y="47"/>
                  </a:cubicBezTo>
                  <a:cubicBezTo>
                    <a:pt x="57" y="46"/>
                    <a:pt x="56" y="46"/>
                    <a:pt x="55" y="46"/>
                  </a:cubicBezTo>
                  <a:cubicBezTo>
                    <a:pt x="54" y="45"/>
                    <a:pt x="53" y="45"/>
                    <a:pt x="52" y="45"/>
                  </a:cubicBezTo>
                  <a:cubicBezTo>
                    <a:pt x="51" y="46"/>
                    <a:pt x="51" y="46"/>
                    <a:pt x="51" y="46"/>
                  </a:cubicBezTo>
                  <a:cubicBezTo>
                    <a:pt x="51" y="47"/>
                    <a:pt x="47" y="48"/>
                    <a:pt x="47" y="48"/>
                  </a:cubicBezTo>
                  <a:cubicBezTo>
                    <a:pt x="47" y="48"/>
                    <a:pt x="46" y="49"/>
                    <a:pt x="46" y="50"/>
                  </a:cubicBezTo>
                  <a:cubicBezTo>
                    <a:pt x="46" y="50"/>
                    <a:pt x="46" y="52"/>
                    <a:pt x="46" y="52"/>
                  </a:cubicBezTo>
                  <a:cubicBezTo>
                    <a:pt x="46" y="52"/>
                    <a:pt x="44" y="53"/>
                    <a:pt x="43" y="54"/>
                  </a:cubicBezTo>
                  <a:cubicBezTo>
                    <a:pt x="41" y="54"/>
                    <a:pt x="40" y="55"/>
                    <a:pt x="40" y="55"/>
                  </a:cubicBezTo>
                  <a:cubicBezTo>
                    <a:pt x="39" y="57"/>
                    <a:pt x="39" y="57"/>
                    <a:pt x="39" y="57"/>
                  </a:cubicBezTo>
                  <a:cubicBezTo>
                    <a:pt x="39" y="57"/>
                    <a:pt x="38" y="58"/>
                    <a:pt x="37" y="59"/>
                  </a:cubicBezTo>
                  <a:cubicBezTo>
                    <a:pt x="36" y="61"/>
                    <a:pt x="32" y="63"/>
                    <a:pt x="32" y="63"/>
                  </a:cubicBezTo>
                  <a:cubicBezTo>
                    <a:pt x="31" y="63"/>
                    <a:pt x="30" y="65"/>
                    <a:pt x="30" y="66"/>
                  </a:cubicBezTo>
                  <a:cubicBezTo>
                    <a:pt x="29" y="67"/>
                    <a:pt x="30" y="69"/>
                    <a:pt x="29" y="69"/>
                  </a:cubicBezTo>
                  <a:cubicBezTo>
                    <a:pt x="29" y="70"/>
                    <a:pt x="28" y="72"/>
                    <a:pt x="28" y="73"/>
                  </a:cubicBezTo>
                  <a:cubicBezTo>
                    <a:pt x="28" y="74"/>
                    <a:pt x="27" y="75"/>
                    <a:pt x="26" y="76"/>
                  </a:cubicBezTo>
                  <a:cubicBezTo>
                    <a:pt x="26" y="76"/>
                    <a:pt x="25" y="77"/>
                    <a:pt x="24" y="77"/>
                  </a:cubicBezTo>
                  <a:cubicBezTo>
                    <a:pt x="24" y="78"/>
                    <a:pt x="21" y="78"/>
                    <a:pt x="20" y="79"/>
                  </a:cubicBezTo>
                  <a:cubicBezTo>
                    <a:pt x="20" y="80"/>
                    <a:pt x="19" y="81"/>
                    <a:pt x="19" y="82"/>
                  </a:cubicBezTo>
                  <a:cubicBezTo>
                    <a:pt x="19" y="82"/>
                    <a:pt x="20" y="83"/>
                    <a:pt x="21" y="83"/>
                  </a:cubicBezTo>
                  <a:cubicBezTo>
                    <a:pt x="21" y="83"/>
                    <a:pt x="23" y="83"/>
                    <a:pt x="23" y="83"/>
                  </a:cubicBezTo>
                  <a:cubicBezTo>
                    <a:pt x="23" y="83"/>
                    <a:pt x="23" y="86"/>
                    <a:pt x="23" y="86"/>
                  </a:cubicBezTo>
                  <a:cubicBezTo>
                    <a:pt x="23" y="87"/>
                    <a:pt x="22" y="89"/>
                    <a:pt x="23" y="89"/>
                  </a:cubicBezTo>
                  <a:cubicBezTo>
                    <a:pt x="24" y="89"/>
                    <a:pt x="25" y="89"/>
                    <a:pt x="25" y="89"/>
                  </a:cubicBezTo>
                  <a:cubicBezTo>
                    <a:pt x="27" y="90"/>
                    <a:pt x="27" y="90"/>
                    <a:pt x="27" y="90"/>
                  </a:cubicBezTo>
                  <a:cubicBezTo>
                    <a:pt x="30" y="91"/>
                    <a:pt x="30" y="91"/>
                    <a:pt x="30" y="91"/>
                  </a:cubicBezTo>
                  <a:cubicBezTo>
                    <a:pt x="31" y="92"/>
                    <a:pt x="31" y="92"/>
                    <a:pt x="31" y="92"/>
                  </a:cubicBezTo>
                  <a:cubicBezTo>
                    <a:pt x="31" y="92"/>
                    <a:pt x="30" y="93"/>
                    <a:pt x="30" y="94"/>
                  </a:cubicBezTo>
                  <a:cubicBezTo>
                    <a:pt x="30" y="94"/>
                    <a:pt x="29" y="95"/>
                    <a:pt x="29" y="95"/>
                  </a:cubicBezTo>
                  <a:cubicBezTo>
                    <a:pt x="28" y="95"/>
                    <a:pt x="28" y="95"/>
                    <a:pt x="28" y="94"/>
                  </a:cubicBezTo>
                  <a:cubicBezTo>
                    <a:pt x="28" y="93"/>
                    <a:pt x="28" y="92"/>
                    <a:pt x="27" y="92"/>
                  </a:cubicBezTo>
                  <a:cubicBezTo>
                    <a:pt x="26" y="92"/>
                    <a:pt x="25" y="93"/>
                    <a:pt x="24" y="93"/>
                  </a:cubicBezTo>
                  <a:cubicBezTo>
                    <a:pt x="24" y="92"/>
                    <a:pt x="23" y="92"/>
                    <a:pt x="22" y="92"/>
                  </a:cubicBezTo>
                  <a:cubicBezTo>
                    <a:pt x="21" y="91"/>
                    <a:pt x="21" y="92"/>
                    <a:pt x="21" y="91"/>
                  </a:cubicBezTo>
                  <a:cubicBezTo>
                    <a:pt x="22" y="90"/>
                    <a:pt x="22" y="89"/>
                    <a:pt x="22" y="88"/>
                  </a:cubicBezTo>
                  <a:cubicBezTo>
                    <a:pt x="22" y="88"/>
                    <a:pt x="21" y="86"/>
                    <a:pt x="20" y="86"/>
                  </a:cubicBezTo>
                  <a:cubicBezTo>
                    <a:pt x="20" y="86"/>
                    <a:pt x="20" y="88"/>
                    <a:pt x="20" y="86"/>
                  </a:cubicBezTo>
                  <a:cubicBezTo>
                    <a:pt x="19" y="85"/>
                    <a:pt x="18" y="85"/>
                    <a:pt x="18" y="85"/>
                  </a:cubicBezTo>
                  <a:cubicBezTo>
                    <a:pt x="17" y="85"/>
                    <a:pt x="17" y="85"/>
                    <a:pt x="17" y="84"/>
                  </a:cubicBezTo>
                  <a:cubicBezTo>
                    <a:pt x="17" y="84"/>
                    <a:pt x="17" y="82"/>
                    <a:pt x="17" y="82"/>
                  </a:cubicBezTo>
                  <a:cubicBezTo>
                    <a:pt x="17" y="81"/>
                    <a:pt x="17" y="80"/>
                    <a:pt x="17" y="79"/>
                  </a:cubicBezTo>
                  <a:cubicBezTo>
                    <a:pt x="17" y="79"/>
                    <a:pt x="18" y="78"/>
                    <a:pt x="18" y="77"/>
                  </a:cubicBezTo>
                  <a:cubicBezTo>
                    <a:pt x="28" y="56"/>
                    <a:pt x="44" y="38"/>
                    <a:pt x="63" y="25"/>
                  </a:cubicBezTo>
                  <a:cubicBezTo>
                    <a:pt x="67" y="23"/>
                    <a:pt x="72" y="21"/>
                    <a:pt x="75" y="21"/>
                  </a:cubicBezTo>
                  <a:cubicBezTo>
                    <a:pt x="78" y="23"/>
                    <a:pt x="78" y="23"/>
                    <a:pt x="78" y="23"/>
                  </a:cubicBezTo>
                  <a:cubicBezTo>
                    <a:pt x="78" y="23"/>
                    <a:pt x="78" y="24"/>
                    <a:pt x="77" y="24"/>
                  </a:cubicBezTo>
                  <a:close/>
                  <a:moveTo>
                    <a:pt x="130" y="252"/>
                  </a:moveTo>
                  <a:cubicBezTo>
                    <a:pt x="115" y="252"/>
                    <a:pt x="101" y="250"/>
                    <a:pt x="88" y="245"/>
                  </a:cubicBezTo>
                  <a:cubicBezTo>
                    <a:pt x="88" y="244"/>
                    <a:pt x="87" y="244"/>
                    <a:pt x="87" y="244"/>
                  </a:cubicBezTo>
                  <a:cubicBezTo>
                    <a:pt x="87" y="244"/>
                    <a:pt x="86" y="238"/>
                    <a:pt x="88" y="238"/>
                  </a:cubicBezTo>
                  <a:cubicBezTo>
                    <a:pt x="89" y="238"/>
                    <a:pt x="91" y="239"/>
                    <a:pt x="92" y="238"/>
                  </a:cubicBezTo>
                  <a:cubicBezTo>
                    <a:pt x="94" y="236"/>
                    <a:pt x="96" y="234"/>
                    <a:pt x="96" y="234"/>
                  </a:cubicBezTo>
                  <a:cubicBezTo>
                    <a:pt x="97" y="237"/>
                    <a:pt x="97" y="237"/>
                    <a:pt x="97" y="237"/>
                  </a:cubicBezTo>
                  <a:cubicBezTo>
                    <a:pt x="97" y="237"/>
                    <a:pt x="95" y="237"/>
                    <a:pt x="100" y="236"/>
                  </a:cubicBezTo>
                  <a:cubicBezTo>
                    <a:pt x="106" y="235"/>
                    <a:pt x="106" y="236"/>
                    <a:pt x="108" y="235"/>
                  </a:cubicBezTo>
                  <a:cubicBezTo>
                    <a:pt x="110" y="234"/>
                    <a:pt x="113" y="230"/>
                    <a:pt x="114" y="232"/>
                  </a:cubicBezTo>
                  <a:cubicBezTo>
                    <a:pt x="115" y="235"/>
                    <a:pt x="112" y="234"/>
                    <a:pt x="115" y="235"/>
                  </a:cubicBezTo>
                  <a:cubicBezTo>
                    <a:pt x="118" y="236"/>
                    <a:pt x="123" y="234"/>
                    <a:pt x="123" y="234"/>
                  </a:cubicBezTo>
                  <a:cubicBezTo>
                    <a:pt x="123" y="234"/>
                    <a:pt x="132" y="235"/>
                    <a:pt x="132" y="234"/>
                  </a:cubicBezTo>
                  <a:cubicBezTo>
                    <a:pt x="133" y="233"/>
                    <a:pt x="133" y="232"/>
                    <a:pt x="135" y="232"/>
                  </a:cubicBezTo>
                  <a:cubicBezTo>
                    <a:pt x="136" y="232"/>
                    <a:pt x="137" y="235"/>
                    <a:pt x="137" y="235"/>
                  </a:cubicBezTo>
                  <a:cubicBezTo>
                    <a:pt x="132" y="237"/>
                    <a:pt x="132" y="237"/>
                    <a:pt x="132" y="237"/>
                  </a:cubicBezTo>
                  <a:cubicBezTo>
                    <a:pt x="128" y="241"/>
                    <a:pt x="128" y="241"/>
                    <a:pt x="128" y="241"/>
                  </a:cubicBezTo>
                  <a:cubicBezTo>
                    <a:pt x="128" y="241"/>
                    <a:pt x="126" y="241"/>
                    <a:pt x="128" y="242"/>
                  </a:cubicBezTo>
                  <a:cubicBezTo>
                    <a:pt x="129" y="243"/>
                    <a:pt x="130" y="243"/>
                    <a:pt x="132" y="243"/>
                  </a:cubicBezTo>
                  <a:cubicBezTo>
                    <a:pt x="135" y="243"/>
                    <a:pt x="140" y="247"/>
                    <a:pt x="141" y="245"/>
                  </a:cubicBezTo>
                  <a:cubicBezTo>
                    <a:pt x="142" y="242"/>
                    <a:pt x="142" y="242"/>
                    <a:pt x="143" y="241"/>
                  </a:cubicBezTo>
                  <a:cubicBezTo>
                    <a:pt x="144" y="239"/>
                    <a:pt x="144" y="237"/>
                    <a:pt x="146" y="237"/>
                  </a:cubicBezTo>
                  <a:cubicBezTo>
                    <a:pt x="148" y="237"/>
                    <a:pt x="150" y="238"/>
                    <a:pt x="150" y="238"/>
                  </a:cubicBezTo>
                  <a:cubicBezTo>
                    <a:pt x="148" y="242"/>
                    <a:pt x="148" y="242"/>
                    <a:pt x="148" y="242"/>
                  </a:cubicBezTo>
                  <a:cubicBezTo>
                    <a:pt x="148" y="242"/>
                    <a:pt x="152" y="241"/>
                    <a:pt x="153" y="241"/>
                  </a:cubicBezTo>
                  <a:cubicBezTo>
                    <a:pt x="155" y="241"/>
                    <a:pt x="155" y="244"/>
                    <a:pt x="157" y="242"/>
                  </a:cubicBezTo>
                  <a:cubicBezTo>
                    <a:pt x="159" y="240"/>
                    <a:pt x="160" y="240"/>
                    <a:pt x="162" y="239"/>
                  </a:cubicBezTo>
                  <a:cubicBezTo>
                    <a:pt x="164" y="239"/>
                    <a:pt x="167" y="238"/>
                    <a:pt x="168" y="238"/>
                  </a:cubicBezTo>
                  <a:cubicBezTo>
                    <a:pt x="169" y="239"/>
                    <a:pt x="170" y="239"/>
                    <a:pt x="171" y="239"/>
                  </a:cubicBezTo>
                  <a:cubicBezTo>
                    <a:pt x="172" y="239"/>
                    <a:pt x="177" y="242"/>
                    <a:pt x="178" y="242"/>
                  </a:cubicBezTo>
                  <a:cubicBezTo>
                    <a:pt x="178" y="241"/>
                    <a:pt x="180" y="241"/>
                    <a:pt x="181" y="241"/>
                  </a:cubicBezTo>
                  <a:cubicBezTo>
                    <a:pt x="166" y="248"/>
                    <a:pt x="148" y="252"/>
                    <a:pt x="130" y="252"/>
                  </a:cubicBezTo>
                  <a:close/>
                  <a:moveTo>
                    <a:pt x="246" y="86"/>
                  </a:moveTo>
                  <a:cubicBezTo>
                    <a:pt x="244" y="84"/>
                    <a:pt x="244" y="84"/>
                    <a:pt x="243" y="83"/>
                  </a:cubicBezTo>
                  <a:cubicBezTo>
                    <a:pt x="242" y="82"/>
                    <a:pt x="241" y="78"/>
                    <a:pt x="240" y="77"/>
                  </a:cubicBezTo>
                  <a:cubicBezTo>
                    <a:pt x="239" y="76"/>
                    <a:pt x="236" y="76"/>
                    <a:pt x="235" y="75"/>
                  </a:cubicBezTo>
                  <a:cubicBezTo>
                    <a:pt x="234" y="75"/>
                    <a:pt x="234" y="74"/>
                    <a:pt x="234" y="75"/>
                  </a:cubicBezTo>
                  <a:cubicBezTo>
                    <a:pt x="233" y="76"/>
                    <a:pt x="235" y="79"/>
                    <a:pt x="235" y="79"/>
                  </a:cubicBezTo>
                  <a:cubicBezTo>
                    <a:pt x="235" y="84"/>
                    <a:pt x="235" y="84"/>
                    <a:pt x="235" y="84"/>
                  </a:cubicBezTo>
                  <a:cubicBezTo>
                    <a:pt x="235" y="84"/>
                    <a:pt x="237" y="88"/>
                    <a:pt x="237" y="89"/>
                  </a:cubicBezTo>
                  <a:cubicBezTo>
                    <a:pt x="237" y="90"/>
                    <a:pt x="236" y="94"/>
                    <a:pt x="236" y="94"/>
                  </a:cubicBezTo>
                  <a:cubicBezTo>
                    <a:pt x="236" y="94"/>
                    <a:pt x="235" y="97"/>
                    <a:pt x="234" y="98"/>
                  </a:cubicBezTo>
                  <a:cubicBezTo>
                    <a:pt x="233" y="98"/>
                    <a:pt x="226" y="100"/>
                    <a:pt x="226" y="100"/>
                  </a:cubicBezTo>
                  <a:cubicBezTo>
                    <a:pt x="226" y="100"/>
                    <a:pt x="224" y="97"/>
                    <a:pt x="223" y="95"/>
                  </a:cubicBezTo>
                  <a:cubicBezTo>
                    <a:pt x="221" y="93"/>
                    <a:pt x="218" y="92"/>
                    <a:pt x="217" y="92"/>
                  </a:cubicBezTo>
                  <a:cubicBezTo>
                    <a:pt x="216" y="91"/>
                    <a:pt x="218" y="89"/>
                    <a:pt x="216" y="87"/>
                  </a:cubicBezTo>
                  <a:cubicBezTo>
                    <a:pt x="214" y="84"/>
                    <a:pt x="216" y="85"/>
                    <a:pt x="214" y="83"/>
                  </a:cubicBezTo>
                  <a:cubicBezTo>
                    <a:pt x="211" y="81"/>
                    <a:pt x="211" y="81"/>
                    <a:pt x="211" y="81"/>
                  </a:cubicBezTo>
                  <a:cubicBezTo>
                    <a:pt x="211" y="81"/>
                    <a:pt x="206" y="79"/>
                    <a:pt x="208" y="82"/>
                  </a:cubicBezTo>
                  <a:cubicBezTo>
                    <a:pt x="209" y="85"/>
                    <a:pt x="207" y="88"/>
                    <a:pt x="209" y="88"/>
                  </a:cubicBezTo>
                  <a:cubicBezTo>
                    <a:pt x="210" y="89"/>
                    <a:pt x="211" y="87"/>
                    <a:pt x="212" y="90"/>
                  </a:cubicBezTo>
                  <a:cubicBezTo>
                    <a:pt x="214" y="93"/>
                    <a:pt x="214" y="94"/>
                    <a:pt x="215" y="95"/>
                  </a:cubicBezTo>
                  <a:cubicBezTo>
                    <a:pt x="216" y="96"/>
                    <a:pt x="216" y="100"/>
                    <a:pt x="217" y="100"/>
                  </a:cubicBezTo>
                  <a:cubicBezTo>
                    <a:pt x="218" y="100"/>
                    <a:pt x="222" y="100"/>
                    <a:pt x="221" y="101"/>
                  </a:cubicBezTo>
                  <a:cubicBezTo>
                    <a:pt x="221" y="103"/>
                    <a:pt x="219" y="105"/>
                    <a:pt x="221" y="106"/>
                  </a:cubicBezTo>
                  <a:cubicBezTo>
                    <a:pt x="224" y="106"/>
                    <a:pt x="224" y="107"/>
                    <a:pt x="225" y="107"/>
                  </a:cubicBezTo>
                  <a:cubicBezTo>
                    <a:pt x="226" y="106"/>
                    <a:pt x="226" y="107"/>
                    <a:pt x="228" y="106"/>
                  </a:cubicBezTo>
                  <a:cubicBezTo>
                    <a:pt x="230" y="105"/>
                    <a:pt x="232" y="105"/>
                    <a:pt x="232" y="105"/>
                  </a:cubicBezTo>
                  <a:cubicBezTo>
                    <a:pt x="232" y="105"/>
                    <a:pt x="235" y="107"/>
                    <a:pt x="235" y="108"/>
                  </a:cubicBezTo>
                  <a:cubicBezTo>
                    <a:pt x="235" y="109"/>
                    <a:pt x="234" y="114"/>
                    <a:pt x="234" y="114"/>
                  </a:cubicBezTo>
                  <a:cubicBezTo>
                    <a:pt x="231" y="119"/>
                    <a:pt x="231" y="119"/>
                    <a:pt x="231" y="119"/>
                  </a:cubicBezTo>
                  <a:cubicBezTo>
                    <a:pt x="231" y="119"/>
                    <a:pt x="232" y="128"/>
                    <a:pt x="230" y="128"/>
                  </a:cubicBezTo>
                  <a:cubicBezTo>
                    <a:pt x="229" y="128"/>
                    <a:pt x="227" y="132"/>
                    <a:pt x="226" y="132"/>
                  </a:cubicBezTo>
                  <a:cubicBezTo>
                    <a:pt x="225" y="133"/>
                    <a:pt x="225" y="139"/>
                    <a:pt x="225" y="139"/>
                  </a:cubicBezTo>
                  <a:cubicBezTo>
                    <a:pt x="222" y="142"/>
                    <a:pt x="222" y="142"/>
                    <a:pt x="222" y="142"/>
                  </a:cubicBezTo>
                  <a:cubicBezTo>
                    <a:pt x="222" y="142"/>
                    <a:pt x="222" y="147"/>
                    <a:pt x="222" y="148"/>
                  </a:cubicBezTo>
                  <a:cubicBezTo>
                    <a:pt x="222" y="149"/>
                    <a:pt x="223" y="154"/>
                    <a:pt x="222" y="156"/>
                  </a:cubicBezTo>
                  <a:cubicBezTo>
                    <a:pt x="222" y="159"/>
                    <a:pt x="218" y="161"/>
                    <a:pt x="218" y="161"/>
                  </a:cubicBezTo>
                  <a:cubicBezTo>
                    <a:pt x="218" y="161"/>
                    <a:pt x="223" y="165"/>
                    <a:pt x="221" y="166"/>
                  </a:cubicBezTo>
                  <a:cubicBezTo>
                    <a:pt x="218" y="166"/>
                    <a:pt x="216" y="170"/>
                    <a:pt x="215" y="171"/>
                  </a:cubicBezTo>
                  <a:cubicBezTo>
                    <a:pt x="215" y="172"/>
                    <a:pt x="215" y="173"/>
                    <a:pt x="213" y="174"/>
                  </a:cubicBezTo>
                  <a:cubicBezTo>
                    <a:pt x="212" y="174"/>
                    <a:pt x="209" y="174"/>
                    <a:pt x="209" y="175"/>
                  </a:cubicBezTo>
                  <a:cubicBezTo>
                    <a:pt x="209" y="176"/>
                    <a:pt x="209" y="180"/>
                    <a:pt x="209" y="180"/>
                  </a:cubicBezTo>
                  <a:cubicBezTo>
                    <a:pt x="204" y="186"/>
                    <a:pt x="204" y="186"/>
                    <a:pt x="204" y="186"/>
                  </a:cubicBezTo>
                  <a:cubicBezTo>
                    <a:pt x="199" y="191"/>
                    <a:pt x="199" y="191"/>
                    <a:pt x="199" y="191"/>
                  </a:cubicBezTo>
                  <a:cubicBezTo>
                    <a:pt x="199" y="191"/>
                    <a:pt x="199" y="194"/>
                    <a:pt x="198" y="195"/>
                  </a:cubicBezTo>
                  <a:cubicBezTo>
                    <a:pt x="196" y="195"/>
                    <a:pt x="190" y="197"/>
                    <a:pt x="189" y="198"/>
                  </a:cubicBezTo>
                  <a:cubicBezTo>
                    <a:pt x="188" y="199"/>
                    <a:pt x="183" y="201"/>
                    <a:pt x="182" y="201"/>
                  </a:cubicBezTo>
                  <a:cubicBezTo>
                    <a:pt x="181" y="201"/>
                    <a:pt x="183" y="205"/>
                    <a:pt x="181" y="201"/>
                  </a:cubicBezTo>
                  <a:cubicBezTo>
                    <a:pt x="178" y="197"/>
                    <a:pt x="180" y="200"/>
                    <a:pt x="178" y="195"/>
                  </a:cubicBezTo>
                  <a:cubicBezTo>
                    <a:pt x="176" y="190"/>
                    <a:pt x="176" y="194"/>
                    <a:pt x="176" y="190"/>
                  </a:cubicBezTo>
                  <a:cubicBezTo>
                    <a:pt x="176" y="187"/>
                    <a:pt x="176" y="190"/>
                    <a:pt x="176" y="187"/>
                  </a:cubicBezTo>
                  <a:cubicBezTo>
                    <a:pt x="175" y="183"/>
                    <a:pt x="177" y="186"/>
                    <a:pt x="175" y="182"/>
                  </a:cubicBezTo>
                  <a:cubicBezTo>
                    <a:pt x="173" y="178"/>
                    <a:pt x="173" y="179"/>
                    <a:pt x="171" y="177"/>
                  </a:cubicBezTo>
                  <a:cubicBezTo>
                    <a:pt x="169" y="175"/>
                    <a:pt x="167" y="177"/>
                    <a:pt x="168" y="173"/>
                  </a:cubicBezTo>
                  <a:cubicBezTo>
                    <a:pt x="170" y="169"/>
                    <a:pt x="169" y="173"/>
                    <a:pt x="170" y="169"/>
                  </a:cubicBezTo>
                  <a:cubicBezTo>
                    <a:pt x="171" y="165"/>
                    <a:pt x="169" y="165"/>
                    <a:pt x="172" y="163"/>
                  </a:cubicBezTo>
                  <a:cubicBezTo>
                    <a:pt x="174" y="161"/>
                    <a:pt x="176" y="161"/>
                    <a:pt x="176" y="159"/>
                  </a:cubicBezTo>
                  <a:cubicBezTo>
                    <a:pt x="176" y="156"/>
                    <a:pt x="176" y="155"/>
                    <a:pt x="175" y="154"/>
                  </a:cubicBezTo>
                  <a:cubicBezTo>
                    <a:pt x="175" y="152"/>
                    <a:pt x="172" y="150"/>
                    <a:pt x="172" y="149"/>
                  </a:cubicBezTo>
                  <a:cubicBezTo>
                    <a:pt x="172" y="148"/>
                    <a:pt x="172" y="149"/>
                    <a:pt x="170" y="146"/>
                  </a:cubicBezTo>
                  <a:cubicBezTo>
                    <a:pt x="168" y="143"/>
                    <a:pt x="167" y="142"/>
                    <a:pt x="167" y="142"/>
                  </a:cubicBezTo>
                  <a:cubicBezTo>
                    <a:pt x="167" y="142"/>
                    <a:pt x="166" y="136"/>
                    <a:pt x="166" y="133"/>
                  </a:cubicBezTo>
                  <a:cubicBezTo>
                    <a:pt x="166" y="131"/>
                    <a:pt x="165" y="135"/>
                    <a:pt x="166" y="131"/>
                  </a:cubicBezTo>
                  <a:cubicBezTo>
                    <a:pt x="167" y="127"/>
                    <a:pt x="167" y="125"/>
                    <a:pt x="167" y="125"/>
                  </a:cubicBezTo>
                  <a:cubicBezTo>
                    <a:pt x="167" y="125"/>
                    <a:pt x="163" y="122"/>
                    <a:pt x="161" y="122"/>
                  </a:cubicBezTo>
                  <a:cubicBezTo>
                    <a:pt x="159" y="122"/>
                    <a:pt x="160" y="125"/>
                    <a:pt x="157" y="123"/>
                  </a:cubicBezTo>
                  <a:cubicBezTo>
                    <a:pt x="154" y="121"/>
                    <a:pt x="155" y="119"/>
                    <a:pt x="154" y="119"/>
                  </a:cubicBezTo>
                  <a:cubicBezTo>
                    <a:pt x="153" y="118"/>
                    <a:pt x="151" y="118"/>
                    <a:pt x="150" y="119"/>
                  </a:cubicBezTo>
                  <a:cubicBezTo>
                    <a:pt x="148" y="120"/>
                    <a:pt x="145" y="120"/>
                    <a:pt x="142" y="122"/>
                  </a:cubicBezTo>
                  <a:cubicBezTo>
                    <a:pt x="140" y="123"/>
                    <a:pt x="139" y="122"/>
                    <a:pt x="135" y="122"/>
                  </a:cubicBezTo>
                  <a:cubicBezTo>
                    <a:pt x="132" y="122"/>
                    <a:pt x="127" y="124"/>
                    <a:pt x="125" y="122"/>
                  </a:cubicBezTo>
                  <a:cubicBezTo>
                    <a:pt x="122" y="121"/>
                    <a:pt x="122" y="123"/>
                    <a:pt x="120" y="120"/>
                  </a:cubicBezTo>
                  <a:cubicBezTo>
                    <a:pt x="119" y="117"/>
                    <a:pt x="120" y="117"/>
                    <a:pt x="118" y="116"/>
                  </a:cubicBezTo>
                  <a:cubicBezTo>
                    <a:pt x="115" y="114"/>
                    <a:pt x="114" y="115"/>
                    <a:pt x="114" y="113"/>
                  </a:cubicBezTo>
                  <a:cubicBezTo>
                    <a:pt x="114" y="110"/>
                    <a:pt x="115" y="111"/>
                    <a:pt x="113" y="108"/>
                  </a:cubicBezTo>
                  <a:cubicBezTo>
                    <a:pt x="111" y="106"/>
                    <a:pt x="114" y="109"/>
                    <a:pt x="111" y="106"/>
                  </a:cubicBezTo>
                  <a:cubicBezTo>
                    <a:pt x="108" y="102"/>
                    <a:pt x="107" y="105"/>
                    <a:pt x="108" y="102"/>
                  </a:cubicBezTo>
                  <a:cubicBezTo>
                    <a:pt x="109" y="99"/>
                    <a:pt x="110" y="101"/>
                    <a:pt x="110" y="98"/>
                  </a:cubicBezTo>
                  <a:cubicBezTo>
                    <a:pt x="110" y="94"/>
                    <a:pt x="115" y="99"/>
                    <a:pt x="112" y="92"/>
                  </a:cubicBezTo>
                  <a:cubicBezTo>
                    <a:pt x="109" y="85"/>
                    <a:pt x="108" y="86"/>
                    <a:pt x="111" y="81"/>
                  </a:cubicBezTo>
                  <a:cubicBezTo>
                    <a:pt x="114" y="76"/>
                    <a:pt x="118" y="74"/>
                    <a:pt x="119" y="73"/>
                  </a:cubicBezTo>
                  <a:cubicBezTo>
                    <a:pt x="119" y="71"/>
                    <a:pt x="120" y="69"/>
                    <a:pt x="122" y="68"/>
                  </a:cubicBezTo>
                  <a:cubicBezTo>
                    <a:pt x="123" y="67"/>
                    <a:pt x="122" y="66"/>
                    <a:pt x="125" y="66"/>
                  </a:cubicBezTo>
                  <a:cubicBezTo>
                    <a:pt x="127" y="66"/>
                    <a:pt x="130" y="65"/>
                    <a:pt x="132" y="63"/>
                  </a:cubicBezTo>
                  <a:cubicBezTo>
                    <a:pt x="134" y="62"/>
                    <a:pt x="136" y="59"/>
                    <a:pt x="138" y="59"/>
                  </a:cubicBezTo>
                  <a:cubicBezTo>
                    <a:pt x="139" y="58"/>
                    <a:pt x="138" y="59"/>
                    <a:pt x="141" y="58"/>
                  </a:cubicBezTo>
                  <a:cubicBezTo>
                    <a:pt x="143" y="58"/>
                    <a:pt x="144" y="58"/>
                    <a:pt x="146" y="58"/>
                  </a:cubicBezTo>
                  <a:cubicBezTo>
                    <a:pt x="148" y="58"/>
                    <a:pt x="144" y="58"/>
                    <a:pt x="149" y="57"/>
                  </a:cubicBezTo>
                  <a:cubicBezTo>
                    <a:pt x="154" y="56"/>
                    <a:pt x="153" y="56"/>
                    <a:pt x="154" y="56"/>
                  </a:cubicBezTo>
                  <a:cubicBezTo>
                    <a:pt x="155" y="56"/>
                    <a:pt x="155" y="57"/>
                    <a:pt x="157" y="57"/>
                  </a:cubicBezTo>
                  <a:cubicBezTo>
                    <a:pt x="159" y="57"/>
                    <a:pt x="159" y="53"/>
                    <a:pt x="159" y="57"/>
                  </a:cubicBezTo>
                  <a:cubicBezTo>
                    <a:pt x="159" y="62"/>
                    <a:pt x="157" y="64"/>
                    <a:pt x="161" y="64"/>
                  </a:cubicBezTo>
                  <a:cubicBezTo>
                    <a:pt x="164" y="64"/>
                    <a:pt x="161" y="64"/>
                    <a:pt x="164" y="64"/>
                  </a:cubicBezTo>
                  <a:cubicBezTo>
                    <a:pt x="168" y="64"/>
                    <a:pt x="167" y="65"/>
                    <a:pt x="169" y="66"/>
                  </a:cubicBezTo>
                  <a:cubicBezTo>
                    <a:pt x="171" y="67"/>
                    <a:pt x="172" y="68"/>
                    <a:pt x="174" y="68"/>
                  </a:cubicBezTo>
                  <a:cubicBezTo>
                    <a:pt x="177" y="68"/>
                    <a:pt x="173" y="72"/>
                    <a:pt x="177" y="68"/>
                  </a:cubicBezTo>
                  <a:cubicBezTo>
                    <a:pt x="181" y="64"/>
                    <a:pt x="174" y="63"/>
                    <a:pt x="181" y="64"/>
                  </a:cubicBezTo>
                  <a:cubicBezTo>
                    <a:pt x="188" y="65"/>
                    <a:pt x="189" y="66"/>
                    <a:pt x="190" y="66"/>
                  </a:cubicBezTo>
                  <a:cubicBezTo>
                    <a:pt x="191" y="65"/>
                    <a:pt x="191" y="66"/>
                    <a:pt x="194" y="65"/>
                  </a:cubicBezTo>
                  <a:cubicBezTo>
                    <a:pt x="197" y="63"/>
                    <a:pt x="198" y="63"/>
                    <a:pt x="199" y="64"/>
                  </a:cubicBezTo>
                  <a:cubicBezTo>
                    <a:pt x="200" y="64"/>
                    <a:pt x="200" y="67"/>
                    <a:pt x="201" y="64"/>
                  </a:cubicBezTo>
                  <a:cubicBezTo>
                    <a:pt x="202" y="62"/>
                    <a:pt x="205" y="63"/>
                    <a:pt x="201" y="61"/>
                  </a:cubicBezTo>
                  <a:cubicBezTo>
                    <a:pt x="198" y="59"/>
                    <a:pt x="196" y="61"/>
                    <a:pt x="196" y="59"/>
                  </a:cubicBezTo>
                  <a:cubicBezTo>
                    <a:pt x="195" y="56"/>
                    <a:pt x="199" y="57"/>
                    <a:pt x="195" y="56"/>
                  </a:cubicBezTo>
                  <a:cubicBezTo>
                    <a:pt x="192" y="56"/>
                    <a:pt x="192" y="56"/>
                    <a:pt x="189" y="55"/>
                  </a:cubicBezTo>
                  <a:cubicBezTo>
                    <a:pt x="187" y="54"/>
                    <a:pt x="184" y="58"/>
                    <a:pt x="183" y="55"/>
                  </a:cubicBezTo>
                  <a:cubicBezTo>
                    <a:pt x="182" y="52"/>
                    <a:pt x="177" y="57"/>
                    <a:pt x="182" y="52"/>
                  </a:cubicBezTo>
                  <a:cubicBezTo>
                    <a:pt x="187" y="48"/>
                    <a:pt x="185" y="46"/>
                    <a:pt x="189" y="47"/>
                  </a:cubicBezTo>
                  <a:cubicBezTo>
                    <a:pt x="192" y="48"/>
                    <a:pt x="191" y="51"/>
                    <a:pt x="193" y="49"/>
                  </a:cubicBezTo>
                  <a:cubicBezTo>
                    <a:pt x="195" y="47"/>
                    <a:pt x="199" y="46"/>
                    <a:pt x="195" y="43"/>
                  </a:cubicBezTo>
                  <a:cubicBezTo>
                    <a:pt x="191" y="41"/>
                    <a:pt x="194" y="42"/>
                    <a:pt x="190" y="40"/>
                  </a:cubicBezTo>
                  <a:cubicBezTo>
                    <a:pt x="186" y="38"/>
                    <a:pt x="183" y="47"/>
                    <a:pt x="181" y="46"/>
                  </a:cubicBezTo>
                  <a:cubicBezTo>
                    <a:pt x="179" y="45"/>
                    <a:pt x="178" y="44"/>
                    <a:pt x="177" y="44"/>
                  </a:cubicBezTo>
                  <a:cubicBezTo>
                    <a:pt x="176" y="45"/>
                    <a:pt x="176" y="48"/>
                    <a:pt x="175" y="50"/>
                  </a:cubicBezTo>
                  <a:cubicBezTo>
                    <a:pt x="175" y="53"/>
                    <a:pt x="178" y="53"/>
                    <a:pt x="174" y="52"/>
                  </a:cubicBezTo>
                  <a:cubicBezTo>
                    <a:pt x="170" y="50"/>
                    <a:pt x="178" y="51"/>
                    <a:pt x="169" y="47"/>
                  </a:cubicBezTo>
                  <a:cubicBezTo>
                    <a:pt x="161" y="44"/>
                    <a:pt x="158" y="45"/>
                    <a:pt x="156" y="46"/>
                  </a:cubicBezTo>
                  <a:cubicBezTo>
                    <a:pt x="155" y="47"/>
                    <a:pt x="153" y="47"/>
                    <a:pt x="152" y="48"/>
                  </a:cubicBezTo>
                  <a:cubicBezTo>
                    <a:pt x="152" y="49"/>
                    <a:pt x="155" y="51"/>
                    <a:pt x="152" y="49"/>
                  </a:cubicBezTo>
                  <a:cubicBezTo>
                    <a:pt x="148" y="47"/>
                    <a:pt x="144" y="50"/>
                    <a:pt x="144" y="50"/>
                  </a:cubicBezTo>
                  <a:cubicBezTo>
                    <a:pt x="144" y="50"/>
                    <a:pt x="143" y="50"/>
                    <a:pt x="142" y="51"/>
                  </a:cubicBezTo>
                  <a:cubicBezTo>
                    <a:pt x="140" y="52"/>
                    <a:pt x="137" y="53"/>
                    <a:pt x="135" y="52"/>
                  </a:cubicBezTo>
                  <a:cubicBezTo>
                    <a:pt x="134" y="52"/>
                    <a:pt x="130" y="53"/>
                    <a:pt x="133" y="49"/>
                  </a:cubicBezTo>
                  <a:cubicBezTo>
                    <a:pt x="136" y="45"/>
                    <a:pt x="134" y="47"/>
                    <a:pt x="139" y="45"/>
                  </a:cubicBezTo>
                  <a:cubicBezTo>
                    <a:pt x="144" y="43"/>
                    <a:pt x="152" y="42"/>
                    <a:pt x="145" y="41"/>
                  </a:cubicBezTo>
                  <a:cubicBezTo>
                    <a:pt x="138" y="39"/>
                    <a:pt x="149" y="39"/>
                    <a:pt x="140" y="35"/>
                  </a:cubicBezTo>
                  <a:cubicBezTo>
                    <a:pt x="131" y="31"/>
                    <a:pt x="131" y="37"/>
                    <a:pt x="131" y="31"/>
                  </a:cubicBezTo>
                  <a:cubicBezTo>
                    <a:pt x="132" y="26"/>
                    <a:pt x="131" y="25"/>
                    <a:pt x="129" y="26"/>
                  </a:cubicBezTo>
                  <a:cubicBezTo>
                    <a:pt x="127" y="26"/>
                    <a:pt x="122" y="27"/>
                    <a:pt x="120" y="27"/>
                  </a:cubicBezTo>
                  <a:cubicBezTo>
                    <a:pt x="117" y="28"/>
                    <a:pt x="120" y="29"/>
                    <a:pt x="116" y="27"/>
                  </a:cubicBezTo>
                  <a:cubicBezTo>
                    <a:pt x="112" y="25"/>
                    <a:pt x="111" y="28"/>
                    <a:pt x="112" y="25"/>
                  </a:cubicBezTo>
                  <a:cubicBezTo>
                    <a:pt x="114" y="21"/>
                    <a:pt x="114" y="21"/>
                    <a:pt x="116" y="18"/>
                  </a:cubicBezTo>
                  <a:cubicBezTo>
                    <a:pt x="119" y="16"/>
                    <a:pt x="118" y="9"/>
                    <a:pt x="124" y="12"/>
                  </a:cubicBezTo>
                  <a:cubicBezTo>
                    <a:pt x="130" y="15"/>
                    <a:pt x="128" y="14"/>
                    <a:pt x="132" y="14"/>
                  </a:cubicBezTo>
                  <a:cubicBezTo>
                    <a:pt x="137" y="14"/>
                    <a:pt x="139" y="13"/>
                    <a:pt x="139" y="13"/>
                  </a:cubicBezTo>
                  <a:cubicBezTo>
                    <a:pt x="139" y="12"/>
                    <a:pt x="134" y="9"/>
                    <a:pt x="134" y="9"/>
                  </a:cubicBezTo>
                  <a:cubicBezTo>
                    <a:pt x="134" y="9"/>
                    <a:pt x="132" y="10"/>
                    <a:pt x="133" y="9"/>
                  </a:cubicBezTo>
                  <a:cubicBezTo>
                    <a:pt x="133" y="8"/>
                    <a:pt x="135" y="6"/>
                    <a:pt x="135" y="6"/>
                  </a:cubicBezTo>
                  <a:cubicBezTo>
                    <a:pt x="134" y="6"/>
                    <a:pt x="134" y="6"/>
                    <a:pt x="134" y="6"/>
                  </a:cubicBezTo>
                  <a:cubicBezTo>
                    <a:pt x="187" y="7"/>
                    <a:pt x="231" y="41"/>
                    <a:pt x="248" y="88"/>
                  </a:cubicBezTo>
                  <a:cubicBezTo>
                    <a:pt x="247" y="87"/>
                    <a:pt x="247" y="88"/>
                    <a:pt x="246" y="8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5" name="Oval 4"/>
            <p:cNvSpPr/>
            <p:nvPr/>
          </p:nvSpPr>
          <p:spPr>
            <a:xfrm>
              <a:off x="2991228" y="2475935"/>
              <a:ext cx="613414" cy="6217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0" name="Arrow: Chevron 25"/>
            <p:cNvSpPr/>
            <p:nvPr/>
          </p:nvSpPr>
          <p:spPr>
            <a:xfrm>
              <a:off x="2582022" y="1697879"/>
              <a:ext cx="1431827" cy="399313"/>
            </a:xfrm>
            <a:prstGeom prst="chevron">
              <a:avLst>
                <a:gd name="adj" fmla="val 3371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cxnSp>
          <p:nvCxnSpPr>
            <p:cNvPr id="27" name="Straight Connector 26"/>
            <p:cNvCxnSpPr/>
            <p:nvPr/>
          </p:nvCxnSpPr>
          <p:spPr>
            <a:xfrm>
              <a:off x="3313900" y="2051712"/>
              <a:ext cx="0" cy="458919"/>
            </a:xfrm>
            <a:prstGeom prst="line">
              <a:avLst/>
            </a:prstGeom>
            <a:ln w="381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993769" y="1719626"/>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TWO</a:t>
              </a:r>
              <a:endParaRPr lang="en-IN" sz="1575" dirty="0">
                <a:solidFill>
                  <a:schemeClr val="bg1"/>
                </a:solidFill>
                <a:latin typeface="Raleway" panose="020B0503030101060003" pitchFamily="34" charset="0"/>
              </a:endParaRPr>
            </a:p>
          </p:txBody>
        </p:sp>
        <p:sp>
          <p:nvSpPr>
            <p:cNvPr id="37" name="Freeform 9"/>
            <p:cNvSpPr>
              <a:spLocks noEditPoints="1"/>
            </p:cNvSpPr>
            <p:nvPr/>
          </p:nvSpPr>
          <p:spPr bwMode="auto">
            <a:xfrm>
              <a:off x="3202579" y="2649361"/>
              <a:ext cx="202001" cy="273503"/>
            </a:xfrm>
            <a:custGeom>
              <a:avLst/>
              <a:gdLst>
                <a:gd name="T0" fmla="*/ 46 w 192"/>
                <a:gd name="T1" fmla="*/ 98 h 258"/>
                <a:gd name="T2" fmla="*/ 96 w 192"/>
                <a:gd name="T3" fmla="*/ 135 h 258"/>
                <a:gd name="T4" fmla="*/ 146 w 192"/>
                <a:gd name="T5" fmla="*/ 98 h 258"/>
                <a:gd name="T6" fmla="*/ 162 w 192"/>
                <a:gd name="T7" fmla="*/ 81 h 258"/>
                <a:gd name="T8" fmla="*/ 164 w 192"/>
                <a:gd name="T9" fmla="*/ 65 h 258"/>
                <a:gd name="T10" fmla="*/ 156 w 192"/>
                <a:gd name="T11" fmla="*/ 54 h 258"/>
                <a:gd name="T12" fmla="*/ 96 w 192"/>
                <a:gd name="T13" fmla="*/ 0 h 258"/>
                <a:gd name="T14" fmla="*/ 37 w 192"/>
                <a:gd name="T15" fmla="*/ 54 h 258"/>
                <a:gd name="T16" fmla="*/ 28 w 192"/>
                <a:gd name="T17" fmla="*/ 65 h 258"/>
                <a:gd name="T18" fmla="*/ 30 w 192"/>
                <a:gd name="T19" fmla="*/ 81 h 258"/>
                <a:gd name="T20" fmla="*/ 46 w 192"/>
                <a:gd name="T21" fmla="*/ 98 h 258"/>
                <a:gd name="T22" fmla="*/ 39 w 192"/>
                <a:gd name="T23" fmla="*/ 68 h 258"/>
                <a:gd name="T24" fmla="*/ 41 w 192"/>
                <a:gd name="T25" fmla="*/ 64 h 258"/>
                <a:gd name="T26" fmla="*/ 42 w 192"/>
                <a:gd name="T27" fmla="*/ 64 h 258"/>
                <a:gd name="T28" fmla="*/ 47 w 192"/>
                <a:gd name="T29" fmla="*/ 63 h 258"/>
                <a:gd name="T30" fmla="*/ 47 w 192"/>
                <a:gd name="T31" fmla="*/ 58 h 258"/>
                <a:gd name="T32" fmla="*/ 51 w 192"/>
                <a:gd name="T33" fmla="*/ 41 h 258"/>
                <a:gd name="T34" fmla="*/ 141 w 192"/>
                <a:gd name="T35" fmla="*/ 41 h 258"/>
                <a:gd name="T36" fmla="*/ 145 w 192"/>
                <a:gd name="T37" fmla="*/ 58 h 258"/>
                <a:gd name="T38" fmla="*/ 145 w 192"/>
                <a:gd name="T39" fmla="*/ 63 h 258"/>
                <a:gd name="T40" fmla="*/ 150 w 192"/>
                <a:gd name="T41" fmla="*/ 64 h 258"/>
                <a:gd name="T42" fmla="*/ 151 w 192"/>
                <a:gd name="T43" fmla="*/ 64 h 258"/>
                <a:gd name="T44" fmla="*/ 153 w 192"/>
                <a:gd name="T45" fmla="*/ 68 h 258"/>
                <a:gd name="T46" fmla="*/ 152 w 192"/>
                <a:gd name="T47" fmla="*/ 76 h 258"/>
                <a:gd name="T48" fmla="*/ 141 w 192"/>
                <a:gd name="T49" fmla="*/ 88 h 258"/>
                <a:gd name="T50" fmla="*/ 138 w 192"/>
                <a:gd name="T51" fmla="*/ 89 h 258"/>
                <a:gd name="T52" fmla="*/ 137 w 192"/>
                <a:gd name="T53" fmla="*/ 91 h 258"/>
                <a:gd name="T54" fmla="*/ 96 w 192"/>
                <a:gd name="T55" fmla="*/ 124 h 258"/>
                <a:gd name="T56" fmla="*/ 55 w 192"/>
                <a:gd name="T57" fmla="*/ 91 h 258"/>
                <a:gd name="T58" fmla="*/ 54 w 192"/>
                <a:gd name="T59" fmla="*/ 89 h 258"/>
                <a:gd name="T60" fmla="*/ 51 w 192"/>
                <a:gd name="T61" fmla="*/ 88 h 258"/>
                <a:gd name="T62" fmla="*/ 40 w 192"/>
                <a:gd name="T63" fmla="*/ 76 h 258"/>
                <a:gd name="T64" fmla="*/ 39 w 192"/>
                <a:gd name="T65" fmla="*/ 68 h 258"/>
                <a:gd name="T66" fmla="*/ 140 w 192"/>
                <a:gd name="T67" fmla="*/ 138 h 258"/>
                <a:gd name="T68" fmla="*/ 118 w 192"/>
                <a:gd name="T69" fmla="*/ 221 h 258"/>
                <a:gd name="T70" fmla="*/ 109 w 192"/>
                <a:gd name="T71" fmla="*/ 221 h 258"/>
                <a:gd name="T72" fmla="*/ 103 w 192"/>
                <a:gd name="T73" fmla="*/ 155 h 258"/>
                <a:gd name="T74" fmla="*/ 96 w 192"/>
                <a:gd name="T75" fmla="*/ 148 h 258"/>
                <a:gd name="T76" fmla="*/ 89 w 192"/>
                <a:gd name="T77" fmla="*/ 155 h 258"/>
                <a:gd name="T78" fmla="*/ 84 w 192"/>
                <a:gd name="T79" fmla="*/ 221 h 258"/>
                <a:gd name="T80" fmla="*/ 75 w 192"/>
                <a:gd name="T81" fmla="*/ 221 h 258"/>
                <a:gd name="T82" fmla="*/ 52 w 192"/>
                <a:gd name="T83" fmla="*/ 138 h 258"/>
                <a:gd name="T84" fmla="*/ 0 w 192"/>
                <a:gd name="T85" fmla="*/ 204 h 258"/>
                <a:gd name="T86" fmla="*/ 0 w 192"/>
                <a:gd name="T87" fmla="*/ 258 h 258"/>
                <a:gd name="T88" fmla="*/ 192 w 192"/>
                <a:gd name="T89" fmla="*/ 258 h 258"/>
                <a:gd name="T90" fmla="*/ 192 w 192"/>
                <a:gd name="T91" fmla="*/ 204 h 258"/>
                <a:gd name="T92" fmla="*/ 140 w 192"/>
                <a:gd name="T93" fmla="*/ 13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258">
                  <a:moveTo>
                    <a:pt x="46" y="98"/>
                  </a:moveTo>
                  <a:cubicBezTo>
                    <a:pt x="55" y="116"/>
                    <a:pt x="73" y="135"/>
                    <a:pt x="96" y="135"/>
                  </a:cubicBezTo>
                  <a:cubicBezTo>
                    <a:pt x="119" y="135"/>
                    <a:pt x="137" y="116"/>
                    <a:pt x="146" y="98"/>
                  </a:cubicBezTo>
                  <a:cubicBezTo>
                    <a:pt x="153" y="95"/>
                    <a:pt x="160" y="87"/>
                    <a:pt x="162" y="81"/>
                  </a:cubicBezTo>
                  <a:cubicBezTo>
                    <a:pt x="165" y="76"/>
                    <a:pt x="165" y="70"/>
                    <a:pt x="164" y="65"/>
                  </a:cubicBezTo>
                  <a:cubicBezTo>
                    <a:pt x="163" y="60"/>
                    <a:pt x="160" y="56"/>
                    <a:pt x="156" y="54"/>
                  </a:cubicBezTo>
                  <a:cubicBezTo>
                    <a:pt x="152" y="23"/>
                    <a:pt x="127" y="0"/>
                    <a:pt x="96" y="0"/>
                  </a:cubicBezTo>
                  <a:cubicBezTo>
                    <a:pt x="65" y="0"/>
                    <a:pt x="40" y="23"/>
                    <a:pt x="37" y="54"/>
                  </a:cubicBezTo>
                  <a:cubicBezTo>
                    <a:pt x="32" y="56"/>
                    <a:pt x="29" y="60"/>
                    <a:pt x="28" y="65"/>
                  </a:cubicBezTo>
                  <a:cubicBezTo>
                    <a:pt x="27" y="70"/>
                    <a:pt x="27" y="76"/>
                    <a:pt x="30" y="81"/>
                  </a:cubicBezTo>
                  <a:cubicBezTo>
                    <a:pt x="32" y="87"/>
                    <a:pt x="39" y="95"/>
                    <a:pt x="46" y="98"/>
                  </a:cubicBezTo>
                  <a:close/>
                  <a:moveTo>
                    <a:pt x="39" y="68"/>
                  </a:moveTo>
                  <a:cubicBezTo>
                    <a:pt x="39" y="67"/>
                    <a:pt x="39" y="65"/>
                    <a:pt x="41" y="64"/>
                  </a:cubicBezTo>
                  <a:cubicBezTo>
                    <a:pt x="41" y="64"/>
                    <a:pt x="42" y="64"/>
                    <a:pt x="42" y="64"/>
                  </a:cubicBezTo>
                  <a:cubicBezTo>
                    <a:pt x="47" y="63"/>
                    <a:pt x="47" y="63"/>
                    <a:pt x="47" y="63"/>
                  </a:cubicBezTo>
                  <a:cubicBezTo>
                    <a:pt x="47" y="58"/>
                    <a:pt x="47" y="58"/>
                    <a:pt x="47" y="58"/>
                  </a:cubicBezTo>
                  <a:cubicBezTo>
                    <a:pt x="48" y="52"/>
                    <a:pt x="49" y="47"/>
                    <a:pt x="51" y="41"/>
                  </a:cubicBezTo>
                  <a:cubicBezTo>
                    <a:pt x="141" y="41"/>
                    <a:pt x="141" y="41"/>
                    <a:pt x="141" y="41"/>
                  </a:cubicBezTo>
                  <a:cubicBezTo>
                    <a:pt x="143" y="47"/>
                    <a:pt x="145" y="52"/>
                    <a:pt x="145" y="58"/>
                  </a:cubicBezTo>
                  <a:cubicBezTo>
                    <a:pt x="145" y="63"/>
                    <a:pt x="145" y="63"/>
                    <a:pt x="145" y="63"/>
                  </a:cubicBezTo>
                  <a:cubicBezTo>
                    <a:pt x="150" y="64"/>
                    <a:pt x="150" y="64"/>
                    <a:pt x="150" y="64"/>
                  </a:cubicBezTo>
                  <a:cubicBezTo>
                    <a:pt x="151" y="64"/>
                    <a:pt x="151" y="64"/>
                    <a:pt x="151" y="64"/>
                  </a:cubicBezTo>
                  <a:cubicBezTo>
                    <a:pt x="153" y="65"/>
                    <a:pt x="153" y="67"/>
                    <a:pt x="153" y="68"/>
                  </a:cubicBezTo>
                  <a:cubicBezTo>
                    <a:pt x="154" y="70"/>
                    <a:pt x="154" y="74"/>
                    <a:pt x="152" y="76"/>
                  </a:cubicBezTo>
                  <a:cubicBezTo>
                    <a:pt x="150" y="82"/>
                    <a:pt x="144" y="87"/>
                    <a:pt x="141" y="88"/>
                  </a:cubicBezTo>
                  <a:cubicBezTo>
                    <a:pt x="138" y="89"/>
                    <a:pt x="138" y="89"/>
                    <a:pt x="138" y="89"/>
                  </a:cubicBezTo>
                  <a:cubicBezTo>
                    <a:pt x="137" y="91"/>
                    <a:pt x="137" y="91"/>
                    <a:pt x="137" y="91"/>
                  </a:cubicBezTo>
                  <a:cubicBezTo>
                    <a:pt x="129" y="107"/>
                    <a:pt x="115" y="124"/>
                    <a:pt x="96" y="124"/>
                  </a:cubicBezTo>
                  <a:cubicBezTo>
                    <a:pt x="78" y="124"/>
                    <a:pt x="63" y="107"/>
                    <a:pt x="55" y="91"/>
                  </a:cubicBezTo>
                  <a:cubicBezTo>
                    <a:pt x="54" y="89"/>
                    <a:pt x="54" y="89"/>
                    <a:pt x="54" y="89"/>
                  </a:cubicBezTo>
                  <a:cubicBezTo>
                    <a:pt x="51" y="88"/>
                    <a:pt x="51" y="88"/>
                    <a:pt x="51" y="88"/>
                  </a:cubicBezTo>
                  <a:cubicBezTo>
                    <a:pt x="48" y="87"/>
                    <a:pt x="42" y="82"/>
                    <a:pt x="40" y="76"/>
                  </a:cubicBezTo>
                  <a:cubicBezTo>
                    <a:pt x="38" y="74"/>
                    <a:pt x="38" y="70"/>
                    <a:pt x="39" y="68"/>
                  </a:cubicBezTo>
                  <a:close/>
                  <a:moveTo>
                    <a:pt x="140" y="138"/>
                  </a:moveTo>
                  <a:cubicBezTo>
                    <a:pt x="118" y="221"/>
                    <a:pt x="118" y="221"/>
                    <a:pt x="118" y="221"/>
                  </a:cubicBezTo>
                  <a:cubicBezTo>
                    <a:pt x="109" y="221"/>
                    <a:pt x="109" y="221"/>
                    <a:pt x="109" y="221"/>
                  </a:cubicBezTo>
                  <a:cubicBezTo>
                    <a:pt x="103" y="155"/>
                    <a:pt x="103" y="155"/>
                    <a:pt x="103" y="155"/>
                  </a:cubicBezTo>
                  <a:cubicBezTo>
                    <a:pt x="103" y="151"/>
                    <a:pt x="100" y="148"/>
                    <a:pt x="96" y="148"/>
                  </a:cubicBezTo>
                  <a:cubicBezTo>
                    <a:pt x="92" y="148"/>
                    <a:pt x="89" y="151"/>
                    <a:pt x="89" y="155"/>
                  </a:cubicBezTo>
                  <a:cubicBezTo>
                    <a:pt x="84" y="221"/>
                    <a:pt x="84" y="221"/>
                    <a:pt x="84" y="221"/>
                  </a:cubicBezTo>
                  <a:cubicBezTo>
                    <a:pt x="75" y="221"/>
                    <a:pt x="75" y="221"/>
                    <a:pt x="75" y="221"/>
                  </a:cubicBezTo>
                  <a:cubicBezTo>
                    <a:pt x="52" y="138"/>
                    <a:pt x="52" y="138"/>
                    <a:pt x="52" y="138"/>
                  </a:cubicBezTo>
                  <a:cubicBezTo>
                    <a:pt x="22" y="146"/>
                    <a:pt x="0" y="173"/>
                    <a:pt x="0" y="204"/>
                  </a:cubicBezTo>
                  <a:cubicBezTo>
                    <a:pt x="0" y="258"/>
                    <a:pt x="0" y="258"/>
                    <a:pt x="0" y="258"/>
                  </a:cubicBezTo>
                  <a:cubicBezTo>
                    <a:pt x="192" y="258"/>
                    <a:pt x="192" y="258"/>
                    <a:pt x="192" y="258"/>
                  </a:cubicBezTo>
                  <a:cubicBezTo>
                    <a:pt x="192" y="204"/>
                    <a:pt x="192" y="204"/>
                    <a:pt x="192" y="204"/>
                  </a:cubicBezTo>
                  <a:cubicBezTo>
                    <a:pt x="192" y="173"/>
                    <a:pt x="170" y="146"/>
                    <a:pt x="140"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6" name="Oval 5"/>
            <p:cNvSpPr/>
            <p:nvPr/>
          </p:nvSpPr>
          <p:spPr>
            <a:xfrm>
              <a:off x="4370544" y="2475935"/>
              <a:ext cx="613414" cy="6217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1" name="Arrow: Chevron 26"/>
            <p:cNvSpPr/>
            <p:nvPr/>
          </p:nvSpPr>
          <p:spPr>
            <a:xfrm>
              <a:off x="3966951" y="1700745"/>
              <a:ext cx="1431827" cy="399313"/>
            </a:xfrm>
            <a:prstGeom prst="chevron">
              <a:avLst>
                <a:gd name="adj" fmla="val 337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sp>
          <p:nvSpPr>
            <p:cNvPr id="33" name="TextBox 32"/>
            <p:cNvSpPr txBox="1"/>
            <p:nvPr/>
          </p:nvSpPr>
          <p:spPr>
            <a:xfrm>
              <a:off x="4279759" y="1716141"/>
              <a:ext cx="902642"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THREE</a:t>
              </a:r>
              <a:endParaRPr lang="en-IN" sz="1575" dirty="0">
                <a:solidFill>
                  <a:schemeClr val="bg1"/>
                </a:solidFill>
                <a:latin typeface="Raleway" panose="020B0503030101060003" pitchFamily="34" charset="0"/>
              </a:endParaRPr>
            </a:p>
          </p:txBody>
        </p:sp>
        <p:sp>
          <p:nvSpPr>
            <p:cNvPr id="38" name="Freeform 13"/>
            <p:cNvSpPr>
              <a:spLocks noEditPoints="1"/>
            </p:cNvSpPr>
            <p:nvPr/>
          </p:nvSpPr>
          <p:spPr bwMode="auto">
            <a:xfrm>
              <a:off x="4555146" y="2667739"/>
              <a:ext cx="266813" cy="268514"/>
            </a:xfrm>
            <a:custGeom>
              <a:avLst/>
              <a:gdLst>
                <a:gd name="T0" fmla="*/ 168 w 262"/>
                <a:gd name="T1" fmla="*/ 194 h 261"/>
                <a:gd name="T2" fmla="*/ 143 w 262"/>
                <a:gd name="T3" fmla="*/ 169 h 261"/>
                <a:gd name="T4" fmla="*/ 130 w 262"/>
                <a:gd name="T5" fmla="*/ 148 h 261"/>
                <a:gd name="T6" fmla="*/ 113 w 262"/>
                <a:gd name="T7" fmla="*/ 165 h 261"/>
                <a:gd name="T8" fmla="*/ 84 w 262"/>
                <a:gd name="T9" fmla="*/ 160 h 261"/>
                <a:gd name="T10" fmla="*/ 89 w 262"/>
                <a:gd name="T11" fmla="*/ 189 h 261"/>
                <a:gd name="T12" fmla="*/ 80 w 262"/>
                <a:gd name="T13" fmla="*/ 215 h 261"/>
                <a:gd name="T14" fmla="*/ 139 w 262"/>
                <a:gd name="T15" fmla="*/ 256 h 261"/>
                <a:gd name="T16" fmla="*/ 181 w 262"/>
                <a:gd name="T17" fmla="*/ 198 h 261"/>
                <a:gd name="T18" fmla="*/ 67 w 262"/>
                <a:gd name="T19" fmla="*/ 143 h 261"/>
                <a:gd name="T20" fmla="*/ 96 w 262"/>
                <a:gd name="T21" fmla="*/ 149 h 261"/>
                <a:gd name="T22" fmla="*/ 105 w 262"/>
                <a:gd name="T23" fmla="*/ 139 h 261"/>
                <a:gd name="T24" fmla="*/ 96 w 262"/>
                <a:gd name="T25" fmla="*/ 113 h 261"/>
                <a:gd name="T26" fmla="*/ 101 w 262"/>
                <a:gd name="T27" fmla="*/ 84 h 261"/>
                <a:gd name="T28" fmla="*/ 72 w 262"/>
                <a:gd name="T29" fmla="*/ 90 h 261"/>
                <a:gd name="T30" fmla="*/ 46 w 262"/>
                <a:gd name="T31" fmla="*/ 81 h 261"/>
                <a:gd name="T32" fmla="*/ 4 w 262"/>
                <a:gd name="T33" fmla="*/ 139 h 261"/>
                <a:gd name="T34" fmla="*/ 63 w 262"/>
                <a:gd name="T35" fmla="*/ 181 h 261"/>
                <a:gd name="T36" fmla="*/ 67 w 262"/>
                <a:gd name="T37" fmla="*/ 168 h 261"/>
                <a:gd name="T38" fmla="*/ 257 w 262"/>
                <a:gd name="T39" fmla="*/ 122 h 261"/>
                <a:gd name="T40" fmla="*/ 198 w 262"/>
                <a:gd name="T41" fmla="*/ 81 h 261"/>
                <a:gd name="T42" fmla="*/ 195 w 262"/>
                <a:gd name="T43" fmla="*/ 94 h 261"/>
                <a:gd name="T44" fmla="*/ 170 w 262"/>
                <a:gd name="T45" fmla="*/ 119 h 261"/>
                <a:gd name="T46" fmla="*/ 158 w 262"/>
                <a:gd name="T47" fmla="*/ 121 h 261"/>
                <a:gd name="T48" fmla="*/ 148 w 262"/>
                <a:gd name="T49" fmla="*/ 131 h 261"/>
                <a:gd name="T50" fmla="*/ 160 w 262"/>
                <a:gd name="T51" fmla="*/ 152 h 261"/>
                <a:gd name="T52" fmla="*/ 185 w 262"/>
                <a:gd name="T53" fmla="*/ 177 h 261"/>
                <a:gd name="T54" fmla="*/ 198 w 262"/>
                <a:gd name="T55" fmla="*/ 181 h 261"/>
                <a:gd name="T56" fmla="*/ 257 w 262"/>
                <a:gd name="T57" fmla="*/ 139 h 261"/>
                <a:gd name="T58" fmla="*/ 90 w 262"/>
                <a:gd name="T59" fmla="*/ 73 h 261"/>
                <a:gd name="T60" fmla="*/ 119 w 262"/>
                <a:gd name="T61" fmla="*/ 67 h 261"/>
                <a:gd name="T62" fmla="*/ 113 w 262"/>
                <a:gd name="T63" fmla="*/ 96 h 261"/>
                <a:gd name="T64" fmla="*/ 139 w 262"/>
                <a:gd name="T65" fmla="*/ 105 h 261"/>
                <a:gd name="T66" fmla="*/ 149 w 262"/>
                <a:gd name="T67" fmla="*/ 96 h 261"/>
                <a:gd name="T68" fmla="*/ 178 w 262"/>
                <a:gd name="T69" fmla="*/ 102 h 261"/>
                <a:gd name="T70" fmla="*/ 172 w 262"/>
                <a:gd name="T71" fmla="*/ 73 h 261"/>
                <a:gd name="T72" fmla="*/ 181 w 262"/>
                <a:gd name="T73" fmla="*/ 46 h 261"/>
                <a:gd name="T74" fmla="*/ 122 w 262"/>
                <a:gd name="T75" fmla="*/ 5 h 261"/>
                <a:gd name="T76" fmla="*/ 81 w 262"/>
                <a:gd name="T77" fmla="*/ 6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2" h="261">
                  <a:moveTo>
                    <a:pt x="171" y="189"/>
                  </a:moveTo>
                  <a:cubicBezTo>
                    <a:pt x="171" y="191"/>
                    <a:pt x="169" y="193"/>
                    <a:pt x="168" y="194"/>
                  </a:cubicBezTo>
                  <a:cubicBezTo>
                    <a:pt x="161" y="201"/>
                    <a:pt x="149" y="201"/>
                    <a:pt x="143" y="194"/>
                  </a:cubicBezTo>
                  <a:cubicBezTo>
                    <a:pt x="136" y="187"/>
                    <a:pt x="136" y="176"/>
                    <a:pt x="143" y="169"/>
                  </a:cubicBezTo>
                  <a:cubicBezTo>
                    <a:pt x="144" y="168"/>
                    <a:pt x="146" y="166"/>
                    <a:pt x="148" y="165"/>
                  </a:cubicBezTo>
                  <a:cubicBezTo>
                    <a:pt x="130" y="148"/>
                    <a:pt x="130" y="148"/>
                    <a:pt x="130" y="148"/>
                  </a:cubicBezTo>
                  <a:cubicBezTo>
                    <a:pt x="122" y="156"/>
                    <a:pt x="122" y="156"/>
                    <a:pt x="122" y="156"/>
                  </a:cubicBezTo>
                  <a:cubicBezTo>
                    <a:pt x="113" y="165"/>
                    <a:pt x="113" y="165"/>
                    <a:pt x="113" y="165"/>
                  </a:cubicBezTo>
                  <a:cubicBezTo>
                    <a:pt x="112" y="163"/>
                    <a:pt x="110" y="161"/>
                    <a:pt x="109" y="160"/>
                  </a:cubicBezTo>
                  <a:cubicBezTo>
                    <a:pt x="102" y="153"/>
                    <a:pt x="91" y="153"/>
                    <a:pt x="84" y="160"/>
                  </a:cubicBezTo>
                  <a:cubicBezTo>
                    <a:pt x="77" y="167"/>
                    <a:pt x="77" y="178"/>
                    <a:pt x="84" y="185"/>
                  </a:cubicBezTo>
                  <a:cubicBezTo>
                    <a:pt x="85" y="186"/>
                    <a:pt x="87" y="188"/>
                    <a:pt x="89" y="189"/>
                  </a:cubicBezTo>
                  <a:cubicBezTo>
                    <a:pt x="80" y="198"/>
                    <a:pt x="80" y="198"/>
                    <a:pt x="80" y="198"/>
                  </a:cubicBezTo>
                  <a:cubicBezTo>
                    <a:pt x="75" y="202"/>
                    <a:pt x="75" y="210"/>
                    <a:pt x="80" y="215"/>
                  </a:cubicBezTo>
                  <a:cubicBezTo>
                    <a:pt x="122" y="256"/>
                    <a:pt x="122" y="256"/>
                    <a:pt x="122" y="256"/>
                  </a:cubicBezTo>
                  <a:cubicBezTo>
                    <a:pt x="127" y="261"/>
                    <a:pt x="134" y="261"/>
                    <a:pt x="139" y="256"/>
                  </a:cubicBezTo>
                  <a:cubicBezTo>
                    <a:pt x="181" y="215"/>
                    <a:pt x="181" y="215"/>
                    <a:pt x="181" y="215"/>
                  </a:cubicBezTo>
                  <a:cubicBezTo>
                    <a:pt x="185" y="210"/>
                    <a:pt x="185" y="202"/>
                    <a:pt x="181" y="198"/>
                  </a:cubicBezTo>
                  <a:lnTo>
                    <a:pt x="171" y="189"/>
                  </a:lnTo>
                  <a:close/>
                  <a:moveTo>
                    <a:pt x="67" y="143"/>
                  </a:moveTo>
                  <a:cubicBezTo>
                    <a:pt x="74" y="136"/>
                    <a:pt x="85" y="136"/>
                    <a:pt x="92" y="143"/>
                  </a:cubicBezTo>
                  <a:cubicBezTo>
                    <a:pt x="93" y="145"/>
                    <a:pt x="95" y="147"/>
                    <a:pt x="96" y="149"/>
                  </a:cubicBezTo>
                  <a:cubicBezTo>
                    <a:pt x="105" y="139"/>
                    <a:pt x="105" y="139"/>
                    <a:pt x="105" y="139"/>
                  </a:cubicBezTo>
                  <a:cubicBezTo>
                    <a:pt x="105" y="139"/>
                    <a:pt x="105" y="139"/>
                    <a:pt x="105" y="139"/>
                  </a:cubicBezTo>
                  <a:cubicBezTo>
                    <a:pt x="113" y="131"/>
                    <a:pt x="113" y="131"/>
                    <a:pt x="113" y="131"/>
                  </a:cubicBezTo>
                  <a:cubicBezTo>
                    <a:pt x="96" y="113"/>
                    <a:pt x="96" y="113"/>
                    <a:pt x="96" y="113"/>
                  </a:cubicBezTo>
                  <a:cubicBezTo>
                    <a:pt x="98" y="112"/>
                    <a:pt x="100" y="111"/>
                    <a:pt x="101" y="109"/>
                  </a:cubicBezTo>
                  <a:cubicBezTo>
                    <a:pt x="108" y="102"/>
                    <a:pt x="108" y="91"/>
                    <a:pt x="101" y="84"/>
                  </a:cubicBezTo>
                  <a:cubicBezTo>
                    <a:pt x="94" y="77"/>
                    <a:pt x="83" y="77"/>
                    <a:pt x="76" y="84"/>
                  </a:cubicBezTo>
                  <a:cubicBezTo>
                    <a:pt x="75" y="86"/>
                    <a:pt x="73" y="88"/>
                    <a:pt x="72" y="90"/>
                  </a:cubicBezTo>
                  <a:cubicBezTo>
                    <a:pt x="63" y="81"/>
                    <a:pt x="63" y="81"/>
                    <a:pt x="63" y="81"/>
                  </a:cubicBezTo>
                  <a:cubicBezTo>
                    <a:pt x="58" y="76"/>
                    <a:pt x="51" y="76"/>
                    <a:pt x="46" y="81"/>
                  </a:cubicBezTo>
                  <a:cubicBezTo>
                    <a:pt x="4" y="122"/>
                    <a:pt x="4" y="122"/>
                    <a:pt x="4" y="122"/>
                  </a:cubicBezTo>
                  <a:cubicBezTo>
                    <a:pt x="0" y="127"/>
                    <a:pt x="0" y="135"/>
                    <a:pt x="4" y="139"/>
                  </a:cubicBezTo>
                  <a:cubicBezTo>
                    <a:pt x="46" y="181"/>
                    <a:pt x="46" y="181"/>
                    <a:pt x="46" y="181"/>
                  </a:cubicBezTo>
                  <a:cubicBezTo>
                    <a:pt x="51" y="186"/>
                    <a:pt x="58" y="186"/>
                    <a:pt x="63" y="181"/>
                  </a:cubicBezTo>
                  <a:cubicBezTo>
                    <a:pt x="72" y="172"/>
                    <a:pt x="72" y="172"/>
                    <a:pt x="72" y="172"/>
                  </a:cubicBezTo>
                  <a:cubicBezTo>
                    <a:pt x="70" y="171"/>
                    <a:pt x="68" y="170"/>
                    <a:pt x="67" y="168"/>
                  </a:cubicBezTo>
                  <a:cubicBezTo>
                    <a:pt x="60" y="161"/>
                    <a:pt x="60" y="150"/>
                    <a:pt x="67" y="143"/>
                  </a:cubicBezTo>
                  <a:close/>
                  <a:moveTo>
                    <a:pt x="257" y="122"/>
                  </a:moveTo>
                  <a:cubicBezTo>
                    <a:pt x="216" y="81"/>
                    <a:pt x="216" y="81"/>
                    <a:pt x="216" y="81"/>
                  </a:cubicBezTo>
                  <a:cubicBezTo>
                    <a:pt x="211" y="76"/>
                    <a:pt x="203" y="76"/>
                    <a:pt x="198" y="81"/>
                  </a:cubicBezTo>
                  <a:cubicBezTo>
                    <a:pt x="189" y="90"/>
                    <a:pt x="189" y="90"/>
                    <a:pt x="189" y="90"/>
                  </a:cubicBezTo>
                  <a:cubicBezTo>
                    <a:pt x="191" y="91"/>
                    <a:pt x="193" y="92"/>
                    <a:pt x="195" y="94"/>
                  </a:cubicBezTo>
                  <a:cubicBezTo>
                    <a:pt x="202" y="101"/>
                    <a:pt x="202" y="112"/>
                    <a:pt x="195" y="119"/>
                  </a:cubicBezTo>
                  <a:cubicBezTo>
                    <a:pt x="188" y="126"/>
                    <a:pt x="177" y="126"/>
                    <a:pt x="170" y="119"/>
                  </a:cubicBezTo>
                  <a:cubicBezTo>
                    <a:pt x="168" y="117"/>
                    <a:pt x="167" y="115"/>
                    <a:pt x="166" y="113"/>
                  </a:cubicBezTo>
                  <a:cubicBezTo>
                    <a:pt x="158" y="121"/>
                    <a:pt x="158" y="121"/>
                    <a:pt x="158" y="121"/>
                  </a:cubicBezTo>
                  <a:cubicBezTo>
                    <a:pt x="157" y="122"/>
                    <a:pt x="157" y="122"/>
                    <a:pt x="157" y="122"/>
                  </a:cubicBezTo>
                  <a:cubicBezTo>
                    <a:pt x="148" y="131"/>
                    <a:pt x="148" y="131"/>
                    <a:pt x="148" y="131"/>
                  </a:cubicBezTo>
                  <a:cubicBezTo>
                    <a:pt x="166" y="149"/>
                    <a:pt x="166" y="149"/>
                    <a:pt x="166" y="149"/>
                  </a:cubicBezTo>
                  <a:cubicBezTo>
                    <a:pt x="164" y="149"/>
                    <a:pt x="162" y="151"/>
                    <a:pt x="160" y="152"/>
                  </a:cubicBezTo>
                  <a:cubicBezTo>
                    <a:pt x="153" y="159"/>
                    <a:pt x="153" y="171"/>
                    <a:pt x="160" y="177"/>
                  </a:cubicBezTo>
                  <a:cubicBezTo>
                    <a:pt x="167" y="184"/>
                    <a:pt x="178" y="184"/>
                    <a:pt x="185" y="177"/>
                  </a:cubicBezTo>
                  <a:cubicBezTo>
                    <a:pt x="187" y="176"/>
                    <a:pt x="188" y="174"/>
                    <a:pt x="189" y="172"/>
                  </a:cubicBezTo>
                  <a:cubicBezTo>
                    <a:pt x="198" y="181"/>
                    <a:pt x="198" y="181"/>
                    <a:pt x="198" y="181"/>
                  </a:cubicBezTo>
                  <a:cubicBezTo>
                    <a:pt x="203" y="186"/>
                    <a:pt x="211" y="186"/>
                    <a:pt x="216" y="181"/>
                  </a:cubicBezTo>
                  <a:cubicBezTo>
                    <a:pt x="257" y="139"/>
                    <a:pt x="257" y="139"/>
                    <a:pt x="257" y="139"/>
                  </a:cubicBezTo>
                  <a:cubicBezTo>
                    <a:pt x="262" y="135"/>
                    <a:pt x="262" y="127"/>
                    <a:pt x="257" y="122"/>
                  </a:cubicBezTo>
                  <a:close/>
                  <a:moveTo>
                    <a:pt x="90" y="73"/>
                  </a:moveTo>
                  <a:cubicBezTo>
                    <a:pt x="91" y="71"/>
                    <a:pt x="92" y="69"/>
                    <a:pt x="94" y="67"/>
                  </a:cubicBezTo>
                  <a:cubicBezTo>
                    <a:pt x="101" y="60"/>
                    <a:pt x="112" y="60"/>
                    <a:pt x="119" y="67"/>
                  </a:cubicBezTo>
                  <a:cubicBezTo>
                    <a:pt x="126" y="74"/>
                    <a:pt x="126" y="85"/>
                    <a:pt x="119" y="92"/>
                  </a:cubicBezTo>
                  <a:cubicBezTo>
                    <a:pt x="117" y="94"/>
                    <a:pt x="115" y="95"/>
                    <a:pt x="113" y="96"/>
                  </a:cubicBezTo>
                  <a:cubicBezTo>
                    <a:pt x="131" y="114"/>
                    <a:pt x="131" y="114"/>
                    <a:pt x="131" y="114"/>
                  </a:cubicBezTo>
                  <a:cubicBezTo>
                    <a:pt x="139" y="105"/>
                    <a:pt x="139" y="105"/>
                    <a:pt x="139" y="105"/>
                  </a:cubicBezTo>
                  <a:cubicBezTo>
                    <a:pt x="139" y="105"/>
                    <a:pt x="139" y="105"/>
                    <a:pt x="139" y="105"/>
                  </a:cubicBezTo>
                  <a:cubicBezTo>
                    <a:pt x="149" y="96"/>
                    <a:pt x="149" y="96"/>
                    <a:pt x="149" y="96"/>
                  </a:cubicBezTo>
                  <a:cubicBezTo>
                    <a:pt x="150" y="98"/>
                    <a:pt x="151" y="100"/>
                    <a:pt x="153" y="102"/>
                  </a:cubicBezTo>
                  <a:cubicBezTo>
                    <a:pt x="159" y="108"/>
                    <a:pt x="171" y="108"/>
                    <a:pt x="178" y="102"/>
                  </a:cubicBezTo>
                  <a:cubicBezTo>
                    <a:pt x="184" y="95"/>
                    <a:pt x="184" y="83"/>
                    <a:pt x="178" y="77"/>
                  </a:cubicBezTo>
                  <a:cubicBezTo>
                    <a:pt x="176" y="75"/>
                    <a:pt x="174" y="74"/>
                    <a:pt x="172" y="73"/>
                  </a:cubicBezTo>
                  <a:cubicBezTo>
                    <a:pt x="181" y="64"/>
                    <a:pt x="181" y="64"/>
                    <a:pt x="181" y="64"/>
                  </a:cubicBezTo>
                  <a:cubicBezTo>
                    <a:pt x="186" y="59"/>
                    <a:pt x="186" y="51"/>
                    <a:pt x="181" y="46"/>
                  </a:cubicBezTo>
                  <a:cubicBezTo>
                    <a:pt x="139" y="5"/>
                    <a:pt x="139" y="5"/>
                    <a:pt x="139" y="5"/>
                  </a:cubicBezTo>
                  <a:cubicBezTo>
                    <a:pt x="135" y="0"/>
                    <a:pt x="127" y="0"/>
                    <a:pt x="122" y="5"/>
                  </a:cubicBezTo>
                  <a:cubicBezTo>
                    <a:pt x="81" y="46"/>
                    <a:pt x="81" y="46"/>
                    <a:pt x="81" y="46"/>
                  </a:cubicBezTo>
                  <a:cubicBezTo>
                    <a:pt x="76" y="51"/>
                    <a:pt x="76" y="59"/>
                    <a:pt x="81" y="64"/>
                  </a:cubicBezTo>
                  <a:lnTo>
                    <a:pt x="9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7" name="Oval 6"/>
            <p:cNvSpPr/>
            <p:nvPr/>
          </p:nvSpPr>
          <p:spPr>
            <a:xfrm>
              <a:off x="5750120" y="2475935"/>
              <a:ext cx="613414" cy="62171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2" name="Arrow: Chevron 27"/>
            <p:cNvSpPr/>
            <p:nvPr/>
          </p:nvSpPr>
          <p:spPr>
            <a:xfrm>
              <a:off x="5340913" y="1694451"/>
              <a:ext cx="1431827" cy="399313"/>
            </a:xfrm>
            <a:prstGeom prst="chevron">
              <a:avLst>
                <a:gd name="adj" fmla="val 3371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cxnSp>
          <p:nvCxnSpPr>
            <p:cNvPr id="29" name="Straight Connector 28"/>
            <p:cNvCxnSpPr/>
            <p:nvPr/>
          </p:nvCxnSpPr>
          <p:spPr>
            <a:xfrm>
              <a:off x="6059310" y="2051712"/>
              <a:ext cx="0" cy="458919"/>
            </a:xfrm>
            <a:prstGeom prst="line">
              <a:avLst/>
            </a:prstGeom>
            <a:ln w="381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696738" y="1716141"/>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FOUR</a:t>
              </a:r>
              <a:endParaRPr lang="en-IN" sz="1575" dirty="0">
                <a:solidFill>
                  <a:schemeClr val="bg1"/>
                </a:solidFill>
                <a:latin typeface="Raleway" panose="020B0503030101060003" pitchFamily="34" charset="0"/>
              </a:endParaRPr>
            </a:p>
          </p:txBody>
        </p:sp>
        <p:sp>
          <p:nvSpPr>
            <p:cNvPr id="39" name="Freeform 17"/>
            <p:cNvSpPr>
              <a:spLocks noEditPoints="1"/>
            </p:cNvSpPr>
            <p:nvPr/>
          </p:nvSpPr>
          <p:spPr bwMode="auto">
            <a:xfrm>
              <a:off x="5924433" y="2634899"/>
              <a:ext cx="271606" cy="274104"/>
            </a:xfrm>
            <a:custGeom>
              <a:avLst/>
              <a:gdLst>
                <a:gd name="T0" fmla="*/ 260 w 260"/>
                <a:gd name="T1" fmla="*/ 143 h 259"/>
                <a:gd name="T2" fmla="*/ 231 w 260"/>
                <a:gd name="T3" fmla="*/ 124 h 259"/>
                <a:gd name="T4" fmla="*/ 249 w 260"/>
                <a:gd name="T5" fmla="*/ 76 h 259"/>
                <a:gd name="T6" fmla="*/ 215 w 260"/>
                <a:gd name="T7" fmla="*/ 75 h 259"/>
                <a:gd name="T8" fmla="*/ 207 w 260"/>
                <a:gd name="T9" fmla="*/ 24 h 259"/>
                <a:gd name="T10" fmla="*/ 176 w 260"/>
                <a:gd name="T11" fmla="*/ 40 h 259"/>
                <a:gd name="T12" fmla="*/ 143 w 260"/>
                <a:gd name="T13" fmla="*/ 0 h 259"/>
                <a:gd name="T14" fmla="*/ 124 w 260"/>
                <a:gd name="T15" fmla="*/ 30 h 259"/>
                <a:gd name="T16" fmla="*/ 77 w 260"/>
                <a:gd name="T17" fmla="*/ 11 h 259"/>
                <a:gd name="T18" fmla="*/ 75 w 260"/>
                <a:gd name="T19" fmla="*/ 46 h 259"/>
                <a:gd name="T20" fmla="*/ 24 w 260"/>
                <a:gd name="T21" fmla="*/ 54 h 259"/>
                <a:gd name="T22" fmla="*/ 40 w 260"/>
                <a:gd name="T23" fmla="*/ 85 h 259"/>
                <a:gd name="T24" fmla="*/ 0 w 260"/>
                <a:gd name="T25" fmla="*/ 117 h 259"/>
                <a:gd name="T26" fmla="*/ 30 w 260"/>
                <a:gd name="T27" fmla="*/ 136 h 259"/>
                <a:gd name="T28" fmla="*/ 11 w 260"/>
                <a:gd name="T29" fmla="*/ 183 h 259"/>
                <a:gd name="T30" fmla="*/ 46 w 260"/>
                <a:gd name="T31" fmla="*/ 185 h 259"/>
                <a:gd name="T32" fmla="*/ 54 w 260"/>
                <a:gd name="T33" fmla="*/ 235 h 259"/>
                <a:gd name="T34" fmla="*/ 85 w 260"/>
                <a:gd name="T35" fmla="*/ 220 h 259"/>
                <a:gd name="T36" fmla="*/ 117 w 260"/>
                <a:gd name="T37" fmla="*/ 259 h 259"/>
                <a:gd name="T38" fmla="*/ 136 w 260"/>
                <a:gd name="T39" fmla="*/ 230 h 259"/>
                <a:gd name="T40" fmla="*/ 184 w 260"/>
                <a:gd name="T41" fmla="*/ 248 h 259"/>
                <a:gd name="T42" fmla="*/ 186 w 260"/>
                <a:gd name="T43" fmla="*/ 213 h 259"/>
                <a:gd name="T44" fmla="*/ 236 w 260"/>
                <a:gd name="T45" fmla="*/ 206 h 259"/>
                <a:gd name="T46" fmla="*/ 221 w 260"/>
                <a:gd name="T47" fmla="*/ 175 h 259"/>
                <a:gd name="T48" fmla="*/ 201 w 260"/>
                <a:gd name="T49" fmla="*/ 148 h 259"/>
                <a:gd name="T50" fmla="*/ 59 w 260"/>
                <a:gd name="T51" fmla="*/ 111 h 259"/>
                <a:gd name="T52" fmla="*/ 201 w 260"/>
                <a:gd name="T53" fmla="*/ 148 h 259"/>
                <a:gd name="T54" fmla="*/ 180 w 260"/>
                <a:gd name="T55" fmla="*/ 94 h 259"/>
                <a:gd name="T56" fmla="*/ 156 w 260"/>
                <a:gd name="T57" fmla="*/ 90 h 259"/>
                <a:gd name="T58" fmla="*/ 155 w 260"/>
                <a:gd name="T59" fmla="*/ 74 h 259"/>
                <a:gd name="T60" fmla="*/ 133 w 260"/>
                <a:gd name="T61" fmla="*/ 82 h 259"/>
                <a:gd name="T62" fmla="*/ 124 w 260"/>
                <a:gd name="T63" fmla="*/ 69 h 259"/>
                <a:gd name="T64" fmla="*/ 109 w 260"/>
                <a:gd name="T65" fmla="*/ 88 h 259"/>
                <a:gd name="T66" fmla="*/ 94 w 260"/>
                <a:gd name="T67" fmla="*/ 80 h 259"/>
                <a:gd name="T68" fmla="*/ 90 w 260"/>
                <a:gd name="T69" fmla="*/ 104 h 259"/>
                <a:gd name="T70" fmla="*/ 74 w 260"/>
                <a:gd name="T71" fmla="*/ 105 h 259"/>
                <a:gd name="T72" fmla="*/ 83 w 260"/>
                <a:gd name="T73" fmla="*/ 127 h 259"/>
                <a:gd name="T74" fmla="*/ 69 w 260"/>
                <a:gd name="T75" fmla="*/ 136 h 259"/>
                <a:gd name="T76" fmla="*/ 88 w 260"/>
                <a:gd name="T77" fmla="*/ 151 h 259"/>
                <a:gd name="T78" fmla="*/ 80 w 260"/>
                <a:gd name="T79" fmla="*/ 166 h 259"/>
                <a:gd name="T80" fmla="*/ 104 w 260"/>
                <a:gd name="T81" fmla="*/ 170 h 259"/>
                <a:gd name="T82" fmla="*/ 105 w 260"/>
                <a:gd name="T83" fmla="*/ 186 h 259"/>
                <a:gd name="T84" fmla="*/ 128 w 260"/>
                <a:gd name="T85" fmla="*/ 177 h 259"/>
                <a:gd name="T86" fmla="*/ 137 w 260"/>
                <a:gd name="T87" fmla="*/ 191 h 259"/>
                <a:gd name="T88" fmla="*/ 152 w 260"/>
                <a:gd name="T89" fmla="*/ 172 h 259"/>
                <a:gd name="T90" fmla="*/ 167 w 260"/>
                <a:gd name="T91" fmla="*/ 179 h 259"/>
                <a:gd name="T92" fmla="*/ 170 w 260"/>
                <a:gd name="T93" fmla="*/ 156 h 259"/>
                <a:gd name="T94" fmla="*/ 187 w 260"/>
                <a:gd name="T95" fmla="*/ 155 h 259"/>
                <a:gd name="T96" fmla="*/ 178 w 260"/>
                <a:gd name="T97" fmla="*/ 132 h 259"/>
                <a:gd name="T98" fmla="*/ 192 w 260"/>
                <a:gd name="T99" fmla="*/ 123 h 259"/>
                <a:gd name="T100" fmla="*/ 173 w 260"/>
                <a:gd name="T101" fmla="*/ 108 h 259"/>
                <a:gd name="T102" fmla="*/ 164 w 260"/>
                <a:gd name="T103" fmla="*/ 139 h 259"/>
                <a:gd name="T104" fmla="*/ 97 w 260"/>
                <a:gd name="T105" fmla="*/ 121 h 259"/>
                <a:gd name="T106" fmla="*/ 164 w 260"/>
                <a:gd name="T107" fmla="*/ 13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0" h="259">
                  <a:moveTo>
                    <a:pt x="250" y="182"/>
                  </a:moveTo>
                  <a:cubicBezTo>
                    <a:pt x="260" y="143"/>
                    <a:pt x="260" y="143"/>
                    <a:pt x="260" y="143"/>
                  </a:cubicBezTo>
                  <a:cubicBezTo>
                    <a:pt x="231" y="135"/>
                    <a:pt x="231" y="135"/>
                    <a:pt x="231" y="135"/>
                  </a:cubicBezTo>
                  <a:cubicBezTo>
                    <a:pt x="231" y="131"/>
                    <a:pt x="231" y="127"/>
                    <a:pt x="231" y="124"/>
                  </a:cubicBezTo>
                  <a:cubicBezTo>
                    <a:pt x="260" y="116"/>
                    <a:pt x="260" y="116"/>
                    <a:pt x="260" y="116"/>
                  </a:cubicBezTo>
                  <a:cubicBezTo>
                    <a:pt x="249" y="76"/>
                    <a:pt x="249" y="76"/>
                    <a:pt x="249" y="76"/>
                  </a:cubicBezTo>
                  <a:cubicBezTo>
                    <a:pt x="220" y="84"/>
                    <a:pt x="220" y="84"/>
                    <a:pt x="220" y="84"/>
                  </a:cubicBezTo>
                  <a:cubicBezTo>
                    <a:pt x="218" y="81"/>
                    <a:pt x="217" y="78"/>
                    <a:pt x="215" y="75"/>
                  </a:cubicBezTo>
                  <a:cubicBezTo>
                    <a:pt x="236" y="53"/>
                    <a:pt x="236" y="53"/>
                    <a:pt x="236" y="53"/>
                  </a:cubicBezTo>
                  <a:cubicBezTo>
                    <a:pt x="207" y="24"/>
                    <a:pt x="207" y="24"/>
                    <a:pt x="207" y="24"/>
                  </a:cubicBezTo>
                  <a:cubicBezTo>
                    <a:pt x="185" y="46"/>
                    <a:pt x="185" y="46"/>
                    <a:pt x="185" y="46"/>
                  </a:cubicBezTo>
                  <a:cubicBezTo>
                    <a:pt x="182" y="44"/>
                    <a:pt x="179" y="42"/>
                    <a:pt x="176" y="40"/>
                  </a:cubicBezTo>
                  <a:cubicBezTo>
                    <a:pt x="183" y="11"/>
                    <a:pt x="183" y="11"/>
                    <a:pt x="183" y="11"/>
                  </a:cubicBezTo>
                  <a:cubicBezTo>
                    <a:pt x="143" y="0"/>
                    <a:pt x="143" y="0"/>
                    <a:pt x="143" y="0"/>
                  </a:cubicBezTo>
                  <a:cubicBezTo>
                    <a:pt x="136" y="30"/>
                    <a:pt x="136" y="30"/>
                    <a:pt x="136" y="30"/>
                  </a:cubicBezTo>
                  <a:cubicBezTo>
                    <a:pt x="132" y="29"/>
                    <a:pt x="128" y="29"/>
                    <a:pt x="124" y="30"/>
                  </a:cubicBezTo>
                  <a:cubicBezTo>
                    <a:pt x="116" y="1"/>
                    <a:pt x="116" y="1"/>
                    <a:pt x="116" y="1"/>
                  </a:cubicBezTo>
                  <a:cubicBezTo>
                    <a:pt x="77" y="11"/>
                    <a:pt x="77" y="11"/>
                    <a:pt x="77" y="11"/>
                  </a:cubicBezTo>
                  <a:cubicBezTo>
                    <a:pt x="84" y="40"/>
                    <a:pt x="84" y="40"/>
                    <a:pt x="84" y="40"/>
                  </a:cubicBezTo>
                  <a:cubicBezTo>
                    <a:pt x="81" y="42"/>
                    <a:pt x="78" y="44"/>
                    <a:pt x="75" y="46"/>
                  </a:cubicBezTo>
                  <a:cubicBezTo>
                    <a:pt x="53" y="25"/>
                    <a:pt x="53" y="25"/>
                    <a:pt x="53" y="25"/>
                  </a:cubicBezTo>
                  <a:cubicBezTo>
                    <a:pt x="24" y="54"/>
                    <a:pt x="24" y="54"/>
                    <a:pt x="24" y="54"/>
                  </a:cubicBezTo>
                  <a:cubicBezTo>
                    <a:pt x="46" y="75"/>
                    <a:pt x="46" y="75"/>
                    <a:pt x="46" y="75"/>
                  </a:cubicBezTo>
                  <a:cubicBezTo>
                    <a:pt x="44" y="78"/>
                    <a:pt x="42" y="81"/>
                    <a:pt x="40" y="85"/>
                  </a:cubicBezTo>
                  <a:cubicBezTo>
                    <a:pt x="11" y="77"/>
                    <a:pt x="11" y="77"/>
                    <a:pt x="11" y="77"/>
                  </a:cubicBezTo>
                  <a:cubicBezTo>
                    <a:pt x="0" y="117"/>
                    <a:pt x="0" y="117"/>
                    <a:pt x="0" y="117"/>
                  </a:cubicBezTo>
                  <a:cubicBezTo>
                    <a:pt x="30" y="125"/>
                    <a:pt x="30" y="125"/>
                    <a:pt x="30" y="125"/>
                  </a:cubicBezTo>
                  <a:cubicBezTo>
                    <a:pt x="29" y="128"/>
                    <a:pt x="29" y="132"/>
                    <a:pt x="30" y="136"/>
                  </a:cubicBezTo>
                  <a:cubicBezTo>
                    <a:pt x="0" y="144"/>
                    <a:pt x="0" y="144"/>
                    <a:pt x="0" y="144"/>
                  </a:cubicBezTo>
                  <a:cubicBezTo>
                    <a:pt x="11" y="183"/>
                    <a:pt x="11" y="183"/>
                    <a:pt x="11" y="183"/>
                  </a:cubicBezTo>
                  <a:cubicBezTo>
                    <a:pt x="40" y="175"/>
                    <a:pt x="40" y="175"/>
                    <a:pt x="40" y="175"/>
                  </a:cubicBezTo>
                  <a:cubicBezTo>
                    <a:pt x="42" y="179"/>
                    <a:pt x="44" y="182"/>
                    <a:pt x="46" y="185"/>
                  </a:cubicBezTo>
                  <a:cubicBezTo>
                    <a:pt x="25" y="206"/>
                    <a:pt x="25" y="206"/>
                    <a:pt x="25" y="206"/>
                  </a:cubicBezTo>
                  <a:cubicBezTo>
                    <a:pt x="54" y="235"/>
                    <a:pt x="54" y="235"/>
                    <a:pt x="54" y="235"/>
                  </a:cubicBezTo>
                  <a:cubicBezTo>
                    <a:pt x="75" y="214"/>
                    <a:pt x="75" y="214"/>
                    <a:pt x="75" y="214"/>
                  </a:cubicBezTo>
                  <a:cubicBezTo>
                    <a:pt x="79" y="216"/>
                    <a:pt x="82" y="218"/>
                    <a:pt x="85" y="220"/>
                  </a:cubicBezTo>
                  <a:cubicBezTo>
                    <a:pt x="77" y="249"/>
                    <a:pt x="77" y="249"/>
                    <a:pt x="77" y="249"/>
                  </a:cubicBezTo>
                  <a:cubicBezTo>
                    <a:pt x="117" y="259"/>
                    <a:pt x="117" y="259"/>
                    <a:pt x="117" y="259"/>
                  </a:cubicBezTo>
                  <a:cubicBezTo>
                    <a:pt x="125" y="230"/>
                    <a:pt x="125" y="230"/>
                    <a:pt x="125" y="230"/>
                  </a:cubicBezTo>
                  <a:cubicBezTo>
                    <a:pt x="129" y="230"/>
                    <a:pt x="133" y="230"/>
                    <a:pt x="136" y="230"/>
                  </a:cubicBezTo>
                  <a:cubicBezTo>
                    <a:pt x="144" y="259"/>
                    <a:pt x="144" y="259"/>
                    <a:pt x="144" y="259"/>
                  </a:cubicBezTo>
                  <a:cubicBezTo>
                    <a:pt x="184" y="248"/>
                    <a:pt x="184" y="248"/>
                    <a:pt x="184" y="248"/>
                  </a:cubicBezTo>
                  <a:cubicBezTo>
                    <a:pt x="176" y="219"/>
                    <a:pt x="176" y="219"/>
                    <a:pt x="176" y="219"/>
                  </a:cubicBezTo>
                  <a:cubicBezTo>
                    <a:pt x="180" y="217"/>
                    <a:pt x="183" y="216"/>
                    <a:pt x="186" y="213"/>
                  </a:cubicBezTo>
                  <a:cubicBezTo>
                    <a:pt x="207" y="235"/>
                    <a:pt x="207" y="235"/>
                    <a:pt x="207" y="235"/>
                  </a:cubicBezTo>
                  <a:cubicBezTo>
                    <a:pt x="236" y="206"/>
                    <a:pt x="236" y="206"/>
                    <a:pt x="236" y="206"/>
                  </a:cubicBezTo>
                  <a:cubicBezTo>
                    <a:pt x="215" y="184"/>
                    <a:pt x="215" y="184"/>
                    <a:pt x="215" y="184"/>
                  </a:cubicBezTo>
                  <a:cubicBezTo>
                    <a:pt x="217" y="181"/>
                    <a:pt x="219" y="178"/>
                    <a:pt x="221" y="175"/>
                  </a:cubicBezTo>
                  <a:lnTo>
                    <a:pt x="250" y="182"/>
                  </a:lnTo>
                  <a:close/>
                  <a:moveTo>
                    <a:pt x="201" y="148"/>
                  </a:moveTo>
                  <a:cubicBezTo>
                    <a:pt x="191" y="187"/>
                    <a:pt x="151" y="211"/>
                    <a:pt x="112" y="200"/>
                  </a:cubicBezTo>
                  <a:cubicBezTo>
                    <a:pt x="72" y="190"/>
                    <a:pt x="49" y="150"/>
                    <a:pt x="59" y="111"/>
                  </a:cubicBezTo>
                  <a:cubicBezTo>
                    <a:pt x="70" y="72"/>
                    <a:pt x="110" y="49"/>
                    <a:pt x="149" y="59"/>
                  </a:cubicBezTo>
                  <a:cubicBezTo>
                    <a:pt x="188" y="69"/>
                    <a:pt x="212" y="109"/>
                    <a:pt x="201" y="148"/>
                  </a:cubicBezTo>
                  <a:close/>
                  <a:moveTo>
                    <a:pt x="170" y="104"/>
                  </a:moveTo>
                  <a:cubicBezTo>
                    <a:pt x="180" y="94"/>
                    <a:pt x="180" y="94"/>
                    <a:pt x="180" y="94"/>
                  </a:cubicBezTo>
                  <a:cubicBezTo>
                    <a:pt x="166" y="80"/>
                    <a:pt x="166" y="80"/>
                    <a:pt x="166" y="80"/>
                  </a:cubicBezTo>
                  <a:cubicBezTo>
                    <a:pt x="156" y="90"/>
                    <a:pt x="156" y="90"/>
                    <a:pt x="156" y="90"/>
                  </a:cubicBezTo>
                  <a:cubicBezTo>
                    <a:pt x="155" y="89"/>
                    <a:pt x="153" y="88"/>
                    <a:pt x="152" y="87"/>
                  </a:cubicBezTo>
                  <a:cubicBezTo>
                    <a:pt x="155" y="74"/>
                    <a:pt x="155" y="74"/>
                    <a:pt x="155" y="74"/>
                  </a:cubicBezTo>
                  <a:cubicBezTo>
                    <a:pt x="136" y="69"/>
                    <a:pt x="136" y="69"/>
                    <a:pt x="136" y="69"/>
                  </a:cubicBezTo>
                  <a:cubicBezTo>
                    <a:pt x="133" y="82"/>
                    <a:pt x="133" y="82"/>
                    <a:pt x="133" y="82"/>
                  </a:cubicBezTo>
                  <a:cubicBezTo>
                    <a:pt x="131" y="82"/>
                    <a:pt x="129" y="82"/>
                    <a:pt x="127" y="82"/>
                  </a:cubicBezTo>
                  <a:cubicBezTo>
                    <a:pt x="124" y="69"/>
                    <a:pt x="124" y="69"/>
                    <a:pt x="124" y="69"/>
                  </a:cubicBezTo>
                  <a:cubicBezTo>
                    <a:pt x="105" y="74"/>
                    <a:pt x="105" y="74"/>
                    <a:pt x="105" y="74"/>
                  </a:cubicBezTo>
                  <a:cubicBezTo>
                    <a:pt x="109" y="88"/>
                    <a:pt x="109" y="88"/>
                    <a:pt x="109" y="88"/>
                  </a:cubicBezTo>
                  <a:cubicBezTo>
                    <a:pt x="107" y="88"/>
                    <a:pt x="106" y="89"/>
                    <a:pt x="104" y="90"/>
                  </a:cubicBezTo>
                  <a:cubicBezTo>
                    <a:pt x="94" y="80"/>
                    <a:pt x="94" y="80"/>
                    <a:pt x="94" y="80"/>
                  </a:cubicBezTo>
                  <a:cubicBezTo>
                    <a:pt x="80" y="94"/>
                    <a:pt x="80" y="94"/>
                    <a:pt x="80" y="94"/>
                  </a:cubicBezTo>
                  <a:cubicBezTo>
                    <a:pt x="90" y="104"/>
                    <a:pt x="90" y="104"/>
                    <a:pt x="90" y="104"/>
                  </a:cubicBezTo>
                  <a:cubicBezTo>
                    <a:pt x="89" y="105"/>
                    <a:pt x="88" y="107"/>
                    <a:pt x="88" y="109"/>
                  </a:cubicBezTo>
                  <a:cubicBezTo>
                    <a:pt x="74" y="105"/>
                    <a:pt x="74" y="105"/>
                    <a:pt x="74" y="105"/>
                  </a:cubicBezTo>
                  <a:cubicBezTo>
                    <a:pt x="69" y="124"/>
                    <a:pt x="69" y="124"/>
                    <a:pt x="69" y="124"/>
                  </a:cubicBezTo>
                  <a:cubicBezTo>
                    <a:pt x="83" y="127"/>
                    <a:pt x="83" y="127"/>
                    <a:pt x="83" y="127"/>
                  </a:cubicBezTo>
                  <a:cubicBezTo>
                    <a:pt x="83" y="129"/>
                    <a:pt x="83" y="131"/>
                    <a:pt x="83" y="133"/>
                  </a:cubicBezTo>
                  <a:cubicBezTo>
                    <a:pt x="69" y="136"/>
                    <a:pt x="69" y="136"/>
                    <a:pt x="69" y="136"/>
                  </a:cubicBezTo>
                  <a:cubicBezTo>
                    <a:pt x="74" y="155"/>
                    <a:pt x="74" y="155"/>
                    <a:pt x="74" y="155"/>
                  </a:cubicBezTo>
                  <a:cubicBezTo>
                    <a:pt x="88" y="151"/>
                    <a:pt x="88" y="151"/>
                    <a:pt x="88" y="151"/>
                  </a:cubicBezTo>
                  <a:cubicBezTo>
                    <a:pt x="89" y="153"/>
                    <a:pt x="90" y="154"/>
                    <a:pt x="91" y="156"/>
                  </a:cubicBezTo>
                  <a:cubicBezTo>
                    <a:pt x="80" y="166"/>
                    <a:pt x="80" y="166"/>
                    <a:pt x="80" y="166"/>
                  </a:cubicBezTo>
                  <a:cubicBezTo>
                    <a:pt x="94" y="180"/>
                    <a:pt x="94" y="180"/>
                    <a:pt x="94" y="180"/>
                  </a:cubicBezTo>
                  <a:cubicBezTo>
                    <a:pt x="104" y="170"/>
                    <a:pt x="104" y="170"/>
                    <a:pt x="104" y="170"/>
                  </a:cubicBezTo>
                  <a:cubicBezTo>
                    <a:pt x="106" y="171"/>
                    <a:pt x="107" y="171"/>
                    <a:pt x="109" y="172"/>
                  </a:cubicBezTo>
                  <a:cubicBezTo>
                    <a:pt x="105" y="186"/>
                    <a:pt x="105" y="186"/>
                    <a:pt x="105" y="186"/>
                  </a:cubicBezTo>
                  <a:cubicBezTo>
                    <a:pt x="124" y="191"/>
                    <a:pt x="124" y="191"/>
                    <a:pt x="124" y="191"/>
                  </a:cubicBezTo>
                  <a:cubicBezTo>
                    <a:pt x="128" y="177"/>
                    <a:pt x="128" y="177"/>
                    <a:pt x="128" y="177"/>
                  </a:cubicBezTo>
                  <a:cubicBezTo>
                    <a:pt x="130" y="177"/>
                    <a:pt x="131" y="177"/>
                    <a:pt x="133" y="177"/>
                  </a:cubicBezTo>
                  <a:cubicBezTo>
                    <a:pt x="137" y="191"/>
                    <a:pt x="137" y="191"/>
                    <a:pt x="137" y="191"/>
                  </a:cubicBezTo>
                  <a:cubicBezTo>
                    <a:pt x="156" y="186"/>
                    <a:pt x="156" y="186"/>
                    <a:pt x="156" y="186"/>
                  </a:cubicBezTo>
                  <a:cubicBezTo>
                    <a:pt x="152" y="172"/>
                    <a:pt x="152" y="172"/>
                    <a:pt x="152" y="172"/>
                  </a:cubicBezTo>
                  <a:cubicBezTo>
                    <a:pt x="154" y="171"/>
                    <a:pt x="155" y="170"/>
                    <a:pt x="157" y="169"/>
                  </a:cubicBezTo>
                  <a:cubicBezTo>
                    <a:pt x="167" y="179"/>
                    <a:pt x="167" y="179"/>
                    <a:pt x="167" y="179"/>
                  </a:cubicBezTo>
                  <a:cubicBezTo>
                    <a:pt x="181" y="166"/>
                    <a:pt x="181" y="166"/>
                    <a:pt x="181" y="166"/>
                  </a:cubicBezTo>
                  <a:cubicBezTo>
                    <a:pt x="170" y="156"/>
                    <a:pt x="170" y="156"/>
                    <a:pt x="170" y="156"/>
                  </a:cubicBezTo>
                  <a:cubicBezTo>
                    <a:pt x="171" y="154"/>
                    <a:pt x="172" y="153"/>
                    <a:pt x="173" y="151"/>
                  </a:cubicBezTo>
                  <a:cubicBezTo>
                    <a:pt x="187" y="155"/>
                    <a:pt x="187" y="155"/>
                    <a:pt x="187" y="155"/>
                  </a:cubicBezTo>
                  <a:cubicBezTo>
                    <a:pt x="192" y="136"/>
                    <a:pt x="192" y="136"/>
                    <a:pt x="192" y="136"/>
                  </a:cubicBezTo>
                  <a:cubicBezTo>
                    <a:pt x="178" y="132"/>
                    <a:pt x="178" y="132"/>
                    <a:pt x="178" y="132"/>
                  </a:cubicBezTo>
                  <a:cubicBezTo>
                    <a:pt x="178" y="130"/>
                    <a:pt x="178" y="129"/>
                    <a:pt x="178" y="127"/>
                  </a:cubicBezTo>
                  <a:cubicBezTo>
                    <a:pt x="192" y="123"/>
                    <a:pt x="192" y="123"/>
                    <a:pt x="192" y="123"/>
                  </a:cubicBezTo>
                  <a:cubicBezTo>
                    <a:pt x="187" y="104"/>
                    <a:pt x="187" y="104"/>
                    <a:pt x="187" y="104"/>
                  </a:cubicBezTo>
                  <a:cubicBezTo>
                    <a:pt x="173" y="108"/>
                    <a:pt x="173" y="108"/>
                    <a:pt x="173" y="108"/>
                  </a:cubicBezTo>
                  <a:cubicBezTo>
                    <a:pt x="172" y="107"/>
                    <a:pt x="171" y="105"/>
                    <a:pt x="170" y="104"/>
                  </a:cubicBezTo>
                  <a:close/>
                  <a:moveTo>
                    <a:pt x="164" y="139"/>
                  </a:moveTo>
                  <a:cubicBezTo>
                    <a:pt x="159" y="157"/>
                    <a:pt x="140" y="168"/>
                    <a:pt x="121" y="163"/>
                  </a:cubicBezTo>
                  <a:cubicBezTo>
                    <a:pt x="103" y="158"/>
                    <a:pt x="92" y="139"/>
                    <a:pt x="97" y="121"/>
                  </a:cubicBezTo>
                  <a:cubicBezTo>
                    <a:pt x="102" y="103"/>
                    <a:pt x="121" y="92"/>
                    <a:pt x="139" y="96"/>
                  </a:cubicBezTo>
                  <a:cubicBezTo>
                    <a:pt x="158" y="101"/>
                    <a:pt x="169" y="120"/>
                    <a:pt x="164"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sp>
          <p:nvSpPr>
            <p:cNvPr id="16" name="TextBox 15"/>
            <p:cNvSpPr txBox="1"/>
            <p:nvPr/>
          </p:nvSpPr>
          <p:spPr>
            <a:xfrm>
              <a:off x="1393986" y="3297977"/>
              <a:ext cx="1107431" cy="205482"/>
            </a:xfrm>
            <a:prstGeom prst="rect">
              <a:avLst/>
            </a:prstGeom>
            <a:noFill/>
          </p:spPr>
          <p:txBody>
            <a:bodyPr wrap="square" rtlCol="0">
              <a:spAutoFit/>
            </a:bodyPr>
            <a:lstStyle/>
            <a:p>
              <a:pPr algn="ctr"/>
              <a:r>
                <a:rPr lang="en-US" sz="1200" b="1" dirty="0">
                  <a:solidFill>
                    <a:srgbClr val="002060"/>
                  </a:solidFill>
                </a:rPr>
                <a:t>1. ATTEND</a:t>
              </a:r>
            </a:p>
          </p:txBody>
        </p:sp>
        <p:sp>
          <p:nvSpPr>
            <p:cNvPr id="17" name="TextBox 16"/>
            <p:cNvSpPr txBox="1"/>
            <p:nvPr/>
          </p:nvSpPr>
          <p:spPr>
            <a:xfrm>
              <a:off x="2748124" y="3297978"/>
              <a:ext cx="1107431" cy="205482"/>
            </a:xfrm>
            <a:prstGeom prst="rect">
              <a:avLst/>
            </a:prstGeom>
            <a:noFill/>
          </p:spPr>
          <p:txBody>
            <a:bodyPr wrap="square" rtlCol="0">
              <a:spAutoFit/>
            </a:bodyPr>
            <a:lstStyle/>
            <a:p>
              <a:pPr algn="ctr"/>
              <a:r>
                <a:rPr lang="en-US" sz="1200" b="1" dirty="0">
                  <a:solidFill>
                    <a:schemeClr val="tx1">
                      <a:lumMod val="75000"/>
                      <a:lumOff val="25000"/>
                    </a:schemeClr>
                  </a:solidFill>
                </a:rPr>
                <a:t>2. RECORD </a:t>
              </a:r>
            </a:p>
          </p:txBody>
        </p:sp>
        <p:sp>
          <p:nvSpPr>
            <p:cNvPr id="18" name="TextBox 17"/>
            <p:cNvSpPr txBox="1"/>
            <p:nvPr/>
          </p:nvSpPr>
          <p:spPr>
            <a:xfrm>
              <a:off x="4136332" y="3297978"/>
              <a:ext cx="1107431" cy="205482"/>
            </a:xfrm>
            <a:prstGeom prst="rect">
              <a:avLst/>
            </a:prstGeom>
            <a:noFill/>
          </p:spPr>
          <p:txBody>
            <a:bodyPr wrap="square" rtlCol="0">
              <a:spAutoFit/>
            </a:bodyPr>
            <a:lstStyle/>
            <a:p>
              <a:pPr algn="ctr"/>
              <a:r>
                <a:rPr lang="en-US" sz="1200" b="1" dirty="0">
                  <a:solidFill>
                    <a:srgbClr val="002060"/>
                  </a:solidFill>
                </a:rPr>
                <a:t>3. CERTIFY</a:t>
              </a:r>
            </a:p>
          </p:txBody>
        </p:sp>
        <p:sp>
          <p:nvSpPr>
            <p:cNvPr id="19" name="TextBox 18"/>
            <p:cNvSpPr txBox="1"/>
            <p:nvPr/>
          </p:nvSpPr>
          <p:spPr>
            <a:xfrm>
              <a:off x="5479027" y="3301125"/>
              <a:ext cx="1107431" cy="205482"/>
            </a:xfrm>
            <a:prstGeom prst="rect">
              <a:avLst/>
            </a:prstGeom>
            <a:noFill/>
          </p:spPr>
          <p:txBody>
            <a:bodyPr wrap="square" rtlCol="0">
              <a:spAutoFit/>
            </a:bodyPr>
            <a:lstStyle/>
            <a:p>
              <a:pPr algn="ctr"/>
              <a:r>
                <a:rPr lang="en-US" sz="1200" b="1" dirty="0">
                  <a:solidFill>
                    <a:schemeClr val="accent6">
                      <a:lumMod val="50000"/>
                    </a:schemeClr>
                  </a:solidFill>
                </a:rPr>
                <a:t>4. PRINT</a:t>
              </a:r>
            </a:p>
          </p:txBody>
        </p:sp>
        <p:sp>
          <p:nvSpPr>
            <p:cNvPr id="20" name="TextBox 19"/>
            <p:cNvSpPr txBox="1"/>
            <p:nvPr/>
          </p:nvSpPr>
          <p:spPr>
            <a:xfrm>
              <a:off x="6876281" y="3297978"/>
              <a:ext cx="1107431" cy="205482"/>
            </a:xfrm>
            <a:prstGeom prst="rect">
              <a:avLst/>
            </a:prstGeom>
            <a:noFill/>
          </p:spPr>
          <p:txBody>
            <a:bodyPr wrap="square" rtlCol="0">
              <a:spAutoFit/>
            </a:bodyPr>
            <a:lstStyle/>
            <a:p>
              <a:pPr algn="ctr"/>
              <a:r>
                <a:rPr lang="en-US" sz="1200" b="1" dirty="0">
                  <a:solidFill>
                    <a:srgbClr val="002060"/>
                  </a:solidFill>
                </a:rPr>
                <a:t>5. PROFILE</a:t>
              </a:r>
            </a:p>
          </p:txBody>
        </p:sp>
        <p:sp>
          <p:nvSpPr>
            <p:cNvPr id="21" name="TextBox 20"/>
            <p:cNvSpPr txBox="1"/>
            <p:nvPr/>
          </p:nvSpPr>
          <p:spPr>
            <a:xfrm>
              <a:off x="1266049" y="3608668"/>
              <a:ext cx="1346273" cy="1039967"/>
            </a:xfrm>
            <a:prstGeom prst="rect">
              <a:avLst/>
            </a:prstGeom>
            <a:noFill/>
          </p:spPr>
          <p:txBody>
            <a:bodyPr wrap="square" rtlCol="0">
              <a:spAutoFit/>
            </a:bodyPr>
            <a:lstStyle/>
            <a:p>
              <a:pPr algn="ctr">
                <a:lnSpc>
                  <a:spcPct val="150000"/>
                </a:lnSpc>
              </a:pPr>
              <a:r>
                <a:rPr lang="en-IN" sz="825" b="1" dirty="0">
                  <a:solidFill>
                    <a:srgbClr val="002060"/>
                  </a:solidFill>
                </a:rPr>
                <a:t>Attend a National, Regional, Local Conference or Workshop offering eligible SCO Annual Training. Training must be taught or co-taught with an ELR or VA staff member.</a:t>
              </a:r>
              <a:endParaRPr lang="en-US" sz="825" b="1" dirty="0">
                <a:solidFill>
                  <a:srgbClr val="002060"/>
                </a:solidFill>
              </a:endParaRPr>
            </a:p>
          </p:txBody>
        </p:sp>
        <p:sp>
          <p:nvSpPr>
            <p:cNvPr id="22" name="TextBox 21"/>
            <p:cNvSpPr txBox="1"/>
            <p:nvPr/>
          </p:nvSpPr>
          <p:spPr>
            <a:xfrm>
              <a:off x="2698117" y="3618595"/>
              <a:ext cx="1346273" cy="757430"/>
            </a:xfrm>
            <a:prstGeom prst="rect">
              <a:avLst/>
            </a:prstGeom>
            <a:noFill/>
          </p:spPr>
          <p:txBody>
            <a:bodyPr wrap="square" rtlCol="0">
              <a:spAutoFit/>
            </a:bodyPr>
            <a:lstStyle/>
            <a:p>
              <a:pPr algn="ctr">
                <a:lnSpc>
                  <a:spcPct val="150000"/>
                </a:lnSpc>
              </a:pPr>
              <a:r>
                <a:rPr lang="en-IN" sz="825" b="1" dirty="0">
                  <a:solidFill>
                    <a:schemeClr val="tx1">
                      <a:lumMod val="75000"/>
                      <a:lumOff val="25000"/>
                    </a:schemeClr>
                  </a:solidFill>
                </a:rPr>
                <a:t>Record your attendance using the MENTI code given at the session or an alternative attendance tracking method designated by presenter. </a:t>
              </a:r>
            </a:p>
          </p:txBody>
        </p:sp>
        <p:sp>
          <p:nvSpPr>
            <p:cNvPr id="23" name="TextBox 22"/>
            <p:cNvSpPr txBox="1"/>
            <p:nvPr/>
          </p:nvSpPr>
          <p:spPr>
            <a:xfrm>
              <a:off x="4008393" y="3618595"/>
              <a:ext cx="1573973" cy="1039967"/>
            </a:xfrm>
            <a:prstGeom prst="rect">
              <a:avLst/>
            </a:prstGeom>
            <a:noFill/>
          </p:spPr>
          <p:txBody>
            <a:bodyPr wrap="square" rtlCol="0">
              <a:spAutoFit/>
            </a:bodyPr>
            <a:lstStyle/>
            <a:p>
              <a:pPr algn="ctr">
                <a:lnSpc>
                  <a:spcPct val="150000"/>
                </a:lnSpc>
              </a:pPr>
              <a:r>
                <a:rPr lang="en-IN" sz="825" b="1" dirty="0">
                  <a:solidFill>
                    <a:srgbClr val="002060"/>
                  </a:solidFill>
                </a:rPr>
                <a:t>Go on the </a:t>
              </a:r>
              <a:r>
                <a:rPr lang="en-IN" sz="825" b="1" dirty="0">
                  <a:solidFill>
                    <a:srgbClr val="002060"/>
                  </a:solidFill>
                  <a:hlinkClick r:id="rId3"/>
                </a:rPr>
                <a:t>SCO Training Portal</a:t>
              </a:r>
              <a:r>
                <a:rPr lang="en-IN" sz="825" b="1" dirty="0">
                  <a:solidFill>
                    <a:srgbClr val="002060"/>
                  </a:solidFill>
                </a:rPr>
                <a:t> and certify each conference session you attended. </a:t>
              </a:r>
              <a:r>
                <a:rPr lang="en-US" sz="825" b="1" dirty="0">
                  <a:solidFill>
                    <a:srgbClr val="002060"/>
                  </a:solidFill>
                </a:rPr>
                <a:t>By completing this form you are certifying that you attended this training in-person and documented your attendance at the conference training session. </a:t>
              </a:r>
            </a:p>
          </p:txBody>
        </p:sp>
        <p:sp>
          <p:nvSpPr>
            <p:cNvPr id="24" name="TextBox 23"/>
            <p:cNvSpPr txBox="1"/>
            <p:nvPr/>
          </p:nvSpPr>
          <p:spPr>
            <a:xfrm>
              <a:off x="5456646" y="3619018"/>
              <a:ext cx="1346273" cy="333623"/>
            </a:xfrm>
            <a:prstGeom prst="rect">
              <a:avLst/>
            </a:prstGeom>
            <a:noFill/>
          </p:spPr>
          <p:txBody>
            <a:bodyPr wrap="square" rtlCol="0">
              <a:spAutoFit/>
            </a:bodyPr>
            <a:lstStyle/>
            <a:p>
              <a:pPr algn="ctr">
                <a:lnSpc>
                  <a:spcPct val="150000"/>
                </a:lnSpc>
              </a:pPr>
              <a:r>
                <a:rPr lang="en-IN" sz="825" b="1" dirty="0">
                  <a:solidFill>
                    <a:schemeClr val="tx1">
                      <a:lumMod val="75000"/>
                      <a:lumOff val="25000"/>
                    </a:schemeClr>
                  </a:solidFill>
                </a:rPr>
                <a:t>Print your certificate and keep for your records. </a:t>
              </a:r>
              <a:endParaRPr lang="en-US" sz="825" b="1" dirty="0">
                <a:solidFill>
                  <a:schemeClr val="tx1">
                    <a:lumMod val="75000"/>
                    <a:lumOff val="25000"/>
                  </a:schemeClr>
                </a:solidFill>
              </a:endParaRPr>
            </a:p>
          </p:txBody>
        </p:sp>
        <p:sp>
          <p:nvSpPr>
            <p:cNvPr id="25" name="TextBox 24"/>
            <p:cNvSpPr txBox="1"/>
            <p:nvPr/>
          </p:nvSpPr>
          <p:spPr>
            <a:xfrm>
              <a:off x="6797651" y="3615855"/>
              <a:ext cx="1346273" cy="616161"/>
            </a:xfrm>
            <a:prstGeom prst="rect">
              <a:avLst/>
            </a:prstGeom>
            <a:noFill/>
          </p:spPr>
          <p:txBody>
            <a:bodyPr wrap="square" rtlCol="0">
              <a:spAutoFit/>
            </a:bodyPr>
            <a:lstStyle/>
            <a:p>
              <a:pPr algn="ctr">
                <a:lnSpc>
                  <a:spcPct val="150000"/>
                </a:lnSpc>
              </a:pPr>
              <a:r>
                <a:rPr lang="en-IN" sz="825" b="1" dirty="0">
                  <a:solidFill>
                    <a:srgbClr val="002060"/>
                  </a:solidFill>
                </a:rPr>
                <a:t>Check your profile to make sure all of your online and conference credit is properly counted.</a:t>
              </a:r>
              <a:endParaRPr lang="en-US" sz="825" b="1" dirty="0">
                <a:solidFill>
                  <a:srgbClr val="002060"/>
                </a:solidFill>
              </a:endParaRPr>
            </a:p>
          </p:txBody>
        </p:sp>
        <p:sp>
          <p:nvSpPr>
            <p:cNvPr id="8" name="Oval 7"/>
            <p:cNvSpPr/>
            <p:nvPr/>
          </p:nvSpPr>
          <p:spPr>
            <a:xfrm>
              <a:off x="7120465" y="2475935"/>
              <a:ext cx="613414" cy="621713"/>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latin typeface="Raleway" panose="020B0503030101060003" pitchFamily="34" charset="0"/>
              </a:endParaRPr>
            </a:p>
          </p:txBody>
        </p:sp>
        <p:sp>
          <p:nvSpPr>
            <p:cNvPr id="13" name="Arrow: Chevron 28"/>
            <p:cNvSpPr/>
            <p:nvPr/>
          </p:nvSpPr>
          <p:spPr>
            <a:xfrm>
              <a:off x="6702505" y="1697598"/>
              <a:ext cx="1431827" cy="399313"/>
            </a:xfrm>
            <a:prstGeom prst="chevron">
              <a:avLst>
                <a:gd name="adj" fmla="val 3371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506">
                <a:solidFill>
                  <a:schemeClr val="tx1"/>
                </a:solidFill>
                <a:latin typeface="Raleway" panose="020B0503030101060003" pitchFamily="34" charset="0"/>
              </a:endParaRPr>
            </a:p>
          </p:txBody>
        </p:sp>
        <p:sp>
          <p:nvSpPr>
            <p:cNvPr id="35" name="TextBox 34"/>
            <p:cNvSpPr txBox="1"/>
            <p:nvPr/>
          </p:nvSpPr>
          <p:spPr>
            <a:xfrm>
              <a:off x="7117824" y="1715706"/>
              <a:ext cx="807303" cy="248291"/>
            </a:xfrm>
            <a:prstGeom prst="rect">
              <a:avLst/>
            </a:prstGeom>
            <a:noFill/>
          </p:spPr>
          <p:txBody>
            <a:bodyPr wrap="square" rtlCol="0">
              <a:spAutoFit/>
            </a:bodyPr>
            <a:lstStyle/>
            <a:p>
              <a:r>
                <a:rPr lang="en-US" sz="1575" dirty="0">
                  <a:solidFill>
                    <a:schemeClr val="bg1"/>
                  </a:solidFill>
                  <a:latin typeface="Raleway" panose="020B0503030101060003" pitchFamily="34" charset="0"/>
                </a:rPr>
                <a:t>FIVE</a:t>
              </a:r>
              <a:endParaRPr lang="en-IN" sz="1575" dirty="0">
                <a:solidFill>
                  <a:schemeClr val="bg1"/>
                </a:solidFill>
                <a:latin typeface="Raleway" panose="020B0503030101060003" pitchFamily="34" charset="0"/>
              </a:endParaRPr>
            </a:p>
          </p:txBody>
        </p:sp>
        <p:sp>
          <p:nvSpPr>
            <p:cNvPr id="40" name="Freeform 21"/>
            <p:cNvSpPr>
              <a:spLocks noEditPoints="1"/>
            </p:cNvSpPr>
            <p:nvPr/>
          </p:nvSpPr>
          <p:spPr bwMode="auto">
            <a:xfrm>
              <a:off x="7306210" y="2624849"/>
              <a:ext cx="265280" cy="271204"/>
            </a:xfrm>
            <a:custGeom>
              <a:avLst/>
              <a:gdLst>
                <a:gd name="T0" fmla="*/ 214 w 256"/>
                <a:gd name="T1" fmla="*/ 87 h 258"/>
                <a:gd name="T2" fmla="*/ 189 w 256"/>
                <a:gd name="T3" fmla="*/ 96 h 258"/>
                <a:gd name="T4" fmla="*/ 116 w 256"/>
                <a:gd name="T5" fmla="*/ 227 h 258"/>
                <a:gd name="T6" fmla="*/ 116 w 256"/>
                <a:gd name="T7" fmla="*/ 55 h 258"/>
                <a:gd name="T8" fmla="*/ 171 w 256"/>
                <a:gd name="T9" fmla="*/ 59 h 258"/>
                <a:gd name="T10" fmla="*/ 170 w 256"/>
                <a:gd name="T11" fmla="*/ 37 h 258"/>
                <a:gd name="T12" fmla="*/ 0 w 256"/>
                <a:gd name="T13" fmla="*/ 141 h 258"/>
                <a:gd name="T14" fmla="*/ 233 w 256"/>
                <a:gd name="T15" fmla="*/ 141 h 258"/>
                <a:gd name="T16" fmla="*/ 216 w 256"/>
                <a:gd name="T17" fmla="*/ 87 h 258"/>
                <a:gd name="T18" fmla="*/ 119 w 256"/>
                <a:gd name="T19" fmla="*/ 111 h 258"/>
                <a:gd name="T20" fmla="*/ 141 w 256"/>
                <a:gd name="T21" fmla="*/ 89 h 258"/>
                <a:gd name="T22" fmla="*/ 59 w 256"/>
                <a:gd name="T23" fmla="*/ 141 h 258"/>
                <a:gd name="T24" fmla="*/ 174 w 256"/>
                <a:gd name="T25" fmla="*/ 141 h 258"/>
                <a:gd name="T26" fmla="*/ 168 w 256"/>
                <a:gd name="T27" fmla="*/ 117 h 258"/>
                <a:gd name="T28" fmla="*/ 146 w 256"/>
                <a:gd name="T29" fmla="*/ 141 h 258"/>
                <a:gd name="T30" fmla="*/ 86 w 256"/>
                <a:gd name="T31" fmla="*/ 141 h 258"/>
                <a:gd name="T32" fmla="*/ 256 w 256"/>
                <a:gd name="T33" fmla="*/ 39 h 258"/>
                <a:gd name="T34" fmla="*/ 256 w 256"/>
                <a:gd name="T35" fmla="*/ 38 h 258"/>
                <a:gd name="T36" fmla="*/ 255 w 256"/>
                <a:gd name="T37" fmla="*/ 37 h 258"/>
                <a:gd name="T38" fmla="*/ 255 w 256"/>
                <a:gd name="T39" fmla="*/ 37 h 258"/>
                <a:gd name="T40" fmla="*/ 236 w 256"/>
                <a:gd name="T41" fmla="*/ 35 h 258"/>
                <a:gd name="T42" fmla="*/ 244 w 256"/>
                <a:gd name="T43" fmla="*/ 28 h 258"/>
                <a:gd name="T44" fmla="*/ 244 w 256"/>
                <a:gd name="T45" fmla="*/ 20 h 258"/>
                <a:gd name="T46" fmla="*/ 238 w 256"/>
                <a:gd name="T47" fmla="*/ 14 h 258"/>
                <a:gd name="T48" fmla="*/ 228 w 256"/>
                <a:gd name="T49" fmla="*/ 14 h 258"/>
                <a:gd name="T50" fmla="*/ 219 w 256"/>
                <a:gd name="T51" fmla="*/ 2 h 258"/>
                <a:gd name="T52" fmla="*/ 215 w 256"/>
                <a:gd name="T53" fmla="*/ 0 h 258"/>
                <a:gd name="T54" fmla="*/ 185 w 256"/>
                <a:gd name="T55" fmla="*/ 31 h 258"/>
                <a:gd name="T56" fmla="*/ 184 w 256"/>
                <a:gd name="T57" fmla="*/ 33 h 258"/>
                <a:gd name="T58" fmla="*/ 183 w 256"/>
                <a:gd name="T59" fmla="*/ 36 h 258"/>
                <a:gd name="T60" fmla="*/ 183 w 256"/>
                <a:gd name="T61" fmla="*/ 38 h 258"/>
                <a:gd name="T62" fmla="*/ 183 w 256"/>
                <a:gd name="T63" fmla="*/ 40 h 258"/>
                <a:gd name="T64" fmla="*/ 174 w 256"/>
                <a:gd name="T65" fmla="*/ 68 h 258"/>
                <a:gd name="T66" fmla="*/ 156 w 256"/>
                <a:gd name="T67" fmla="*/ 87 h 258"/>
                <a:gd name="T68" fmla="*/ 130 w 256"/>
                <a:gd name="T69" fmla="*/ 113 h 258"/>
                <a:gd name="T70" fmla="*/ 127 w 256"/>
                <a:gd name="T71" fmla="*/ 123 h 258"/>
                <a:gd name="T72" fmla="*/ 127 w 256"/>
                <a:gd name="T73" fmla="*/ 124 h 258"/>
                <a:gd name="T74" fmla="*/ 128 w 256"/>
                <a:gd name="T75" fmla="*/ 125 h 258"/>
                <a:gd name="T76" fmla="*/ 128 w 256"/>
                <a:gd name="T77" fmla="*/ 126 h 258"/>
                <a:gd name="T78" fmla="*/ 129 w 256"/>
                <a:gd name="T79" fmla="*/ 128 h 258"/>
                <a:gd name="T80" fmla="*/ 130 w 256"/>
                <a:gd name="T81" fmla="*/ 128 h 258"/>
                <a:gd name="T82" fmla="*/ 131 w 256"/>
                <a:gd name="T83" fmla="*/ 129 h 258"/>
                <a:gd name="T84" fmla="*/ 132 w 256"/>
                <a:gd name="T85" fmla="*/ 130 h 258"/>
                <a:gd name="T86" fmla="*/ 134 w 256"/>
                <a:gd name="T87" fmla="*/ 130 h 258"/>
                <a:gd name="T88" fmla="*/ 141 w 256"/>
                <a:gd name="T89" fmla="*/ 129 h 258"/>
                <a:gd name="T90" fmla="*/ 200 w 256"/>
                <a:gd name="T91" fmla="*/ 72 h 258"/>
                <a:gd name="T92" fmla="*/ 217 w 256"/>
                <a:gd name="T93" fmla="*/ 73 h 258"/>
                <a:gd name="T94" fmla="*/ 227 w 256"/>
                <a:gd name="T95" fmla="*/ 69 h 258"/>
                <a:gd name="T96" fmla="*/ 256 w 256"/>
                <a:gd name="T97" fmla="*/ 40 h 258"/>
                <a:gd name="T98" fmla="*/ 256 w 256"/>
                <a:gd name="T99" fmla="*/ 39 h 258"/>
                <a:gd name="T100" fmla="*/ 256 w 256"/>
                <a:gd name="T101" fmla="*/ 3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6" h="258">
                  <a:moveTo>
                    <a:pt x="216" y="87"/>
                  </a:moveTo>
                  <a:cubicBezTo>
                    <a:pt x="216" y="87"/>
                    <a:pt x="215" y="87"/>
                    <a:pt x="214" y="87"/>
                  </a:cubicBezTo>
                  <a:cubicBezTo>
                    <a:pt x="200" y="85"/>
                    <a:pt x="200" y="85"/>
                    <a:pt x="200" y="85"/>
                  </a:cubicBezTo>
                  <a:cubicBezTo>
                    <a:pt x="189" y="96"/>
                    <a:pt x="189" y="96"/>
                    <a:pt x="189" y="96"/>
                  </a:cubicBezTo>
                  <a:cubicBezTo>
                    <a:pt x="197" y="109"/>
                    <a:pt x="202" y="125"/>
                    <a:pt x="202" y="141"/>
                  </a:cubicBezTo>
                  <a:cubicBezTo>
                    <a:pt x="202" y="189"/>
                    <a:pt x="164" y="227"/>
                    <a:pt x="116" y="227"/>
                  </a:cubicBezTo>
                  <a:cubicBezTo>
                    <a:pt x="69" y="227"/>
                    <a:pt x="31" y="189"/>
                    <a:pt x="31" y="141"/>
                  </a:cubicBezTo>
                  <a:cubicBezTo>
                    <a:pt x="31" y="94"/>
                    <a:pt x="69" y="55"/>
                    <a:pt x="116" y="55"/>
                  </a:cubicBezTo>
                  <a:cubicBezTo>
                    <a:pt x="133" y="55"/>
                    <a:pt x="148" y="60"/>
                    <a:pt x="161" y="68"/>
                  </a:cubicBezTo>
                  <a:cubicBezTo>
                    <a:pt x="171" y="59"/>
                    <a:pt x="171" y="59"/>
                    <a:pt x="171" y="59"/>
                  </a:cubicBezTo>
                  <a:cubicBezTo>
                    <a:pt x="170" y="42"/>
                    <a:pt x="170" y="42"/>
                    <a:pt x="170" y="42"/>
                  </a:cubicBezTo>
                  <a:cubicBezTo>
                    <a:pt x="170" y="40"/>
                    <a:pt x="170" y="39"/>
                    <a:pt x="170" y="37"/>
                  </a:cubicBezTo>
                  <a:cubicBezTo>
                    <a:pt x="154" y="29"/>
                    <a:pt x="136" y="24"/>
                    <a:pt x="116" y="24"/>
                  </a:cubicBezTo>
                  <a:cubicBezTo>
                    <a:pt x="52" y="24"/>
                    <a:pt x="0" y="77"/>
                    <a:pt x="0" y="141"/>
                  </a:cubicBezTo>
                  <a:cubicBezTo>
                    <a:pt x="0" y="206"/>
                    <a:pt x="52" y="258"/>
                    <a:pt x="116" y="258"/>
                  </a:cubicBezTo>
                  <a:cubicBezTo>
                    <a:pt x="181" y="258"/>
                    <a:pt x="233" y="206"/>
                    <a:pt x="233" y="141"/>
                  </a:cubicBezTo>
                  <a:cubicBezTo>
                    <a:pt x="233" y="121"/>
                    <a:pt x="228" y="103"/>
                    <a:pt x="219" y="86"/>
                  </a:cubicBezTo>
                  <a:cubicBezTo>
                    <a:pt x="218" y="87"/>
                    <a:pt x="217" y="87"/>
                    <a:pt x="216" y="87"/>
                  </a:cubicBezTo>
                  <a:close/>
                  <a:moveTo>
                    <a:pt x="116" y="111"/>
                  </a:moveTo>
                  <a:cubicBezTo>
                    <a:pt x="117" y="111"/>
                    <a:pt x="118" y="111"/>
                    <a:pt x="119" y="111"/>
                  </a:cubicBezTo>
                  <a:cubicBezTo>
                    <a:pt x="140" y="90"/>
                    <a:pt x="140" y="90"/>
                    <a:pt x="140" y="90"/>
                  </a:cubicBezTo>
                  <a:cubicBezTo>
                    <a:pt x="141" y="89"/>
                    <a:pt x="141" y="89"/>
                    <a:pt x="141" y="89"/>
                  </a:cubicBezTo>
                  <a:cubicBezTo>
                    <a:pt x="133" y="86"/>
                    <a:pt x="125" y="84"/>
                    <a:pt x="116" y="84"/>
                  </a:cubicBezTo>
                  <a:cubicBezTo>
                    <a:pt x="85" y="84"/>
                    <a:pt x="59" y="110"/>
                    <a:pt x="59" y="141"/>
                  </a:cubicBezTo>
                  <a:cubicBezTo>
                    <a:pt x="59" y="173"/>
                    <a:pt x="85" y="199"/>
                    <a:pt x="116" y="199"/>
                  </a:cubicBezTo>
                  <a:cubicBezTo>
                    <a:pt x="148" y="199"/>
                    <a:pt x="174" y="173"/>
                    <a:pt x="174" y="141"/>
                  </a:cubicBezTo>
                  <a:cubicBezTo>
                    <a:pt x="174" y="133"/>
                    <a:pt x="172" y="124"/>
                    <a:pt x="168" y="117"/>
                  </a:cubicBezTo>
                  <a:cubicBezTo>
                    <a:pt x="168" y="117"/>
                    <a:pt x="168" y="117"/>
                    <a:pt x="168" y="117"/>
                  </a:cubicBezTo>
                  <a:cubicBezTo>
                    <a:pt x="146" y="139"/>
                    <a:pt x="146" y="139"/>
                    <a:pt x="146" y="139"/>
                  </a:cubicBezTo>
                  <a:cubicBezTo>
                    <a:pt x="146" y="140"/>
                    <a:pt x="146" y="141"/>
                    <a:pt x="146" y="141"/>
                  </a:cubicBezTo>
                  <a:cubicBezTo>
                    <a:pt x="146" y="158"/>
                    <a:pt x="133" y="172"/>
                    <a:pt x="116" y="172"/>
                  </a:cubicBezTo>
                  <a:cubicBezTo>
                    <a:pt x="100" y="172"/>
                    <a:pt x="86" y="158"/>
                    <a:pt x="86" y="141"/>
                  </a:cubicBezTo>
                  <a:cubicBezTo>
                    <a:pt x="86" y="125"/>
                    <a:pt x="100" y="111"/>
                    <a:pt x="116" y="111"/>
                  </a:cubicBezTo>
                  <a:close/>
                  <a:moveTo>
                    <a:pt x="256" y="39"/>
                  </a:moveTo>
                  <a:cubicBezTo>
                    <a:pt x="256" y="39"/>
                    <a:pt x="256" y="38"/>
                    <a:pt x="256" y="38"/>
                  </a:cubicBezTo>
                  <a:cubicBezTo>
                    <a:pt x="256" y="38"/>
                    <a:pt x="256" y="38"/>
                    <a:pt x="256" y="38"/>
                  </a:cubicBezTo>
                  <a:cubicBezTo>
                    <a:pt x="256" y="38"/>
                    <a:pt x="256" y="38"/>
                    <a:pt x="255" y="38"/>
                  </a:cubicBezTo>
                  <a:cubicBezTo>
                    <a:pt x="255" y="37"/>
                    <a:pt x="255" y="37"/>
                    <a:pt x="255" y="37"/>
                  </a:cubicBezTo>
                  <a:cubicBezTo>
                    <a:pt x="255" y="37"/>
                    <a:pt x="255" y="37"/>
                    <a:pt x="255" y="37"/>
                  </a:cubicBezTo>
                  <a:cubicBezTo>
                    <a:pt x="255" y="37"/>
                    <a:pt x="255" y="37"/>
                    <a:pt x="255" y="37"/>
                  </a:cubicBezTo>
                  <a:cubicBezTo>
                    <a:pt x="254" y="37"/>
                    <a:pt x="254" y="37"/>
                    <a:pt x="254" y="37"/>
                  </a:cubicBezTo>
                  <a:cubicBezTo>
                    <a:pt x="236" y="35"/>
                    <a:pt x="236" y="35"/>
                    <a:pt x="236" y="35"/>
                  </a:cubicBezTo>
                  <a:cubicBezTo>
                    <a:pt x="243" y="29"/>
                    <a:pt x="243" y="29"/>
                    <a:pt x="243" y="29"/>
                  </a:cubicBezTo>
                  <a:cubicBezTo>
                    <a:pt x="243" y="29"/>
                    <a:pt x="243" y="28"/>
                    <a:pt x="244" y="28"/>
                  </a:cubicBezTo>
                  <a:cubicBezTo>
                    <a:pt x="245" y="27"/>
                    <a:pt x="245" y="25"/>
                    <a:pt x="245" y="24"/>
                  </a:cubicBezTo>
                  <a:cubicBezTo>
                    <a:pt x="245" y="22"/>
                    <a:pt x="245" y="21"/>
                    <a:pt x="244" y="20"/>
                  </a:cubicBezTo>
                  <a:cubicBezTo>
                    <a:pt x="243" y="19"/>
                    <a:pt x="243" y="19"/>
                    <a:pt x="243" y="18"/>
                  </a:cubicBezTo>
                  <a:cubicBezTo>
                    <a:pt x="238" y="14"/>
                    <a:pt x="238" y="14"/>
                    <a:pt x="238" y="14"/>
                  </a:cubicBezTo>
                  <a:cubicBezTo>
                    <a:pt x="237" y="13"/>
                    <a:pt x="235" y="12"/>
                    <a:pt x="233" y="12"/>
                  </a:cubicBezTo>
                  <a:cubicBezTo>
                    <a:pt x="231" y="12"/>
                    <a:pt x="229" y="13"/>
                    <a:pt x="228" y="14"/>
                  </a:cubicBezTo>
                  <a:cubicBezTo>
                    <a:pt x="221" y="21"/>
                    <a:pt x="221" y="21"/>
                    <a:pt x="221" y="21"/>
                  </a:cubicBezTo>
                  <a:cubicBezTo>
                    <a:pt x="219" y="2"/>
                    <a:pt x="219" y="2"/>
                    <a:pt x="219" y="2"/>
                  </a:cubicBezTo>
                  <a:cubicBezTo>
                    <a:pt x="219" y="1"/>
                    <a:pt x="218" y="0"/>
                    <a:pt x="217" y="0"/>
                  </a:cubicBezTo>
                  <a:cubicBezTo>
                    <a:pt x="216" y="0"/>
                    <a:pt x="216" y="0"/>
                    <a:pt x="215" y="0"/>
                  </a:cubicBezTo>
                  <a:cubicBezTo>
                    <a:pt x="187" y="29"/>
                    <a:pt x="187" y="29"/>
                    <a:pt x="187" y="29"/>
                  </a:cubicBezTo>
                  <a:cubicBezTo>
                    <a:pt x="186" y="30"/>
                    <a:pt x="186" y="30"/>
                    <a:pt x="185" y="31"/>
                  </a:cubicBezTo>
                  <a:cubicBezTo>
                    <a:pt x="185" y="31"/>
                    <a:pt x="185" y="31"/>
                    <a:pt x="185" y="32"/>
                  </a:cubicBezTo>
                  <a:cubicBezTo>
                    <a:pt x="185" y="32"/>
                    <a:pt x="184" y="33"/>
                    <a:pt x="184" y="33"/>
                  </a:cubicBezTo>
                  <a:cubicBezTo>
                    <a:pt x="184" y="34"/>
                    <a:pt x="184" y="34"/>
                    <a:pt x="184" y="34"/>
                  </a:cubicBezTo>
                  <a:cubicBezTo>
                    <a:pt x="184" y="35"/>
                    <a:pt x="183" y="35"/>
                    <a:pt x="183" y="36"/>
                  </a:cubicBezTo>
                  <a:cubicBezTo>
                    <a:pt x="183" y="36"/>
                    <a:pt x="183" y="36"/>
                    <a:pt x="183" y="37"/>
                  </a:cubicBezTo>
                  <a:cubicBezTo>
                    <a:pt x="183" y="37"/>
                    <a:pt x="183" y="37"/>
                    <a:pt x="183" y="38"/>
                  </a:cubicBezTo>
                  <a:cubicBezTo>
                    <a:pt x="183" y="38"/>
                    <a:pt x="183" y="38"/>
                    <a:pt x="183" y="39"/>
                  </a:cubicBezTo>
                  <a:cubicBezTo>
                    <a:pt x="183" y="40"/>
                    <a:pt x="183" y="40"/>
                    <a:pt x="183" y="40"/>
                  </a:cubicBezTo>
                  <a:cubicBezTo>
                    <a:pt x="185" y="58"/>
                    <a:pt x="185" y="58"/>
                    <a:pt x="185" y="58"/>
                  </a:cubicBezTo>
                  <a:cubicBezTo>
                    <a:pt x="174" y="68"/>
                    <a:pt x="174" y="68"/>
                    <a:pt x="174" y="68"/>
                  </a:cubicBezTo>
                  <a:cubicBezTo>
                    <a:pt x="156" y="87"/>
                    <a:pt x="156" y="87"/>
                    <a:pt x="156" y="87"/>
                  </a:cubicBezTo>
                  <a:cubicBezTo>
                    <a:pt x="156" y="87"/>
                    <a:pt x="156" y="87"/>
                    <a:pt x="156" y="87"/>
                  </a:cubicBezTo>
                  <a:cubicBezTo>
                    <a:pt x="138" y="105"/>
                    <a:pt x="138" y="105"/>
                    <a:pt x="138" y="105"/>
                  </a:cubicBezTo>
                  <a:cubicBezTo>
                    <a:pt x="130" y="113"/>
                    <a:pt x="130" y="113"/>
                    <a:pt x="130" y="113"/>
                  </a:cubicBezTo>
                  <a:cubicBezTo>
                    <a:pt x="129" y="114"/>
                    <a:pt x="128" y="115"/>
                    <a:pt x="128" y="117"/>
                  </a:cubicBezTo>
                  <a:cubicBezTo>
                    <a:pt x="127" y="123"/>
                    <a:pt x="127" y="123"/>
                    <a:pt x="127" y="123"/>
                  </a:cubicBezTo>
                  <a:cubicBezTo>
                    <a:pt x="127" y="123"/>
                    <a:pt x="127" y="123"/>
                    <a:pt x="127" y="124"/>
                  </a:cubicBezTo>
                  <a:cubicBezTo>
                    <a:pt x="127" y="124"/>
                    <a:pt x="127" y="124"/>
                    <a:pt x="127" y="124"/>
                  </a:cubicBezTo>
                  <a:cubicBezTo>
                    <a:pt x="127" y="124"/>
                    <a:pt x="128" y="124"/>
                    <a:pt x="128" y="125"/>
                  </a:cubicBezTo>
                  <a:cubicBezTo>
                    <a:pt x="128" y="125"/>
                    <a:pt x="128" y="125"/>
                    <a:pt x="128" y="125"/>
                  </a:cubicBezTo>
                  <a:cubicBezTo>
                    <a:pt x="128" y="125"/>
                    <a:pt x="128" y="126"/>
                    <a:pt x="128" y="126"/>
                  </a:cubicBezTo>
                  <a:cubicBezTo>
                    <a:pt x="128" y="126"/>
                    <a:pt x="128" y="126"/>
                    <a:pt x="128" y="126"/>
                  </a:cubicBezTo>
                  <a:cubicBezTo>
                    <a:pt x="128" y="127"/>
                    <a:pt x="128" y="127"/>
                    <a:pt x="128" y="127"/>
                  </a:cubicBezTo>
                  <a:cubicBezTo>
                    <a:pt x="129" y="127"/>
                    <a:pt x="129" y="127"/>
                    <a:pt x="129" y="128"/>
                  </a:cubicBezTo>
                  <a:cubicBezTo>
                    <a:pt x="129" y="128"/>
                    <a:pt x="129" y="128"/>
                    <a:pt x="129" y="128"/>
                  </a:cubicBezTo>
                  <a:cubicBezTo>
                    <a:pt x="129" y="128"/>
                    <a:pt x="130" y="128"/>
                    <a:pt x="130" y="128"/>
                  </a:cubicBezTo>
                  <a:cubicBezTo>
                    <a:pt x="130" y="128"/>
                    <a:pt x="130" y="129"/>
                    <a:pt x="130" y="129"/>
                  </a:cubicBezTo>
                  <a:cubicBezTo>
                    <a:pt x="130" y="129"/>
                    <a:pt x="131" y="129"/>
                    <a:pt x="131" y="129"/>
                  </a:cubicBezTo>
                  <a:cubicBezTo>
                    <a:pt x="131" y="129"/>
                    <a:pt x="131" y="129"/>
                    <a:pt x="131" y="129"/>
                  </a:cubicBezTo>
                  <a:cubicBezTo>
                    <a:pt x="131" y="129"/>
                    <a:pt x="132" y="129"/>
                    <a:pt x="132" y="130"/>
                  </a:cubicBezTo>
                  <a:cubicBezTo>
                    <a:pt x="132" y="130"/>
                    <a:pt x="132" y="130"/>
                    <a:pt x="132" y="130"/>
                  </a:cubicBezTo>
                  <a:cubicBezTo>
                    <a:pt x="133" y="130"/>
                    <a:pt x="133" y="130"/>
                    <a:pt x="134" y="130"/>
                  </a:cubicBezTo>
                  <a:cubicBezTo>
                    <a:pt x="134" y="130"/>
                    <a:pt x="134" y="130"/>
                    <a:pt x="134" y="130"/>
                  </a:cubicBezTo>
                  <a:cubicBezTo>
                    <a:pt x="141" y="129"/>
                    <a:pt x="141" y="129"/>
                    <a:pt x="141" y="129"/>
                  </a:cubicBezTo>
                  <a:cubicBezTo>
                    <a:pt x="142" y="129"/>
                    <a:pt x="144" y="129"/>
                    <a:pt x="145" y="128"/>
                  </a:cubicBezTo>
                  <a:cubicBezTo>
                    <a:pt x="200" y="72"/>
                    <a:pt x="200" y="72"/>
                    <a:pt x="200" y="72"/>
                  </a:cubicBezTo>
                  <a:cubicBezTo>
                    <a:pt x="216" y="73"/>
                    <a:pt x="216" y="73"/>
                    <a:pt x="216" y="73"/>
                  </a:cubicBezTo>
                  <a:cubicBezTo>
                    <a:pt x="217" y="73"/>
                    <a:pt x="217" y="73"/>
                    <a:pt x="217" y="73"/>
                  </a:cubicBezTo>
                  <a:cubicBezTo>
                    <a:pt x="218" y="73"/>
                    <a:pt x="218" y="73"/>
                    <a:pt x="218" y="73"/>
                  </a:cubicBezTo>
                  <a:cubicBezTo>
                    <a:pt x="221" y="73"/>
                    <a:pt x="225" y="72"/>
                    <a:pt x="227" y="69"/>
                  </a:cubicBezTo>
                  <a:cubicBezTo>
                    <a:pt x="255" y="41"/>
                    <a:pt x="255" y="41"/>
                    <a:pt x="255" y="41"/>
                  </a:cubicBezTo>
                  <a:cubicBezTo>
                    <a:pt x="255" y="41"/>
                    <a:pt x="256" y="40"/>
                    <a:pt x="256" y="40"/>
                  </a:cubicBezTo>
                  <a:cubicBezTo>
                    <a:pt x="256" y="40"/>
                    <a:pt x="256" y="40"/>
                    <a:pt x="256" y="40"/>
                  </a:cubicBezTo>
                  <a:cubicBezTo>
                    <a:pt x="256" y="40"/>
                    <a:pt x="256" y="39"/>
                    <a:pt x="256" y="39"/>
                  </a:cubicBezTo>
                  <a:cubicBezTo>
                    <a:pt x="256" y="39"/>
                    <a:pt x="256" y="39"/>
                    <a:pt x="256" y="39"/>
                  </a:cubicBezTo>
                  <a:cubicBezTo>
                    <a:pt x="256" y="39"/>
                    <a:pt x="256" y="39"/>
                    <a:pt x="256"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endParaRPr lang="en-IN" sz="506">
                <a:latin typeface="Raleway" panose="020B0503030101060003" pitchFamily="34" charset="0"/>
              </a:endParaRPr>
            </a:p>
          </p:txBody>
        </p:sp>
      </p:grpSp>
      <p:sp>
        <p:nvSpPr>
          <p:cNvPr id="41" name="Title 1">
            <a:extLst>
              <a:ext uri="{FF2B5EF4-FFF2-40B4-BE49-F238E27FC236}">
                <a16:creationId xmlns:a16="http://schemas.microsoft.com/office/drawing/2014/main" id="{4D7AD6D7-2F9C-4406-954F-C028E41F66A9}"/>
              </a:ext>
            </a:extLst>
          </p:cNvPr>
          <p:cNvSpPr txBox="1">
            <a:spLocks/>
          </p:cNvSpPr>
          <p:nvPr/>
        </p:nvSpPr>
        <p:spPr bwMode="auto">
          <a:xfrm>
            <a:off x="1981200" y="1"/>
            <a:ext cx="8229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defTabSz="457200" rtl="0" eaLnBrk="0" fontAlgn="base" hangingPunct="0">
              <a:spcBef>
                <a:spcPct val="0"/>
              </a:spcBef>
              <a:spcAft>
                <a:spcPct val="0"/>
              </a:spcAft>
              <a:defRPr sz="2500" kern="1200">
                <a:solidFill>
                  <a:schemeClr val="bg1"/>
                </a:solidFill>
                <a:latin typeface="Myriad Pro"/>
                <a:ea typeface="+mj-ea"/>
                <a:cs typeface="+mj-cs"/>
              </a:defRPr>
            </a:lvl1pPr>
            <a:lvl2pPr algn="ctr" defTabSz="457200" rtl="0" eaLnBrk="0" fontAlgn="base" hangingPunct="0">
              <a:spcBef>
                <a:spcPct val="0"/>
              </a:spcBef>
              <a:spcAft>
                <a:spcPct val="0"/>
              </a:spcAft>
              <a:defRPr sz="2800">
                <a:solidFill>
                  <a:schemeClr val="bg1"/>
                </a:solidFill>
                <a:latin typeface="Myriad Pro"/>
              </a:defRPr>
            </a:lvl2pPr>
            <a:lvl3pPr algn="ctr" defTabSz="457200" rtl="0" eaLnBrk="0" fontAlgn="base" hangingPunct="0">
              <a:spcBef>
                <a:spcPct val="0"/>
              </a:spcBef>
              <a:spcAft>
                <a:spcPct val="0"/>
              </a:spcAft>
              <a:defRPr sz="2800">
                <a:solidFill>
                  <a:schemeClr val="bg1"/>
                </a:solidFill>
                <a:latin typeface="Myriad Pro"/>
              </a:defRPr>
            </a:lvl3pPr>
            <a:lvl4pPr algn="ctr" defTabSz="457200" rtl="0" eaLnBrk="0" fontAlgn="base" hangingPunct="0">
              <a:spcBef>
                <a:spcPct val="0"/>
              </a:spcBef>
              <a:spcAft>
                <a:spcPct val="0"/>
              </a:spcAft>
              <a:defRPr sz="2800">
                <a:solidFill>
                  <a:schemeClr val="bg1"/>
                </a:solidFill>
                <a:latin typeface="Myriad Pro"/>
              </a:defRPr>
            </a:lvl4pPr>
            <a:lvl5pPr algn="ctr" defTabSz="457200" rtl="0" eaLnBrk="0" fontAlgn="base" hangingPunct="0">
              <a:spcBef>
                <a:spcPct val="0"/>
              </a:spcBef>
              <a:spcAft>
                <a:spcPct val="0"/>
              </a:spcAft>
              <a:defRPr sz="2800">
                <a:solidFill>
                  <a:schemeClr val="bg1"/>
                </a:solidFill>
                <a:latin typeface="Myriad Pro"/>
              </a:defRPr>
            </a:lvl5pPr>
            <a:lvl6pPr marL="457200" algn="ctr" defTabSz="457200" rtl="0" fontAlgn="base">
              <a:spcBef>
                <a:spcPct val="0"/>
              </a:spcBef>
              <a:spcAft>
                <a:spcPct val="0"/>
              </a:spcAft>
              <a:defRPr sz="2800">
                <a:solidFill>
                  <a:schemeClr val="bg1"/>
                </a:solidFill>
                <a:latin typeface="Myriad Pro"/>
              </a:defRPr>
            </a:lvl6pPr>
            <a:lvl7pPr marL="914400" algn="ctr" defTabSz="457200" rtl="0" fontAlgn="base">
              <a:spcBef>
                <a:spcPct val="0"/>
              </a:spcBef>
              <a:spcAft>
                <a:spcPct val="0"/>
              </a:spcAft>
              <a:defRPr sz="2800">
                <a:solidFill>
                  <a:schemeClr val="bg1"/>
                </a:solidFill>
                <a:latin typeface="Myriad Pro"/>
              </a:defRPr>
            </a:lvl7pPr>
            <a:lvl8pPr marL="1371600" algn="ctr" defTabSz="457200" rtl="0" fontAlgn="base">
              <a:spcBef>
                <a:spcPct val="0"/>
              </a:spcBef>
              <a:spcAft>
                <a:spcPct val="0"/>
              </a:spcAft>
              <a:defRPr sz="2800">
                <a:solidFill>
                  <a:schemeClr val="bg1"/>
                </a:solidFill>
                <a:latin typeface="Myriad Pro"/>
              </a:defRPr>
            </a:lvl8pPr>
            <a:lvl9pPr marL="1828800" algn="ctr" defTabSz="457200" rtl="0" fontAlgn="base">
              <a:spcBef>
                <a:spcPct val="0"/>
              </a:spcBef>
              <a:spcAft>
                <a:spcPct val="0"/>
              </a:spcAft>
              <a:defRPr sz="2800">
                <a:solidFill>
                  <a:schemeClr val="bg1"/>
                </a:solidFill>
                <a:latin typeface="Myriad Pro"/>
              </a:defRPr>
            </a:lvl9pPr>
          </a:lstStyle>
          <a:p>
            <a:r>
              <a:rPr lang="en-US" b="1" dirty="0">
                <a:solidFill>
                  <a:schemeClr val="accent1">
                    <a:lumMod val="50000"/>
                  </a:schemeClr>
                </a:solidFill>
              </a:rPr>
              <a:t>CONFERENCE/VIRTUAL TRAINING CREDIT PROCESS</a:t>
            </a:r>
          </a:p>
        </p:txBody>
      </p:sp>
    </p:spTree>
    <p:extLst>
      <p:ext uri="{BB962C8B-B14F-4D97-AF65-F5344CB8AC3E}">
        <p14:creationId xmlns:p14="http://schemas.microsoft.com/office/powerpoint/2010/main" val="606548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DDFB-5E2C-4C74-8B9E-993B5B602055}"/>
              </a:ext>
            </a:extLst>
          </p:cNvPr>
          <p:cNvSpPr>
            <a:spLocks noGrp="1"/>
          </p:cNvSpPr>
          <p:nvPr>
            <p:ph type="title"/>
          </p:nvPr>
        </p:nvSpPr>
        <p:spPr>
          <a:xfrm>
            <a:off x="1073426" y="0"/>
            <a:ext cx="11025809" cy="1099930"/>
          </a:xfrm>
        </p:spPr>
        <p:txBody>
          <a:bodyPr/>
          <a:lstStyle/>
          <a:p>
            <a:r>
              <a:rPr lang="en-US" dirty="0"/>
              <a:t>FY’22 Qualifying Training Topics</a:t>
            </a:r>
            <a:br>
              <a:rPr lang="en-US" dirty="0"/>
            </a:br>
            <a:r>
              <a:rPr lang="en-US" dirty="0">
                <a:hlinkClick r:id="rId3"/>
              </a:rPr>
              <a:t>School Certifying Official (SCO) Training - Education and Training (va.gov)</a:t>
            </a:r>
            <a:endParaRPr lang="en-US" dirty="0"/>
          </a:p>
        </p:txBody>
      </p:sp>
      <p:pic>
        <p:nvPicPr>
          <p:cNvPr id="5" name="Picture 4">
            <a:extLst>
              <a:ext uri="{FF2B5EF4-FFF2-40B4-BE49-F238E27FC236}">
                <a16:creationId xmlns:a16="http://schemas.microsoft.com/office/drawing/2014/main" id="{B1483BB9-FD49-4160-9184-EF032A9AF868}"/>
              </a:ext>
            </a:extLst>
          </p:cNvPr>
          <p:cNvPicPr>
            <a:picLocks noChangeAspect="1"/>
          </p:cNvPicPr>
          <p:nvPr/>
        </p:nvPicPr>
        <p:blipFill>
          <a:blip r:embed="rId4"/>
          <a:stretch>
            <a:fillRect/>
          </a:stretch>
        </p:blipFill>
        <p:spPr>
          <a:xfrm>
            <a:off x="9037983" y="2265506"/>
            <a:ext cx="2902226" cy="3135788"/>
          </a:xfrm>
          <a:prstGeom prst="rect">
            <a:avLst/>
          </a:prstGeom>
        </p:spPr>
      </p:pic>
      <p:sp>
        <p:nvSpPr>
          <p:cNvPr id="17" name="TextBox 16">
            <a:extLst>
              <a:ext uri="{FF2B5EF4-FFF2-40B4-BE49-F238E27FC236}">
                <a16:creationId xmlns:a16="http://schemas.microsoft.com/office/drawing/2014/main" id="{A3A5705F-F031-4BDB-A149-02158F8E985A}"/>
              </a:ext>
            </a:extLst>
          </p:cNvPr>
          <p:cNvSpPr txBox="1"/>
          <p:nvPr/>
        </p:nvSpPr>
        <p:spPr>
          <a:xfrm>
            <a:off x="1722783" y="1099930"/>
            <a:ext cx="7315199" cy="3970318"/>
          </a:xfrm>
          <a:prstGeom prst="rect">
            <a:avLst/>
          </a:prstGeom>
          <a:noFill/>
        </p:spPr>
        <p:txBody>
          <a:bodyPr wrap="square">
            <a:spAutoFit/>
          </a:bodyPr>
          <a:lstStyle/>
          <a:p>
            <a:pPr algn="l" fontAlgn="base"/>
            <a:r>
              <a:rPr lang="en-US" b="0" i="0" dirty="0">
                <a:solidFill>
                  <a:srgbClr val="000000"/>
                </a:solidFill>
                <a:effectLst/>
                <a:latin typeface="Arial" panose="020B0604020202020204" pitchFamily="34" charset="0"/>
              </a:rPr>
              <a:t>Complete the training according to their facility type:</a:t>
            </a:r>
          </a:p>
          <a:p>
            <a:pPr algn="l" fontAlgn="base"/>
            <a:endParaRPr lang="en-US" dirty="0">
              <a:solidFill>
                <a:srgbClr val="000000"/>
              </a:solidFill>
              <a:latin typeface="Arial" panose="020B0604020202020204" pitchFamily="34" charset="0"/>
            </a:endParaRPr>
          </a:p>
          <a:p>
            <a:pPr fontAlgn="base"/>
            <a:r>
              <a:rPr lang="en-US" b="1" i="0" dirty="0">
                <a:solidFill>
                  <a:srgbClr val="000000"/>
                </a:solidFill>
                <a:effectLst/>
                <a:latin typeface="Georgia" panose="02040502050405020303" pitchFamily="18" charset="0"/>
              </a:rPr>
              <a:t>October 1, 2021 - August 31, 2022</a:t>
            </a:r>
            <a:endParaRPr lang="en-US" b="0" i="0" dirty="0">
              <a:solidFill>
                <a:srgbClr val="000000"/>
              </a:solidFill>
              <a:effectLst/>
              <a:latin typeface="Georgia" panose="02040502050405020303" pitchFamily="18" charset="0"/>
            </a:endParaRPr>
          </a:p>
          <a:p>
            <a:pPr algn="l" fontAlgn="base"/>
            <a:endParaRPr lang="en-US" b="0" i="0" dirty="0">
              <a:solidFill>
                <a:srgbClr val="000000"/>
              </a:solidFill>
              <a:effectLst/>
              <a:latin typeface="Arial" panose="020B0604020202020204" pitchFamily="34" charset="0"/>
            </a:endParaRPr>
          </a:p>
          <a:p>
            <a:pPr algn="l" fontAlgn="base"/>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5"/>
              </a:rPr>
              <a:t>New SCOs - Institution of Higher Learning (IHL)</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6"/>
              </a:rPr>
              <a:t>New SCOs - Non-College Degree (NCD)</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7"/>
              </a:rPr>
              <a:t>New SCOs - Institution of Higher Learning (IHL) with Non-College Degree (NCD) Programs</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8"/>
              </a:rPr>
              <a:t>New SCOs - Institution of Higher Learning with Flight Programs</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9"/>
              </a:rPr>
              <a:t>New SCOs - On-the-Job Training (OJT)</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10"/>
              </a:rPr>
              <a:t>New SCOs - Apprenticeship Programs</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11"/>
              </a:rPr>
              <a:t>New SCOs - Vocational Flight Programs</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12"/>
              </a:rPr>
              <a:t>New SCOs - High School Programs</a:t>
            </a:r>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 </a:t>
            </a:r>
            <a:r>
              <a:rPr lang="en-US" b="0" i="0" u="none" strike="noStrike" dirty="0">
                <a:solidFill>
                  <a:srgbClr val="0B6CB2"/>
                </a:solidFill>
                <a:effectLst/>
                <a:latin typeface="Arial" panose="020B0604020202020204" pitchFamily="34" charset="0"/>
                <a:hlinkClick r:id="rId13"/>
              </a:rPr>
              <a:t>New SCOs - Residency Programs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3406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1812-F674-4F4F-BDD1-6B7EA540FCDA}"/>
              </a:ext>
            </a:extLst>
          </p:cNvPr>
          <p:cNvSpPr>
            <a:spLocks noGrp="1"/>
          </p:cNvSpPr>
          <p:nvPr>
            <p:ph type="title" idx="4294967295"/>
          </p:nvPr>
        </p:nvSpPr>
        <p:spPr>
          <a:xfrm>
            <a:off x="0" y="1"/>
            <a:ext cx="10515600" cy="868218"/>
          </a:xfrm>
        </p:spPr>
        <p:txBody>
          <a:bodyPr/>
          <a:lstStyle/>
          <a:p>
            <a:r>
              <a:rPr lang="en-US" sz="2800" dirty="0"/>
              <a:t>FY22 SCO Annual Training Requirements</a:t>
            </a:r>
            <a:endParaRPr lang="ru-RU" b="0" dirty="0"/>
          </a:p>
        </p:txBody>
      </p:sp>
      <p:graphicFrame>
        <p:nvGraphicFramePr>
          <p:cNvPr id="4" name="Content Placeholder 3" descr="SmartArt timeline">
            <a:extLst>
              <a:ext uri="{FF2B5EF4-FFF2-40B4-BE49-F238E27FC236}">
                <a16:creationId xmlns:a16="http://schemas.microsoft.com/office/drawing/2014/main" id="{EA7FA95D-F68C-41B4-9C90-A59AFF8D1005}"/>
              </a:ext>
            </a:extLst>
          </p:cNvPr>
          <p:cNvGraphicFramePr>
            <a:graphicFrameLocks noGrp="1"/>
          </p:cNvGraphicFramePr>
          <p:nvPr>
            <p:ph idx="4294967295"/>
          </p:nvPr>
        </p:nvGraphicFramePr>
        <p:xfrm>
          <a:off x="936702" y="183677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564C47D-1D8E-407C-9037-65AC73102C6C}"/>
              </a:ext>
            </a:extLst>
          </p:cNvPr>
          <p:cNvSpPr txBox="1"/>
          <p:nvPr/>
        </p:nvSpPr>
        <p:spPr>
          <a:xfrm>
            <a:off x="1053734" y="1060110"/>
            <a:ext cx="1058408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Please remember, if you don’t complete your annual training requirements, VA has the authority to remove your access from VA-ONCE and the SAA has the authority to disapprove your school’s programs . </a:t>
            </a:r>
          </a:p>
        </p:txBody>
      </p:sp>
    </p:spTree>
    <p:extLst>
      <p:ext uri="{BB962C8B-B14F-4D97-AF65-F5344CB8AC3E}">
        <p14:creationId xmlns:p14="http://schemas.microsoft.com/office/powerpoint/2010/main" val="2702470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Thank you for your time today!</a:t>
            </a:r>
          </a:p>
        </p:txBody>
      </p:sp>
    </p:spTree>
    <p:extLst>
      <p:ext uri="{BB962C8B-B14F-4D97-AF65-F5344CB8AC3E}">
        <p14:creationId xmlns:p14="http://schemas.microsoft.com/office/powerpoint/2010/main" val="190125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EB11F-BEF6-4C43-AC01-313FB596E4D5}"/>
              </a:ext>
            </a:extLst>
          </p:cNvPr>
          <p:cNvSpPr>
            <a:spLocks noGrp="1"/>
          </p:cNvSpPr>
          <p:nvPr>
            <p:ph type="title"/>
          </p:nvPr>
        </p:nvSpPr>
        <p:spPr/>
        <p:txBody>
          <a:bodyPr/>
          <a:lstStyle/>
          <a:p>
            <a:r>
              <a:rPr lang="en-US" dirty="0"/>
              <a:t>Learning Objectives</a:t>
            </a:r>
          </a:p>
        </p:txBody>
      </p:sp>
      <p:sp>
        <p:nvSpPr>
          <p:cNvPr id="4" name="Text Placeholder 3">
            <a:extLst>
              <a:ext uri="{FF2B5EF4-FFF2-40B4-BE49-F238E27FC236}">
                <a16:creationId xmlns:a16="http://schemas.microsoft.com/office/drawing/2014/main" id="{EEC31642-63E7-421C-826B-E5614626737C}"/>
              </a:ext>
            </a:extLst>
          </p:cNvPr>
          <p:cNvSpPr>
            <a:spLocks noGrp="1"/>
          </p:cNvSpPr>
          <p:nvPr>
            <p:ph type="body" sz="quarter" idx="11"/>
          </p:nvPr>
        </p:nvSpPr>
        <p:spPr/>
        <p:txBody>
          <a:bodyPr anchor="ctr"/>
          <a:lstStyle/>
          <a:p>
            <a:pPr marL="0" indent="0">
              <a:buNone/>
            </a:pPr>
            <a:r>
              <a:rPr lang="en-US" b="1" dirty="0"/>
              <a:t>Upon completion of this module, you should be able to:</a:t>
            </a:r>
            <a:br>
              <a:rPr lang="en-US" b="1" dirty="0"/>
            </a:br>
            <a:endParaRPr lang="en-US" b="1" dirty="0"/>
          </a:p>
          <a:p>
            <a:pPr lvl="0"/>
            <a:r>
              <a:rPr lang="en-US" dirty="0"/>
              <a:t>Identify the two types of overpayments</a:t>
            </a:r>
          </a:p>
          <a:p>
            <a:pPr lvl="0"/>
            <a:r>
              <a:rPr lang="en-US" dirty="0"/>
              <a:t>Describe the findings Department of Veteran Affairs (VA) uses to determine when a school is liable for overpayment</a:t>
            </a:r>
          </a:p>
          <a:p>
            <a:pPr lvl="0"/>
            <a:r>
              <a:rPr lang="en-US" dirty="0"/>
              <a:t>Identify the process VA uses for handling potential school liability</a:t>
            </a:r>
          </a:p>
        </p:txBody>
      </p:sp>
      <p:pic>
        <p:nvPicPr>
          <p:cNvPr id="5" name="Picture Placeholder 4">
            <a:extLst>
              <a:ext uri="{FF2B5EF4-FFF2-40B4-BE49-F238E27FC236}">
                <a16:creationId xmlns:a16="http://schemas.microsoft.com/office/drawing/2014/main" id="{C0E159F3-18FD-4039-820C-ECDCF90A2E7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5" b="45"/>
          <a:stretch>
            <a:fillRect/>
          </a:stretch>
        </p:blipFill>
        <p:spPr/>
      </p:pic>
    </p:spTree>
    <p:extLst>
      <p:ext uri="{BB962C8B-B14F-4D97-AF65-F5344CB8AC3E}">
        <p14:creationId xmlns:p14="http://schemas.microsoft.com/office/powerpoint/2010/main" val="219616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3AAB-1A22-47AC-979A-A997BABD4051}"/>
              </a:ext>
            </a:extLst>
          </p:cNvPr>
          <p:cNvSpPr>
            <a:spLocks noGrp="1"/>
          </p:cNvSpPr>
          <p:nvPr>
            <p:ph type="title"/>
          </p:nvPr>
        </p:nvSpPr>
        <p:spPr/>
        <p:txBody>
          <a:bodyPr/>
          <a:lstStyle/>
          <a:p>
            <a:r>
              <a:rPr lang="en-US" dirty="0"/>
              <a:t>Topics</a:t>
            </a:r>
          </a:p>
        </p:txBody>
      </p:sp>
      <p:sp>
        <p:nvSpPr>
          <p:cNvPr id="4" name="Text Placeholder 3">
            <a:extLst>
              <a:ext uri="{FF2B5EF4-FFF2-40B4-BE49-F238E27FC236}">
                <a16:creationId xmlns:a16="http://schemas.microsoft.com/office/drawing/2014/main" id="{1CA10884-9744-40AE-BD2C-D0D1E8AAF236}"/>
              </a:ext>
            </a:extLst>
          </p:cNvPr>
          <p:cNvSpPr>
            <a:spLocks noGrp="1"/>
          </p:cNvSpPr>
          <p:nvPr>
            <p:ph type="body" sz="quarter" idx="11"/>
          </p:nvPr>
        </p:nvSpPr>
        <p:spPr>
          <a:xfrm>
            <a:off x="3362632" y="1240091"/>
            <a:ext cx="8230479" cy="5094211"/>
          </a:xfrm>
        </p:spPr>
        <p:txBody>
          <a:bodyPr anchor="ctr"/>
          <a:lstStyle/>
          <a:p>
            <a:pPr>
              <a:lnSpc>
                <a:spcPct val="100000"/>
              </a:lnSpc>
            </a:pPr>
            <a:r>
              <a:rPr lang="en-US" b="1" dirty="0"/>
              <a:t>Types of Overpayment</a:t>
            </a:r>
          </a:p>
          <a:p>
            <a:pPr marL="0" lvl="0" indent="0">
              <a:lnSpc>
                <a:spcPct val="100000"/>
              </a:lnSpc>
              <a:buNone/>
            </a:pPr>
            <a:endParaRPr lang="en-US" b="1" dirty="0"/>
          </a:p>
          <a:p>
            <a:pPr lvl="0">
              <a:lnSpc>
                <a:spcPct val="100000"/>
              </a:lnSpc>
            </a:pPr>
            <a:r>
              <a:rPr lang="en-US" b="1" dirty="0"/>
              <a:t>The Findings Used to Determine a School’s Liability for Overpayment</a:t>
            </a:r>
          </a:p>
          <a:p>
            <a:pPr lvl="0">
              <a:lnSpc>
                <a:spcPct val="100000"/>
              </a:lnSpc>
            </a:pPr>
            <a:endParaRPr lang="en-US" b="1" dirty="0"/>
          </a:p>
          <a:p>
            <a:pPr lvl="0">
              <a:lnSpc>
                <a:spcPct val="100000"/>
              </a:lnSpc>
            </a:pPr>
            <a:r>
              <a:rPr lang="en-US" b="1" dirty="0"/>
              <a:t>VA Processing of Potential School Liability</a:t>
            </a:r>
          </a:p>
          <a:p>
            <a:pPr lvl="0">
              <a:lnSpc>
                <a:spcPct val="100000"/>
              </a:lnSpc>
            </a:pPr>
            <a:endParaRPr lang="en-US" b="1" dirty="0"/>
          </a:p>
          <a:p>
            <a:pPr lvl="0">
              <a:lnSpc>
                <a:spcPct val="100000"/>
              </a:lnSpc>
            </a:pPr>
            <a:endParaRPr lang="en-US" b="1" dirty="0"/>
          </a:p>
        </p:txBody>
      </p:sp>
    </p:spTree>
    <p:extLst>
      <p:ext uri="{BB962C8B-B14F-4D97-AF65-F5344CB8AC3E}">
        <p14:creationId xmlns:p14="http://schemas.microsoft.com/office/powerpoint/2010/main" val="394606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Types of Overpayment</a:t>
            </a:r>
          </a:p>
        </p:txBody>
      </p:sp>
    </p:spTree>
    <p:extLst>
      <p:ext uri="{BB962C8B-B14F-4D97-AF65-F5344CB8AC3E}">
        <p14:creationId xmlns:p14="http://schemas.microsoft.com/office/powerpoint/2010/main" val="3315503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Types of Overpayment</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p:txBody>
          <a:bodyPr anchor="ctr">
            <a:normAutofit/>
          </a:bodyPr>
          <a:lstStyle/>
          <a:p>
            <a:pPr marL="0" indent="0">
              <a:buNone/>
            </a:pPr>
            <a:r>
              <a:rPr lang="en-US" dirty="0"/>
              <a:t>A person or institution acquires an overpayment debt when there is an overpayment of educational assistance or training allowance.</a:t>
            </a:r>
          </a:p>
          <a:p>
            <a:pPr marL="0" indent="0">
              <a:buNone/>
            </a:pPr>
            <a:endParaRPr lang="en-US" dirty="0"/>
          </a:p>
          <a:p>
            <a:pPr marL="0" indent="0">
              <a:buNone/>
            </a:pPr>
            <a:r>
              <a:rPr lang="en-US" dirty="0"/>
              <a:t>Two types of overpayments:</a:t>
            </a:r>
          </a:p>
          <a:p>
            <a:pPr marL="0" indent="0">
              <a:buNone/>
            </a:pPr>
            <a:endParaRPr lang="en-US" dirty="0"/>
          </a:p>
          <a:p>
            <a:r>
              <a:rPr lang="en-US" dirty="0"/>
              <a:t>Student Overpayment</a:t>
            </a:r>
          </a:p>
          <a:p>
            <a:endParaRPr lang="en-US" dirty="0"/>
          </a:p>
          <a:p>
            <a:r>
              <a:rPr lang="en-US" dirty="0"/>
              <a:t>School Overpayment</a:t>
            </a:r>
          </a:p>
        </p:txBody>
      </p:sp>
      <p:pic>
        <p:nvPicPr>
          <p:cNvPr id="3" name="Picture 2">
            <a:extLst>
              <a:ext uri="{FF2B5EF4-FFF2-40B4-BE49-F238E27FC236}">
                <a16:creationId xmlns:a16="http://schemas.microsoft.com/office/drawing/2014/main" id="{CEE3E5A0-903A-4D37-99A3-F69017817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99" y="1181100"/>
            <a:ext cx="3950019" cy="5105400"/>
          </a:xfrm>
          <a:prstGeom prst="rect">
            <a:avLst/>
          </a:prstGeom>
        </p:spPr>
      </p:pic>
      <p:pic>
        <p:nvPicPr>
          <p:cNvPr id="6" name="Picture Placeholder 2">
            <a:extLst>
              <a:ext uri="{FF2B5EF4-FFF2-40B4-BE49-F238E27FC236}">
                <a16:creationId xmlns:a16="http://schemas.microsoft.com/office/drawing/2014/main" id="{1ACD714E-8D85-48B1-B173-D2AF0DDC5963}"/>
              </a:ext>
            </a:extLst>
          </p:cNvPr>
          <p:cNvPicPr>
            <a:picLocks noChangeAspect="1"/>
          </p:cNvPicPr>
          <p:nvPr/>
        </p:nvPicPr>
        <p:blipFill>
          <a:blip r:embed="rId4">
            <a:extLst>
              <a:ext uri="{28A0092B-C50C-407E-A947-70E740481C1C}">
                <a14:useLocalDpi xmlns:a14="http://schemas.microsoft.com/office/drawing/2010/main" val="0"/>
              </a:ext>
            </a:extLst>
          </a:blip>
          <a:srcRect t="45" b="45"/>
          <a:stretch>
            <a:fillRect/>
          </a:stretch>
        </p:blipFill>
        <p:spPr>
          <a:xfrm>
            <a:off x="495299" y="1181100"/>
            <a:ext cx="3944820" cy="5094210"/>
          </a:xfrm>
          <a:prstGeom prst="rect">
            <a:avLst/>
          </a:prstGeom>
          <a:effectLst>
            <a:outerShdw blurRad="177800" dist="38100" dir="2700000" algn="br" rotWithShape="0">
              <a:prstClr val="black">
                <a:alpha val="60000"/>
              </a:prstClr>
            </a:outerShdw>
          </a:effectLst>
        </p:spPr>
      </p:pic>
    </p:spTree>
    <p:extLst>
      <p:ext uri="{BB962C8B-B14F-4D97-AF65-F5344CB8AC3E}">
        <p14:creationId xmlns:p14="http://schemas.microsoft.com/office/powerpoint/2010/main" val="262597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p:txBody>
          <a:bodyPr/>
          <a:lstStyle/>
          <a:p>
            <a:r>
              <a:rPr lang="en-US" dirty="0"/>
              <a:t>Student Overpayment </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type="body" sz="quarter" idx="11"/>
          </p:nvPr>
        </p:nvSpPr>
        <p:spPr>
          <a:xfrm>
            <a:off x="4903375" y="1842051"/>
            <a:ext cx="6056174" cy="3127513"/>
          </a:xfrm>
        </p:spPr>
        <p:txBody>
          <a:bodyPr anchor="ctr">
            <a:normAutofit/>
          </a:bodyPr>
          <a:lstStyle/>
          <a:p>
            <a:pPr marL="0" indent="0">
              <a:buNone/>
              <a:defRPr/>
            </a:pPr>
            <a:r>
              <a:rPr lang="en-US" b="1" dirty="0"/>
              <a:t>Overpayment debt is established on students for: </a:t>
            </a:r>
          </a:p>
          <a:p>
            <a:pPr marL="0" indent="0">
              <a:buNone/>
              <a:defRPr/>
            </a:pPr>
            <a:endParaRPr lang="en-US" dirty="0"/>
          </a:p>
          <a:p>
            <a:pPr>
              <a:defRPr/>
            </a:pPr>
            <a:r>
              <a:rPr lang="en-US" dirty="0"/>
              <a:t>Monthly Housing Allowance (MHA)</a:t>
            </a:r>
          </a:p>
          <a:p>
            <a:pPr>
              <a:defRPr/>
            </a:pPr>
            <a:r>
              <a:rPr lang="en-US" dirty="0"/>
              <a:t>Books and supplies issued</a:t>
            </a:r>
          </a:p>
          <a:p>
            <a:pPr>
              <a:defRPr/>
            </a:pPr>
            <a:r>
              <a:rPr lang="en-US" dirty="0"/>
              <a:t>Kicker Benefits</a:t>
            </a:r>
          </a:p>
        </p:txBody>
      </p:sp>
      <p:sp>
        <p:nvSpPr>
          <p:cNvPr id="3" name="Picture Placeholder 2">
            <a:extLst>
              <a:ext uri="{FF2B5EF4-FFF2-40B4-BE49-F238E27FC236}">
                <a16:creationId xmlns:a16="http://schemas.microsoft.com/office/drawing/2014/main" id="{F7D3ADAB-2D54-4DF1-BDAA-686177E27663}"/>
              </a:ext>
            </a:extLst>
          </p:cNvPr>
          <p:cNvSpPr>
            <a:spLocks noGrp="1"/>
          </p:cNvSpPr>
          <p:nvPr>
            <p:ph type="pic" sz="quarter" idx="10"/>
          </p:nvPr>
        </p:nvSpPr>
        <p:spPr/>
      </p:sp>
      <p:pic>
        <p:nvPicPr>
          <p:cNvPr id="8" name="Picture 7">
            <a:extLst>
              <a:ext uri="{FF2B5EF4-FFF2-40B4-BE49-F238E27FC236}">
                <a16:creationId xmlns:a16="http://schemas.microsoft.com/office/drawing/2014/main" id="{4D01BFAA-12A2-46BF-9067-ECD17C35E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181100"/>
            <a:ext cx="3950020" cy="5105400"/>
          </a:xfrm>
          <a:prstGeom prst="rect">
            <a:avLst/>
          </a:prstGeom>
        </p:spPr>
      </p:pic>
    </p:spTree>
    <p:extLst>
      <p:ext uri="{BB962C8B-B14F-4D97-AF65-F5344CB8AC3E}">
        <p14:creationId xmlns:p14="http://schemas.microsoft.com/office/powerpoint/2010/main" val="63768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B4D67B-E2FC-415D-BD63-8C83963031E9}"/>
              </a:ext>
            </a:extLst>
          </p:cNvPr>
          <p:cNvSpPr>
            <a:spLocks noGrp="1"/>
          </p:cNvSpPr>
          <p:nvPr>
            <p:ph type="title"/>
          </p:nvPr>
        </p:nvSpPr>
        <p:spPr>
          <a:xfrm>
            <a:off x="1179443" y="92765"/>
            <a:ext cx="10462828" cy="432569"/>
          </a:xfrm>
        </p:spPr>
        <p:txBody>
          <a:bodyPr/>
          <a:lstStyle/>
          <a:p>
            <a:r>
              <a:rPr lang="en-US" dirty="0"/>
              <a:t>School Overpayment</a:t>
            </a:r>
          </a:p>
        </p:txBody>
      </p:sp>
      <p:sp>
        <p:nvSpPr>
          <p:cNvPr id="7" name="Text Placeholder 6">
            <a:extLst>
              <a:ext uri="{FF2B5EF4-FFF2-40B4-BE49-F238E27FC236}">
                <a16:creationId xmlns:a16="http://schemas.microsoft.com/office/drawing/2014/main" id="{4B854EFA-EC04-4179-8331-5CDC0C27C088}"/>
              </a:ext>
            </a:extLst>
          </p:cNvPr>
          <p:cNvSpPr>
            <a:spLocks noGrp="1"/>
          </p:cNvSpPr>
          <p:nvPr>
            <p:ph sz="half" idx="1"/>
          </p:nvPr>
        </p:nvSpPr>
        <p:spPr>
          <a:xfrm>
            <a:off x="589721" y="940904"/>
            <a:ext cx="11642272" cy="5824331"/>
          </a:xfrm>
        </p:spPr>
        <p:txBody>
          <a:bodyPr anchor="ctr">
            <a:normAutofit/>
          </a:bodyPr>
          <a:lstStyle/>
          <a:p>
            <a:pPr marL="0" indent="0">
              <a:buNone/>
              <a:defRPr/>
            </a:pPr>
            <a:r>
              <a:rPr lang="en-US" b="1" dirty="0"/>
              <a:t>An overpayment debt is established on a school when: </a:t>
            </a:r>
          </a:p>
          <a:p>
            <a:pPr>
              <a:defRPr/>
            </a:pPr>
            <a:r>
              <a:rPr lang="en-US" dirty="0"/>
              <a:t>The student never attends classes for which he/she was certified</a:t>
            </a:r>
          </a:p>
          <a:p>
            <a:pPr>
              <a:defRPr/>
            </a:pPr>
            <a:r>
              <a:rPr lang="en-US" dirty="0"/>
              <a:t>The student completely withdraws </a:t>
            </a:r>
            <a:r>
              <a:rPr lang="en-US" b="1" dirty="0"/>
              <a:t>on </a:t>
            </a:r>
            <a:r>
              <a:rPr lang="en-US" dirty="0"/>
              <a:t>or before the first day of the term</a:t>
            </a:r>
          </a:p>
          <a:p>
            <a:pPr>
              <a:defRPr/>
            </a:pPr>
            <a:r>
              <a:rPr lang="en-US" dirty="0"/>
              <a:t>The school receives payment for the wrong student</a:t>
            </a:r>
          </a:p>
          <a:p>
            <a:pPr>
              <a:defRPr/>
            </a:pPr>
            <a:r>
              <a:rPr lang="en-US" dirty="0"/>
              <a:t>The school receives a duplicate payment</a:t>
            </a:r>
          </a:p>
          <a:p>
            <a:pPr>
              <a:defRPr/>
            </a:pPr>
            <a:r>
              <a:rPr lang="en-US" dirty="0"/>
              <a:t>The school submits an </a:t>
            </a:r>
            <a:r>
              <a:rPr lang="en-US" b="1" dirty="0">
                <a:solidFill>
                  <a:schemeClr val="tx1"/>
                </a:solidFill>
              </a:rPr>
              <a:t>amended</a:t>
            </a:r>
            <a:r>
              <a:rPr lang="en-US" dirty="0"/>
              <a:t> enrollment certification and reported reduced tuition/fee charges</a:t>
            </a:r>
          </a:p>
          <a:p>
            <a:pPr>
              <a:defRPr/>
            </a:pPr>
            <a:r>
              <a:rPr lang="en-US" dirty="0"/>
              <a:t>The student dies during the term, or before start of the term*</a:t>
            </a:r>
          </a:p>
          <a:p>
            <a:pPr>
              <a:defRPr/>
            </a:pPr>
            <a:r>
              <a:rPr lang="en-US" dirty="0"/>
              <a:t>VA issues payment above the amount certified on the enrollment certification (VA data entry error) </a:t>
            </a:r>
          </a:p>
          <a:p>
            <a:pPr algn="l">
              <a:buFont typeface="Arial" panose="020B0604020202020204" pitchFamily="34" charset="0"/>
              <a:buChar char="•"/>
            </a:pPr>
            <a:r>
              <a:rPr lang="en-US" b="0" i="0" dirty="0">
                <a:solidFill>
                  <a:srgbClr val="000000"/>
                </a:solidFill>
                <a:effectLst/>
                <a:latin typeface="arial" panose="020B0604020202020204" pitchFamily="34" charset="0"/>
              </a:rPr>
              <a:t>The student withdraws </a:t>
            </a:r>
            <a:r>
              <a:rPr lang="en-US" b="0" i="0" u="sng" dirty="0">
                <a:solidFill>
                  <a:srgbClr val="000000"/>
                </a:solidFill>
                <a:effectLst/>
                <a:latin typeface="arial" panose="020B0604020202020204" pitchFamily="34" charset="0"/>
              </a:rPr>
              <a:t>after</a:t>
            </a:r>
            <a:r>
              <a:rPr lang="en-US" b="0" i="0" dirty="0">
                <a:solidFill>
                  <a:srgbClr val="000000"/>
                </a:solidFill>
                <a:effectLst/>
                <a:latin typeface="arial" panose="020B0604020202020204" pitchFamily="34" charset="0"/>
              </a:rPr>
              <a:t> the first day of the term</a:t>
            </a:r>
            <a:endParaRPr lang="en-US" b="0" i="0" dirty="0">
              <a:solidFill>
                <a:srgbClr val="000000"/>
              </a:solidFill>
              <a:effectLst/>
              <a:latin typeface="Helvetica Neue"/>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The student reduces hours whether the reduction occurred before or during the term</a:t>
            </a:r>
            <a:endParaRPr lang="en-US" b="0" i="0" dirty="0">
              <a:solidFill>
                <a:srgbClr val="000000"/>
              </a:solidFill>
              <a:effectLst/>
              <a:latin typeface="Helvetica Neue"/>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The school submitted a change in enrollment (on VA Form 22-1999b, or an Adjustment through VA-ONCE) and reported a reduction in tuition, fees, and/or Yellow Ribbon due to student action reducing or terminating training.</a:t>
            </a:r>
            <a:endParaRPr lang="en-US" b="0" i="0" dirty="0">
              <a:solidFill>
                <a:srgbClr val="000000"/>
              </a:solidFill>
              <a:effectLst/>
              <a:latin typeface="Helvetica Neue"/>
            </a:endParaRPr>
          </a:p>
          <a:p>
            <a:pPr algn="l">
              <a:buFont typeface="Arial" panose="020B0604020202020204" pitchFamily="34" charset="0"/>
              <a:buChar char="•"/>
            </a:pPr>
            <a:r>
              <a:rPr lang="en-US" b="0" i="0" dirty="0">
                <a:solidFill>
                  <a:srgbClr val="000000"/>
                </a:solidFill>
                <a:effectLst/>
                <a:latin typeface="arial" panose="020B0604020202020204" pitchFamily="34" charset="0"/>
              </a:rPr>
              <a:t>If a student drops a course and adds a course so that there is no net change in training time, any change to tuition, fees, and/or Yellow Ribbon is a debt </a:t>
            </a:r>
            <a:endParaRPr lang="en-US" b="0" i="0" dirty="0">
              <a:solidFill>
                <a:srgbClr val="000000"/>
              </a:solidFill>
              <a:effectLst/>
              <a:latin typeface="Helvetica Neue"/>
            </a:endParaRPr>
          </a:p>
          <a:p>
            <a:pPr>
              <a:defRPr/>
            </a:pPr>
            <a:endParaRPr lang="en-US" dirty="0"/>
          </a:p>
          <a:p>
            <a:pPr marL="0" indent="0">
              <a:buNone/>
            </a:pPr>
            <a:endParaRPr lang="en-US" altLang="en-US" dirty="0">
              <a:cs typeface="Georgia" panose="02040502050405020303" pitchFamily="18" charset="0"/>
            </a:endParaRPr>
          </a:p>
        </p:txBody>
      </p:sp>
      <p:sp>
        <p:nvSpPr>
          <p:cNvPr id="2" name="Rectangle 1">
            <a:extLst>
              <a:ext uri="{FF2B5EF4-FFF2-40B4-BE49-F238E27FC236}">
                <a16:creationId xmlns:a16="http://schemas.microsoft.com/office/drawing/2014/main" id="{F35C862E-409E-4940-9A65-8143951B1E70}"/>
              </a:ext>
            </a:extLst>
          </p:cNvPr>
          <p:cNvSpPr/>
          <p:nvPr/>
        </p:nvSpPr>
        <p:spPr>
          <a:xfrm>
            <a:off x="549728" y="6024889"/>
            <a:ext cx="10741124" cy="646331"/>
          </a:xfrm>
          <a:prstGeom prst="rect">
            <a:avLst/>
          </a:prstGeom>
        </p:spPr>
        <p:txBody>
          <a:bodyPr wrap="square">
            <a:spAutoFit/>
          </a:bodyPr>
          <a:lstStyle/>
          <a:p>
            <a:r>
              <a:rPr lang="en-US" altLang="en-US" dirty="0">
                <a:solidFill>
                  <a:srgbClr val="000000"/>
                </a:solidFill>
              </a:rPr>
              <a:t>* If a student dies during a term, the SCO should contact their ELR prior to submitting a VA Form 22-1999b or VA-ONCE in terminating the enrollment</a:t>
            </a:r>
            <a:r>
              <a:rPr lang="en-US" altLang="en-US" sz="1400" dirty="0">
                <a:solidFill>
                  <a:srgbClr val="000000"/>
                </a:solidFill>
              </a:rPr>
              <a:t>.</a:t>
            </a:r>
            <a:endParaRPr lang="en-US" sz="1400" dirty="0"/>
          </a:p>
        </p:txBody>
      </p:sp>
    </p:spTree>
    <p:extLst>
      <p:ext uri="{BB962C8B-B14F-4D97-AF65-F5344CB8AC3E}">
        <p14:creationId xmlns:p14="http://schemas.microsoft.com/office/powerpoint/2010/main" val="375412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06A3-B47B-417C-AA5F-5484381816FB}"/>
              </a:ext>
            </a:extLst>
          </p:cNvPr>
          <p:cNvSpPr>
            <a:spLocks noGrp="1"/>
          </p:cNvSpPr>
          <p:nvPr>
            <p:ph type="ctrTitle"/>
          </p:nvPr>
        </p:nvSpPr>
        <p:spPr/>
        <p:txBody>
          <a:bodyPr/>
          <a:lstStyle/>
          <a:p>
            <a:r>
              <a:rPr lang="en-US" dirty="0"/>
              <a:t>The Findings Used to Determine a School’s Liability for Overpayment</a:t>
            </a:r>
          </a:p>
        </p:txBody>
      </p:sp>
    </p:spTree>
    <p:extLst>
      <p:ext uri="{BB962C8B-B14F-4D97-AF65-F5344CB8AC3E}">
        <p14:creationId xmlns:p14="http://schemas.microsoft.com/office/powerpoint/2010/main" val="34053826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65&quot;&gt;&lt;/object&gt;&lt;object type=&quot;2&quot; unique_id=&quot;10066&quot;&gt;&lt;object type=&quot;3&quot; unique_id=&quot;10067&quot;&gt;&lt;property id=&quot;20148&quot; value=&quot;5&quot;/&gt;&lt;property id=&quot;20300&quot; value=&quot;Slide 1 - &amp;quot;Education Service School Certifying Official Training  Work Study Allowance Program &amp;quot;&quot;/&gt;&lt;property id=&quot;20307&quot; value=&quot;305&quot;/&gt;&lt;/object&gt;&lt;object type=&quot;3&quot; unique_id=&quot;10069&quot;&gt;&lt;property id=&quot;20148&quot; value=&quot;5&quot;/&gt;&lt;property id=&quot;20300&quot; value=&quot;Slide 4 - &amp;quot;Learning Objectives&amp;quot;&quot;/&gt;&lt;property id=&quot;20307&quot; value=&quot;293&quot;/&gt;&lt;/object&gt;&lt;object type=&quot;3&quot; unique_id=&quot;10071&quot;&gt;&lt;property id=&quot;20148&quot; value=&quot;5&quot;/&gt;&lt;property id=&quot;20300&quot; value=&quot;Slide 8 - &amp;quot;Benefits to the Institution&amp;quot;&quot;/&gt;&lt;property id=&quot;20307&quot; value=&quot;316&quot;/&gt;&lt;/object&gt;&lt;object type=&quot;3&quot; unique_id=&quot;10075&quot;&gt;&lt;property id=&quot;20148&quot; value=&quot;5&quot;/&gt;&lt;property id=&quot;20300&quot; value=&quot;Slide 23 - &amp;quot;Hours of Service&amp;quot;&quot;/&gt;&lt;property id=&quot;20307&quot; value=&quot;320&quot;/&gt;&lt;/object&gt;&lt;object type=&quot;3&quot; unique_id=&quot;10076&quot;&gt;&lt;property id=&quot;20148&quot; value=&quot;5&quot;/&gt;&lt;property id=&quot;20300&quot; value=&quot;Slide 10 - &amp;quot;Student Qualifications (1 of 2)&amp;quot;&quot;/&gt;&lt;property id=&quot;20307&quot; value=&quot;321&quot;/&gt;&lt;/object&gt;&lt;object type=&quot;3&quot; unique_id=&quot;10078&quot;&gt;&lt;property id=&quot;20148&quot; value=&quot;5&quot;/&gt;&lt;property id=&quot;20300&quot; value=&quot;Slide 27 - &amp;quot;Work-Study Payments&amp;quot;&quot;/&gt;&lt;property id=&quot;20307&quot; value=&quot;309&quot;/&gt;&lt;/object&gt;&lt;object type=&quot;3&quot; unique_id=&quot;10081&quot;&gt;&lt;property id=&quot;20148&quot; value=&quot;5&quot;/&gt;&lt;property id=&quot;20300&quot; value=&quot;Slide 32 - &amp;quot;Section Review&amp;quot;&quot;/&gt;&lt;property id=&quot;20307&quot; value=&quot;312&quot;/&gt;&lt;/object&gt;&lt;object type=&quot;3&quot; unique_id=&quot;10088&quot;&gt;&lt;property id=&quot;20148&quot; value=&quot;5&quot;/&gt;&lt;property id=&quot;20300&quot; value=&quot;Slide 6 - &amp;quot;Overview of the VA Work Study Program&amp;quot;&quot;/&gt;&lt;property id=&quot;20307&quot; value=&quot;304&quot;/&gt;&lt;/object&gt;&lt;object type=&quot;3&quot; unique_id=&quot;14366&quot;&gt;&lt;property id=&quot;20148&quot; value=&quot;5&quot;/&gt;&lt;property id=&quot;20300&quot; value=&quot;Slide 13 - &amp;quot;Facility Qualifications&amp;quot;&quot;/&gt;&lt;property id=&quot;20307&quot; value=&quot;324&quot;/&gt;&lt;/object&gt;&lt;object type=&quot;3&quot; unique_id=&quot;14367&quot;&gt;&lt;property id=&quot;20148&quot; value=&quot;5&quot;/&gt;&lt;property id=&quot;20300&quot; value=&quot;Slide 16 - &amp;quot;Site Supervisor Responsibilities&amp;quot;&quot;/&gt;&lt;property id=&quot;20307&quot; value=&quot;325&quot;/&gt;&lt;/object&gt;&lt;object type=&quot;3&quot; unique_id=&quot;14368&quot;&gt;&lt;property id=&quot;20148&quot; value=&quot;5&quot;/&gt;&lt;property id=&quot;20300&quot; value=&quot;Slide 21 - &amp;quot;Work-Study Policies&amp;quot;&quot;/&gt;&lt;property id=&quot;20307&quot; value=&quot;326&quot;/&gt;&lt;/object&gt;&lt;object type=&quot;3&quot; unique_id=&quot;15297&quot;&gt;&lt;property id=&quot;20148&quot; value=&quot;5&quot;/&gt;&lt;property id=&quot;20300&quot; value=&quot;Slide 28 - &amp;quot;Advanced Pay&amp;quot;&quot;/&gt;&lt;property id=&quot;20307&quot; value=&quot;328&quot;/&gt;&lt;/object&gt;&lt;object type=&quot;3&quot; unique_id=&quot;16353&quot;&gt;&lt;property id=&quot;20148&quot; value=&quot;5&quot;/&gt;&lt;property id=&quot;20300&quot; value=&quot;Slide 12 - &amp;quot;Student Selection&amp;quot;&quot;/&gt;&lt;property id=&quot;20307&quot; value=&quot;352&quot;/&gt;&lt;/object&gt;&lt;object type=&quot;3&quot; unique_id=&quot;16354&quot;&gt;&lt;property id=&quot;20148&quot; value=&quot;5&quot;/&gt;&lt;property id=&quot;20300&quot; value=&quot;Slide 22 - &amp;quot;Work-Study Contracts&amp;quot;&quot;/&gt;&lt;property id=&quot;20307&quot; value=&quot;353&quot;/&gt;&lt;/object&gt;&lt;object type=&quot;3&quot; unique_id=&quot;16355&quot;&gt;&lt;property id=&quot;20148&quot; value=&quot;5&quot;/&gt;&lt;property id=&quot;20300&quot; value=&quot;Slide 17 - &amp;quot;Section Review&amp;quot;&quot;/&gt;&lt;property id=&quot;20307&quot; value=&quot;354&quot;/&gt;&lt;/object&gt;&lt;object type=&quot;3&quot; unique_id=&quot;16357&quot;&gt;&lt;property id=&quot;20148&quot; value=&quot;5&quot;/&gt;&lt;property id=&quot;20300&quot; value=&quot;Slide 19 - &amp;quot;Section Review&amp;quot;&quot;/&gt;&lt;property id=&quot;20307&quot; value=&quot;357&quot;/&gt;&lt;/object&gt;&lt;object type=&quot;3&quot; unique_id=&quot;16595&quot;&gt;&lt;property id=&quot;20148&quot; value=&quot;5&quot;/&gt;&lt;property id=&quot;20300&quot; value=&quot;Slide 24 - &amp;quot;Extensions (1 of 3)&amp;quot;&quot;/&gt;&lt;property id=&quot;20307&quot; value=&quot;360&quot;/&gt;&lt;/object&gt;&lt;object type=&quot;3&quot; unique_id=&quot;17822&quot;&gt;&lt;property id=&quot;20148&quot; value=&quot;5&quot;/&gt;&lt;property id=&quot;20300&quot; value=&quot;Slide 29 - &amp;quot;Student Reduction or Terminations&amp;quot;&quot;/&gt;&lt;property id=&quot;20307&quot; value=&quot;367&quot;/&gt;&lt;/object&gt;&lt;object type=&quot;3&quot; unique_id=&quot;20405&quot;&gt;&lt;property id=&quot;20148&quot; value=&quot;5&quot;/&gt;&lt;property id=&quot;20300&quot; value=&quot;Slide 2 - &amp;quot;Ice Breaker&amp;quot;&quot;/&gt;&lt;property id=&quot;20307&quot; value=&quot;322&quot;/&gt;&lt;/object&gt;&lt;object type=&quot;3&quot; unique_id=&quot;20406&quot;&gt;&lt;property id=&quot;20148&quot; value=&quot;5&quot;/&gt;&lt;property id=&quot;20300&quot; value=&quot;Slide 3 - &amp;quot;Ice Breaker&amp;quot;&quot;/&gt;&lt;property id=&quot;20307&quot; value=&quot;420&quot;/&gt;&lt;/object&gt;&lt;object type=&quot;3&quot; unique_id=&quot;20407&quot;&gt;&lt;property id=&quot;20148&quot; value=&quot;5&quot;/&gt;&lt;property id=&quot;20300&quot; value=&quot;Slide 5 - &amp;quot;Topics&amp;quot;&quot;/&gt;&lt;property id=&quot;20307&quot; value=&quot;421&quot;/&gt;&lt;/object&gt;&lt;object type=&quot;3&quot; unique_id=&quot;20431&quot;&gt;&lt;property id=&quot;20148&quot; value=&quot;5&quot;/&gt;&lt;property id=&quot;20300&quot; value=&quot;Slide 34&quot;/&gt;&lt;property id=&quot;20307&quot; value=&quot;418&quot;/&gt;&lt;/object&gt;&lt;object type=&quot;3&quot; unique_id=&quot;20432&quot;&gt;&lt;property id=&quot;20148&quot; value=&quot;5&quot;/&gt;&lt;property id=&quot;20300&quot; value=&quot;Slide 36 - &amp;quot;Thank you for your time today!&amp;quot;&quot;/&gt;&lt;property id=&quot;20307&quot; value=&quot;306&quot;/&gt;&lt;/object&gt;&lt;object type=&quot;3&quot; unique_id=&quot;21276&quot;&gt;&lt;property id=&quot;20148&quot; value=&quot;5&quot;/&gt;&lt;property id=&quot;20300&quot; value=&quot;Slide 7 - &amp;quot;What is the Work-Study Program?&amp;quot;&quot;/&gt;&lt;property id=&quot;20307&quot; value=&quot;422&quot;/&gt;&lt;/object&gt;&lt;object type=&quot;3&quot; unique_id=&quot;21277&quot;&gt;&lt;property id=&quot;20148&quot; value=&quot;5&quot;/&gt;&lt;property id=&quot;20300&quot; value=&quot;Slide 9 - &amp;quot;Student and Facility Qualifications&amp;quot;&quot;/&gt;&lt;property id=&quot;20307&quot; value=&quot;423&quot;/&gt;&lt;/object&gt;&lt;object type=&quot;3&quot; unique_id=&quot;21278&quot;&gt;&lt;property id=&quot;20148&quot; value=&quot;5&quot;/&gt;&lt;property id=&quot;20300&quot; value=&quot;Slide 11 - &amp;quot;Student Qualifications (2 of 2)&amp;quot;&quot;/&gt;&lt;property id=&quot;20307&quot; value=&quot;424&quot;/&gt;&lt;/object&gt;&lt;object type=&quot;3&quot; unique_id=&quot;21279&quot;&gt;&lt;property id=&quot;20148&quot; value=&quot;5&quot;/&gt;&lt;property id=&quot;20300&quot; value=&quot;Slide 14 - &amp;quot;Duty Qualifications&amp;quot;&quot;/&gt;&lt;property id=&quot;20307&quot; value=&quot;425&quot;/&gt;&lt;/object&gt;&lt;object type=&quot;3&quot; unique_id=&quot;21280&quot;&gt;&lt;property id=&quot;20148&quot; value=&quot;5&quot;/&gt;&lt;property id=&quot;20300&quot; value=&quot;Slide 15 - &amp;quot;Duty Qualifications at Education Facilities&amp;quot;&quot;/&gt;&lt;property id=&quot;20307&quot; value=&quot;426&quot;/&gt;&lt;/object&gt;&lt;object type=&quot;3&quot; unique_id=&quot;21832&quot;&gt;&lt;property id=&quot;20148&quot; value=&quot;5&quot;/&gt;&lt;property id=&quot;20300&quot; value=&quot;Slide 18 - &amp;quot;Section Review&amp;quot;&quot;/&gt;&lt;property id=&quot;20307&quot; value=&quot;428&quot;/&gt;&lt;/object&gt;&lt;object type=&quot;3&quot; unique_id=&quot;21833&quot;&gt;&lt;property id=&quot;20148&quot; value=&quot;5&quot;/&gt;&lt;property id=&quot;20300&quot; value=&quot;Slide 20 - &amp;quot;Section Review&amp;quot;&quot;/&gt;&lt;property id=&quot;20307&quot; value=&quot;427&quot;/&gt;&lt;/object&gt;&lt;object type=&quot;3&quot; unique_id=&quot;21834&quot;&gt;&lt;property id=&quot;20148&quot; value=&quot;5&quot;/&gt;&lt;property id=&quot;20300&quot; value=&quot;Slide 25 - &amp;quot;Extensions (2 of 3)&amp;quot;&quot;/&gt;&lt;property id=&quot;20307&quot; value=&quot;429&quot;/&gt;&lt;/object&gt;&lt;object type=&quot;3&quot; unique_id=&quot;21835&quot;&gt;&lt;property id=&quot;20148&quot; value=&quot;5&quot;/&gt;&lt;property id=&quot;20300&quot; value=&quot;Slide 26 - &amp;quot;Extensions (3 of 3)&amp;quot;&quot;/&gt;&lt;property id=&quot;20307&quot; value=&quot;430&quot;/&gt;&lt;/object&gt;&lt;object type=&quot;3&quot; unique_id=&quot;21836&quot;&gt;&lt;property id=&quot;20148&quot; value=&quot;5&quot;/&gt;&lt;property id=&quot;20300&quot; value=&quot;Slide 30 - &amp;quot;Section Review&amp;quot;&quot;/&gt;&lt;property id=&quot;20307&quot; value=&quot;431&quot;/&gt;&lt;/object&gt;&lt;object type=&quot;3&quot; unique_id=&quot;21837&quot;&gt;&lt;property id=&quot;20148&quot; value=&quot;5&quot;/&gt;&lt;property id=&quot;20300&quot; value=&quot;Slide 31 - &amp;quot;Section Review&amp;quot;&quot;/&gt;&lt;property id=&quot;20307&quot; value=&quot;432&quot;/&gt;&lt;/object&gt;&lt;object type=&quot;3&quot; unique_id=&quot;21838&quot;&gt;&lt;property id=&quot;20148&quot; value=&quot;5&quot;/&gt;&lt;property id=&quot;20300&quot; value=&quot;Slide 33 - &amp;quot;Section Review&amp;quot;&quot;/&gt;&lt;property id=&quot;20307&quot; value=&quot;433&quot;/&gt;&lt;/object&gt;&lt;object type=&quot;3&quot; unique_id=&quot;22266&quot;&gt;&lt;property id=&quot;20148&quot; value=&quot;5&quot;/&gt;&lt;property id=&quot;20300&quot; value=&quot;Slide 35 - &amp;quot;Q &amp;amp; A&amp;quot;&quot;/&gt;&lt;property id=&quot;20307&quot; value=&quot;434&quot;/&gt;&lt;/objec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ee353fad-9f9f-40f5-9a38-61918d877170" Revision="1" Stencil="System.MyShapes" StencilVersion="1.0"/>
</Control>
</file>

<file path=customXml/item10.xml><?xml version="1.0" encoding="utf-8"?>
<Control xmlns="http://schemas.microsoft.com/VisualStudio/2011/storyboarding/control">
  <Id Name="ee353fad-9f9f-40f5-9a38-61918d877170" Revision="1" Stencil="System.MyShapes" StencilVersion="1.0"/>
</Control>
</file>

<file path=customXml/item11.xml><?xml version="1.0" encoding="utf-8"?>
<Control xmlns="http://schemas.microsoft.com/VisualStudio/2011/storyboarding/control">
  <Id Name="e4954507-88a6-4873-b8a6-4571dbdec720" Revision="1" Stencil="System.MyShapes" StencilVersion="1.0"/>
</Control>
</file>

<file path=customXml/item12.xml><?xml version="1.0" encoding="utf-8"?>
<Control xmlns="http://schemas.microsoft.com/VisualStudio/2011/storyboarding/control">
  <Id Name="e4954507-88a6-4873-b8a6-4571dbdec720" Revision="1" Stencil="System.MyShapes" StencilVersion="1.0"/>
</Control>
</file>

<file path=customXml/item13.xml><?xml version="1.0" encoding="utf-8"?>
<Control xmlns="http://schemas.microsoft.com/VisualStudio/2011/storyboarding/control">
  <Id Name="ee353fad-9f9f-40f5-9a38-61918d877170" Revision="1" Stencil="System.MyShapes" StencilVersion="1.0"/>
</Control>
</file>

<file path=customXml/item14.xml><?xml version="1.0" encoding="utf-8"?>
<Control xmlns="http://schemas.microsoft.com/VisualStudio/2011/storyboarding/control">
  <Id Name="ee353fad-9f9f-40f5-9a38-61918d877170" Revision="1" Stencil="System.MyShapes" StencilVersion="1.0"/>
</Control>
</file>

<file path=customXml/item15.xml><?xml version="1.0" encoding="utf-8"?>
<Control xmlns="http://schemas.microsoft.com/VisualStudio/2011/storyboarding/control">
  <Id Name="ee353fad-9f9f-40f5-9a38-61918d877170" Revision="1" Stencil="System.MyShapes" StencilVersion="1.0"/>
</Control>
</file>

<file path=customXml/item16.xml><?xml version="1.0" encoding="utf-8"?>
<Control xmlns="http://schemas.microsoft.com/VisualStudio/2011/storyboarding/control">
  <Id Name="e4954507-88a6-4873-b8a6-4571dbdec720" Revision="1" Stencil="System.MyShapes" StencilVersion="1.0"/>
</Control>
</file>

<file path=customXml/item17.xml><?xml version="1.0" encoding="utf-8"?>
<Control xmlns="http://schemas.microsoft.com/VisualStudio/2011/storyboarding/control">
  <Id Name="ee353fad-9f9f-40f5-9a38-61918d877170" Revision="1" Stencil="System.MyShapes" StencilVersion="1.0"/>
</Control>
</file>

<file path=customXml/item18.xml><?xml version="1.0" encoding="utf-8"?>
<Control xmlns="http://schemas.microsoft.com/VisualStudio/2011/storyboarding/control">
  <Id Name="e4954507-88a6-4873-b8a6-4571dbdec720" Revision="1" Stencil="System.MyShapes" StencilVersion="1.0"/>
</Control>
</file>

<file path=customXml/item19.xml><?xml version="1.0" encoding="utf-8"?>
<Control xmlns="http://schemas.microsoft.com/VisualStudio/2011/storyboarding/control">
  <Id Name="e4954507-88a6-4873-b8a6-4571dbdec720" Revision="1" Stencil="System.MyShapes" StencilVersion="1.0"/>
</Control>
</file>

<file path=customXml/item2.xml><?xml version="1.0" encoding="utf-8"?>
<Control xmlns="http://schemas.microsoft.com/VisualStudio/2011/storyboarding/control">
  <Id Name="ee353fad-9f9f-40f5-9a38-61918d877170" Revision="1" Stencil="System.MyShapes" StencilVersion="1.0"/>
</Control>
</file>

<file path=customXml/item20.xml><?xml version="1.0" encoding="utf-8"?>
<Control xmlns="http://schemas.microsoft.com/VisualStudio/2011/storyboarding/control">
  <Id Name="ee353fad-9f9f-40f5-9a38-61918d877170" Revision="1" Stencil="System.MyShapes" StencilVersion="1.0"/>
</Control>
</file>

<file path=customXml/item21.xml><?xml version="1.0" encoding="utf-8"?>
<Control xmlns="http://schemas.microsoft.com/VisualStudio/2011/storyboarding/control">
  <Id Name="ee353fad-9f9f-40f5-9a38-61918d877170" Revision="1" Stencil="System.MyShapes" StencilVersion="1.0"/>
</Control>
</file>

<file path=customXml/item22.xml><?xml version="1.0" encoding="utf-8"?>
<Control xmlns="http://schemas.microsoft.com/VisualStudio/2011/storyboarding/control">
  <Id Name="ee353fad-9f9f-40f5-9a38-61918d877170" Revision="1" Stencil="System.MyShapes" StencilVersion="1.0"/>
</Control>
</file>

<file path=customXml/item23.xml><?xml version="1.0" encoding="utf-8"?>
<Control xmlns="http://schemas.microsoft.com/VisualStudio/2011/storyboarding/control">
  <Id Name="e4954507-88a6-4873-b8a6-4571dbdec720" Revision="1" Stencil="System.MyShapes" StencilVersion="1.0"/>
</Control>
</file>

<file path=customXml/item3.xml><?xml version="1.0" encoding="utf-8"?>
<Control xmlns="http://schemas.microsoft.com/VisualStudio/2011/storyboarding/control">
  <Id Name="ee353fad-9f9f-40f5-9a38-61918d877170" Revision="1" Stencil="System.MyShapes" StencilVersion="1.0"/>
</Control>
</file>

<file path=customXml/item4.xml><?xml version="1.0" encoding="utf-8"?>
<Control xmlns="http://schemas.microsoft.com/VisualStudio/2011/storyboarding/control">
  <Id Name="ee353fad-9f9f-40f5-9a38-61918d877170" Revision="1" Stencil="System.MyShapes" StencilVersion="1.0"/>
</Control>
</file>

<file path=customXml/item5.xml><?xml version="1.0" encoding="utf-8"?>
<Control xmlns="http://schemas.microsoft.com/VisualStudio/2011/storyboarding/control">
  <Id Name="ee353fad-9f9f-40f5-9a38-61918d877170" Revision="1" Stencil="System.MyShapes" StencilVersion="1.0"/>
</Control>
</file>

<file path=customXml/item6.xml><?xml version="1.0" encoding="utf-8"?>
<Control xmlns="http://schemas.microsoft.com/VisualStudio/2011/storyboarding/control">
  <Id Name="ee353fad-9f9f-40f5-9a38-61918d877170" Revision="1" Stencil="System.MyShapes" StencilVersion="1.0"/>
</Control>
</file>

<file path=customXml/item7.xml><?xml version="1.0" encoding="utf-8"?>
<Control xmlns="http://schemas.microsoft.com/VisualStudio/2011/storyboarding/control">
  <Id Name="ee353fad-9f9f-40f5-9a38-61918d877170" Revision="1" Stencil="System.MyShapes" StencilVersion="1.0"/>
</Control>
</file>

<file path=customXml/item8.xml><?xml version="1.0" encoding="utf-8"?>
<Control xmlns="http://schemas.microsoft.com/VisualStudio/2011/storyboarding/control">
  <Id Name="ee353fad-9f9f-40f5-9a38-61918d877170" Revision="1" Stencil="System.MyShapes" StencilVersion="1.0"/>
</Control>
</file>

<file path=customXml/item9.xml><?xml version="1.0" encoding="utf-8"?>
<Control xmlns="http://schemas.microsoft.com/VisualStudio/2011/storyboarding/control">
  <Id Name="ee353fad-9f9f-40f5-9a38-61918d877170" Revision="1" Stencil="System.MyShapes" StencilVersion="1.0"/>
</Control>
</file>

<file path=customXml/itemProps1.xml><?xml version="1.0" encoding="utf-8"?>
<ds:datastoreItem xmlns:ds="http://schemas.openxmlformats.org/officeDocument/2006/customXml" ds:itemID="{1D38B6FE-065F-416D-84B5-8140F9D4384C}">
  <ds:schemaRefs>
    <ds:schemaRef ds:uri="http://schemas.microsoft.com/VisualStudio/2011/storyboarding/control"/>
  </ds:schemaRefs>
</ds:datastoreItem>
</file>

<file path=customXml/itemProps10.xml><?xml version="1.0" encoding="utf-8"?>
<ds:datastoreItem xmlns:ds="http://schemas.openxmlformats.org/officeDocument/2006/customXml" ds:itemID="{58A6ED23-6818-4825-8F1F-6EA64675461F}">
  <ds:schemaRefs>
    <ds:schemaRef ds:uri="http://schemas.microsoft.com/VisualStudio/2011/storyboarding/control"/>
  </ds:schemaRefs>
</ds:datastoreItem>
</file>

<file path=customXml/itemProps11.xml><?xml version="1.0" encoding="utf-8"?>
<ds:datastoreItem xmlns:ds="http://schemas.openxmlformats.org/officeDocument/2006/customXml" ds:itemID="{1CA068BA-DD92-4E61-8A5B-3CAB077D182C}">
  <ds:schemaRefs>
    <ds:schemaRef ds:uri="http://schemas.microsoft.com/VisualStudio/2011/storyboarding/control"/>
  </ds:schemaRefs>
</ds:datastoreItem>
</file>

<file path=customXml/itemProps12.xml><?xml version="1.0" encoding="utf-8"?>
<ds:datastoreItem xmlns:ds="http://schemas.openxmlformats.org/officeDocument/2006/customXml" ds:itemID="{3F43A79A-62A2-42CE-85FD-868B973E190F}">
  <ds:schemaRefs>
    <ds:schemaRef ds:uri="http://schemas.microsoft.com/VisualStudio/2011/storyboarding/control"/>
  </ds:schemaRefs>
</ds:datastoreItem>
</file>

<file path=customXml/itemProps13.xml><?xml version="1.0" encoding="utf-8"?>
<ds:datastoreItem xmlns:ds="http://schemas.openxmlformats.org/officeDocument/2006/customXml" ds:itemID="{917104FD-4945-47F7-9E22-DE51A25A5CAD}">
  <ds:schemaRefs>
    <ds:schemaRef ds:uri="http://schemas.microsoft.com/VisualStudio/2011/storyboarding/control"/>
  </ds:schemaRefs>
</ds:datastoreItem>
</file>

<file path=customXml/itemProps14.xml><?xml version="1.0" encoding="utf-8"?>
<ds:datastoreItem xmlns:ds="http://schemas.openxmlformats.org/officeDocument/2006/customXml" ds:itemID="{7D2C6C31-9A24-4582-94EB-EE162A729434}">
  <ds:schemaRefs>
    <ds:schemaRef ds:uri="http://schemas.microsoft.com/VisualStudio/2011/storyboarding/control"/>
  </ds:schemaRefs>
</ds:datastoreItem>
</file>

<file path=customXml/itemProps15.xml><?xml version="1.0" encoding="utf-8"?>
<ds:datastoreItem xmlns:ds="http://schemas.openxmlformats.org/officeDocument/2006/customXml" ds:itemID="{9D92DAB2-1CC3-4C6F-9B88-35C4286DF1D3}">
  <ds:schemaRefs>
    <ds:schemaRef ds:uri="http://schemas.microsoft.com/VisualStudio/2011/storyboarding/control"/>
  </ds:schemaRefs>
</ds:datastoreItem>
</file>

<file path=customXml/itemProps16.xml><?xml version="1.0" encoding="utf-8"?>
<ds:datastoreItem xmlns:ds="http://schemas.openxmlformats.org/officeDocument/2006/customXml" ds:itemID="{68587D6C-69F1-465E-ABF7-26C2D46E46C6}">
  <ds:schemaRefs>
    <ds:schemaRef ds:uri="http://schemas.microsoft.com/VisualStudio/2011/storyboarding/control"/>
  </ds:schemaRefs>
</ds:datastoreItem>
</file>

<file path=customXml/itemProps17.xml><?xml version="1.0" encoding="utf-8"?>
<ds:datastoreItem xmlns:ds="http://schemas.openxmlformats.org/officeDocument/2006/customXml" ds:itemID="{6D657E32-EC6C-454E-9C2D-E987326D1B30}">
  <ds:schemaRefs>
    <ds:schemaRef ds:uri="http://schemas.microsoft.com/VisualStudio/2011/storyboarding/control"/>
  </ds:schemaRefs>
</ds:datastoreItem>
</file>

<file path=customXml/itemProps18.xml><?xml version="1.0" encoding="utf-8"?>
<ds:datastoreItem xmlns:ds="http://schemas.openxmlformats.org/officeDocument/2006/customXml" ds:itemID="{30FCE078-6915-4FD3-9FCF-E3F1A6C0D241}">
  <ds:schemaRefs>
    <ds:schemaRef ds:uri="http://schemas.microsoft.com/VisualStudio/2011/storyboarding/control"/>
  </ds:schemaRefs>
</ds:datastoreItem>
</file>

<file path=customXml/itemProps19.xml><?xml version="1.0" encoding="utf-8"?>
<ds:datastoreItem xmlns:ds="http://schemas.openxmlformats.org/officeDocument/2006/customXml" ds:itemID="{A93F0F69-2273-482A-815B-6AC2273973BC}">
  <ds:schemaRefs>
    <ds:schemaRef ds:uri="http://schemas.microsoft.com/VisualStudio/2011/storyboarding/control"/>
  </ds:schemaRefs>
</ds:datastoreItem>
</file>

<file path=customXml/itemProps2.xml><?xml version="1.0" encoding="utf-8"?>
<ds:datastoreItem xmlns:ds="http://schemas.openxmlformats.org/officeDocument/2006/customXml" ds:itemID="{3EA832B7-5C38-4D86-AE47-65D9791BBB47}">
  <ds:schemaRefs>
    <ds:schemaRef ds:uri="http://schemas.microsoft.com/VisualStudio/2011/storyboarding/control"/>
  </ds:schemaRefs>
</ds:datastoreItem>
</file>

<file path=customXml/itemProps20.xml><?xml version="1.0" encoding="utf-8"?>
<ds:datastoreItem xmlns:ds="http://schemas.openxmlformats.org/officeDocument/2006/customXml" ds:itemID="{24A6FA6C-AD63-4D13-A54A-14B5C62909C8}">
  <ds:schemaRefs>
    <ds:schemaRef ds:uri="http://schemas.microsoft.com/VisualStudio/2011/storyboarding/control"/>
  </ds:schemaRefs>
</ds:datastoreItem>
</file>

<file path=customXml/itemProps21.xml><?xml version="1.0" encoding="utf-8"?>
<ds:datastoreItem xmlns:ds="http://schemas.openxmlformats.org/officeDocument/2006/customXml" ds:itemID="{15A6F8CA-597A-4781-9D97-6BECE3271088}">
  <ds:schemaRefs>
    <ds:schemaRef ds:uri="http://schemas.microsoft.com/VisualStudio/2011/storyboarding/control"/>
  </ds:schemaRefs>
</ds:datastoreItem>
</file>

<file path=customXml/itemProps22.xml><?xml version="1.0" encoding="utf-8"?>
<ds:datastoreItem xmlns:ds="http://schemas.openxmlformats.org/officeDocument/2006/customXml" ds:itemID="{98E24449-A7D6-4FB3-84B4-F9E09A31B802}">
  <ds:schemaRefs>
    <ds:schemaRef ds:uri="http://schemas.microsoft.com/VisualStudio/2011/storyboarding/control"/>
  </ds:schemaRefs>
</ds:datastoreItem>
</file>

<file path=customXml/itemProps23.xml><?xml version="1.0" encoding="utf-8"?>
<ds:datastoreItem xmlns:ds="http://schemas.openxmlformats.org/officeDocument/2006/customXml" ds:itemID="{3E9A21E5-A03D-4A59-AFB7-FC21E164FEE9}">
  <ds:schemaRefs>
    <ds:schemaRef ds:uri="http://schemas.microsoft.com/VisualStudio/2011/storyboarding/control"/>
  </ds:schemaRefs>
</ds:datastoreItem>
</file>

<file path=customXml/itemProps3.xml><?xml version="1.0" encoding="utf-8"?>
<ds:datastoreItem xmlns:ds="http://schemas.openxmlformats.org/officeDocument/2006/customXml" ds:itemID="{9347BBE9-FB74-405E-A782-EAD2DD36011E}">
  <ds:schemaRefs>
    <ds:schemaRef ds:uri="http://schemas.microsoft.com/VisualStudio/2011/storyboarding/control"/>
  </ds:schemaRefs>
</ds:datastoreItem>
</file>

<file path=customXml/itemProps4.xml><?xml version="1.0" encoding="utf-8"?>
<ds:datastoreItem xmlns:ds="http://schemas.openxmlformats.org/officeDocument/2006/customXml" ds:itemID="{E32A8E51-316F-4A74-AA14-26F5C86F3C98}">
  <ds:schemaRefs>
    <ds:schemaRef ds:uri="http://schemas.microsoft.com/VisualStudio/2011/storyboarding/control"/>
  </ds:schemaRefs>
</ds:datastoreItem>
</file>

<file path=customXml/itemProps5.xml><?xml version="1.0" encoding="utf-8"?>
<ds:datastoreItem xmlns:ds="http://schemas.openxmlformats.org/officeDocument/2006/customXml" ds:itemID="{8A187FA0-28ED-41E1-AD3D-1185B0F1E58F}">
  <ds:schemaRefs>
    <ds:schemaRef ds:uri="http://schemas.microsoft.com/VisualStudio/2011/storyboarding/control"/>
  </ds:schemaRefs>
</ds:datastoreItem>
</file>

<file path=customXml/itemProps6.xml><?xml version="1.0" encoding="utf-8"?>
<ds:datastoreItem xmlns:ds="http://schemas.openxmlformats.org/officeDocument/2006/customXml" ds:itemID="{3E487DE2-C076-4DB0-B34D-7F09B8A2FEB6}">
  <ds:schemaRefs>
    <ds:schemaRef ds:uri="http://schemas.microsoft.com/VisualStudio/2011/storyboarding/control"/>
  </ds:schemaRefs>
</ds:datastoreItem>
</file>

<file path=customXml/itemProps7.xml><?xml version="1.0" encoding="utf-8"?>
<ds:datastoreItem xmlns:ds="http://schemas.openxmlformats.org/officeDocument/2006/customXml" ds:itemID="{68799478-25BB-41BC-9005-01D636D4B99B}">
  <ds:schemaRefs>
    <ds:schemaRef ds:uri="http://schemas.microsoft.com/VisualStudio/2011/storyboarding/control"/>
  </ds:schemaRefs>
</ds:datastoreItem>
</file>

<file path=customXml/itemProps8.xml><?xml version="1.0" encoding="utf-8"?>
<ds:datastoreItem xmlns:ds="http://schemas.openxmlformats.org/officeDocument/2006/customXml" ds:itemID="{B22AAB79-D206-48EA-A4F4-3CCF1171837D}">
  <ds:schemaRefs>
    <ds:schemaRef ds:uri="http://schemas.microsoft.com/VisualStudio/2011/storyboarding/control"/>
  </ds:schemaRefs>
</ds:datastoreItem>
</file>

<file path=customXml/itemProps9.xml><?xml version="1.0" encoding="utf-8"?>
<ds:datastoreItem xmlns:ds="http://schemas.openxmlformats.org/officeDocument/2006/customXml" ds:itemID="{96D09929-55DA-4DF3-9DCB-DDF31A9B67CB}">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Office Theme</Template>
  <TotalTime>18020</TotalTime>
  <Words>3632</Words>
  <Application>Microsoft Office PowerPoint</Application>
  <PresentationFormat>Widescreen</PresentationFormat>
  <Paragraphs>349</Paragraphs>
  <Slides>24</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vt:lpstr>
      <vt:lpstr>Calibri</vt:lpstr>
      <vt:lpstr>Georgia</vt:lpstr>
      <vt:lpstr>Helvetica Neue</vt:lpstr>
      <vt:lpstr>Myriad Pro</vt:lpstr>
      <vt:lpstr>Raleway</vt:lpstr>
      <vt:lpstr>Wingdings</vt:lpstr>
      <vt:lpstr>Office Theme</vt:lpstr>
      <vt:lpstr>Education Service School Certifying Official (SCO) Training  School Liability</vt:lpstr>
      <vt:lpstr>Approved SCO Training</vt:lpstr>
      <vt:lpstr>Learning Objectives</vt:lpstr>
      <vt:lpstr>Topics</vt:lpstr>
      <vt:lpstr>Types of Overpayment</vt:lpstr>
      <vt:lpstr>Types of Overpayment</vt:lpstr>
      <vt:lpstr>Student Overpayment </vt:lpstr>
      <vt:lpstr>School Overpayment</vt:lpstr>
      <vt:lpstr>The Findings Used to Determine a School’s Liability for Overpayment</vt:lpstr>
      <vt:lpstr>38 CFR §21.4009 (a) (2)</vt:lpstr>
      <vt:lpstr>Willful Failure to Report</vt:lpstr>
      <vt:lpstr>Negligent Failure to Report</vt:lpstr>
      <vt:lpstr>False Certification (1 of 2)</vt:lpstr>
      <vt:lpstr>False Certification (2 of 2)</vt:lpstr>
      <vt:lpstr>VA Processing of Potential School Liability</vt:lpstr>
      <vt:lpstr>Compliance Survey</vt:lpstr>
      <vt:lpstr>Process of Determining Potential School Liability </vt:lpstr>
      <vt:lpstr>Process of Informing Institutions of Potential School Liability </vt:lpstr>
      <vt:lpstr>PowerPoint Presentation</vt:lpstr>
      <vt:lpstr>Q &amp; A</vt:lpstr>
      <vt:lpstr>PowerPoint Presentation</vt:lpstr>
      <vt:lpstr>FY’22 Qualifying Training Topics School Certifying Official (SCO) Training - Education and Training (va.gov)</vt:lpstr>
      <vt:lpstr>FY22 SCO Annual Training Requirements</vt:lpstr>
      <vt:lpstr>Thank you for your time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Le</dc:creator>
  <cp:lastModifiedBy>Shirley-Myers, Margaret, VBAMONT</cp:lastModifiedBy>
  <cp:revision>631</cp:revision>
  <cp:lastPrinted>2019-08-14T13:32:50Z</cp:lastPrinted>
  <dcterms:created xsi:type="dcterms:W3CDTF">2019-03-06T14:22:07Z</dcterms:created>
  <dcterms:modified xsi:type="dcterms:W3CDTF">2021-10-15T04:52:48Z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\\server2012\UserShares\MLe\01_VBA\CLIN001\02_SCO\Phase_2\PPT Template\EDU_SCO_ppt_template_UPDATED_03142019.pptx</vt:lpwstr>
  </property>
</Properties>
</file>