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6.xml" ContentType="application/vnd.openxmlformats-officedocument.presentationml.notesSlide+xml"/>
  <Override PartName="/ppt/tags/tag1.xml" ContentType="application/vnd.openxmlformats-officedocument.presentationml.tags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1"/>
  </p:notesMasterIdLst>
  <p:sldIdLst>
    <p:sldId id="257" r:id="rId3"/>
    <p:sldId id="274" r:id="rId4"/>
    <p:sldId id="279" r:id="rId5"/>
    <p:sldId id="292" r:id="rId6"/>
    <p:sldId id="404" r:id="rId7"/>
    <p:sldId id="423" r:id="rId8"/>
    <p:sldId id="536" r:id="rId9"/>
    <p:sldId id="405" r:id="rId10"/>
    <p:sldId id="406" r:id="rId11"/>
    <p:sldId id="407" r:id="rId12"/>
    <p:sldId id="408" r:id="rId13"/>
    <p:sldId id="409" r:id="rId14"/>
    <p:sldId id="537" r:id="rId15"/>
    <p:sldId id="538" r:id="rId16"/>
    <p:sldId id="540" r:id="rId17"/>
    <p:sldId id="539" r:id="rId18"/>
    <p:sldId id="541" r:id="rId19"/>
    <p:sldId id="542" r:id="rId20"/>
    <p:sldId id="410" r:id="rId21"/>
    <p:sldId id="543" r:id="rId22"/>
    <p:sldId id="544" r:id="rId23"/>
    <p:sldId id="534" r:id="rId24"/>
    <p:sldId id="533" r:id="rId25"/>
    <p:sldId id="535" r:id="rId26"/>
    <p:sldId id="411" r:id="rId27"/>
    <p:sldId id="403" r:id="rId28"/>
    <p:sldId id="545" r:id="rId29"/>
    <p:sldId id="546" r:id="rId30"/>
    <p:sldId id="413" r:id="rId31"/>
    <p:sldId id="412" r:id="rId32"/>
    <p:sldId id="548" r:id="rId33"/>
    <p:sldId id="547" r:id="rId34"/>
    <p:sldId id="549" r:id="rId35"/>
    <p:sldId id="550" r:id="rId36"/>
    <p:sldId id="416" r:id="rId37"/>
    <p:sldId id="417" r:id="rId38"/>
    <p:sldId id="551" r:id="rId39"/>
    <p:sldId id="552" r:id="rId40"/>
    <p:sldId id="418" r:id="rId41"/>
    <p:sldId id="419" r:id="rId42"/>
    <p:sldId id="420" r:id="rId43"/>
    <p:sldId id="421" r:id="rId44"/>
    <p:sldId id="556" r:id="rId45"/>
    <p:sldId id="555" r:id="rId46"/>
    <p:sldId id="414" r:id="rId47"/>
    <p:sldId id="422" r:id="rId48"/>
    <p:sldId id="463" r:id="rId49"/>
    <p:sldId id="265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73858" autoAdjust="0"/>
  </p:normalViewPr>
  <p:slideViewPr>
    <p:cSldViewPr snapToGrid="0">
      <p:cViewPr varScale="1">
        <p:scale>
          <a:sx n="63" d="100"/>
          <a:sy n="63" d="100"/>
        </p:scale>
        <p:origin x="16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C65E22-4EE6-4C77-AA8E-EBA3417014DA}" type="doc">
      <dgm:prSet loTypeId="urn:microsoft.com/office/officeart/2005/8/layout/hProcess9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657E389-1B86-4BC7-90D5-B6BC63595571}">
      <dgm:prSet phldrT="[Text]" custT="1"/>
      <dgm:spPr/>
      <dgm:t>
        <a:bodyPr/>
        <a:lstStyle/>
        <a:p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SCO Certifies Student  </a:t>
          </a:r>
        </a:p>
      </dgm:t>
    </dgm:pt>
    <dgm:pt modelId="{1CB26F67-2518-4233-A5D2-DE010D40CA66}" type="parTrans" cxnId="{E653360F-33AD-4935-873A-905E034A316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B89AE3-B0A2-424F-9616-4F09F7723A82}" type="sibTrans" cxnId="{E653360F-33AD-4935-873A-905E034A316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35A852-8E8E-4FAF-B764-DE5400A7EA0D}">
      <dgm:prSet phldrT="[Text]" custT="1"/>
      <dgm:spPr/>
      <dgm:t>
        <a:bodyPr/>
        <a:lstStyle/>
        <a:p>
          <a:pPr>
            <a:buNone/>
          </a:pP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RPO Processes Certifications</a:t>
          </a:r>
        </a:p>
      </dgm:t>
    </dgm:pt>
    <dgm:pt modelId="{EB946240-145E-42EB-9A13-88B51A73E998}" type="parTrans" cxnId="{E7C53D4E-17CC-4617-B3D7-E4FF115D6E2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9EDE4C-2DC4-4F4B-930C-206FC45077C9}" type="sibTrans" cxnId="{E7C53D4E-17CC-4617-B3D7-E4FF115D6E2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7A6891-DF09-4701-B03E-3BEA295EED2F}">
      <dgm:prSet phldrT="[Text]" custT="1"/>
      <dgm:spPr/>
      <dgm:t>
        <a:bodyPr/>
        <a:lstStyle/>
        <a:p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DMC Collects Debts</a:t>
          </a:r>
        </a:p>
      </dgm:t>
    </dgm:pt>
    <dgm:pt modelId="{AEF1295B-488E-4BEF-A62B-A2DD4B238D47}" type="parTrans" cxnId="{58210AF1-B97B-4E88-8095-EF727E5E2FA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9FB15B-B463-451A-8F92-2C957DB86E2A}" type="sibTrans" cxnId="{58210AF1-B97B-4E88-8095-EF727E5E2FA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D92A0E-16EF-47DC-AD7F-2A328A5C3EEC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Sends collection letters for debts</a:t>
          </a:r>
        </a:p>
      </dgm:t>
    </dgm:pt>
    <dgm:pt modelId="{5C35CE15-2E9B-411C-9463-DC4DA4D47720}" type="parTrans" cxnId="{85FA83F1-55B1-4F14-9FE3-7D1E20E79A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7268AB-98CE-4DF1-9F1F-EFD6B1C90088}" type="sibTrans" cxnId="{85FA83F1-55B1-4F14-9FE3-7D1E20E79A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3441C7-C3B8-451D-88A8-448F481D6931}">
      <dgm:prSet phldrT="[Text]"/>
      <dgm:spPr/>
      <dgm:t>
        <a:bodyPr/>
        <a:lstStyle/>
        <a:p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C6E02F-4CB6-48B8-8C81-4C4C0D9B339D}" type="parTrans" cxnId="{F704618B-F808-4857-884E-5DEBC4C83F7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89FE67-AAF4-488A-B5FD-5E8327C9C22C}" type="sibTrans" cxnId="{F704618B-F808-4857-884E-5DEBC4C83F7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D6CE02-9D80-4EE5-AC60-704F2D20AB0E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Sends a letter when payments are issued or debt created</a:t>
          </a:r>
        </a:p>
      </dgm:t>
    </dgm:pt>
    <dgm:pt modelId="{ABF38677-9A60-4C9A-B94E-27CC49D76456}" type="parTrans" cxnId="{2C359E3C-9ED6-4C1C-8829-2D2943296AF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948305-20D7-418F-AF6E-2BBEEB1C350F}" type="sibTrans" cxnId="{2C359E3C-9ED6-4C1C-8829-2D2943296AF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7EB1B1-7871-4534-8474-B0D5F2835ABC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Processes collection actions</a:t>
          </a:r>
        </a:p>
      </dgm:t>
    </dgm:pt>
    <dgm:pt modelId="{B7BE0CCD-CDBE-4B85-AC95-43E34C55CD46}" type="parTrans" cxnId="{5F81D1CE-C9D1-4E43-9428-E0D590A59FB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03A2FE-C8AD-48FB-94ED-BB556D1A01E8}" type="sibTrans" cxnId="{5F81D1CE-C9D1-4E43-9428-E0D590A59FB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91ED30-5C92-4A55-B170-CE303550083A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Evaluates entitlement </a:t>
          </a:r>
        </a:p>
      </dgm:t>
    </dgm:pt>
    <dgm:pt modelId="{131BCF25-10B8-4B02-9413-5D859C261F99}" type="parTrans" cxnId="{9CBB31E5-9CFC-41D5-9D48-C9C4E90C81E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6F149D-35C8-4D6F-BB87-765B9CBF4016}" type="sibTrans" cxnId="{9CBB31E5-9CFC-41D5-9D48-C9C4E90C81E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C3207F-7601-4EE6-A967-A4EB33AE189C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Issues payments and establishes debts</a:t>
          </a:r>
        </a:p>
      </dgm:t>
    </dgm:pt>
    <dgm:pt modelId="{6BAAFD5F-89AF-442E-8D5F-76776EA739E1}" type="parTrans" cxnId="{B68D58D7-DF6E-40B0-A4C6-7A38B8FC6A1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DE3E98-5500-458D-A65F-0D8BA709122C}" type="sibTrans" cxnId="{B68D58D7-DF6E-40B0-A4C6-7A38B8FC6A1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8BE5FB-FC01-4189-A2F9-520DC1C8E9B9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Communicates with student about certification process</a:t>
          </a:r>
        </a:p>
      </dgm:t>
    </dgm:pt>
    <dgm:pt modelId="{63772945-C682-48D4-B123-688AEE0DA67E}" type="sibTrans" cxnId="{B3A79028-A268-46AB-949E-881A85016FE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19ABDD-FEA8-42F2-9AF4-D266CDA8DAB8}" type="parTrans" cxnId="{B3A79028-A268-46AB-949E-881A85016FE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F79062-1E1F-47FA-A426-365D0AEE193E}" type="pres">
      <dgm:prSet presAssocID="{B9C65E22-4EE6-4C77-AA8E-EBA3417014DA}" presName="CompostProcess" presStyleCnt="0">
        <dgm:presLayoutVars>
          <dgm:dir/>
          <dgm:resizeHandles val="exact"/>
        </dgm:presLayoutVars>
      </dgm:prSet>
      <dgm:spPr/>
    </dgm:pt>
    <dgm:pt modelId="{C18EFC32-46C0-4426-A813-9A268EF6320A}" type="pres">
      <dgm:prSet presAssocID="{B9C65E22-4EE6-4C77-AA8E-EBA3417014DA}" presName="arrow" presStyleLbl="bgShp" presStyleIdx="0" presStyleCnt="1"/>
      <dgm:spPr/>
    </dgm:pt>
    <dgm:pt modelId="{513295BB-659B-471E-A16B-1BA1F268D20B}" type="pres">
      <dgm:prSet presAssocID="{B9C65E22-4EE6-4C77-AA8E-EBA3417014DA}" presName="linearProcess" presStyleCnt="0"/>
      <dgm:spPr/>
    </dgm:pt>
    <dgm:pt modelId="{FD30DC8F-C459-4219-ADF6-E18E65337B9B}" type="pres">
      <dgm:prSet presAssocID="{7657E389-1B86-4BC7-90D5-B6BC63595571}" presName="textNode" presStyleLbl="node1" presStyleIdx="0" presStyleCnt="3">
        <dgm:presLayoutVars>
          <dgm:bulletEnabled val="1"/>
        </dgm:presLayoutVars>
      </dgm:prSet>
      <dgm:spPr/>
    </dgm:pt>
    <dgm:pt modelId="{03AD5214-E8F2-43F9-9667-119C4F7C1349}" type="pres">
      <dgm:prSet presAssocID="{0FB89AE3-B0A2-424F-9616-4F09F7723A82}" presName="sibTrans" presStyleCnt="0"/>
      <dgm:spPr/>
    </dgm:pt>
    <dgm:pt modelId="{A150E185-CD57-4BB1-BA93-02973DE9A7DE}" type="pres">
      <dgm:prSet presAssocID="{A835A852-8E8E-4FAF-B764-DE5400A7EA0D}" presName="textNode" presStyleLbl="node1" presStyleIdx="1" presStyleCnt="3" custScaleY="133200">
        <dgm:presLayoutVars>
          <dgm:bulletEnabled val="1"/>
        </dgm:presLayoutVars>
      </dgm:prSet>
      <dgm:spPr/>
    </dgm:pt>
    <dgm:pt modelId="{1F6CF183-E518-4FA3-A5B9-6CFCCC209481}" type="pres">
      <dgm:prSet presAssocID="{D89EDE4C-2DC4-4F4B-930C-206FC45077C9}" presName="sibTrans" presStyleCnt="0"/>
      <dgm:spPr/>
    </dgm:pt>
    <dgm:pt modelId="{A1A6FA3C-9054-4874-8A82-05509D51562B}" type="pres">
      <dgm:prSet presAssocID="{CD7A6891-DF09-4701-B03E-3BEA295EED2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16CCA603-4877-42EB-9679-06504E42D282}" type="presOf" srcId="{7657E389-1B86-4BC7-90D5-B6BC63595571}" destId="{FD30DC8F-C459-4219-ADF6-E18E65337B9B}" srcOrd="0" destOrd="0" presId="urn:microsoft.com/office/officeart/2005/8/layout/hProcess9"/>
    <dgm:cxn modelId="{E653360F-33AD-4935-873A-905E034A3161}" srcId="{B9C65E22-4EE6-4C77-AA8E-EBA3417014DA}" destId="{7657E389-1B86-4BC7-90D5-B6BC63595571}" srcOrd="0" destOrd="0" parTransId="{1CB26F67-2518-4233-A5D2-DE010D40CA66}" sibTransId="{0FB89AE3-B0A2-424F-9616-4F09F7723A82}"/>
    <dgm:cxn modelId="{C9408C15-1FA5-4172-B272-3BA9BA90CBD1}" type="presOf" srcId="{967EB1B1-7871-4534-8474-B0D5F2835ABC}" destId="{A1A6FA3C-9054-4874-8A82-05509D51562B}" srcOrd="0" destOrd="2" presId="urn:microsoft.com/office/officeart/2005/8/layout/hProcess9"/>
    <dgm:cxn modelId="{B3A79028-A268-46AB-949E-881A85016FEB}" srcId="{7657E389-1B86-4BC7-90D5-B6BC63595571}" destId="{848BE5FB-FC01-4189-A2F9-520DC1C8E9B9}" srcOrd="0" destOrd="0" parTransId="{0D19ABDD-FEA8-42F2-9AF4-D266CDA8DAB8}" sibTransId="{63772945-C682-48D4-B123-688AEE0DA67E}"/>
    <dgm:cxn modelId="{2C359E3C-9ED6-4C1C-8829-2D2943296AF7}" srcId="{A835A852-8E8E-4FAF-B764-DE5400A7EA0D}" destId="{26D6CE02-9D80-4EE5-AC60-704F2D20AB0E}" srcOrd="2" destOrd="0" parTransId="{ABF38677-9A60-4C9A-B94E-27CC49D76456}" sibTransId="{9C948305-20D7-418F-AF6E-2BBEEB1C350F}"/>
    <dgm:cxn modelId="{5860BA46-65F6-4AF3-939B-95E558C08281}" type="presOf" srcId="{B9D92A0E-16EF-47DC-AD7F-2A328A5C3EEC}" destId="{A1A6FA3C-9054-4874-8A82-05509D51562B}" srcOrd="0" destOrd="1" presId="urn:microsoft.com/office/officeart/2005/8/layout/hProcess9"/>
    <dgm:cxn modelId="{E7C53D4E-17CC-4617-B3D7-E4FF115D6E2B}" srcId="{B9C65E22-4EE6-4C77-AA8E-EBA3417014DA}" destId="{A835A852-8E8E-4FAF-B764-DE5400A7EA0D}" srcOrd="1" destOrd="0" parTransId="{EB946240-145E-42EB-9A13-88B51A73E998}" sibTransId="{D89EDE4C-2DC4-4F4B-930C-206FC45077C9}"/>
    <dgm:cxn modelId="{6CCB1371-849C-4438-918A-2BAA3F455381}" type="presOf" srcId="{848BE5FB-FC01-4189-A2F9-520DC1C8E9B9}" destId="{FD30DC8F-C459-4219-ADF6-E18E65337B9B}" srcOrd="0" destOrd="1" presId="urn:microsoft.com/office/officeart/2005/8/layout/hProcess9"/>
    <dgm:cxn modelId="{7F97B67E-4D3B-41CE-95F2-BA9266A14745}" type="presOf" srcId="{C5C3207F-7601-4EE6-A967-A4EB33AE189C}" destId="{A150E185-CD57-4BB1-BA93-02973DE9A7DE}" srcOrd="0" destOrd="2" presId="urn:microsoft.com/office/officeart/2005/8/layout/hProcess9"/>
    <dgm:cxn modelId="{F704618B-F808-4857-884E-5DEBC4C83F77}" srcId="{CD7A6891-DF09-4701-B03E-3BEA295EED2F}" destId="{EA3441C7-C3B8-451D-88A8-448F481D6931}" srcOrd="2" destOrd="0" parTransId="{3EC6E02F-4CB6-48B8-8C81-4C4C0D9B339D}" sibTransId="{0189FE67-AAF4-488A-B5FD-5E8327C9C22C}"/>
    <dgm:cxn modelId="{8133CAAC-FB86-4C7D-8FC3-96606C7ED290}" type="presOf" srcId="{A835A852-8E8E-4FAF-B764-DE5400A7EA0D}" destId="{A150E185-CD57-4BB1-BA93-02973DE9A7DE}" srcOrd="0" destOrd="0" presId="urn:microsoft.com/office/officeart/2005/8/layout/hProcess9"/>
    <dgm:cxn modelId="{935581B5-95C6-4BB0-BDDD-2A4F56ECE710}" type="presOf" srcId="{7891ED30-5C92-4A55-B170-CE303550083A}" destId="{A150E185-CD57-4BB1-BA93-02973DE9A7DE}" srcOrd="0" destOrd="1" presId="urn:microsoft.com/office/officeart/2005/8/layout/hProcess9"/>
    <dgm:cxn modelId="{C9F29AC5-D60D-47FA-8EDB-62F0077CBB3F}" type="presOf" srcId="{EA3441C7-C3B8-451D-88A8-448F481D6931}" destId="{A1A6FA3C-9054-4874-8A82-05509D51562B}" srcOrd="0" destOrd="3" presId="urn:microsoft.com/office/officeart/2005/8/layout/hProcess9"/>
    <dgm:cxn modelId="{5F81D1CE-C9D1-4E43-9428-E0D590A59FBE}" srcId="{CD7A6891-DF09-4701-B03E-3BEA295EED2F}" destId="{967EB1B1-7871-4534-8474-B0D5F2835ABC}" srcOrd="1" destOrd="0" parTransId="{B7BE0CCD-CDBE-4B85-AC95-43E34C55CD46}" sibTransId="{1403A2FE-C8AD-48FB-94ED-BB556D1A01E8}"/>
    <dgm:cxn modelId="{B68D58D7-DF6E-40B0-A4C6-7A38B8FC6A10}" srcId="{A835A852-8E8E-4FAF-B764-DE5400A7EA0D}" destId="{C5C3207F-7601-4EE6-A967-A4EB33AE189C}" srcOrd="1" destOrd="0" parTransId="{6BAAFD5F-89AF-442E-8D5F-76776EA739E1}" sibTransId="{7ADE3E98-5500-458D-A65F-0D8BA709122C}"/>
    <dgm:cxn modelId="{0A5353E2-08FA-48EF-8A46-6206EB9182CB}" type="presOf" srcId="{26D6CE02-9D80-4EE5-AC60-704F2D20AB0E}" destId="{A150E185-CD57-4BB1-BA93-02973DE9A7DE}" srcOrd="0" destOrd="3" presId="urn:microsoft.com/office/officeart/2005/8/layout/hProcess9"/>
    <dgm:cxn modelId="{9CBB31E5-9CFC-41D5-9D48-C9C4E90C81EB}" srcId="{A835A852-8E8E-4FAF-B764-DE5400A7EA0D}" destId="{7891ED30-5C92-4A55-B170-CE303550083A}" srcOrd="0" destOrd="0" parTransId="{131BCF25-10B8-4B02-9413-5D859C261F99}" sibTransId="{246F149D-35C8-4D6F-BB87-765B9CBF4016}"/>
    <dgm:cxn modelId="{58210AF1-B97B-4E88-8095-EF727E5E2FAD}" srcId="{B9C65E22-4EE6-4C77-AA8E-EBA3417014DA}" destId="{CD7A6891-DF09-4701-B03E-3BEA295EED2F}" srcOrd="2" destOrd="0" parTransId="{AEF1295B-488E-4BEF-A62B-A2DD4B238D47}" sibTransId="{FC9FB15B-B463-451A-8F92-2C957DB86E2A}"/>
    <dgm:cxn modelId="{85FA83F1-55B1-4F14-9FE3-7D1E20E79AB4}" srcId="{CD7A6891-DF09-4701-B03E-3BEA295EED2F}" destId="{B9D92A0E-16EF-47DC-AD7F-2A328A5C3EEC}" srcOrd="0" destOrd="0" parTransId="{5C35CE15-2E9B-411C-9463-DC4DA4D47720}" sibTransId="{357268AB-98CE-4DF1-9F1F-EFD6B1C90088}"/>
    <dgm:cxn modelId="{31A9F4F7-E67C-4EB1-A0CE-6255B46FA28B}" type="presOf" srcId="{B9C65E22-4EE6-4C77-AA8E-EBA3417014DA}" destId="{31F79062-1E1F-47FA-A426-365D0AEE193E}" srcOrd="0" destOrd="0" presId="urn:microsoft.com/office/officeart/2005/8/layout/hProcess9"/>
    <dgm:cxn modelId="{41F113FD-56A2-4C17-A420-0FF5E1C07A4A}" type="presOf" srcId="{CD7A6891-DF09-4701-B03E-3BEA295EED2F}" destId="{A1A6FA3C-9054-4874-8A82-05509D51562B}" srcOrd="0" destOrd="0" presId="urn:microsoft.com/office/officeart/2005/8/layout/hProcess9"/>
    <dgm:cxn modelId="{D40F8D31-5929-42BA-8692-D28327625674}" type="presParOf" srcId="{31F79062-1E1F-47FA-A426-365D0AEE193E}" destId="{C18EFC32-46C0-4426-A813-9A268EF6320A}" srcOrd="0" destOrd="0" presId="urn:microsoft.com/office/officeart/2005/8/layout/hProcess9"/>
    <dgm:cxn modelId="{282FAE0C-37CF-4D68-8D7C-E8D4E4A1FB58}" type="presParOf" srcId="{31F79062-1E1F-47FA-A426-365D0AEE193E}" destId="{513295BB-659B-471E-A16B-1BA1F268D20B}" srcOrd="1" destOrd="0" presId="urn:microsoft.com/office/officeart/2005/8/layout/hProcess9"/>
    <dgm:cxn modelId="{08070ADF-627B-4A03-ABAF-5C9D3ACE5DED}" type="presParOf" srcId="{513295BB-659B-471E-A16B-1BA1F268D20B}" destId="{FD30DC8F-C459-4219-ADF6-E18E65337B9B}" srcOrd="0" destOrd="0" presId="urn:microsoft.com/office/officeart/2005/8/layout/hProcess9"/>
    <dgm:cxn modelId="{AF0F4F76-9BBE-4E79-B537-CA59078C91AE}" type="presParOf" srcId="{513295BB-659B-471E-A16B-1BA1F268D20B}" destId="{03AD5214-E8F2-43F9-9667-119C4F7C1349}" srcOrd="1" destOrd="0" presId="urn:microsoft.com/office/officeart/2005/8/layout/hProcess9"/>
    <dgm:cxn modelId="{4103CFB6-4353-4D2E-8249-A55460D2F86F}" type="presParOf" srcId="{513295BB-659B-471E-A16B-1BA1F268D20B}" destId="{A150E185-CD57-4BB1-BA93-02973DE9A7DE}" srcOrd="2" destOrd="0" presId="urn:microsoft.com/office/officeart/2005/8/layout/hProcess9"/>
    <dgm:cxn modelId="{9EA076B2-A386-4AB0-BD13-9F61BC706692}" type="presParOf" srcId="{513295BB-659B-471E-A16B-1BA1F268D20B}" destId="{1F6CF183-E518-4FA3-A5B9-6CFCCC209481}" srcOrd="3" destOrd="0" presId="urn:microsoft.com/office/officeart/2005/8/layout/hProcess9"/>
    <dgm:cxn modelId="{F3A78252-9FED-4F00-A607-49A9278A0B58}" type="presParOf" srcId="{513295BB-659B-471E-A16B-1BA1F268D20B}" destId="{A1A6FA3C-9054-4874-8A82-05509D51562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39C8D1-4B23-445C-8A36-F6740D7662CA}" type="doc">
      <dgm:prSet loTypeId="urn:microsoft.com/office/officeart/2008/layout/RadialCluster" loCatId="cycl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F5A8240-7392-45F6-BE57-4910D76F9152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School debts</a:t>
          </a:r>
        </a:p>
      </dgm:t>
    </dgm:pt>
    <dgm:pt modelId="{833B0B9A-90C0-4D36-A9EA-3DB3642DE8A7}" type="parTrans" cxnId="{C311213C-94D3-417B-8E5F-73DA3ADB1EF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1B6A98-EE39-41AB-9CD5-56E685A26AF6}" type="sibTrans" cxnId="{C311213C-94D3-417B-8E5F-73DA3ADB1EF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A6353F-52FE-4CDE-A0A3-E3849192FA60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Student never attended</a:t>
          </a:r>
        </a:p>
      </dgm:t>
    </dgm:pt>
    <dgm:pt modelId="{EDF63651-99C9-4984-B9C3-1D5A28950892}" type="parTrans" cxnId="{FF6C98E0-7F4E-4F7E-A008-B33375527A69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5E5B61-C8CB-4274-A4C2-F4CEAB0C0D33}" type="sibTrans" cxnId="{FF6C98E0-7F4E-4F7E-A008-B33375527A6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3287F8-6A0A-41B9-AD0D-0D8E3E16B1EC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Duplicate payment issued</a:t>
          </a:r>
        </a:p>
      </dgm:t>
    </dgm:pt>
    <dgm:pt modelId="{1279BAEF-B43D-4BC2-8259-443F3413CE4E}" type="parTrans" cxnId="{84338A90-386D-45D3-A844-9337E2A23F6F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E07AB7-87FE-48B9-AD05-A67E809F93CF}" type="sibTrans" cxnId="{84338A90-386D-45D3-A844-9337E2A23F6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D4698E-B549-48A0-A9D4-F78AF3178A11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Amended certification with reduced tuition charges</a:t>
          </a:r>
        </a:p>
      </dgm:t>
    </dgm:pt>
    <dgm:pt modelId="{C302FAF4-3B5D-4105-B24B-DCAFEA857EC4}" type="parTrans" cxnId="{1E11882A-F336-40DD-95CA-26D48FACDC58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58E9E-7E0F-4FF7-9128-7606229FB3B1}" type="sibTrans" cxnId="{1E11882A-F336-40DD-95CA-26D48FACDC5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C5FADC-9B59-47B6-BEF2-F8461DD1FEF9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Student completely withdrew on or before first day</a:t>
          </a:r>
        </a:p>
      </dgm:t>
    </dgm:pt>
    <dgm:pt modelId="{DDBB1E27-861C-4D4C-82A5-E2554C620AB4}" type="sibTrans" cxnId="{B34A06A3-AD47-4F54-B8BA-3B9E6192991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65DD6A-18A6-45C1-9A94-C9641ECDAEB1}" type="parTrans" cxnId="{B34A06A3-AD47-4F54-B8BA-3B9E6192991E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A79D14-ADD1-4B5A-85C1-8B7039A61A61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Student passed away</a:t>
          </a:r>
        </a:p>
      </dgm:t>
    </dgm:pt>
    <dgm:pt modelId="{B5B4D4A2-829E-43DD-BFB5-DF9979C5D952}" type="parTrans" cxnId="{993B7568-8E57-4890-B629-30449B26C2EF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BE4CE3-8BB4-4CFF-BEA6-1C62EE986D6F}" type="sibTrans" cxnId="{993B7568-8E57-4890-B629-30449B26C2E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995B67-04E8-4814-AE11-68EFA38AD737}">
      <dgm:prSet phldrT="[Text]"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04B7AB-7465-4BD6-A243-705FBD882DF6}" type="parTrans" cxnId="{D21BA29F-4E02-41F9-8BDE-B8E29591F45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627FC1-9D25-46EB-9DE0-85ADC06A245D}" type="sibTrans" cxnId="{D21BA29F-4E02-41F9-8BDE-B8E29591F45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D046F8-4525-4BD1-A386-D4B874B31958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Payment issued for wrong amount</a:t>
          </a:r>
        </a:p>
      </dgm:t>
    </dgm:pt>
    <dgm:pt modelId="{BABF1E25-94CB-4D6A-A773-CB420265B9F9}" type="parTrans" cxnId="{A2BAE0CF-539A-4214-842F-272851689FD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7A1111-3309-4917-B1DE-A95FC2BCBB38}" type="sibTrans" cxnId="{A2BAE0CF-539A-4214-842F-272851689FD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738241-901D-421D-804C-1824F04E13EF}">
      <dgm:prSet phldrT="[Text]" custT="1"/>
      <dgm:spPr/>
      <dgm:t>
        <a:bodyPr/>
        <a:lstStyle/>
        <a:p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200BF0-4162-4A8A-8863-70FB31D92051}" type="parTrans" cxnId="{0B305421-41FF-489E-BB02-4987B311840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FCC59D-0EFD-4888-82A1-6A01972E8F76}" type="sibTrans" cxnId="{0B305421-41FF-489E-BB02-4987B311840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A02552-1A55-4EA8-BFB6-33B12D3BCE0E}">
      <dgm:prSet phldrT="[Text]" custT="1"/>
      <dgm:spPr/>
      <dgm:t>
        <a:bodyPr/>
        <a:lstStyle/>
        <a:p>
          <a:r>
            <a:rPr lang="en-US" sz="1050" dirty="0">
              <a:latin typeface="Arial" panose="020B0604020202020204" pitchFamily="34" charset="0"/>
              <a:cs typeface="Arial" panose="020B0604020202020204" pitchFamily="34" charset="0"/>
            </a:rPr>
            <a:t>School receives payment for wrong student</a:t>
          </a:r>
        </a:p>
      </dgm:t>
    </dgm:pt>
    <dgm:pt modelId="{AA2760C7-9121-4D7C-9B35-ED04F226DB42}" type="parTrans" cxnId="{E97E7E25-59B9-4D8C-A2B3-9E3990B2DF5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9B9E5F-7EB3-4827-8B1B-29FCB608ADE7}" type="sibTrans" cxnId="{E97E7E25-59B9-4D8C-A2B3-9E3990B2DF5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6BE072-DF83-4810-A473-7554F6C9C501}" type="pres">
      <dgm:prSet presAssocID="{8539C8D1-4B23-445C-8A36-F6740D7662C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47D8982-9DB0-4B33-BB5E-71032A413B14}" type="pres">
      <dgm:prSet presAssocID="{DF5A8240-7392-45F6-BE57-4910D76F9152}" presName="singleCycle" presStyleCnt="0"/>
      <dgm:spPr/>
    </dgm:pt>
    <dgm:pt modelId="{1F333182-AEEB-41C8-8FEB-2F3660DB646B}" type="pres">
      <dgm:prSet presAssocID="{DF5A8240-7392-45F6-BE57-4910D76F9152}" presName="singleCenter" presStyleLbl="node1" presStyleIdx="0" presStyleCnt="8">
        <dgm:presLayoutVars>
          <dgm:chMax val="7"/>
          <dgm:chPref val="7"/>
        </dgm:presLayoutVars>
      </dgm:prSet>
      <dgm:spPr/>
    </dgm:pt>
    <dgm:pt modelId="{3C92E35E-CE41-458A-93AA-3F477366381E}" type="pres">
      <dgm:prSet presAssocID="{EDF63651-99C9-4984-B9C3-1D5A28950892}" presName="Name56" presStyleLbl="parChTrans1D2" presStyleIdx="0" presStyleCnt="7"/>
      <dgm:spPr/>
    </dgm:pt>
    <dgm:pt modelId="{5F148D57-BE5B-40AF-83ED-B601E0F337FF}" type="pres">
      <dgm:prSet presAssocID="{F9A6353F-52FE-4CDE-A0A3-E3849192FA60}" presName="text0" presStyleLbl="node1" presStyleIdx="1" presStyleCnt="8">
        <dgm:presLayoutVars>
          <dgm:bulletEnabled val="1"/>
        </dgm:presLayoutVars>
      </dgm:prSet>
      <dgm:spPr/>
    </dgm:pt>
    <dgm:pt modelId="{3DC9041D-F1E6-4564-A38C-6A99C84F2E9B}" type="pres">
      <dgm:prSet presAssocID="{C065DD6A-18A6-45C1-9A94-C9641ECDAEB1}" presName="Name56" presStyleLbl="parChTrans1D2" presStyleIdx="1" presStyleCnt="7"/>
      <dgm:spPr/>
    </dgm:pt>
    <dgm:pt modelId="{30D2488C-162D-49DE-8E94-0D10CA884DA8}" type="pres">
      <dgm:prSet presAssocID="{15C5FADC-9B59-47B6-BEF2-F8461DD1FEF9}" presName="text0" presStyleLbl="node1" presStyleIdx="2" presStyleCnt="8" custScaleX="120030">
        <dgm:presLayoutVars>
          <dgm:bulletEnabled val="1"/>
        </dgm:presLayoutVars>
      </dgm:prSet>
      <dgm:spPr/>
    </dgm:pt>
    <dgm:pt modelId="{28531540-190B-44A6-9F3A-F192D0DCC947}" type="pres">
      <dgm:prSet presAssocID="{B5B4D4A2-829E-43DD-BFB5-DF9979C5D952}" presName="Name56" presStyleLbl="parChTrans1D2" presStyleIdx="2" presStyleCnt="7"/>
      <dgm:spPr/>
    </dgm:pt>
    <dgm:pt modelId="{FBD49BE9-A7CF-4DA3-9FC5-5C0EAAD6D1FF}" type="pres">
      <dgm:prSet presAssocID="{70A79D14-ADD1-4B5A-85C1-8B7039A61A61}" presName="text0" presStyleLbl="node1" presStyleIdx="3" presStyleCnt="8">
        <dgm:presLayoutVars>
          <dgm:bulletEnabled val="1"/>
        </dgm:presLayoutVars>
      </dgm:prSet>
      <dgm:spPr/>
    </dgm:pt>
    <dgm:pt modelId="{F25D5DCB-ABF9-4C5D-9F55-8708C7BB860C}" type="pres">
      <dgm:prSet presAssocID="{AA2760C7-9121-4D7C-9B35-ED04F226DB42}" presName="Name56" presStyleLbl="parChTrans1D2" presStyleIdx="3" presStyleCnt="7"/>
      <dgm:spPr/>
    </dgm:pt>
    <dgm:pt modelId="{7E4550B6-DEE8-4D16-9CF7-DDA5962DE557}" type="pres">
      <dgm:prSet presAssocID="{1CA02552-1A55-4EA8-BFB6-33B12D3BCE0E}" presName="text0" presStyleLbl="node1" presStyleIdx="4" presStyleCnt="8" custScaleX="123666">
        <dgm:presLayoutVars>
          <dgm:bulletEnabled val="1"/>
        </dgm:presLayoutVars>
      </dgm:prSet>
      <dgm:spPr/>
    </dgm:pt>
    <dgm:pt modelId="{FCE86DDE-4941-4323-BE86-640DCAA4166C}" type="pres">
      <dgm:prSet presAssocID="{1279BAEF-B43D-4BC2-8259-443F3413CE4E}" presName="Name56" presStyleLbl="parChTrans1D2" presStyleIdx="4" presStyleCnt="7"/>
      <dgm:spPr/>
    </dgm:pt>
    <dgm:pt modelId="{3EEA1EFC-50BD-4366-A1C0-987594E0A064}" type="pres">
      <dgm:prSet presAssocID="{EE3287F8-6A0A-41B9-AD0D-0D8E3E16B1EC}" presName="text0" presStyleLbl="node1" presStyleIdx="5" presStyleCnt="8">
        <dgm:presLayoutVars>
          <dgm:bulletEnabled val="1"/>
        </dgm:presLayoutVars>
      </dgm:prSet>
      <dgm:spPr/>
    </dgm:pt>
    <dgm:pt modelId="{4EFA9441-BDEC-4F8E-8739-141EC16EE66B}" type="pres">
      <dgm:prSet presAssocID="{C302FAF4-3B5D-4105-B24B-DCAFEA857EC4}" presName="Name56" presStyleLbl="parChTrans1D2" presStyleIdx="5" presStyleCnt="7"/>
      <dgm:spPr/>
    </dgm:pt>
    <dgm:pt modelId="{F7D7D3AE-7645-4956-BDBE-A4BEC450CBF5}" type="pres">
      <dgm:prSet presAssocID="{23D4698E-B549-48A0-A9D4-F78AF3178A11}" presName="text0" presStyleLbl="node1" presStyleIdx="6" presStyleCnt="8" custScaleX="120832">
        <dgm:presLayoutVars>
          <dgm:bulletEnabled val="1"/>
        </dgm:presLayoutVars>
      </dgm:prSet>
      <dgm:spPr/>
    </dgm:pt>
    <dgm:pt modelId="{4935B0CE-E409-4F28-B852-046609A2D250}" type="pres">
      <dgm:prSet presAssocID="{BABF1E25-94CB-4D6A-A773-CB420265B9F9}" presName="Name56" presStyleLbl="parChTrans1D2" presStyleIdx="6" presStyleCnt="7"/>
      <dgm:spPr/>
    </dgm:pt>
    <dgm:pt modelId="{3BAA7EFF-501B-48ED-B5FF-BDA0D1E5E8F5}" type="pres">
      <dgm:prSet presAssocID="{F1D046F8-4525-4BD1-A386-D4B874B31958}" presName="text0" presStyleLbl="node1" presStyleIdx="7" presStyleCnt="8">
        <dgm:presLayoutVars>
          <dgm:bulletEnabled val="1"/>
        </dgm:presLayoutVars>
      </dgm:prSet>
      <dgm:spPr/>
    </dgm:pt>
  </dgm:ptLst>
  <dgm:cxnLst>
    <dgm:cxn modelId="{A1226A07-6EFE-4953-AB1C-D41ACD447CEC}" type="presOf" srcId="{70A79D14-ADD1-4B5A-85C1-8B7039A61A61}" destId="{FBD49BE9-A7CF-4DA3-9FC5-5C0EAAD6D1FF}" srcOrd="0" destOrd="0" presId="urn:microsoft.com/office/officeart/2008/layout/RadialCluster"/>
    <dgm:cxn modelId="{1945C50A-1580-4181-AFF4-BE84EE1CA9BB}" type="presOf" srcId="{C065DD6A-18A6-45C1-9A94-C9641ECDAEB1}" destId="{3DC9041D-F1E6-4564-A38C-6A99C84F2E9B}" srcOrd="0" destOrd="0" presId="urn:microsoft.com/office/officeart/2008/layout/RadialCluster"/>
    <dgm:cxn modelId="{4DB14618-4DCB-4581-9B69-3058F57403E7}" type="presOf" srcId="{B5B4D4A2-829E-43DD-BFB5-DF9979C5D952}" destId="{28531540-190B-44A6-9F3A-F192D0DCC947}" srcOrd="0" destOrd="0" presId="urn:microsoft.com/office/officeart/2008/layout/RadialCluster"/>
    <dgm:cxn modelId="{0B305421-41FF-489E-BB02-4987B311840C}" srcId="{8539C8D1-4B23-445C-8A36-F6740D7662CA}" destId="{EC738241-901D-421D-804C-1824F04E13EF}" srcOrd="1" destOrd="0" parTransId="{DF200BF0-4162-4A8A-8863-70FB31D92051}" sibTransId="{51FCC59D-0EFD-4888-82A1-6A01972E8F76}"/>
    <dgm:cxn modelId="{8E459F22-7A11-42B4-A4EB-2DE8C973DAC3}" type="presOf" srcId="{EE3287F8-6A0A-41B9-AD0D-0D8E3E16B1EC}" destId="{3EEA1EFC-50BD-4366-A1C0-987594E0A064}" srcOrd="0" destOrd="0" presId="urn:microsoft.com/office/officeart/2008/layout/RadialCluster"/>
    <dgm:cxn modelId="{E97E7E25-59B9-4D8C-A2B3-9E3990B2DF50}" srcId="{DF5A8240-7392-45F6-BE57-4910D76F9152}" destId="{1CA02552-1A55-4EA8-BFB6-33B12D3BCE0E}" srcOrd="3" destOrd="0" parTransId="{AA2760C7-9121-4D7C-9B35-ED04F226DB42}" sibTransId="{669B9E5F-7EB3-4827-8B1B-29FCB608ADE7}"/>
    <dgm:cxn modelId="{DB801E2A-0527-444F-915D-2317E8DFEF9D}" type="presOf" srcId="{EDF63651-99C9-4984-B9C3-1D5A28950892}" destId="{3C92E35E-CE41-458A-93AA-3F477366381E}" srcOrd="0" destOrd="0" presId="urn:microsoft.com/office/officeart/2008/layout/RadialCluster"/>
    <dgm:cxn modelId="{1E11882A-F336-40DD-95CA-26D48FACDC58}" srcId="{DF5A8240-7392-45F6-BE57-4910D76F9152}" destId="{23D4698E-B549-48A0-A9D4-F78AF3178A11}" srcOrd="5" destOrd="0" parTransId="{C302FAF4-3B5D-4105-B24B-DCAFEA857EC4}" sibTransId="{BF058E9E-7E0F-4FF7-9128-7606229FB3B1}"/>
    <dgm:cxn modelId="{C311213C-94D3-417B-8E5F-73DA3ADB1EFF}" srcId="{8539C8D1-4B23-445C-8A36-F6740D7662CA}" destId="{DF5A8240-7392-45F6-BE57-4910D76F9152}" srcOrd="0" destOrd="0" parTransId="{833B0B9A-90C0-4D36-A9EA-3DB3642DE8A7}" sibTransId="{F81B6A98-EE39-41AB-9CD5-56E685A26AF6}"/>
    <dgm:cxn modelId="{8E57BA5E-C7CD-4E19-B24E-F595E7C4B430}" type="presOf" srcId="{BABF1E25-94CB-4D6A-A773-CB420265B9F9}" destId="{4935B0CE-E409-4F28-B852-046609A2D250}" srcOrd="0" destOrd="0" presId="urn:microsoft.com/office/officeart/2008/layout/RadialCluster"/>
    <dgm:cxn modelId="{C5947664-55D8-41D6-AA91-E7ED9EBAA0F9}" type="presOf" srcId="{23D4698E-B549-48A0-A9D4-F78AF3178A11}" destId="{F7D7D3AE-7645-4956-BDBE-A4BEC450CBF5}" srcOrd="0" destOrd="0" presId="urn:microsoft.com/office/officeart/2008/layout/RadialCluster"/>
    <dgm:cxn modelId="{993B7568-8E57-4890-B629-30449B26C2EF}" srcId="{DF5A8240-7392-45F6-BE57-4910D76F9152}" destId="{70A79D14-ADD1-4B5A-85C1-8B7039A61A61}" srcOrd="2" destOrd="0" parTransId="{B5B4D4A2-829E-43DD-BFB5-DF9979C5D952}" sibTransId="{CDBE4CE3-8BB4-4CFF-BEA6-1C62EE986D6F}"/>
    <dgm:cxn modelId="{073FCD70-77C5-4476-B344-CA37C0D055FF}" type="presOf" srcId="{15C5FADC-9B59-47B6-BEF2-F8461DD1FEF9}" destId="{30D2488C-162D-49DE-8E94-0D10CA884DA8}" srcOrd="0" destOrd="0" presId="urn:microsoft.com/office/officeart/2008/layout/RadialCluster"/>
    <dgm:cxn modelId="{84338A90-386D-45D3-A844-9337E2A23F6F}" srcId="{DF5A8240-7392-45F6-BE57-4910D76F9152}" destId="{EE3287F8-6A0A-41B9-AD0D-0D8E3E16B1EC}" srcOrd="4" destOrd="0" parTransId="{1279BAEF-B43D-4BC2-8259-443F3413CE4E}" sibTransId="{D5E07AB7-87FE-48B9-AD05-A67E809F93CF}"/>
    <dgm:cxn modelId="{B8A44F94-5FD9-40A4-9EF6-9A745A9CD468}" type="presOf" srcId="{C302FAF4-3B5D-4105-B24B-DCAFEA857EC4}" destId="{4EFA9441-BDEC-4F8E-8739-141EC16EE66B}" srcOrd="0" destOrd="0" presId="urn:microsoft.com/office/officeart/2008/layout/RadialCluster"/>
    <dgm:cxn modelId="{B9F6509C-63D2-4BF5-873B-C0154AAA92E0}" type="presOf" srcId="{8539C8D1-4B23-445C-8A36-F6740D7662CA}" destId="{D06BE072-DF83-4810-A473-7554F6C9C501}" srcOrd="0" destOrd="0" presId="urn:microsoft.com/office/officeart/2008/layout/RadialCluster"/>
    <dgm:cxn modelId="{2987759E-F6BA-443A-B471-049165D72967}" type="presOf" srcId="{DF5A8240-7392-45F6-BE57-4910D76F9152}" destId="{1F333182-AEEB-41C8-8FEB-2F3660DB646B}" srcOrd="0" destOrd="0" presId="urn:microsoft.com/office/officeart/2008/layout/RadialCluster"/>
    <dgm:cxn modelId="{D21BA29F-4E02-41F9-8BDE-B8E29591F457}" srcId="{8539C8D1-4B23-445C-8A36-F6740D7662CA}" destId="{7D995B67-04E8-4814-AE11-68EFA38AD737}" srcOrd="2" destOrd="0" parTransId="{E504B7AB-7465-4BD6-A243-705FBD882DF6}" sibTransId="{12627FC1-9D25-46EB-9DE0-85ADC06A245D}"/>
    <dgm:cxn modelId="{5B15EBA1-A5C5-4CDB-BD38-3606EBD618B7}" type="presOf" srcId="{1279BAEF-B43D-4BC2-8259-443F3413CE4E}" destId="{FCE86DDE-4941-4323-BE86-640DCAA4166C}" srcOrd="0" destOrd="0" presId="urn:microsoft.com/office/officeart/2008/layout/RadialCluster"/>
    <dgm:cxn modelId="{B34A06A3-AD47-4F54-B8BA-3B9E6192991E}" srcId="{DF5A8240-7392-45F6-BE57-4910D76F9152}" destId="{15C5FADC-9B59-47B6-BEF2-F8461DD1FEF9}" srcOrd="1" destOrd="0" parTransId="{C065DD6A-18A6-45C1-9A94-C9641ECDAEB1}" sibTransId="{DDBB1E27-861C-4D4C-82A5-E2554C620AB4}"/>
    <dgm:cxn modelId="{E9B196AB-A79C-4908-B4B2-6EE2EED02DF8}" type="presOf" srcId="{1CA02552-1A55-4EA8-BFB6-33B12D3BCE0E}" destId="{7E4550B6-DEE8-4D16-9CF7-DDA5962DE557}" srcOrd="0" destOrd="0" presId="urn:microsoft.com/office/officeart/2008/layout/RadialCluster"/>
    <dgm:cxn modelId="{8A5797C3-B655-4BC0-BB7E-44C93E94DBD2}" type="presOf" srcId="{F9A6353F-52FE-4CDE-A0A3-E3849192FA60}" destId="{5F148D57-BE5B-40AF-83ED-B601E0F337FF}" srcOrd="0" destOrd="0" presId="urn:microsoft.com/office/officeart/2008/layout/RadialCluster"/>
    <dgm:cxn modelId="{A2BAE0CF-539A-4214-842F-272851689FD8}" srcId="{DF5A8240-7392-45F6-BE57-4910D76F9152}" destId="{F1D046F8-4525-4BD1-A386-D4B874B31958}" srcOrd="6" destOrd="0" parTransId="{BABF1E25-94CB-4D6A-A773-CB420265B9F9}" sibTransId="{0F7A1111-3309-4917-B1DE-A95FC2BCBB38}"/>
    <dgm:cxn modelId="{FF6C98E0-7F4E-4F7E-A008-B33375527A69}" srcId="{DF5A8240-7392-45F6-BE57-4910D76F9152}" destId="{F9A6353F-52FE-4CDE-A0A3-E3849192FA60}" srcOrd="0" destOrd="0" parTransId="{EDF63651-99C9-4984-B9C3-1D5A28950892}" sibTransId="{6B5E5B61-C8CB-4274-A4C2-F4CEAB0C0D33}"/>
    <dgm:cxn modelId="{403E3AE4-89F5-4562-BE05-DA4CFBAD5C01}" type="presOf" srcId="{F1D046F8-4525-4BD1-A386-D4B874B31958}" destId="{3BAA7EFF-501B-48ED-B5FF-BDA0D1E5E8F5}" srcOrd="0" destOrd="0" presId="urn:microsoft.com/office/officeart/2008/layout/RadialCluster"/>
    <dgm:cxn modelId="{AFE0D8F6-AA93-466C-A56B-68DDE940F3D3}" type="presOf" srcId="{AA2760C7-9121-4D7C-9B35-ED04F226DB42}" destId="{F25D5DCB-ABF9-4C5D-9F55-8708C7BB860C}" srcOrd="0" destOrd="0" presId="urn:microsoft.com/office/officeart/2008/layout/RadialCluster"/>
    <dgm:cxn modelId="{70C5992B-1436-4E3F-A153-B7DE945A3EA1}" type="presParOf" srcId="{D06BE072-DF83-4810-A473-7554F6C9C501}" destId="{347D8982-9DB0-4B33-BB5E-71032A413B14}" srcOrd="0" destOrd="0" presId="urn:microsoft.com/office/officeart/2008/layout/RadialCluster"/>
    <dgm:cxn modelId="{BA2F90BE-EA71-4031-AB27-7D6341E1CFD1}" type="presParOf" srcId="{347D8982-9DB0-4B33-BB5E-71032A413B14}" destId="{1F333182-AEEB-41C8-8FEB-2F3660DB646B}" srcOrd="0" destOrd="0" presId="urn:microsoft.com/office/officeart/2008/layout/RadialCluster"/>
    <dgm:cxn modelId="{96C4AC29-037F-4908-8B80-B889822EA0E1}" type="presParOf" srcId="{347D8982-9DB0-4B33-BB5E-71032A413B14}" destId="{3C92E35E-CE41-458A-93AA-3F477366381E}" srcOrd="1" destOrd="0" presId="urn:microsoft.com/office/officeart/2008/layout/RadialCluster"/>
    <dgm:cxn modelId="{D5EBCCC8-7500-415F-AAAF-B4E827A29D21}" type="presParOf" srcId="{347D8982-9DB0-4B33-BB5E-71032A413B14}" destId="{5F148D57-BE5B-40AF-83ED-B601E0F337FF}" srcOrd="2" destOrd="0" presId="urn:microsoft.com/office/officeart/2008/layout/RadialCluster"/>
    <dgm:cxn modelId="{B772CB72-E99F-4194-90EF-0F3D9EE14334}" type="presParOf" srcId="{347D8982-9DB0-4B33-BB5E-71032A413B14}" destId="{3DC9041D-F1E6-4564-A38C-6A99C84F2E9B}" srcOrd="3" destOrd="0" presId="urn:microsoft.com/office/officeart/2008/layout/RadialCluster"/>
    <dgm:cxn modelId="{C17F18FE-2781-4039-B156-6B25A28470B6}" type="presParOf" srcId="{347D8982-9DB0-4B33-BB5E-71032A413B14}" destId="{30D2488C-162D-49DE-8E94-0D10CA884DA8}" srcOrd="4" destOrd="0" presId="urn:microsoft.com/office/officeart/2008/layout/RadialCluster"/>
    <dgm:cxn modelId="{D14A7D3B-F414-48B4-9CEC-9FDC11C98BB7}" type="presParOf" srcId="{347D8982-9DB0-4B33-BB5E-71032A413B14}" destId="{28531540-190B-44A6-9F3A-F192D0DCC947}" srcOrd="5" destOrd="0" presId="urn:microsoft.com/office/officeart/2008/layout/RadialCluster"/>
    <dgm:cxn modelId="{CB17DE5A-5B31-400E-89B1-0183FF0EE1E8}" type="presParOf" srcId="{347D8982-9DB0-4B33-BB5E-71032A413B14}" destId="{FBD49BE9-A7CF-4DA3-9FC5-5C0EAAD6D1FF}" srcOrd="6" destOrd="0" presId="urn:microsoft.com/office/officeart/2008/layout/RadialCluster"/>
    <dgm:cxn modelId="{1AAB215C-3989-4DD6-94B1-C0E37BF1BAAD}" type="presParOf" srcId="{347D8982-9DB0-4B33-BB5E-71032A413B14}" destId="{F25D5DCB-ABF9-4C5D-9F55-8708C7BB860C}" srcOrd="7" destOrd="0" presId="urn:microsoft.com/office/officeart/2008/layout/RadialCluster"/>
    <dgm:cxn modelId="{5F0ECFD3-DFB8-4F67-9B13-8CC7BBEB8BA6}" type="presParOf" srcId="{347D8982-9DB0-4B33-BB5E-71032A413B14}" destId="{7E4550B6-DEE8-4D16-9CF7-DDA5962DE557}" srcOrd="8" destOrd="0" presId="urn:microsoft.com/office/officeart/2008/layout/RadialCluster"/>
    <dgm:cxn modelId="{77DE9909-6B47-4436-A608-25D00764F144}" type="presParOf" srcId="{347D8982-9DB0-4B33-BB5E-71032A413B14}" destId="{FCE86DDE-4941-4323-BE86-640DCAA4166C}" srcOrd="9" destOrd="0" presId="urn:microsoft.com/office/officeart/2008/layout/RadialCluster"/>
    <dgm:cxn modelId="{F273EF38-8538-4093-BDD2-7F7F034CDC4F}" type="presParOf" srcId="{347D8982-9DB0-4B33-BB5E-71032A413B14}" destId="{3EEA1EFC-50BD-4366-A1C0-987594E0A064}" srcOrd="10" destOrd="0" presId="urn:microsoft.com/office/officeart/2008/layout/RadialCluster"/>
    <dgm:cxn modelId="{F4B02EC1-1808-4EB3-B358-0D08B300BB79}" type="presParOf" srcId="{347D8982-9DB0-4B33-BB5E-71032A413B14}" destId="{4EFA9441-BDEC-4F8E-8739-141EC16EE66B}" srcOrd="11" destOrd="0" presId="urn:microsoft.com/office/officeart/2008/layout/RadialCluster"/>
    <dgm:cxn modelId="{E6333496-2EFE-43A2-A4BE-2926FE34F746}" type="presParOf" srcId="{347D8982-9DB0-4B33-BB5E-71032A413B14}" destId="{F7D7D3AE-7645-4956-BDBE-A4BEC450CBF5}" srcOrd="12" destOrd="0" presId="urn:microsoft.com/office/officeart/2008/layout/RadialCluster"/>
    <dgm:cxn modelId="{BE7B8E3A-8CDD-4913-BA3D-227D079F710D}" type="presParOf" srcId="{347D8982-9DB0-4B33-BB5E-71032A413B14}" destId="{4935B0CE-E409-4F28-B852-046609A2D250}" srcOrd="13" destOrd="0" presId="urn:microsoft.com/office/officeart/2008/layout/RadialCluster"/>
    <dgm:cxn modelId="{8B1F2F13-7660-4738-BFFE-892155593A2A}" type="presParOf" srcId="{347D8982-9DB0-4B33-BB5E-71032A413B14}" destId="{3BAA7EFF-501B-48ED-B5FF-BDA0D1E5E8F5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39C8D1-4B23-445C-8A36-F6740D7662CA}" type="doc">
      <dgm:prSet loTypeId="urn:microsoft.com/office/officeart/2008/layout/RadialCluster" loCatId="cycl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F5A8240-7392-45F6-BE57-4910D76F9152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Student debts</a:t>
          </a:r>
        </a:p>
      </dgm:t>
    </dgm:pt>
    <dgm:pt modelId="{833B0B9A-90C0-4D36-A9EA-3DB3642DE8A7}" type="parTrans" cxnId="{C311213C-94D3-417B-8E5F-73DA3ADB1EF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1B6A98-EE39-41AB-9CD5-56E685A26AF6}" type="sibTrans" cxnId="{C311213C-94D3-417B-8E5F-73DA3ADB1EF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C5FADC-9B59-47B6-BEF2-F8461DD1FEF9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Housing stipend</a:t>
          </a:r>
        </a:p>
      </dgm:t>
    </dgm:pt>
    <dgm:pt modelId="{DDBB1E27-861C-4D4C-82A5-E2554C620AB4}" type="sibTrans" cxnId="{B34A06A3-AD47-4F54-B8BA-3B9E6192991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65DD6A-18A6-45C1-9A94-C9641ECDAEB1}" type="parTrans" cxnId="{B34A06A3-AD47-4F54-B8BA-3B9E6192991E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995B67-04E8-4814-AE11-68EFA38AD737}">
      <dgm:prSet phldrT="[Text]"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04B7AB-7465-4BD6-A243-705FBD882DF6}" type="parTrans" cxnId="{D21BA29F-4E02-41F9-8BDE-B8E29591F45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627FC1-9D25-46EB-9DE0-85ADC06A245D}" type="sibTrans" cxnId="{D21BA29F-4E02-41F9-8BDE-B8E29591F45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738241-901D-421D-804C-1824F04E13EF}">
      <dgm:prSet phldrT="[Text]" custT="1"/>
      <dgm:spPr/>
      <dgm:t>
        <a:bodyPr/>
        <a:lstStyle/>
        <a:p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200BF0-4162-4A8A-8863-70FB31D92051}" type="parTrans" cxnId="{0B305421-41FF-489E-BB02-4987B311840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FCC59D-0EFD-4888-82A1-6A01972E8F76}" type="sibTrans" cxnId="{0B305421-41FF-489E-BB02-4987B311840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5ACFB7-36B0-436C-8880-164151EFD23C}">
      <dgm:prSet custT="1"/>
      <dgm:spPr>
        <a:solidFill>
          <a:schemeClr val="accent2"/>
        </a:solidFill>
      </dgm:spPr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Tuition</a:t>
          </a:r>
        </a:p>
      </dgm:t>
    </dgm:pt>
    <dgm:pt modelId="{1018BF34-F03A-4D5A-A80B-F4FE815871F4}" type="parTrans" cxnId="{B56A7393-5E8C-4913-9AE0-042C002C1EB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8C835E-945C-4884-8DCE-B3AE73345FF5}" type="sibTrans" cxnId="{B56A7393-5E8C-4913-9AE0-042C002C1EB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E98885-F984-489D-A18F-E9E7BD3B91A0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Change in Active Duty Status </a:t>
          </a:r>
        </a:p>
      </dgm:t>
    </dgm:pt>
    <dgm:pt modelId="{054AB8FB-BEEF-4B3A-A226-0D2803850696}" type="parTrans" cxnId="{CA40B906-F706-4CBE-894C-B06F3BEB993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58919B-594B-4AA9-BD45-FF4FB928B30E}" type="sibTrans" cxnId="{CA40B906-F706-4CBE-894C-B06F3BEB993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72ABE4-C750-423E-8490-BA8F0552A007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Reductions</a:t>
          </a:r>
        </a:p>
      </dgm:t>
    </dgm:pt>
    <dgm:pt modelId="{C397345F-3D93-4165-837C-1B3AA762015B}" type="parTrans" cxnId="{FDDA5C21-A78A-4AA4-8ED6-D5BB15595156}">
      <dgm:prSet/>
      <dgm:spPr/>
      <dgm:t>
        <a:bodyPr/>
        <a:lstStyle/>
        <a:p>
          <a:endParaRPr lang="en-US"/>
        </a:p>
      </dgm:t>
    </dgm:pt>
    <dgm:pt modelId="{D6A46B67-62AB-4702-9F54-DB276BF35C0D}" type="sibTrans" cxnId="{FDDA5C21-A78A-4AA4-8ED6-D5BB15595156}">
      <dgm:prSet/>
      <dgm:spPr/>
      <dgm:t>
        <a:bodyPr/>
        <a:lstStyle/>
        <a:p>
          <a:endParaRPr lang="en-US"/>
        </a:p>
      </dgm:t>
    </dgm:pt>
    <dgm:pt modelId="{E2E5BB1F-3FF5-4A70-A24B-2E046288357A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Terminations</a:t>
          </a:r>
        </a:p>
      </dgm:t>
    </dgm:pt>
    <dgm:pt modelId="{9D1F9E5E-16FB-4A50-ADC6-9B017E500A00}" type="parTrans" cxnId="{26431008-1657-445B-BB09-5F8934CAE355}">
      <dgm:prSet/>
      <dgm:spPr/>
      <dgm:t>
        <a:bodyPr/>
        <a:lstStyle/>
        <a:p>
          <a:endParaRPr lang="en-US"/>
        </a:p>
      </dgm:t>
    </dgm:pt>
    <dgm:pt modelId="{02348B85-B7C4-43D0-9A41-7E56D45A730C}" type="sibTrans" cxnId="{26431008-1657-445B-BB09-5F8934CAE355}">
      <dgm:prSet/>
      <dgm:spPr/>
      <dgm:t>
        <a:bodyPr/>
        <a:lstStyle/>
        <a:p>
          <a:endParaRPr lang="en-US"/>
        </a:p>
      </dgm:t>
    </dgm:pt>
    <dgm:pt modelId="{43D5EF83-376F-43F9-90FA-42910CF53738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Books and Supplies</a:t>
          </a:r>
        </a:p>
      </dgm:t>
    </dgm:pt>
    <dgm:pt modelId="{5C64DD26-4E7A-4B76-AF20-4346EE4AF468}" type="parTrans" cxnId="{5EEA8A33-2A0E-4C1D-B086-8CA68BDD1327}">
      <dgm:prSet/>
      <dgm:spPr/>
      <dgm:t>
        <a:bodyPr/>
        <a:lstStyle/>
        <a:p>
          <a:endParaRPr lang="en-US"/>
        </a:p>
      </dgm:t>
    </dgm:pt>
    <dgm:pt modelId="{F08D23D4-FFB2-451F-B002-E83D07BED268}" type="sibTrans" cxnId="{5EEA8A33-2A0E-4C1D-B086-8CA68BDD1327}">
      <dgm:prSet/>
      <dgm:spPr/>
      <dgm:t>
        <a:bodyPr/>
        <a:lstStyle/>
        <a:p>
          <a:endParaRPr lang="en-US"/>
        </a:p>
      </dgm:t>
    </dgm:pt>
    <dgm:pt modelId="{F43BE433-56E3-4D2D-B532-AAFB37115959}" type="pres">
      <dgm:prSet presAssocID="{8539C8D1-4B23-445C-8A36-F6740D7662C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E8782D7-7767-4FEC-AE41-4B83441F24E2}" type="pres">
      <dgm:prSet presAssocID="{DF5A8240-7392-45F6-BE57-4910D76F9152}" presName="textCenter" presStyleLbl="node1" presStyleIdx="0" presStyleCnt="7" custLinFactY="-65766" custLinFactNeighborX="-3366" custLinFactNeighborY="-100000"/>
      <dgm:spPr/>
    </dgm:pt>
    <dgm:pt modelId="{B709F303-FAE3-4321-AF47-94E154968619}" type="pres">
      <dgm:prSet presAssocID="{DF5A8240-7392-45F6-BE57-4910D76F9152}" presName="cycle_1" presStyleCnt="0"/>
      <dgm:spPr/>
    </dgm:pt>
    <dgm:pt modelId="{790D5541-8ADB-4FF7-8350-77C4A2BA52B1}" type="pres">
      <dgm:prSet presAssocID="{15C5FADC-9B59-47B6-BEF2-F8461DD1FEF9}" presName="childCenter1" presStyleLbl="node1" presStyleIdx="1" presStyleCnt="7" custScaleX="149946" custLinFactNeighborX="59941" custLinFactNeighborY="31150"/>
      <dgm:spPr/>
    </dgm:pt>
    <dgm:pt modelId="{90BF564B-518B-42E3-B8DC-F53FE8FB7AF5}" type="pres">
      <dgm:prSet presAssocID="{054AB8FB-BEEF-4B3A-A226-0D2803850696}" presName="Name141" presStyleLbl="parChTrans1D3" presStyleIdx="0" presStyleCnt="3"/>
      <dgm:spPr/>
    </dgm:pt>
    <dgm:pt modelId="{E7DCAA70-B343-429C-9051-08E24B4C531E}" type="pres">
      <dgm:prSet presAssocID="{03E98885-F984-489D-A18F-E9E7BD3B91A0}" presName="text1" presStyleLbl="node1" presStyleIdx="2" presStyleCnt="7" custScaleX="221771" custRadScaleRad="269453" custRadScaleInc="69764">
        <dgm:presLayoutVars>
          <dgm:bulletEnabled val="1"/>
        </dgm:presLayoutVars>
      </dgm:prSet>
      <dgm:spPr/>
    </dgm:pt>
    <dgm:pt modelId="{E93C3E1C-3B94-4CB9-B22E-D09D65F79233}" type="pres">
      <dgm:prSet presAssocID="{C065DD6A-18A6-45C1-9A94-C9641ECDAEB1}" presName="Name144" presStyleLbl="parChTrans1D2" presStyleIdx="0" presStyleCnt="3"/>
      <dgm:spPr/>
    </dgm:pt>
    <dgm:pt modelId="{7C1CA9BD-8E07-450A-A2DE-5CA50F2AFC8A}" type="pres">
      <dgm:prSet presAssocID="{DF5A8240-7392-45F6-BE57-4910D76F9152}" presName="cycle_2" presStyleCnt="0"/>
      <dgm:spPr/>
    </dgm:pt>
    <dgm:pt modelId="{491F7E19-3421-49C9-BBEB-BD2312816550}" type="pres">
      <dgm:prSet presAssocID="{43D5EF83-376F-43F9-90FA-42910CF53738}" presName="childCenter2" presStyleLbl="node1" presStyleIdx="3" presStyleCnt="7" custScaleX="149948" custScaleY="99545" custLinFactNeighborX="-53897" custLinFactNeighborY="-61106"/>
      <dgm:spPr/>
    </dgm:pt>
    <dgm:pt modelId="{C186B209-C373-4C77-BBB8-6BE69A046068}" type="pres">
      <dgm:prSet presAssocID="{5C64DD26-4E7A-4B76-AF20-4346EE4AF468}" presName="Name221" presStyleLbl="parChTrans1D2" presStyleIdx="1" presStyleCnt="3"/>
      <dgm:spPr/>
    </dgm:pt>
    <dgm:pt modelId="{602B1ECB-410E-4B84-B305-97495AD7055A}" type="pres">
      <dgm:prSet presAssocID="{DF5A8240-7392-45F6-BE57-4910D76F9152}" presName="cycle_3" presStyleCnt="0"/>
      <dgm:spPr/>
    </dgm:pt>
    <dgm:pt modelId="{9F2F3B8E-D41C-46B0-8C8B-57842DC26A05}" type="pres">
      <dgm:prSet presAssocID="{125ACFB7-36B0-436C-8880-164151EFD23C}" presName="childCenter3" presStyleLbl="node1" presStyleIdx="4" presStyleCnt="7" custScaleX="149948" custLinFactNeighborX="-31145" custLinFactNeighborY="-52393"/>
      <dgm:spPr/>
    </dgm:pt>
    <dgm:pt modelId="{6AB24EEC-78C5-4B20-9EBC-B43C96E3075B}" type="pres">
      <dgm:prSet presAssocID="{C397345F-3D93-4165-837C-1B3AA762015B}" presName="Name285" presStyleLbl="parChTrans1D3" presStyleIdx="1" presStyleCnt="3"/>
      <dgm:spPr/>
    </dgm:pt>
    <dgm:pt modelId="{5629F183-23B7-4753-B5C8-507FE3DD0294}" type="pres">
      <dgm:prSet presAssocID="{3E72ABE4-C750-423E-8490-BA8F0552A007}" presName="text3" presStyleLbl="node1" presStyleIdx="5" presStyleCnt="7" custScaleX="221693" custRadScaleRad="136381" custRadScaleInc="58456">
        <dgm:presLayoutVars>
          <dgm:bulletEnabled val="1"/>
        </dgm:presLayoutVars>
      </dgm:prSet>
      <dgm:spPr/>
    </dgm:pt>
    <dgm:pt modelId="{5EA4F65C-98A6-4DFD-A515-896B091BAA36}" type="pres">
      <dgm:prSet presAssocID="{9D1F9E5E-16FB-4A50-ADC6-9B017E500A00}" presName="Name285" presStyleLbl="parChTrans1D3" presStyleIdx="2" presStyleCnt="3"/>
      <dgm:spPr/>
    </dgm:pt>
    <dgm:pt modelId="{CD4AE1C9-7DE4-43C6-9F19-6A928A3F6F6D}" type="pres">
      <dgm:prSet presAssocID="{E2E5BB1F-3FF5-4A70-A24B-2E046288357A}" presName="text3" presStyleLbl="node1" presStyleIdx="6" presStyleCnt="7" custScaleX="209146" custRadScaleRad="174334" custRadScaleInc="-7649">
        <dgm:presLayoutVars>
          <dgm:bulletEnabled val="1"/>
        </dgm:presLayoutVars>
      </dgm:prSet>
      <dgm:spPr/>
    </dgm:pt>
    <dgm:pt modelId="{A9309C62-9614-4F2C-8295-A12840EC0FD4}" type="pres">
      <dgm:prSet presAssocID="{1018BF34-F03A-4D5A-A80B-F4FE815871F4}" presName="Name288" presStyleLbl="parChTrans1D2" presStyleIdx="2" presStyleCnt="3"/>
      <dgm:spPr/>
    </dgm:pt>
  </dgm:ptLst>
  <dgm:cxnLst>
    <dgm:cxn modelId="{CA40B906-F706-4CBE-894C-B06F3BEB9939}" srcId="{15C5FADC-9B59-47B6-BEF2-F8461DD1FEF9}" destId="{03E98885-F984-489D-A18F-E9E7BD3B91A0}" srcOrd="0" destOrd="0" parTransId="{054AB8FB-BEEF-4B3A-A226-0D2803850696}" sibTransId="{AA58919B-594B-4AA9-BD45-FF4FB928B30E}"/>
    <dgm:cxn modelId="{26431008-1657-445B-BB09-5F8934CAE355}" srcId="{125ACFB7-36B0-436C-8880-164151EFD23C}" destId="{E2E5BB1F-3FF5-4A70-A24B-2E046288357A}" srcOrd="1" destOrd="0" parTransId="{9D1F9E5E-16FB-4A50-ADC6-9B017E500A00}" sibTransId="{02348B85-B7C4-43D0-9A41-7E56D45A730C}"/>
    <dgm:cxn modelId="{961B6608-82D0-4D2F-BE2E-CAE60CA338DF}" type="presOf" srcId="{9D1F9E5E-16FB-4A50-ADC6-9B017E500A00}" destId="{5EA4F65C-98A6-4DFD-A515-896B091BAA36}" srcOrd="0" destOrd="0" presId="urn:microsoft.com/office/officeart/2008/layout/RadialCluster"/>
    <dgm:cxn modelId="{1CA8BD0A-8D93-40DE-A976-352E50588F92}" type="presOf" srcId="{43D5EF83-376F-43F9-90FA-42910CF53738}" destId="{491F7E19-3421-49C9-BBEB-BD2312816550}" srcOrd="0" destOrd="0" presId="urn:microsoft.com/office/officeart/2008/layout/RadialCluster"/>
    <dgm:cxn modelId="{FDDA5C21-A78A-4AA4-8ED6-D5BB15595156}" srcId="{125ACFB7-36B0-436C-8880-164151EFD23C}" destId="{3E72ABE4-C750-423E-8490-BA8F0552A007}" srcOrd="0" destOrd="0" parTransId="{C397345F-3D93-4165-837C-1B3AA762015B}" sibTransId="{D6A46B67-62AB-4702-9F54-DB276BF35C0D}"/>
    <dgm:cxn modelId="{0B305421-41FF-489E-BB02-4987B311840C}" srcId="{8539C8D1-4B23-445C-8A36-F6740D7662CA}" destId="{EC738241-901D-421D-804C-1824F04E13EF}" srcOrd="1" destOrd="0" parTransId="{DF200BF0-4162-4A8A-8863-70FB31D92051}" sibTransId="{51FCC59D-0EFD-4888-82A1-6A01972E8F76}"/>
    <dgm:cxn modelId="{4CF02724-ABB0-444A-8A35-8011330E3884}" type="presOf" srcId="{C065DD6A-18A6-45C1-9A94-C9641ECDAEB1}" destId="{E93C3E1C-3B94-4CB9-B22E-D09D65F79233}" srcOrd="0" destOrd="0" presId="urn:microsoft.com/office/officeart/2008/layout/RadialCluster"/>
    <dgm:cxn modelId="{807AA32A-2C32-4BBD-9D05-A120298C6455}" type="presOf" srcId="{5C64DD26-4E7A-4B76-AF20-4346EE4AF468}" destId="{C186B209-C373-4C77-BBB8-6BE69A046068}" srcOrd="0" destOrd="0" presId="urn:microsoft.com/office/officeart/2008/layout/RadialCluster"/>
    <dgm:cxn modelId="{5EEA8A33-2A0E-4C1D-B086-8CA68BDD1327}" srcId="{DF5A8240-7392-45F6-BE57-4910D76F9152}" destId="{43D5EF83-376F-43F9-90FA-42910CF53738}" srcOrd="1" destOrd="0" parTransId="{5C64DD26-4E7A-4B76-AF20-4346EE4AF468}" sibTransId="{F08D23D4-FFB2-451F-B002-E83D07BED268}"/>
    <dgm:cxn modelId="{2586F238-EC66-41DD-909E-F00E7C074BED}" type="presOf" srcId="{DF5A8240-7392-45F6-BE57-4910D76F9152}" destId="{3E8782D7-7767-4FEC-AE41-4B83441F24E2}" srcOrd="0" destOrd="0" presId="urn:microsoft.com/office/officeart/2008/layout/RadialCluster"/>
    <dgm:cxn modelId="{C311213C-94D3-417B-8E5F-73DA3ADB1EFF}" srcId="{8539C8D1-4B23-445C-8A36-F6740D7662CA}" destId="{DF5A8240-7392-45F6-BE57-4910D76F9152}" srcOrd="0" destOrd="0" parTransId="{833B0B9A-90C0-4D36-A9EA-3DB3642DE8A7}" sibTransId="{F81B6A98-EE39-41AB-9CD5-56E685A26AF6}"/>
    <dgm:cxn modelId="{576D425F-2B89-4B22-A922-9A19302DFC86}" type="presOf" srcId="{15C5FADC-9B59-47B6-BEF2-F8461DD1FEF9}" destId="{790D5541-8ADB-4FF7-8350-77C4A2BA52B1}" srcOrd="0" destOrd="0" presId="urn:microsoft.com/office/officeart/2008/layout/RadialCluster"/>
    <dgm:cxn modelId="{6DFF4163-68D8-4E27-BF24-051427462482}" type="presOf" srcId="{E2E5BB1F-3FF5-4A70-A24B-2E046288357A}" destId="{CD4AE1C9-7DE4-43C6-9F19-6A928A3F6F6D}" srcOrd="0" destOrd="0" presId="urn:microsoft.com/office/officeart/2008/layout/RadialCluster"/>
    <dgm:cxn modelId="{F85FA255-7E82-4EE1-BABA-675ACACBC4F7}" type="presOf" srcId="{054AB8FB-BEEF-4B3A-A226-0D2803850696}" destId="{90BF564B-518B-42E3-B8DC-F53FE8FB7AF5}" srcOrd="0" destOrd="0" presId="urn:microsoft.com/office/officeart/2008/layout/RadialCluster"/>
    <dgm:cxn modelId="{F14D4259-3E80-4D16-910B-83F805F53FC0}" type="presOf" srcId="{125ACFB7-36B0-436C-8880-164151EFD23C}" destId="{9F2F3B8E-D41C-46B0-8C8B-57842DC26A05}" srcOrd="0" destOrd="0" presId="urn:microsoft.com/office/officeart/2008/layout/RadialCluster"/>
    <dgm:cxn modelId="{B56A7393-5E8C-4913-9AE0-042C002C1EB3}" srcId="{DF5A8240-7392-45F6-BE57-4910D76F9152}" destId="{125ACFB7-36B0-436C-8880-164151EFD23C}" srcOrd="2" destOrd="0" parTransId="{1018BF34-F03A-4D5A-A80B-F4FE815871F4}" sibTransId="{CA8C835E-945C-4884-8DCE-B3AE73345FF5}"/>
    <dgm:cxn modelId="{43FA549A-0002-465F-A8A3-8D5693680E00}" type="presOf" srcId="{1018BF34-F03A-4D5A-A80B-F4FE815871F4}" destId="{A9309C62-9614-4F2C-8295-A12840EC0FD4}" srcOrd="0" destOrd="0" presId="urn:microsoft.com/office/officeart/2008/layout/RadialCluster"/>
    <dgm:cxn modelId="{D21BA29F-4E02-41F9-8BDE-B8E29591F457}" srcId="{8539C8D1-4B23-445C-8A36-F6740D7662CA}" destId="{7D995B67-04E8-4814-AE11-68EFA38AD737}" srcOrd="2" destOrd="0" parTransId="{E504B7AB-7465-4BD6-A243-705FBD882DF6}" sibTransId="{12627FC1-9D25-46EB-9DE0-85ADC06A245D}"/>
    <dgm:cxn modelId="{B34A06A3-AD47-4F54-B8BA-3B9E6192991E}" srcId="{DF5A8240-7392-45F6-BE57-4910D76F9152}" destId="{15C5FADC-9B59-47B6-BEF2-F8461DD1FEF9}" srcOrd="0" destOrd="0" parTransId="{C065DD6A-18A6-45C1-9A94-C9641ECDAEB1}" sibTransId="{DDBB1E27-861C-4D4C-82A5-E2554C620AB4}"/>
    <dgm:cxn modelId="{77229EB2-24E8-4A7C-8C93-1E9142A5B1B9}" type="presOf" srcId="{8539C8D1-4B23-445C-8A36-F6740D7662CA}" destId="{F43BE433-56E3-4D2D-B532-AAFB37115959}" srcOrd="0" destOrd="0" presId="urn:microsoft.com/office/officeart/2008/layout/RadialCluster"/>
    <dgm:cxn modelId="{92A04FC4-B0E8-4979-BD34-8726E6A230F9}" type="presOf" srcId="{3E72ABE4-C750-423E-8490-BA8F0552A007}" destId="{5629F183-23B7-4753-B5C8-507FE3DD0294}" srcOrd="0" destOrd="0" presId="urn:microsoft.com/office/officeart/2008/layout/RadialCluster"/>
    <dgm:cxn modelId="{096A7CDF-ED14-4FFE-A5C4-6D873FEE3513}" type="presOf" srcId="{03E98885-F984-489D-A18F-E9E7BD3B91A0}" destId="{E7DCAA70-B343-429C-9051-08E24B4C531E}" srcOrd="0" destOrd="0" presId="urn:microsoft.com/office/officeart/2008/layout/RadialCluster"/>
    <dgm:cxn modelId="{97AEB1FF-F04B-4D6F-9133-DB6BFF48B238}" type="presOf" srcId="{C397345F-3D93-4165-837C-1B3AA762015B}" destId="{6AB24EEC-78C5-4B20-9EBC-B43C96E3075B}" srcOrd="0" destOrd="0" presId="urn:microsoft.com/office/officeart/2008/layout/RadialCluster"/>
    <dgm:cxn modelId="{8A709882-AB59-4EF4-B64B-EAD8CF5EC204}" type="presParOf" srcId="{F43BE433-56E3-4D2D-B532-AAFB37115959}" destId="{3E8782D7-7767-4FEC-AE41-4B83441F24E2}" srcOrd="0" destOrd="0" presId="urn:microsoft.com/office/officeart/2008/layout/RadialCluster"/>
    <dgm:cxn modelId="{AE7444CB-E5B1-49E6-9184-6C8F7D932111}" type="presParOf" srcId="{F43BE433-56E3-4D2D-B532-AAFB37115959}" destId="{B709F303-FAE3-4321-AF47-94E154968619}" srcOrd="1" destOrd="0" presId="urn:microsoft.com/office/officeart/2008/layout/RadialCluster"/>
    <dgm:cxn modelId="{FD8ED690-66CE-4AE1-AC08-E39AC50C470C}" type="presParOf" srcId="{B709F303-FAE3-4321-AF47-94E154968619}" destId="{790D5541-8ADB-4FF7-8350-77C4A2BA52B1}" srcOrd="0" destOrd="0" presId="urn:microsoft.com/office/officeart/2008/layout/RadialCluster"/>
    <dgm:cxn modelId="{6868C750-BC65-42CF-80D6-71B4BF263C60}" type="presParOf" srcId="{B709F303-FAE3-4321-AF47-94E154968619}" destId="{90BF564B-518B-42E3-B8DC-F53FE8FB7AF5}" srcOrd="1" destOrd="0" presId="urn:microsoft.com/office/officeart/2008/layout/RadialCluster"/>
    <dgm:cxn modelId="{15AC730A-24E5-4F6E-B169-7F1FADB30815}" type="presParOf" srcId="{B709F303-FAE3-4321-AF47-94E154968619}" destId="{E7DCAA70-B343-429C-9051-08E24B4C531E}" srcOrd="2" destOrd="0" presId="urn:microsoft.com/office/officeart/2008/layout/RadialCluster"/>
    <dgm:cxn modelId="{54DEDC8F-7FED-4C1F-BF61-696AA2C8B156}" type="presParOf" srcId="{F43BE433-56E3-4D2D-B532-AAFB37115959}" destId="{E93C3E1C-3B94-4CB9-B22E-D09D65F79233}" srcOrd="2" destOrd="0" presId="urn:microsoft.com/office/officeart/2008/layout/RadialCluster"/>
    <dgm:cxn modelId="{038F9B9D-EB4C-4230-A79E-B6EB9118621C}" type="presParOf" srcId="{F43BE433-56E3-4D2D-B532-AAFB37115959}" destId="{7C1CA9BD-8E07-450A-A2DE-5CA50F2AFC8A}" srcOrd="3" destOrd="0" presId="urn:microsoft.com/office/officeart/2008/layout/RadialCluster"/>
    <dgm:cxn modelId="{B72EB9D3-89B9-452C-9A66-2309181BF027}" type="presParOf" srcId="{7C1CA9BD-8E07-450A-A2DE-5CA50F2AFC8A}" destId="{491F7E19-3421-49C9-BBEB-BD2312816550}" srcOrd="0" destOrd="0" presId="urn:microsoft.com/office/officeart/2008/layout/RadialCluster"/>
    <dgm:cxn modelId="{0EC8F229-2C52-404F-AD54-96847FA55DDF}" type="presParOf" srcId="{F43BE433-56E3-4D2D-B532-AAFB37115959}" destId="{C186B209-C373-4C77-BBB8-6BE69A046068}" srcOrd="4" destOrd="0" presId="urn:microsoft.com/office/officeart/2008/layout/RadialCluster"/>
    <dgm:cxn modelId="{EA8009C4-56F1-420A-8793-235BEBE918B6}" type="presParOf" srcId="{F43BE433-56E3-4D2D-B532-AAFB37115959}" destId="{602B1ECB-410E-4B84-B305-97495AD7055A}" srcOrd="5" destOrd="0" presId="urn:microsoft.com/office/officeart/2008/layout/RadialCluster"/>
    <dgm:cxn modelId="{AED07FFA-1FDD-4E2F-8362-C4D594B67C47}" type="presParOf" srcId="{602B1ECB-410E-4B84-B305-97495AD7055A}" destId="{9F2F3B8E-D41C-46B0-8C8B-57842DC26A05}" srcOrd="0" destOrd="0" presId="urn:microsoft.com/office/officeart/2008/layout/RadialCluster"/>
    <dgm:cxn modelId="{49C476A6-96C2-41DD-9601-14D75107D180}" type="presParOf" srcId="{602B1ECB-410E-4B84-B305-97495AD7055A}" destId="{6AB24EEC-78C5-4B20-9EBC-B43C96E3075B}" srcOrd="1" destOrd="0" presId="urn:microsoft.com/office/officeart/2008/layout/RadialCluster"/>
    <dgm:cxn modelId="{F61B3ED4-03E0-4203-9B25-2427399D613F}" type="presParOf" srcId="{602B1ECB-410E-4B84-B305-97495AD7055A}" destId="{5629F183-23B7-4753-B5C8-507FE3DD0294}" srcOrd="2" destOrd="0" presId="urn:microsoft.com/office/officeart/2008/layout/RadialCluster"/>
    <dgm:cxn modelId="{4EF7D078-AC26-496D-AD67-63113F249B33}" type="presParOf" srcId="{602B1ECB-410E-4B84-B305-97495AD7055A}" destId="{5EA4F65C-98A6-4DFD-A515-896B091BAA36}" srcOrd="3" destOrd="0" presId="urn:microsoft.com/office/officeart/2008/layout/RadialCluster"/>
    <dgm:cxn modelId="{574DB041-EC2B-4C57-98CC-5778965AA66A}" type="presParOf" srcId="{602B1ECB-410E-4B84-B305-97495AD7055A}" destId="{CD4AE1C9-7DE4-43C6-9F19-6A928A3F6F6D}" srcOrd="4" destOrd="0" presId="urn:microsoft.com/office/officeart/2008/layout/RadialCluster"/>
    <dgm:cxn modelId="{46C36851-64F7-4A91-852B-FC4388A19785}" type="presParOf" srcId="{F43BE433-56E3-4D2D-B532-AAFB37115959}" destId="{A9309C62-9614-4F2C-8295-A12840EC0FD4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5733FC-F8FF-421C-BD7D-0E9ADA1C6315}" type="doc">
      <dgm:prSet loTypeId="urn:microsoft.com/office/officeart/2005/8/layout/vProcess5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8530C11-D504-47EB-A7B1-20055CCCCFA2}">
      <dgm:prSet phldrT="[Text]" custT="1"/>
      <dgm:spPr/>
      <dgm:t>
        <a:bodyPr/>
        <a:lstStyle/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  DMC Sends 1</a:t>
          </a:r>
          <a:r>
            <a:rPr lang="en-US" sz="1600" b="1" baseline="30000" dirty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 Letter</a:t>
          </a:r>
        </a:p>
      </dgm:t>
    </dgm:pt>
    <dgm:pt modelId="{55E7A3D6-CEC2-4944-B2CE-C2C6D73B89A9}" type="parTrans" cxnId="{EE31655B-CC9D-4514-8798-B056D80947AD}">
      <dgm:prSet/>
      <dgm:spPr/>
      <dgm:t>
        <a:bodyPr/>
        <a:lstStyle/>
        <a:p>
          <a:endParaRPr lang="en-US"/>
        </a:p>
      </dgm:t>
    </dgm:pt>
    <dgm:pt modelId="{F492D874-FA2B-447D-A0A7-C3E1996D3E8B}" type="sibTrans" cxnId="{EE31655B-CC9D-4514-8798-B056D80947AD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30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days</a:t>
          </a:r>
        </a:p>
      </dgm:t>
    </dgm:pt>
    <dgm:pt modelId="{DB906368-C174-4A8F-A86A-F9F9FDB89D63}">
      <dgm:prSet phldrT="[Text]" custT="1"/>
      <dgm:spPr/>
      <dgm:t>
        <a:bodyPr/>
        <a:lstStyle/>
        <a:p>
          <a:r>
            <a:rPr lang="en-US" sz="2100" dirty="0"/>
            <a:t>      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DMC Sends 2nd Letter</a:t>
          </a:r>
        </a:p>
      </dgm:t>
    </dgm:pt>
    <dgm:pt modelId="{B9D7025C-30D2-4A53-8E9A-639CC9ECE48D}" type="parTrans" cxnId="{B72B78F7-7AA6-4477-8CD8-6518F9151C12}">
      <dgm:prSet/>
      <dgm:spPr/>
      <dgm:t>
        <a:bodyPr/>
        <a:lstStyle/>
        <a:p>
          <a:endParaRPr lang="en-US"/>
        </a:p>
      </dgm:t>
    </dgm:pt>
    <dgm:pt modelId="{F25149E2-539C-4CBA-A87B-B7887F3ED9E9}" type="sibTrans" cxnId="{B72B78F7-7AA6-4477-8CD8-6518F9151C12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30 days</a:t>
          </a:r>
        </a:p>
      </dgm:t>
    </dgm:pt>
    <dgm:pt modelId="{28A33D8E-7322-4322-B9CF-89761D4B5E63}">
      <dgm:prSet phldrT="[Text]" custT="1"/>
      <dgm:spPr/>
      <dgm:t>
        <a:bodyPr/>
        <a:lstStyle/>
        <a:p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      DMC Sends 3rd Letter </a:t>
          </a:r>
        </a:p>
      </dgm:t>
    </dgm:pt>
    <dgm:pt modelId="{3F753493-E42D-4049-9904-B602022D160C}" type="parTrans" cxnId="{719F60FC-5B7D-4944-B26B-C35AA6FDC924}">
      <dgm:prSet/>
      <dgm:spPr/>
      <dgm:t>
        <a:bodyPr/>
        <a:lstStyle/>
        <a:p>
          <a:endParaRPr lang="en-US"/>
        </a:p>
      </dgm:t>
    </dgm:pt>
    <dgm:pt modelId="{425AA931-AB1F-4FB6-8DA3-21722544740E}" type="sibTrans" cxnId="{719F60FC-5B7D-4944-B26B-C35AA6FDC924}">
      <dgm:prSet custT="1"/>
      <dgm:spPr/>
      <dgm:t>
        <a:bodyPr/>
        <a:lstStyle/>
        <a:p>
          <a:r>
            <a:rPr lang="en-US" sz="1000" b="1" dirty="0">
              <a:latin typeface="Arial" panose="020B0604020202020204" pitchFamily="34" charset="0"/>
              <a:cs typeface="Arial" panose="020B0604020202020204" pitchFamily="34" charset="0"/>
            </a:rPr>
            <a:t>60 days</a:t>
          </a:r>
        </a:p>
      </dgm:t>
    </dgm:pt>
    <dgm:pt modelId="{CC6532B6-3516-480E-A673-DAC83B864A16}">
      <dgm:prSet custT="1"/>
      <dgm:spPr/>
      <dgm:t>
        <a:bodyPr/>
        <a:lstStyle/>
        <a:p>
          <a:pPr algn="ctr"/>
          <a:r>
            <a:rPr lang="en-US" sz="1300" b="1" dirty="0">
              <a:latin typeface="Arial" panose="020B0604020202020204" pitchFamily="34" charset="0"/>
              <a:cs typeface="Arial" panose="020B0604020202020204" pitchFamily="34" charset="0"/>
            </a:rPr>
            <a:t>Debt is Referred to Treasury (120 days)</a:t>
          </a:r>
        </a:p>
      </dgm:t>
    </dgm:pt>
    <dgm:pt modelId="{619FCC18-34D1-4CFD-B096-01640873A2A7}" type="sibTrans" cxnId="{52137180-BEC3-4A01-A275-344815F71C46}">
      <dgm:prSet/>
      <dgm:spPr/>
      <dgm:t>
        <a:bodyPr/>
        <a:lstStyle/>
        <a:p>
          <a:endParaRPr lang="en-US"/>
        </a:p>
      </dgm:t>
    </dgm:pt>
    <dgm:pt modelId="{B233F53A-B108-44CD-B126-F7183F663206}" type="parTrans" cxnId="{52137180-BEC3-4A01-A275-344815F71C46}">
      <dgm:prSet/>
      <dgm:spPr/>
      <dgm:t>
        <a:bodyPr/>
        <a:lstStyle/>
        <a:p>
          <a:endParaRPr lang="en-US"/>
        </a:p>
      </dgm:t>
    </dgm:pt>
    <dgm:pt modelId="{BB31074D-1F9E-4EBE-9D7A-089ABB5547E2}" type="pres">
      <dgm:prSet presAssocID="{BE5733FC-F8FF-421C-BD7D-0E9ADA1C6315}" presName="outerComposite" presStyleCnt="0">
        <dgm:presLayoutVars>
          <dgm:chMax val="5"/>
          <dgm:dir/>
          <dgm:resizeHandles val="exact"/>
        </dgm:presLayoutVars>
      </dgm:prSet>
      <dgm:spPr/>
    </dgm:pt>
    <dgm:pt modelId="{4E2E556B-FCA4-4D6F-B510-6020C93B8B5C}" type="pres">
      <dgm:prSet presAssocID="{BE5733FC-F8FF-421C-BD7D-0E9ADA1C6315}" presName="dummyMaxCanvas" presStyleCnt="0">
        <dgm:presLayoutVars/>
      </dgm:prSet>
      <dgm:spPr/>
    </dgm:pt>
    <dgm:pt modelId="{3227CC58-99C8-430A-A258-0D001940ABBA}" type="pres">
      <dgm:prSet presAssocID="{BE5733FC-F8FF-421C-BD7D-0E9ADA1C6315}" presName="FourNodes_1" presStyleLbl="node1" presStyleIdx="0" presStyleCnt="4" custScaleX="48114" custLinFactNeighborX="-25792" custLinFactNeighborY="-2866">
        <dgm:presLayoutVars>
          <dgm:bulletEnabled val="1"/>
        </dgm:presLayoutVars>
      </dgm:prSet>
      <dgm:spPr>
        <a:prstGeom prst="notchedRightArrow">
          <a:avLst/>
        </a:prstGeom>
      </dgm:spPr>
    </dgm:pt>
    <dgm:pt modelId="{BC72620E-EFE5-4DE4-B219-0E5825394165}" type="pres">
      <dgm:prSet presAssocID="{BE5733FC-F8FF-421C-BD7D-0E9ADA1C6315}" presName="FourNodes_2" presStyleLbl="node1" presStyleIdx="1" presStyleCnt="4" custScaleX="52857" custLinFactNeighborX="-20685" custLinFactNeighborY="-9634">
        <dgm:presLayoutVars>
          <dgm:bulletEnabled val="1"/>
        </dgm:presLayoutVars>
      </dgm:prSet>
      <dgm:spPr>
        <a:prstGeom prst="notchedRightArrow">
          <a:avLst/>
        </a:prstGeom>
      </dgm:spPr>
    </dgm:pt>
    <dgm:pt modelId="{C4B448C1-9539-4BE5-A2FA-E0899A3D034C}" type="pres">
      <dgm:prSet presAssocID="{BE5733FC-F8FF-421C-BD7D-0E9ADA1C6315}" presName="FourNodes_3" presStyleLbl="node1" presStyleIdx="2" presStyleCnt="4" custScaleX="48356" custLinFactNeighborX="-15420" custLinFactNeighborY="-19267">
        <dgm:presLayoutVars>
          <dgm:bulletEnabled val="1"/>
        </dgm:presLayoutVars>
      </dgm:prSet>
      <dgm:spPr>
        <a:prstGeom prst="notchedRightArrow">
          <a:avLst/>
        </a:prstGeom>
      </dgm:spPr>
    </dgm:pt>
    <dgm:pt modelId="{B0E93D40-B223-4892-B659-905FF089ECE8}" type="pres">
      <dgm:prSet presAssocID="{BE5733FC-F8FF-421C-BD7D-0E9ADA1C6315}" presName="FourNodes_4" presStyleLbl="node1" presStyleIdx="3" presStyleCnt="4" custScaleX="43927" custScaleY="116754" custLinFactNeighborX="28045" custLinFactNeighborY="-30445">
        <dgm:presLayoutVars>
          <dgm:bulletEnabled val="1"/>
        </dgm:presLayoutVars>
      </dgm:prSet>
      <dgm:spPr>
        <a:prstGeom prst="rightArrow">
          <a:avLst/>
        </a:prstGeom>
      </dgm:spPr>
    </dgm:pt>
    <dgm:pt modelId="{BE962ED0-D711-4A18-AE1F-A9478415CEB6}" type="pres">
      <dgm:prSet presAssocID="{BE5733FC-F8FF-421C-BD7D-0E9ADA1C6315}" presName="FourConn_1-2" presStyleLbl="fgAccFollowNode1" presStyleIdx="0" presStyleCnt="3" custScaleY="142935" custLinFactX="-178029" custLinFactNeighborX="-200000" custLinFactNeighborY="-65645">
        <dgm:presLayoutVars>
          <dgm:bulletEnabled val="1"/>
        </dgm:presLayoutVars>
      </dgm:prSet>
      <dgm:spPr/>
    </dgm:pt>
    <dgm:pt modelId="{CBCA4971-DEC2-41B1-AFED-AD16FDF7DB02}" type="pres">
      <dgm:prSet presAssocID="{BE5733FC-F8FF-421C-BD7D-0E9ADA1C6315}" presName="FourConn_2-3" presStyleLbl="fgAccFollowNode1" presStyleIdx="1" presStyleCnt="3" custScaleY="139608" custLinFactX="-130404" custLinFactNeighborX="-200000" custLinFactNeighborY="-80467">
        <dgm:presLayoutVars>
          <dgm:bulletEnabled val="1"/>
        </dgm:presLayoutVars>
      </dgm:prSet>
      <dgm:spPr/>
    </dgm:pt>
    <dgm:pt modelId="{E32C6D6A-B0E6-4A3F-AEFA-C77B68283F0F}" type="pres">
      <dgm:prSet presAssocID="{BE5733FC-F8FF-421C-BD7D-0E9ADA1C6315}" presName="FourConn_3-4" presStyleLbl="fgAccFollowNode1" presStyleIdx="2" presStyleCnt="3" custScaleX="100770" custScaleY="156979" custLinFactX="-100000" custLinFactNeighborX="-176008" custLinFactNeighborY="-89019">
        <dgm:presLayoutVars>
          <dgm:bulletEnabled val="1"/>
        </dgm:presLayoutVars>
      </dgm:prSet>
      <dgm:spPr/>
    </dgm:pt>
    <dgm:pt modelId="{646BE8B4-FB09-41BA-8B25-53FA4089A111}" type="pres">
      <dgm:prSet presAssocID="{BE5733FC-F8FF-421C-BD7D-0E9ADA1C6315}" presName="FourNodes_1_text" presStyleLbl="node1" presStyleIdx="3" presStyleCnt="4">
        <dgm:presLayoutVars>
          <dgm:bulletEnabled val="1"/>
        </dgm:presLayoutVars>
      </dgm:prSet>
      <dgm:spPr>
        <a:prstGeom prst="notchedRightArrow">
          <a:avLst/>
        </a:prstGeom>
      </dgm:spPr>
    </dgm:pt>
    <dgm:pt modelId="{86AA82E6-C450-4908-B554-0CA5C63B4BA9}" type="pres">
      <dgm:prSet presAssocID="{BE5733FC-F8FF-421C-BD7D-0E9ADA1C6315}" presName="FourNodes_2_text" presStyleLbl="node1" presStyleIdx="3" presStyleCnt="4">
        <dgm:presLayoutVars>
          <dgm:bulletEnabled val="1"/>
        </dgm:presLayoutVars>
      </dgm:prSet>
      <dgm:spPr/>
    </dgm:pt>
    <dgm:pt modelId="{F8C59FAE-75D2-4044-BC00-A70BA5AD71C2}" type="pres">
      <dgm:prSet presAssocID="{BE5733FC-F8FF-421C-BD7D-0E9ADA1C6315}" presName="FourNodes_3_text" presStyleLbl="node1" presStyleIdx="3" presStyleCnt="4">
        <dgm:presLayoutVars>
          <dgm:bulletEnabled val="1"/>
        </dgm:presLayoutVars>
      </dgm:prSet>
      <dgm:spPr/>
    </dgm:pt>
    <dgm:pt modelId="{BAED63AD-817C-455E-B934-990B6B623FB5}" type="pres">
      <dgm:prSet presAssocID="{BE5733FC-F8FF-421C-BD7D-0E9ADA1C6315}" presName="FourNodes_4_text" presStyleLbl="node1" presStyleIdx="3" presStyleCnt="4">
        <dgm:presLayoutVars>
          <dgm:bulletEnabled val="1"/>
        </dgm:presLayoutVars>
      </dgm:prSet>
      <dgm:spPr>
        <a:prstGeom prst="rightArrow">
          <a:avLst/>
        </a:prstGeom>
      </dgm:spPr>
    </dgm:pt>
  </dgm:ptLst>
  <dgm:cxnLst>
    <dgm:cxn modelId="{BC7BB200-0900-4612-AB71-77680E7BE964}" type="presOf" srcId="{18530C11-D504-47EB-A7B1-20055CCCCFA2}" destId="{646BE8B4-FB09-41BA-8B25-53FA4089A111}" srcOrd="1" destOrd="0" presId="urn:microsoft.com/office/officeart/2005/8/layout/vProcess5"/>
    <dgm:cxn modelId="{DB640813-AB16-4BA7-B343-6426BA1546E7}" type="presOf" srcId="{CC6532B6-3516-480E-A673-DAC83B864A16}" destId="{B0E93D40-B223-4892-B659-905FF089ECE8}" srcOrd="0" destOrd="0" presId="urn:microsoft.com/office/officeart/2005/8/layout/vProcess5"/>
    <dgm:cxn modelId="{64492E2A-8F5E-4C0B-9956-6E74D6FB458C}" type="presOf" srcId="{BE5733FC-F8FF-421C-BD7D-0E9ADA1C6315}" destId="{BB31074D-1F9E-4EBE-9D7A-089ABB5547E2}" srcOrd="0" destOrd="0" presId="urn:microsoft.com/office/officeart/2005/8/layout/vProcess5"/>
    <dgm:cxn modelId="{00B60E38-2179-422B-8885-BE3E24122382}" type="presOf" srcId="{DB906368-C174-4A8F-A86A-F9F9FDB89D63}" destId="{86AA82E6-C450-4908-B554-0CA5C63B4BA9}" srcOrd="1" destOrd="0" presId="urn:microsoft.com/office/officeart/2005/8/layout/vProcess5"/>
    <dgm:cxn modelId="{EE31655B-CC9D-4514-8798-B056D80947AD}" srcId="{BE5733FC-F8FF-421C-BD7D-0E9ADA1C6315}" destId="{18530C11-D504-47EB-A7B1-20055CCCCFA2}" srcOrd="0" destOrd="0" parTransId="{55E7A3D6-CEC2-4944-B2CE-C2C6D73B89A9}" sibTransId="{F492D874-FA2B-447D-A0A7-C3E1996D3E8B}"/>
    <dgm:cxn modelId="{B4879D62-99E9-496F-AAE1-33738A9DE1A6}" type="presOf" srcId="{F492D874-FA2B-447D-A0A7-C3E1996D3E8B}" destId="{BE962ED0-D711-4A18-AE1F-A9478415CEB6}" srcOrd="0" destOrd="0" presId="urn:microsoft.com/office/officeart/2005/8/layout/vProcess5"/>
    <dgm:cxn modelId="{994C8256-74BE-48EE-9023-CA92AEA55461}" type="presOf" srcId="{F25149E2-539C-4CBA-A87B-B7887F3ED9E9}" destId="{CBCA4971-DEC2-41B1-AFED-AD16FDF7DB02}" srcOrd="0" destOrd="0" presId="urn:microsoft.com/office/officeart/2005/8/layout/vProcess5"/>
    <dgm:cxn modelId="{52137180-BEC3-4A01-A275-344815F71C46}" srcId="{BE5733FC-F8FF-421C-BD7D-0E9ADA1C6315}" destId="{CC6532B6-3516-480E-A673-DAC83B864A16}" srcOrd="3" destOrd="0" parTransId="{B233F53A-B108-44CD-B126-F7183F663206}" sibTransId="{619FCC18-34D1-4CFD-B096-01640873A2A7}"/>
    <dgm:cxn modelId="{A850AF9F-1D91-4B3F-A20D-E292919F2FC4}" type="presOf" srcId="{28A33D8E-7322-4322-B9CF-89761D4B5E63}" destId="{F8C59FAE-75D2-4044-BC00-A70BA5AD71C2}" srcOrd="1" destOrd="0" presId="urn:microsoft.com/office/officeart/2005/8/layout/vProcess5"/>
    <dgm:cxn modelId="{EF1655A6-15F9-47AB-9A1D-8E4E9F83FE7D}" type="presOf" srcId="{425AA931-AB1F-4FB6-8DA3-21722544740E}" destId="{E32C6D6A-B0E6-4A3F-AEFA-C77B68283F0F}" srcOrd="0" destOrd="0" presId="urn:microsoft.com/office/officeart/2005/8/layout/vProcess5"/>
    <dgm:cxn modelId="{4449E6A6-7734-48F0-A99E-B8C234E679BF}" type="presOf" srcId="{DB906368-C174-4A8F-A86A-F9F9FDB89D63}" destId="{BC72620E-EFE5-4DE4-B219-0E5825394165}" srcOrd="0" destOrd="0" presId="urn:microsoft.com/office/officeart/2005/8/layout/vProcess5"/>
    <dgm:cxn modelId="{38BEC1D7-C5B6-4C68-BB9E-5463AF1D1C8F}" type="presOf" srcId="{18530C11-D504-47EB-A7B1-20055CCCCFA2}" destId="{3227CC58-99C8-430A-A258-0D001940ABBA}" srcOrd="0" destOrd="0" presId="urn:microsoft.com/office/officeart/2005/8/layout/vProcess5"/>
    <dgm:cxn modelId="{22EE7DEA-84F9-4C62-B2CD-518EEC1D79D6}" type="presOf" srcId="{28A33D8E-7322-4322-B9CF-89761D4B5E63}" destId="{C4B448C1-9539-4BE5-A2FA-E0899A3D034C}" srcOrd="0" destOrd="0" presId="urn:microsoft.com/office/officeart/2005/8/layout/vProcess5"/>
    <dgm:cxn modelId="{B97B79EE-755B-4317-AC41-265D239BF7D5}" type="presOf" srcId="{CC6532B6-3516-480E-A673-DAC83B864A16}" destId="{BAED63AD-817C-455E-B934-990B6B623FB5}" srcOrd="1" destOrd="0" presId="urn:microsoft.com/office/officeart/2005/8/layout/vProcess5"/>
    <dgm:cxn modelId="{B72B78F7-7AA6-4477-8CD8-6518F9151C12}" srcId="{BE5733FC-F8FF-421C-BD7D-0E9ADA1C6315}" destId="{DB906368-C174-4A8F-A86A-F9F9FDB89D63}" srcOrd="1" destOrd="0" parTransId="{B9D7025C-30D2-4A53-8E9A-639CC9ECE48D}" sibTransId="{F25149E2-539C-4CBA-A87B-B7887F3ED9E9}"/>
    <dgm:cxn modelId="{719F60FC-5B7D-4944-B26B-C35AA6FDC924}" srcId="{BE5733FC-F8FF-421C-BD7D-0E9ADA1C6315}" destId="{28A33D8E-7322-4322-B9CF-89761D4B5E63}" srcOrd="2" destOrd="0" parTransId="{3F753493-E42D-4049-9904-B602022D160C}" sibTransId="{425AA931-AB1F-4FB6-8DA3-21722544740E}"/>
    <dgm:cxn modelId="{6AE01CA0-7970-4123-BF37-8C91762EE0DA}" type="presParOf" srcId="{BB31074D-1F9E-4EBE-9D7A-089ABB5547E2}" destId="{4E2E556B-FCA4-4D6F-B510-6020C93B8B5C}" srcOrd="0" destOrd="0" presId="urn:microsoft.com/office/officeart/2005/8/layout/vProcess5"/>
    <dgm:cxn modelId="{0E9A4639-D355-4546-8223-53707DF05CEC}" type="presParOf" srcId="{BB31074D-1F9E-4EBE-9D7A-089ABB5547E2}" destId="{3227CC58-99C8-430A-A258-0D001940ABBA}" srcOrd="1" destOrd="0" presId="urn:microsoft.com/office/officeart/2005/8/layout/vProcess5"/>
    <dgm:cxn modelId="{227A9482-4F25-4789-BF46-5425BF216EBA}" type="presParOf" srcId="{BB31074D-1F9E-4EBE-9D7A-089ABB5547E2}" destId="{BC72620E-EFE5-4DE4-B219-0E5825394165}" srcOrd="2" destOrd="0" presId="urn:microsoft.com/office/officeart/2005/8/layout/vProcess5"/>
    <dgm:cxn modelId="{6C349BBC-94A6-423C-AB8A-B506F1AEEA5A}" type="presParOf" srcId="{BB31074D-1F9E-4EBE-9D7A-089ABB5547E2}" destId="{C4B448C1-9539-4BE5-A2FA-E0899A3D034C}" srcOrd="3" destOrd="0" presId="urn:microsoft.com/office/officeart/2005/8/layout/vProcess5"/>
    <dgm:cxn modelId="{F6623950-A208-449B-A911-D8F1EFEB5C73}" type="presParOf" srcId="{BB31074D-1F9E-4EBE-9D7A-089ABB5547E2}" destId="{B0E93D40-B223-4892-B659-905FF089ECE8}" srcOrd="4" destOrd="0" presId="urn:microsoft.com/office/officeart/2005/8/layout/vProcess5"/>
    <dgm:cxn modelId="{7AEBC168-B8C3-474A-A65D-72D290D2697F}" type="presParOf" srcId="{BB31074D-1F9E-4EBE-9D7A-089ABB5547E2}" destId="{BE962ED0-D711-4A18-AE1F-A9478415CEB6}" srcOrd="5" destOrd="0" presId="urn:microsoft.com/office/officeart/2005/8/layout/vProcess5"/>
    <dgm:cxn modelId="{AECCC69D-D519-40ED-822E-F67095903BD1}" type="presParOf" srcId="{BB31074D-1F9E-4EBE-9D7A-089ABB5547E2}" destId="{CBCA4971-DEC2-41B1-AFED-AD16FDF7DB02}" srcOrd="6" destOrd="0" presId="urn:microsoft.com/office/officeart/2005/8/layout/vProcess5"/>
    <dgm:cxn modelId="{7B92AAD6-5F2F-4E4A-878C-3F48B9F9D834}" type="presParOf" srcId="{BB31074D-1F9E-4EBE-9D7A-089ABB5547E2}" destId="{E32C6D6A-B0E6-4A3F-AEFA-C77B68283F0F}" srcOrd="7" destOrd="0" presId="urn:microsoft.com/office/officeart/2005/8/layout/vProcess5"/>
    <dgm:cxn modelId="{9C451FD5-7B56-4AF7-900B-9418EC1C5615}" type="presParOf" srcId="{BB31074D-1F9E-4EBE-9D7A-089ABB5547E2}" destId="{646BE8B4-FB09-41BA-8B25-53FA4089A111}" srcOrd="8" destOrd="0" presId="urn:microsoft.com/office/officeart/2005/8/layout/vProcess5"/>
    <dgm:cxn modelId="{5A98F2A4-85A7-470D-B167-1305919E0924}" type="presParOf" srcId="{BB31074D-1F9E-4EBE-9D7A-089ABB5547E2}" destId="{86AA82E6-C450-4908-B554-0CA5C63B4BA9}" srcOrd="9" destOrd="0" presId="urn:microsoft.com/office/officeart/2005/8/layout/vProcess5"/>
    <dgm:cxn modelId="{6C03A1D0-67B5-414D-A24E-B9A597B04C63}" type="presParOf" srcId="{BB31074D-1F9E-4EBE-9D7A-089ABB5547E2}" destId="{F8C59FAE-75D2-4044-BC00-A70BA5AD71C2}" srcOrd="10" destOrd="0" presId="urn:microsoft.com/office/officeart/2005/8/layout/vProcess5"/>
    <dgm:cxn modelId="{325826AB-5F17-4332-AECC-6F5FFDDB15D2}" type="presParOf" srcId="{BB31074D-1F9E-4EBE-9D7A-089ABB5547E2}" destId="{BAED63AD-817C-455E-B934-990B6B623FB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39C8D1-4B23-445C-8A36-F6740D7662CA}" type="doc">
      <dgm:prSet loTypeId="urn:microsoft.com/office/officeart/2008/layout/RadialCluster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F5A8240-7392-45F6-BE57-4910D76F9152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School Options</a:t>
          </a:r>
        </a:p>
      </dgm:t>
    </dgm:pt>
    <dgm:pt modelId="{833B0B9A-90C0-4D36-A9EA-3DB3642DE8A7}" type="parTrans" cxnId="{C311213C-94D3-417B-8E5F-73DA3ADB1EFF}">
      <dgm:prSet/>
      <dgm:spPr/>
      <dgm:t>
        <a:bodyPr/>
        <a:lstStyle/>
        <a:p>
          <a:endParaRPr lang="en-US"/>
        </a:p>
      </dgm:t>
    </dgm:pt>
    <dgm:pt modelId="{F81B6A98-EE39-41AB-9CD5-56E685A26AF6}" type="sibTrans" cxnId="{C311213C-94D3-417B-8E5F-73DA3ADB1EFF}">
      <dgm:prSet/>
      <dgm:spPr/>
      <dgm:t>
        <a:bodyPr/>
        <a:lstStyle/>
        <a:p>
          <a:endParaRPr lang="en-US"/>
        </a:p>
      </dgm:t>
    </dgm:pt>
    <dgm:pt modelId="{F9A6353F-52FE-4CDE-A0A3-E3849192FA60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Pay in Full</a:t>
          </a:r>
        </a:p>
      </dgm:t>
    </dgm:pt>
    <dgm:pt modelId="{EDF63651-99C9-4984-B9C3-1D5A28950892}" type="parTrans" cxnId="{FF6C98E0-7F4E-4F7E-A008-B33375527A69}">
      <dgm:prSet/>
      <dgm:spPr/>
      <dgm:t>
        <a:bodyPr/>
        <a:lstStyle/>
        <a:p>
          <a:endParaRPr lang="en-US" dirty="0"/>
        </a:p>
      </dgm:t>
    </dgm:pt>
    <dgm:pt modelId="{6B5E5B61-C8CB-4274-A4C2-F4CEAB0C0D33}" type="sibTrans" cxnId="{FF6C98E0-7F4E-4F7E-A008-B33375527A69}">
      <dgm:prSet/>
      <dgm:spPr/>
      <dgm:t>
        <a:bodyPr/>
        <a:lstStyle/>
        <a:p>
          <a:endParaRPr lang="en-US"/>
        </a:p>
      </dgm:t>
    </dgm:pt>
    <dgm:pt modelId="{23D4698E-B549-48A0-A9D4-F78AF3178A11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Dispute</a:t>
          </a:r>
        </a:p>
      </dgm:t>
    </dgm:pt>
    <dgm:pt modelId="{C302FAF4-3B5D-4105-B24B-DCAFEA857EC4}" type="parTrans" cxnId="{1E11882A-F336-40DD-95CA-26D48FACDC58}">
      <dgm:prSet/>
      <dgm:spPr/>
      <dgm:t>
        <a:bodyPr/>
        <a:lstStyle/>
        <a:p>
          <a:endParaRPr lang="en-US" dirty="0"/>
        </a:p>
      </dgm:t>
    </dgm:pt>
    <dgm:pt modelId="{BF058E9E-7E0F-4FF7-9128-7606229FB3B1}" type="sibTrans" cxnId="{1E11882A-F336-40DD-95CA-26D48FACDC58}">
      <dgm:prSet/>
      <dgm:spPr/>
      <dgm:t>
        <a:bodyPr/>
        <a:lstStyle/>
        <a:p>
          <a:endParaRPr lang="en-US"/>
        </a:p>
      </dgm:t>
    </dgm:pt>
    <dgm:pt modelId="{70A79D14-ADD1-4B5A-85C1-8B7039A61A61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Compromise</a:t>
          </a:r>
        </a:p>
      </dgm:t>
    </dgm:pt>
    <dgm:pt modelId="{B5B4D4A2-829E-43DD-BFB5-DF9979C5D952}" type="parTrans" cxnId="{993B7568-8E57-4890-B629-30449B26C2EF}">
      <dgm:prSet/>
      <dgm:spPr/>
      <dgm:t>
        <a:bodyPr/>
        <a:lstStyle/>
        <a:p>
          <a:endParaRPr lang="en-US" dirty="0"/>
        </a:p>
      </dgm:t>
    </dgm:pt>
    <dgm:pt modelId="{CDBE4CE3-8BB4-4CFF-BEA6-1C62EE986D6F}" type="sibTrans" cxnId="{993B7568-8E57-4890-B629-30449B26C2EF}">
      <dgm:prSet/>
      <dgm:spPr/>
      <dgm:t>
        <a:bodyPr/>
        <a:lstStyle/>
        <a:p>
          <a:endParaRPr lang="en-US"/>
        </a:p>
      </dgm:t>
    </dgm:pt>
    <dgm:pt modelId="{63BA77EC-9820-4E50-9D23-FE973F2FCC51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Payment Plan</a:t>
          </a:r>
        </a:p>
      </dgm:t>
    </dgm:pt>
    <dgm:pt modelId="{329FC6A4-20E6-4407-AA55-60BBF028E515}" type="parTrans" cxnId="{B12AD3D6-134D-4259-84D7-7C02778ECEA7}">
      <dgm:prSet/>
      <dgm:spPr/>
      <dgm:t>
        <a:bodyPr/>
        <a:lstStyle/>
        <a:p>
          <a:endParaRPr lang="en-US"/>
        </a:p>
      </dgm:t>
    </dgm:pt>
    <dgm:pt modelId="{FA4A0D30-423F-4437-9EEB-5F875C425D3F}" type="sibTrans" cxnId="{B12AD3D6-134D-4259-84D7-7C02778ECEA7}">
      <dgm:prSet/>
      <dgm:spPr/>
      <dgm:t>
        <a:bodyPr/>
        <a:lstStyle/>
        <a:p>
          <a:endParaRPr lang="en-US"/>
        </a:p>
      </dgm:t>
    </dgm:pt>
    <dgm:pt modelId="{B61045CD-157A-4EFF-831D-ED7531DB61A8}" type="pres">
      <dgm:prSet presAssocID="{8539C8D1-4B23-445C-8A36-F6740D7662C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5AAB9355-E697-468B-B0E3-1432304BC8B8}" type="pres">
      <dgm:prSet presAssocID="{DF5A8240-7392-45F6-BE57-4910D76F9152}" presName="singleCycle" presStyleCnt="0"/>
      <dgm:spPr/>
    </dgm:pt>
    <dgm:pt modelId="{8CA1E75E-AC18-4439-A235-28BBDAE82526}" type="pres">
      <dgm:prSet presAssocID="{DF5A8240-7392-45F6-BE57-4910D76F9152}" presName="singleCenter" presStyleLbl="node1" presStyleIdx="0" presStyleCnt="5">
        <dgm:presLayoutVars>
          <dgm:chMax val="7"/>
          <dgm:chPref val="7"/>
        </dgm:presLayoutVars>
      </dgm:prSet>
      <dgm:spPr/>
    </dgm:pt>
    <dgm:pt modelId="{B8B4761C-ED9B-4FAD-8CA2-A50D39088E65}" type="pres">
      <dgm:prSet presAssocID="{EDF63651-99C9-4984-B9C3-1D5A28950892}" presName="Name56" presStyleLbl="parChTrans1D2" presStyleIdx="0" presStyleCnt="4"/>
      <dgm:spPr/>
    </dgm:pt>
    <dgm:pt modelId="{42962F72-454F-4523-AEAD-5A33D8297BB5}" type="pres">
      <dgm:prSet presAssocID="{F9A6353F-52FE-4CDE-A0A3-E3849192FA60}" presName="text0" presStyleLbl="node1" presStyleIdx="1" presStyleCnt="5">
        <dgm:presLayoutVars>
          <dgm:bulletEnabled val="1"/>
        </dgm:presLayoutVars>
      </dgm:prSet>
      <dgm:spPr/>
    </dgm:pt>
    <dgm:pt modelId="{24B33C8D-9358-474C-BBD0-A414E5FB28E9}" type="pres">
      <dgm:prSet presAssocID="{B5B4D4A2-829E-43DD-BFB5-DF9979C5D952}" presName="Name56" presStyleLbl="parChTrans1D2" presStyleIdx="1" presStyleCnt="4"/>
      <dgm:spPr/>
    </dgm:pt>
    <dgm:pt modelId="{9060E577-DBF8-46DF-8C7D-DCF1C2194E6B}" type="pres">
      <dgm:prSet presAssocID="{70A79D14-ADD1-4B5A-85C1-8B7039A61A61}" presName="text0" presStyleLbl="node1" presStyleIdx="2" presStyleCnt="5" custScaleX="141036">
        <dgm:presLayoutVars>
          <dgm:bulletEnabled val="1"/>
        </dgm:presLayoutVars>
      </dgm:prSet>
      <dgm:spPr/>
    </dgm:pt>
    <dgm:pt modelId="{9C2BDE02-48EE-4F98-8C13-2D810CF1A249}" type="pres">
      <dgm:prSet presAssocID="{329FC6A4-20E6-4407-AA55-60BBF028E515}" presName="Name56" presStyleLbl="parChTrans1D2" presStyleIdx="2" presStyleCnt="4"/>
      <dgm:spPr/>
    </dgm:pt>
    <dgm:pt modelId="{625C273C-F511-45B2-AEF3-AA02578F8F66}" type="pres">
      <dgm:prSet presAssocID="{63BA77EC-9820-4E50-9D23-FE973F2FCC51}" presName="text0" presStyleLbl="node1" presStyleIdx="3" presStyleCnt="5" custScaleX="124767">
        <dgm:presLayoutVars>
          <dgm:bulletEnabled val="1"/>
        </dgm:presLayoutVars>
      </dgm:prSet>
      <dgm:spPr/>
    </dgm:pt>
    <dgm:pt modelId="{E8913248-61BA-4E1D-B5EC-D912EE0A8F79}" type="pres">
      <dgm:prSet presAssocID="{C302FAF4-3B5D-4105-B24B-DCAFEA857EC4}" presName="Name56" presStyleLbl="parChTrans1D2" presStyleIdx="3" presStyleCnt="4"/>
      <dgm:spPr/>
    </dgm:pt>
    <dgm:pt modelId="{642B3034-FBCC-4593-B352-7271D3C7EBBD}" type="pres">
      <dgm:prSet presAssocID="{23D4698E-B549-48A0-A9D4-F78AF3178A11}" presName="text0" presStyleLbl="node1" presStyleIdx="4" presStyleCnt="5">
        <dgm:presLayoutVars>
          <dgm:bulletEnabled val="1"/>
        </dgm:presLayoutVars>
      </dgm:prSet>
      <dgm:spPr/>
    </dgm:pt>
  </dgm:ptLst>
  <dgm:cxnLst>
    <dgm:cxn modelId="{F333CD02-35A8-4FCE-941F-BA999057C523}" type="presOf" srcId="{EDF63651-99C9-4984-B9C3-1D5A28950892}" destId="{B8B4761C-ED9B-4FAD-8CA2-A50D39088E65}" srcOrd="0" destOrd="0" presId="urn:microsoft.com/office/officeart/2008/layout/RadialCluster"/>
    <dgm:cxn modelId="{25CDB00B-844E-42F6-9DCD-2C4DE01E3463}" type="presOf" srcId="{DF5A8240-7392-45F6-BE57-4910D76F9152}" destId="{8CA1E75E-AC18-4439-A235-28BBDAE82526}" srcOrd="0" destOrd="0" presId="urn:microsoft.com/office/officeart/2008/layout/RadialCluster"/>
    <dgm:cxn modelId="{8DE27320-A74F-421C-8889-62EDE9D0ED31}" type="presOf" srcId="{23D4698E-B549-48A0-A9D4-F78AF3178A11}" destId="{642B3034-FBCC-4593-B352-7271D3C7EBBD}" srcOrd="0" destOrd="0" presId="urn:microsoft.com/office/officeart/2008/layout/RadialCluster"/>
    <dgm:cxn modelId="{873D5121-A7B7-4712-84D7-726A1C7022BA}" type="presOf" srcId="{B5B4D4A2-829E-43DD-BFB5-DF9979C5D952}" destId="{24B33C8D-9358-474C-BBD0-A414E5FB28E9}" srcOrd="0" destOrd="0" presId="urn:microsoft.com/office/officeart/2008/layout/RadialCluster"/>
    <dgm:cxn modelId="{1E11882A-F336-40DD-95CA-26D48FACDC58}" srcId="{DF5A8240-7392-45F6-BE57-4910D76F9152}" destId="{23D4698E-B549-48A0-A9D4-F78AF3178A11}" srcOrd="3" destOrd="0" parTransId="{C302FAF4-3B5D-4105-B24B-DCAFEA857EC4}" sibTransId="{BF058E9E-7E0F-4FF7-9128-7606229FB3B1}"/>
    <dgm:cxn modelId="{C311213C-94D3-417B-8E5F-73DA3ADB1EFF}" srcId="{8539C8D1-4B23-445C-8A36-F6740D7662CA}" destId="{DF5A8240-7392-45F6-BE57-4910D76F9152}" srcOrd="0" destOrd="0" parTransId="{833B0B9A-90C0-4D36-A9EA-3DB3642DE8A7}" sibTransId="{F81B6A98-EE39-41AB-9CD5-56E685A26AF6}"/>
    <dgm:cxn modelId="{3B861A3D-824E-45A4-B7AD-A1E089D25F41}" type="presOf" srcId="{C302FAF4-3B5D-4105-B24B-DCAFEA857EC4}" destId="{E8913248-61BA-4E1D-B5EC-D912EE0A8F79}" srcOrd="0" destOrd="0" presId="urn:microsoft.com/office/officeart/2008/layout/RadialCluster"/>
    <dgm:cxn modelId="{993B7568-8E57-4890-B629-30449B26C2EF}" srcId="{DF5A8240-7392-45F6-BE57-4910D76F9152}" destId="{70A79D14-ADD1-4B5A-85C1-8B7039A61A61}" srcOrd="1" destOrd="0" parTransId="{B5B4D4A2-829E-43DD-BFB5-DF9979C5D952}" sibTransId="{CDBE4CE3-8BB4-4CFF-BEA6-1C62EE986D6F}"/>
    <dgm:cxn modelId="{B0BA8297-3F2B-45BE-AE45-EFBB49CED18C}" type="presOf" srcId="{F9A6353F-52FE-4CDE-A0A3-E3849192FA60}" destId="{42962F72-454F-4523-AEAD-5A33D8297BB5}" srcOrd="0" destOrd="0" presId="urn:microsoft.com/office/officeart/2008/layout/RadialCluster"/>
    <dgm:cxn modelId="{9335D4A8-31E9-4FFA-B66C-4AC343529DA6}" type="presOf" srcId="{329FC6A4-20E6-4407-AA55-60BBF028E515}" destId="{9C2BDE02-48EE-4F98-8C13-2D810CF1A249}" srcOrd="0" destOrd="0" presId="urn:microsoft.com/office/officeart/2008/layout/RadialCluster"/>
    <dgm:cxn modelId="{638D0CBC-DE2D-4219-82B6-1074645DC3AD}" type="presOf" srcId="{70A79D14-ADD1-4B5A-85C1-8B7039A61A61}" destId="{9060E577-DBF8-46DF-8C7D-DCF1C2194E6B}" srcOrd="0" destOrd="0" presId="urn:microsoft.com/office/officeart/2008/layout/RadialCluster"/>
    <dgm:cxn modelId="{86CF78CE-B366-43AB-9030-7961E32C07BD}" type="presOf" srcId="{63BA77EC-9820-4E50-9D23-FE973F2FCC51}" destId="{625C273C-F511-45B2-AEF3-AA02578F8F66}" srcOrd="0" destOrd="0" presId="urn:microsoft.com/office/officeart/2008/layout/RadialCluster"/>
    <dgm:cxn modelId="{B12AD3D6-134D-4259-84D7-7C02778ECEA7}" srcId="{DF5A8240-7392-45F6-BE57-4910D76F9152}" destId="{63BA77EC-9820-4E50-9D23-FE973F2FCC51}" srcOrd="2" destOrd="0" parTransId="{329FC6A4-20E6-4407-AA55-60BBF028E515}" sibTransId="{FA4A0D30-423F-4437-9EEB-5F875C425D3F}"/>
    <dgm:cxn modelId="{FF6C98E0-7F4E-4F7E-A008-B33375527A69}" srcId="{DF5A8240-7392-45F6-BE57-4910D76F9152}" destId="{F9A6353F-52FE-4CDE-A0A3-E3849192FA60}" srcOrd="0" destOrd="0" parTransId="{EDF63651-99C9-4984-B9C3-1D5A28950892}" sibTransId="{6B5E5B61-C8CB-4274-A4C2-F4CEAB0C0D33}"/>
    <dgm:cxn modelId="{00FC85ED-5781-40C7-81FE-09CF5EDF5D81}" type="presOf" srcId="{8539C8D1-4B23-445C-8A36-F6740D7662CA}" destId="{B61045CD-157A-4EFF-831D-ED7531DB61A8}" srcOrd="0" destOrd="0" presId="urn:microsoft.com/office/officeart/2008/layout/RadialCluster"/>
    <dgm:cxn modelId="{6ED3179B-3F37-4672-9BA0-EB0C23CFB91A}" type="presParOf" srcId="{B61045CD-157A-4EFF-831D-ED7531DB61A8}" destId="{5AAB9355-E697-468B-B0E3-1432304BC8B8}" srcOrd="0" destOrd="0" presId="urn:microsoft.com/office/officeart/2008/layout/RadialCluster"/>
    <dgm:cxn modelId="{E1A58C24-238D-4D74-AB19-8794F3BC5FE3}" type="presParOf" srcId="{5AAB9355-E697-468B-B0E3-1432304BC8B8}" destId="{8CA1E75E-AC18-4439-A235-28BBDAE82526}" srcOrd="0" destOrd="0" presId="urn:microsoft.com/office/officeart/2008/layout/RadialCluster"/>
    <dgm:cxn modelId="{E7F10870-78DB-46A8-AA1D-44A2977BCEC9}" type="presParOf" srcId="{5AAB9355-E697-468B-B0E3-1432304BC8B8}" destId="{B8B4761C-ED9B-4FAD-8CA2-A50D39088E65}" srcOrd="1" destOrd="0" presId="urn:microsoft.com/office/officeart/2008/layout/RadialCluster"/>
    <dgm:cxn modelId="{17C58234-F43A-4797-8916-2B334C86278C}" type="presParOf" srcId="{5AAB9355-E697-468B-B0E3-1432304BC8B8}" destId="{42962F72-454F-4523-AEAD-5A33D8297BB5}" srcOrd="2" destOrd="0" presId="urn:microsoft.com/office/officeart/2008/layout/RadialCluster"/>
    <dgm:cxn modelId="{20564193-3562-4588-8C9C-70620A786193}" type="presParOf" srcId="{5AAB9355-E697-468B-B0E3-1432304BC8B8}" destId="{24B33C8D-9358-474C-BBD0-A414E5FB28E9}" srcOrd="3" destOrd="0" presId="urn:microsoft.com/office/officeart/2008/layout/RadialCluster"/>
    <dgm:cxn modelId="{9AD1867E-10F0-4ADB-B02E-E5DE97DBA81A}" type="presParOf" srcId="{5AAB9355-E697-468B-B0E3-1432304BC8B8}" destId="{9060E577-DBF8-46DF-8C7D-DCF1C2194E6B}" srcOrd="4" destOrd="0" presId="urn:microsoft.com/office/officeart/2008/layout/RadialCluster"/>
    <dgm:cxn modelId="{E8DFA250-E14D-4C64-ADDC-7D0F17709B97}" type="presParOf" srcId="{5AAB9355-E697-468B-B0E3-1432304BC8B8}" destId="{9C2BDE02-48EE-4F98-8C13-2D810CF1A249}" srcOrd="5" destOrd="0" presId="urn:microsoft.com/office/officeart/2008/layout/RadialCluster"/>
    <dgm:cxn modelId="{968E1226-C038-4E41-BE49-C614314E9CC0}" type="presParOf" srcId="{5AAB9355-E697-468B-B0E3-1432304BC8B8}" destId="{625C273C-F511-45B2-AEF3-AA02578F8F66}" srcOrd="6" destOrd="0" presId="urn:microsoft.com/office/officeart/2008/layout/RadialCluster"/>
    <dgm:cxn modelId="{5E780D4B-1225-40B5-931C-FCB37BE69059}" type="presParOf" srcId="{5AAB9355-E697-468B-B0E3-1432304BC8B8}" destId="{E8913248-61BA-4E1D-B5EC-D912EE0A8F79}" srcOrd="7" destOrd="0" presId="urn:microsoft.com/office/officeart/2008/layout/RadialCluster"/>
    <dgm:cxn modelId="{4FBBF780-14EC-4D49-891D-E302467CB6BC}" type="presParOf" srcId="{5AAB9355-E697-468B-B0E3-1432304BC8B8}" destId="{642B3034-FBCC-4593-B352-7271D3C7EBBD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539C8D1-4B23-445C-8A36-F6740D7662CA}" type="doc">
      <dgm:prSet loTypeId="urn:microsoft.com/office/officeart/2008/layout/RadialCluster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F5A8240-7392-45F6-BE57-4910D76F9152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Student Options</a:t>
          </a:r>
        </a:p>
      </dgm:t>
    </dgm:pt>
    <dgm:pt modelId="{833B0B9A-90C0-4D36-A9EA-3DB3642DE8A7}" type="parTrans" cxnId="{C311213C-94D3-417B-8E5F-73DA3ADB1EF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1B6A98-EE39-41AB-9CD5-56E685A26AF6}" type="sibTrans" cxnId="{C311213C-94D3-417B-8E5F-73DA3ADB1EF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A6353F-52FE-4CDE-A0A3-E3849192FA60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Pay in Full</a:t>
          </a:r>
        </a:p>
      </dgm:t>
    </dgm:pt>
    <dgm:pt modelId="{EDF63651-99C9-4984-B9C3-1D5A28950892}" type="parTrans" cxnId="{FF6C98E0-7F4E-4F7E-A008-B33375527A69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5E5B61-C8CB-4274-A4C2-F4CEAB0C0D33}" type="sibTrans" cxnId="{FF6C98E0-7F4E-4F7E-A008-B33375527A6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3287F8-6A0A-41B9-AD0D-0D8E3E16B1EC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Reduced Benefit Offset</a:t>
          </a:r>
        </a:p>
      </dgm:t>
    </dgm:pt>
    <dgm:pt modelId="{1279BAEF-B43D-4BC2-8259-443F3413CE4E}" type="parTrans" cxnId="{84338A90-386D-45D3-A844-9337E2A23F6F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E07AB7-87FE-48B9-AD05-A67E809F93CF}" type="sibTrans" cxnId="{84338A90-386D-45D3-A844-9337E2A23F6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D4698E-B549-48A0-A9D4-F78AF3178A11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Dispute</a:t>
          </a:r>
        </a:p>
      </dgm:t>
    </dgm:pt>
    <dgm:pt modelId="{C302FAF4-3B5D-4105-B24B-DCAFEA857EC4}" type="parTrans" cxnId="{1E11882A-F336-40DD-95CA-26D48FACDC58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58E9E-7E0F-4FF7-9128-7606229FB3B1}" type="sibTrans" cxnId="{1E11882A-F336-40DD-95CA-26D48FACDC5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C5FADC-9B59-47B6-BEF2-F8461DD1FEF9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Waiver</a:t>
          </a:r>
        </a:p>
      </dgm:t>
    </dgm:pt>
    <dgm:pt modelId="{DDBB1E27-861C-4D4C-82A5-E2554C620AB4}" type="sibTrans" cxnId="{B34A06A3-AD47-4F54-B8BA-3B9E6192991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65DD6A-18A6-45C1-9A94-C9641ECDAEB1}" type="parTrans" cxnId="{B34A06A3-AD47-4F54-B8BA-3B9E6192991E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A79D14-ADD1-4B5A-85C1-8B7039A61A61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Compromise</a:t>
          </a:r>
        </a:p>
      </dgm:t>
    </dgm:pt>
    <dgm:pt modelId="{B5B4D4A2-829E-43DD-BFB5-DF9979C5D952}" type="parTrans" cxnId="{993B7568-8E57-4890-B629-30449B26C2EF}">
      <dgm:prSet/>
      <dgm:spPr/>
      <dgm:t>
        <a:bodyPr/>
        <a:lstStyle/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BE4CE3-8BB4-4CFF-BEA6-1C62EE986D6F}" type="sibTrans" cxnId="{993B7568-8E57-4890-B629-30449B26C2E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BA77EC-9820-4E50-9D23-FE973F2FCC51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Payment Plan</a:t>
          </a:r>
        </a:p>
      </dgm:t>
    </dgm:pt>
    <dgm:pt modelId="{329FC6A4-20E6-4407-AA55-60BBF028E515}" type="parTrans" cxnId="{B12AD3D6-134D-4259-84D7-7C02778ECEA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4A0D30-423F-4437-9EEB-5F875C425D3F}" type="sibTrans" cxnId="{B12AD3D6-134D-4259-84D7-7C02778ECEA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7A9217-9E2D-4CCA-AE2B-467A89B3F89E}" type="pres">
      <dgm:prSet presAssocID="{8539C8D1-4B23-445C-8A36-F6740D7662C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4652B255-7E3C-4462-A77F-E6FD61E3B852}" type="pres">
      <dgm:prSet presAssocID="{DF5A8240-7392-45F6-BE57-4910D76F9152}" presName="singleCycle" presStyleCnt="0"/>
      <dgm:spPr/>
    </dgm:pt>
    <dgm:pt modelId="{64758BC4-D5CB-412E-B1B4-2A2EED86E3B9}" type="pres">
      <dgm:prSet presAssocID="{DF5A8240-7392-45F6-BE57-4910D76F9152}" presName="singleCenter" presStyleLbl="node1" presStyleIdx="0" presStyleCnt="7">
        <dgm:presLayoutVars>
          <dgm:chMax val="7"/>
          <dgm:chPref val="7"/>
        </dgm:presLayoutVars>
      </dgm:prSet>
      <dgm:spPr/>
    </dgm:pt>
    <dgm:pt modelId="{4D550E3A-06A1-45B2-8437-EF765EE21A1C}" type="pres">
      <dgm:prSet presAssocID="{EDF63651-99C9-4984-B9C3-1D5A28950892}" presName="Name56" presStyleLbl="parChTrans1D2" presStyleIdx="0" presStyleCnt="6"/>
      <dgm:spPr/>
    </dgm:pt>
    <dgm:pt modelId="{3C9CE046-B286-4C3C-BE33-CFDC03154AFF}" type="pres">
      <dgm:prSet presAssocID="{F9A6353F-52FE-4CDE-A0A3-E3849192FA60}" presName="text0" presStyleLbl="node1" presStyleIdx="1" presStyleCnt="7">
        <dgm:presLayoutVars>
          <dgm:bulletEnabled val="1"/>
        </dgm:presLayoutVars>
      </dgm:prSet>
      <dgm:spPr/>
    </dgm:pt>
    <dgm:pt modelId="{8C25C703-7B65-4826-B642-F65A2F36E772}" type="pres">
      <dgm:prSet presAssocID="{C065DD6A-18A6-45C1-9A94-C9641ECDAEB1}" presName="Name56" presStyleLbl="parChTrans1D2" presStyleIdx="1" presStyleCnt="6"/>
      <dgm:spPr/>
    </dgm:pt>
    <dgm:pt modelId="{489E0968-70C1-4639-BA2B-760CE832C4B1}" type="pres">
      <dgm:prSet presAssocID="{15C5FADC-9B59-47B6-BEF2-F8461DD1FEF9}" presName="text0" presStyleLbl="node1" presStyleIdx="2" presStyleCnt="7">
        <dgm:presLayoutVars>
          <dgm:bulletEnabled val="1"/>
        </dgm:presLayoutVars>
      </dgm:prSet>
      <dgm:spPr/>
    </dgm:pt>
    <dgm:pt modelId="{4BD50802-71F4-4A39-B5F2-26CE9F1F826A}" type="pres">
      <dgm:prSet presAssocID="{B5B4D4A2-829E-43DD-BFB5-DF9979C5D952}" presName="Name56" presStyleLbl="parChTrans1D2" presStyleIdx="2" presStyleCnt="6"/>
      <dgm:spPr/>
    </dgm:pt>
    <dgm:pt modelId="{BE3E3F1B-F561-47F7-A59A-CADAC9AE44CD}" type="pres">
      <dgm:prSet presAssocID="{70A79D14-ADD1-4B5A-85C1-8B7039A61A61}" presName="text0" presStyleLbl="node1" presStyleIdx="3" presStyleCnt="7" custScaleX="160460">
        <dgm:presLayoutVars>
          <dgm:bulletEnabled val="1"/>
        </dgm:presLayoutVars>
      </dgm:prSet>
      <dgm:spPr/>
    </dgm:pt>
    <dgm:pt modelId="{8FD148B6-7E31-44A8-91D9-0FAA35EB9641}" type="pres">
      <dgm:prSet presAssocID="{1279BAEF-B43D-4BC2-8259-443F3413CE4E}" presName="Name56" presStyleLbl="parChTrans1D2" presStyleIdx="3" presStyleCnt="6"/>
      <dgm:spPr/>
    </dgm:pt>
    <dgm:pt modelId="{EC633947-BCE2-4914-ADC4-D4A7149EAC88}" type="pres">
      <dgm:prSet presAssocID="{EE3287F8-6A0A-41B9-AD0D-0D8E3E16B1EC}" presName="text0" presStyleLbl="node1" presStyleIdx="4" presStyleCnt="7" custScaleX="135882">
        <dgm:presLayoutVars>
          <dgm:bulletEnabled val="1"/>
        </dgm:presLayoutVars>
      </dgm:prSet>
      <dgm:spPr/>
    </dgm:pt>
    <dgm:pt modelId="{371F1B41-5DF8-4232-A862-ED8A4E8AFB46}" type="pres">
      <dgm:prSet presAssocID="{329FC6A4-20E6-4407-AA55-60BBF028E515}" presName="Name56" presStyleLbl="parChTrans1D2" presStyleIdx="4" presStyleCnt="6"/>
      <dgm:spPr/>
    </dgm:pt>
    <dgm:pt modelId="{32D63A57-9B22-4C15-A70C-5AEAA6E82C80}" type="pres">
      <dgm:prSet presAssocID="{63BA77EC-9820-4E50-9D23-FE973F2FCC51}" presName="text0" presStyleLbl="node1" presStyleIdx="5" presStyleCnt="7" custScaleX="114598">
        <dgm:presLayoutVars>
          <dgm:bulletEnabled val="1"/>
        </dgm:presLayoutVars>
      </dgm:prSet>
      <dgm:spPr/>
    </dgm:pt>
    <dgm:pt modelId="{3D9EB9D6-9C68-4943-A42D-B78509BA175B}" type="pres">
      <dgm:prSet presAssocID="{C302FAF4-3B5D-4105-B24B-DCAFEA857EC4}" presName="Name56" presStyleLbl="parChTrans1D2" presStyleIdx="5" presStyleCnt="6"/>
      <dgm:spPr/>
    </dgm:pt>
    <dgm:pt modelId="{105F06E9-8679-4F94-8702-D2F1086A5FA6}" type="pres">
      <dgm:prSet presAssocID="{23D4698E-B549-48A0-A9D4-F78AF3178A11}" presName="text0" presStyleLbl="node1" presStyleIdx="6" presStyleCnt="7">
        <dgm:presLayoutVars>
          <dgm:bulletEnabled val="1"/>
        </dgm:presLayoutVars>
      </dgm:prSet>
      <dgm:spPr/>
    </dgm:pt>
  </dgm:ptLst>
  <dgm:cxnLst>
    <dgm:cxn modelId="{B3B9E507-57E5-4556-AA04-29FEF895A501}" type="presOf" srcId="{8539C8D1-4B23-445C-8A36-F6740D7662CA}" destId="{007A9217-9E2D-4CCA-AE2B-467A89B3F89E}" srcOrd="0" destOrd="0" presId="urn:microsoft.com/office/officeart/2008/layout/RadialCluster"/>
    <dgm:cxn modelId="{17308D0F-1EA0-4A41-91E9-B8EC6A1A9F10}" type="presOf" srcId="{EE3287F8-6A0A-41B9-AD0D-0D8E3E16B1EC}" destId="{EC633947-BCE2-4914-ADC4-D4A7149EAC88}" srcOrd="0" destOrd="0" presId="urn:microsoft.com/office/officeart/2008/layout/RadialCluster"/>
    <dgm:cxn modelId="{1E11882A-F336-40DD-95CA-26D48FACDC58}" srcId="{DF5A8240-7392-45F6-BE57-4910D76F9152}" destId="{23D4698E-B549-48A0-A9D4-F78AF3178A11}" srcOrd="5" destOrd="0" parTransId="{C302FAF4-3B5D-4105-B24B-DCAFEA857EC4}" sibTransId="{BF058E9E-7E0F-4FF7-9128-7606229FB3B1}"/>
    <dgm:cxn modelId="{C9ED7831-8BAE-4035-9A81-B11E0C13C9C9}" type="presOf" srcId="{1279BAEF-B43D-4BC2-8259-443F3413CE4E}" destId="{8FD148B6-7E31-44A8-91D9-0FAA35EB9641}" srcOrd="0" destOrd="0" presId="urn:microsoft.com/office/officeart/2008/layout/RadialCluster"/>
    <dgm:cxn modelId="{F02F5D36-D9BF-43E7-A177-C3219EFC0501}" type="presOf" srcId="{C065DD6A-18A6-45C1-9A94-C9641ECDAEB1}" destId="{8C25C703-7B65-4826-B642-F65A2F36E772}" srcOrd="0" destOrd="0" presId="urn:microsoft.com/office/officeart/2008/layout/RadialCluster"/>
    <dgm:cxn modelId="{C311213C-94D3-417B-8E5F-73DA3ADB1EFF}" srcId="{8539C8D1-4B23-445C-8A36-F6740D7662CA}" destId="{DF5A8240-7392-45F6-BE57-4910D76F9152}" srcOrd="0" destOrd="0" parTransId="{833B0B9A-90C0-4D36-A9EA-3DB3642DE8A7}" sibTransId="{F81B6A98-EE39-41AB-9CD5-56E685A26AF6}"/>
    <dgm:cxn modelId="{2FD19F5C-9D79-49D5-B5E3-5B16F834CD19}" type="presOf" srcId="{63BA77EC-9820-4E50-9D23-FE973F2FCC51}" destId="{32D63A57-9B22-4C15-A70C-5AEAA6E82C80}" srcOrd="0" destOrd="0" presId="urn:microsoft.com/office/officeart/2008/layout/RadialCluster"/>
    <dgm:cxn modelId="{993B7568-8E57-4890-B629-30449B26C2EF}" srcId="{DF5A8240-7392-45F6-BE57-4910D76F9152}" destId="{70A79D14-ADD1-4B5A-85C1-8B7039A61A61}" srcOrd="2" destOrd="0" parTransId="{B5B4D4A2-829E-43DD-BFB5-DF9979C5D952}" sibTransId="{CDBE4CE3-8BB4-4CFF-BEA6-1C62EE986D6F}"/>
    <dgm:cxn modelId="{ABA30774-22BC-4DEC-BDE0-2B93A53BAA38}" type="presOf" srcId="{F9A6353F-52FE-4CDE-A0A3-E3849192FA60}" destId="{3C9CE046-B286-4C3C-BE33-CFDC03154AFF}" srcOrd="0" destOrd="0" presId="urn:microsoft.com/office/officeart/2008/layout/RadialCluster"/>
    <dgm:cxn modelId="{96F49481-B433-48B8-B79D-2D6F6515A2FF}" type="presOf" srcId="{15C5FADC-9B59-47B6-BEF2-F8461DD1FEF9}" destId="{489E0968-70C1-4639-BA2B-760CE832C4B1}" srcOrd="0" destOrd="0" presId="urn:microsoft.com/office/officeart/2008/layout/RadialCluster"/>
    <dgm:cxn modelId="{8922EF88-5F2D-4868-A4C5-B8A41FC1B7F7}" type="presOf" srcId="{B5B4D4A2-829E-43DD-BFB5-DF9979C5D952}" destId="{4BD50802-71F4-4A39-B5F2-26CE9F1F826A}" srcOrd="0" destOrd="0" presId="urn:microsoft.com/office/officeart/2008/layout/RadialCluster"/>
    <dgm:cxn modelId="{7753468D-AE2A-41A9-A990-DF6150C674A2}" type="presOf" srcId="{329FC6A4-20E6-4407-AA55-60BBF028E515}" destId="{371F1B41-5DF8-4232-A862-ED8A4E8AFB46}" srcOrd="0" destOrd="0" presId="urn:microsoft.com/office/officeart/2008/layout/RadialCluster"/>
    <dgm:cxn modelId="{84338A90-386D-45D3-A844-9337E2A23F6F}" srcId="{DF5A8240-7392-45F6-BE57-4910D76F9152}" destId="{EE3287F8-6A0A-41B9-AD0D-0D8E3E16B1EC}" srcOrd="3" destOrd="0" parTransId="{1279BAEF-B43D-4BC2-8259-443F3413CE4E}" sibTransId="{D5E07AB7-87FE-48B9-AD05-A67E809F93CF}"/>
    <dgm:cxn modelId="{A2330D93-3D49-4EB3-AEAF-E937AB1A7218}" type="presOf" srcId="{C302FAF4-3B5D-4105-B24B-DCAFEA857EC4}" destId="{3D9EB9D6-9C68-4943-A42D-B78509BA175B}" srcOrd="0" destOrd="0" presId="urn:microsoft.com/office/officeart/2008/layout/RadialCluster"/>
    <dgm:cxn modelId="{992544A1-8A74-4C05-AB5F-57CAA7133D88}" type="presOf" srcId="{EDF63651-99C9-4984-B9C3-1D5A28950892}" destId="{4D550E3A-06A1-45B2-8437-EF765EE21A1C}" srcOrd="0" destOrd="0" presId="urn:microsoft.com/office/officeart/2008/layout/RadialCluster"/>
    <dgm:cxn modelId="{B34A06A3-AD47-4F54-B8BA-3B9E6192991E}" srcId="{DF5A8240-7392-45F6-BE57-4910D76F9152}" destId="{15C5FADC-9B59-47B6-BEF2-F8461DD1FEF9}" srcOrd="1" destOrd="0" parTransId="{C065DD6A-18A6-45C1-9A94-C9641ECDAEB1}" sibTransId="{DDBB1E27-861C-4D4C-82A5-E2554C620AB4}"/>
    <dgm:cxn modelId="{B12AD3D6-134D-4259-84D7-7C02778ECEA7}" srcId="{DF5A8240-7392-45F6-BE57-4910D76F9152}" destId="{63BA77EC-9820-4E50-9D23-FE973F2FCC51}" srcOrd="4" destOrd="0" parTransId="{329FC6A4-20E6-4407-AA55-60BBF028E515}" sibTransId="{FA4A0D30-423F-4437-9EEB-5F875C425D3F}"/>
    <dgm:cxn modelId="{AA74A0DE-5D36-4153-9D69-DA755127DF84}" type="presOf" srcId="{70A79D14-ADD1-4B5A-85C1-8B7039A61A61}" destId="{BE3E3F1B-F561-47F7-A59A-CADAC9AE44CD}" srcOrd="0" destOrd="0" presId="urn:microsoft.com/office/officeart/2008/layout/RadialCluster"/>
    <dgm:cxn modelId="{FF6C98E0-7F4E-4F7E-A008-B33375527A69}" srcId="{DF5A8240-7392-45F6-BE57-4910D76F9152}" destId="{F9A6353F-52FE-4CDE-A0A3-E3849192FA60}" srcOrd="0" destOrd="0" parTransId="{EDF63651-99C9-4984-B9C3-1D5A28950892}" sibTransId="{6B5E5B61-C8CB-4274-A4C2-F4CEAB0C0D33}"/>
    <dgm:cxn modelId="{F2905AEC-912B-421F-A8C4-C9513CA7361B}" type="presOf" srcId="{23D4698E-B549-48A0-A9D4-F78AF3178A11}" destId="{105F06E9-8679-4F94-8702-D2F1086A5FA6}" srcOrd="0" destOrd="0" presId="urn:microsoft.com/office/officeart/2008/layout/RadialCluster"/>
    <dgm:cxn modelId="{4EB902EE-0D4E-4BA7-8B85-DCE4C84ABEED}" type="presOf" srcId="{DF5A8240-7392-45F6-BE57-4910D76F9152}" destId="{64758BC4-D5CB-412E-B1B4-2A2EED86E3B9}" srcOrd="0" destOrd="0" presId="urn:microsoft.com/office/officeart/2008/layout/RadialCluster"/>
    <dgm:cxn modelId="{6702C5C7-917F-4FBF-8E42-1F323C6C8DB0}" type="presParOf" srcId="{007A9217-9E2D-4CCA-AE2B-467A89B3F89E}" destId="{4652B255-7E3C-4462-A77F-E6FD61E3B852}" srcOrd="0" destOrd="0" presId="urn:microsoft.com/office/officeart/2008/layout/RadialCluster"/>
    <dgm:cxn modelId="{706C6F3E-03FC-4F3B-BBE4-B52DF6ADD259}" type="presParOf" srcId="{4652B255-7E3C-4462-A77F-E6FD61E3B852}" destId="{64758BC4-D5CB-412E-B1B4-2A2EED86E3B9}" srcOrd="0" destOrd="0" presId="urn:microsoft.com/office/officeart/2008/layout/RadialCluster"/>
    <dgm:cxn modelId="{B7373143-DE5C-435F-B9CE-E242D807CD07}" type="presParOf" srcId="{4652B255-7E3C-4462-A77F-E6FD61E3B852}" destId="{4D550E3A-06A1-45B2-8437-EF765EE21A1C}" srcOrd="1" destOrd="0" presId="urn:microsoft.com/office/officeart/2008/layout/RadialCluster"/>
    <dgm:cxn modelId="{BBA62802-3E6A-42D6-A609-E9D0A0367067}" type="presParOf" srcId="{4652B255-7E3C-4462-A77F-E6FD61E3B852}" destId="{3C9CE046-B286-4C3C-BE33-CFDC03154AFF}" srcOrd="2" destOrd="0" presId="urn:microsoft.com/office/officeart/2008/layout/RadialCluster"/>
    <dgm:cxn modelId="{346BD5E4-51FC-484B-BAE5-B6355EB5E641}" type="presParOf" srcId="{4652B255-7E3C-4462-A77F-E6FD61E3B852}" destId="{8C25C703-7B65-4826-B642-F65A2F36E772}" srcOrd="3" destOrd="0" presId="urn:microsoft.com/office/officeart/2008/layout/RadialCluster"/>
    <dgm:cxn modelId="{DE6751DB-E60F-4276-8D35-09A668EAD6B2}" type="presParOf" srcId="{4652B255-7E3C-4462-A77F-E6FD61E3B852}" destId="{489E0968-70C1-4639-BA2B-760CE832C4B1}" srcOrd="4" destOrd="0" presId="urn:microsoft.com/office/officeart/2008/layout/RadialCluster"/>
    <dgm:cxn modelId="{9FE2B729-5985-4256-8C45-FF2DCFDF5F46}" type="presParOf" srcId="{4652B255-7E3C-4462-A77F-E6FD61E3B852}" destId="{4BD50802-71F4-4A39-B5F2-26CE9F1F826A}" srcOrd="5" destOrd="0" presId="urn:microsoft.com/office/officeart/2008/layout/RadialCluster"/>
    <dgm:cxn modelId="{81E3B938-3F32-4756-A8DA-F036AA452F91}" type="presParOf" srcId="{4652B255-7E3C-4462-A77F-E6FD61E3B852}" destId="{BE3E3F1B-F561-47F7-A59A-CADAC9AE44CD}" srcOrd="6" destOrd="0" presId="urn:microsoft.com/office/officeart/2008/layout/RadialCluster"/>
    <dgm:cxn modelId="{A3B5A80E-BF7C-4E1A-B83E-3317619AF54F}" type="presParOf" srcId="{4652B255-7E3C-4462-A77F-E6FD61E3B852}" destId="{8FD148B6-7E31-44A8-91D9-0FAA35EB9641}" srcOrd="7" destOrd="0" presId="urn:microsoft.com/office/officeart/2008/layout/RadialCluster"/>
    <dgm:cxn modelId="{2B81D6D8-7E42-4D11-875B-2EC1A427EB3E}" type="presParOf" srcId="{4652B255-7E3C-4462-A77F-E6FD61E3B852}" destId="{EC633947-BCE2-4914-ADC4-D4A7149EAC88}" srcOrd="8" destOrd="0" presId="urn:microsoft.com/office/officeart/2008/layout/RadialCluster"/>
    <dgm:cxn modelId="{87EB9688-9615-4FA5-8BD4-634C1A5C5258}" type="presParOf" srcId="{4652B255-7E3C-4462-A77F-E6FD61E3B852}" destId="{371F1B41-5DF8-4232-A862-ED8A4E8AFB46}" srcOrd="9" destOrd="0" presId="urn:microsoft.com/office/officeart/2008/layout/RadialCluster"/>
    <dgm:cxn modelId="{FC521301-FC14-452A-9458-2FE3BEB89CDD}" type="presParOf" srcId="{4652B255-7E3C-4462-A77F-E6FD61E3B852}" destId="{32D63A57-9B22-4C15-A70C-5AEAA6E82C80}" srcOrd="10" destOrd="0" presId="urn:microsoft.com/office/officeart/2008/layout/RadialCluster"/>
    <dgm:cxn modelId="{8147DB34-ED89-41E4-8D42-37C3142C381F}" type="presParOf" srcId="{4652B255-7E3C-4462-A77F-E6FD61E3B852}" destId="{3D9EB9D6-9C68-4943-A42D-B78509BA175B}" srcOrd="11" destOrd="0" presId="urn:microsoft.com/office/officeart/2008/layout/RadialCluster"/>
    <dgm:cxn modelId="{211CBB3F-EE8F-432E-9E21-D7CAEEAA9035}" type="presParOf" srcId="{4652B255-7E3C-4462-A77F-E6FD61E3B852}" destId="{105F06E9-8679-4F94-8702-D2F1086A5FA6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7399469-4DA4-4234-AD43-579629062EE2}" type="doc">
      <dgm:prSet loTypeId="urn:microsoft.com/office/officeart/2005/8/layout/default" loCatId="list" qsTypeId="urn:microsoft.com/office/officeart/2005/8/quickstyle/3d3" qsCatId="3D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55A49247-30DF-4CF9-B255-82BFA3569470}">
      <dgm:prSet phldrT="[Text]"/>
      <dgm:spPr/>
      <dgm:t>
        <a:bodyPr/>
        <a:lstStyle/>
        <a:p>
          <a:pPr algn="l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Treasury Offset Program (TOP)</a:t>
          </a:r>
        </a:p>
      </dgm:t>
    </dgm:pt>
    <dgm:pt modelId="{9F3A9625-564C-4049-9DA4-243305FE830D}" type="parTrans" cxnId="{F1583E6A-72EA-4D1C-9A1A-1B6095BFBBAB}">
      <dgm:prSet/>
      <dgm:spPr/>
      <dgm:t>
        <a:bodyPr/>
        <a:lstStyle/>
        <a:p>
          <a:endParaRPr lang="en-US"/>
        </a:p>
      </dgm:t>
    </dgm:pt>
    <dgm:pt modelId="{ECD7BCF5-F026-44BA-97AC-AAFBA8977925}" type="sibTrans" cxnId="{F1583E6A-72EA-4D1C-9A1A-1B6095BFBBAB}">
      <dgm:prSet/>
      <dgm:spPr/>
      <dgm:t>
        <a:bodyPr/>
        <a:lstStyle/>
        <a:p>
          <a:endParaRPr lang="en-US"/>
        </a:p>
      </dgm:t>
    </dgm:pt>
    <dgm:pt modelId="{89E2BED0-F47F-4361-9D79-721AC98F210A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Cross-Servicing (CS)</a:t>
          </a:r>
        </a:p>
      </dgm:t>
    </dgm:pt>
    <dgm:pt modelId="{65A8D7C9-225C-43A2-9A54-5DF4E8AC0059}" type="parTrans" cxnId="{99637A03-2A5B-4AD6-83CC-C2A9582FE749}">
      <dgm:prSet/>
      <dgm:spPr/>
      <dgm:t>
        <a:bodyPr/>
        <a:lstStyle/>
        <a:p>
          <a:endParaRPr lang="en-US"/>
        </a:p>
      </dgm:t>
    </dgm:pt>
    <dgm:pt modelId="{D2416BB0-D8EF-40CB-AE53-230CB57E3B6A}" type="sibTrans" cxnId="{99637A03-2A5B-4AD6-83CC-C2A9582FE749}">
      <dgm:prSet/>
      <dgm:spPr/>
      <dgm:t>
        <a:bodyPr/>
        <a:lstStyle/>
        <a:p>
          <a:endParaRPr lang="en-US"/>
        </a:p>
      </dgm:t>
    </dgm:pt>
    <dgm:pt modelId="{5E2F7B3B-3A54-4C7B-BB8A-6C50EE2D1B2A}">
      <dgm:prSet phldrT="[Text]"/>
      <dgm:spPr/>
      <dgm:t>
        <a:bodyPr/>
        <a:lstStyle/>
        <a:p>
          <a:pPr algn="l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Federal grants</a:t>
          </a:r>
        </a:p>
      </dgm:t>
    </dgm:pt>
    <dgm:pt modelId="{9D7D087A-8F97-4582-AD16-80570E95FA18}" type="parTrans" cxnId="{F989C1FC-EB59-46C7-A0A6-894F69168550}">
      <dgm:prSet/>
      <dgm:spPr/>
      <dgm:t>
        <a:bodyPr/>
        <a:lstStyle/>
        <a:p>
          <a:endParaRPr lang="en-US"/>
        </a:p>
      </dgm:t>
    </dgm:pt>
    <dgm:pt modelId="{31A9ABF6-2131-41BF-BFA4-347BC72C2C33}" type="sibTrans" cxnId="{F989C1FC-EB59-46C7-A0A6-894F69168550}">
      <dgm:prSet/>
      <dgm:spPr/>
      <dgm:t>
        <a:bodyPr/>
        <a:lstStyle/>
        <a:p>
          <a:endParaRPr lang="en-US"/>
        </a:p>
      </dgm:t>
    </dgm:pt>
    <dgm:pt modelId="{8047DBBE-7DCC-46EA-8888-7722F9552D34}">
      <dgm:prSet phldrT="[Text]"/>
      <dgm:spPr/>
      <dgm:t>
        <a:bodyPr/>
        <a:lstStyle/>
        <a:p>
          <a:pPr algn="l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Social Security</a:t>
          </a:r>
        </a:p>
      </dgm:t>
    </dgm:pt>
    <dgm:pt modelId="{0AB0473B-E8ED-45E5-B711-DF69800017DC}" type="parTrans" cxnId="{492D5D62-E130-4394-97C7-4AC499F0A0B6}">
      <dgm:prSet/>
      <dgm:spPr/>
      <dgm:t>
        <a:bodyPr/>
        <a:lstStyle/>
        <a:p>
          <a:endParaRPr lang="en-US"/>
        </a:p>
      </dgm:t>
    </dgm:pt>
    <dgm:pt modelId="{9F017E09-D473-4F86-ABBD-202DCCB3ADD5}" type="sibTrans" cxnId="{492D5D62-E130-4394-97C7-4AC499F0A0B6}">
      <dgm:prSet/>
      <dgm:spPr/>
      <dgm:t>
        <a:bodyPr/>
        <a:lstStyle/>
        <a:p>
          <a:endParaRPr lang="en-US"/>
        </a:p>
      </dgm:t>
    </dgm:pt>
    <dgm:pt modelId="{E5737872-1A5F-447C-B87C-A84368E028C1}">
      <dgm:prSet phldrT="[Text]"/>
      <dgm:spPr/>
      <dgm:t>
        <a:bodyPr/>
        <a:lstStyle/>
        <a:p>
          <a:pPr algn="l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Civilian pay</a:t>
          </a:r>
        </a:p>
      </dgm:t>
    </dgm:pt>
    <dgm:pt modelId="{3202A0C2-89DD-4D56-972F-CBCE612894F8}" type="parTrans" cxnId="{F0A18B99-F517-48BF-BACB-DFB017D057AE}">
      <dgm:prSet/>
      <dgm:spPr/>
      <dgm:t>
        <a:bodyPr/>
        <a:lstStyle/>
        <a:p>
          <a:endParaRPr lang="en-US"/>
        </a:p>
      </dgm:t>
    </dgm:pt>
    <dgm:pt modelId="{5BAEE20C-087A-4195-ADD4-F8E4A838E49A}" type="sibTrans" cxnId="{F0A18B99-F517-48BF-BACB-DFB017D057AE}">
      <dgm:prSet/>
      <dgm:spPr/>
      <dgm:t>
        <a:bodyPr/>
        <a:lstStyle/>
        <a:p>
          <a:endParaRPr lang="en-US"/>
        </a:p>
      </dgm:t>
    </dgm:pt>
    <dgm:pt modelId="{6EAF9E3D-5978-4783-94A4-7AD53741A3FB}">
      <dgm:prSet phldrT="[Text]"/>
      <dgm:spPr/>
      <dgm:t>
        <a:bodyPr/>
        <a:lstStyle/>
        <a:p>
          <a:pPr algn="l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Military retirement</a:t>
          </a:r>
        </a:p>
      </dgm:t>
    </dgm:pt>
    <dgm:pt modelId="{3B0C9FE2-D5E7-4824-9F0A-909EB91899B5}" type="parTrans" cxnId="{33F8D9AB-704A-4E5B-8EB0-EC7C2EB23691}">
      <dgm:prSet/>
      <dgm:spPr/>
      <dgm:t>
        <a:bodyPr/>
        <a:lstStyle/>
        <a:p>
          <a:endParaRPr lang="en-US"/>
        </a:p>
      </dgm:t>
    </dgm:pt>
    <dgm:pt modelId="{4CF1E2EB-42CD-48D1-946D-B19BCAACABFF}" type="sibTrans" cxnId="{33F8D9AB-704A-4E5B-8EB0-EC7C2EB23691}">
      <dgm:prSet/>
      <dgm:spPr/>
      <dgm:t>
        <a:bodyPr/>
        <a:lstStyle/>
        <a:p>
          <a:endParaRPr lang="en-US"/>
        </a:p>
      </dgm:t>
    </dgm:pt>
    <dgm:pt modelId="{D046B526-8ED2-4953-8DB6-BD1A3D6B3FAE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Private Collections Agencies (PCA)</a:t>
          </a:r>
        </a:p>
      </dgm:t>
    </dgm:pt>
    <dgm:pt modelId="{6A98C340-B9E8-4EE4-B716-CCA0DBF9CA33}" type="parTrans" cxnId="{A27CEEE1-6209-42E2-B9CC-7994A840DEED}">
      <dgm:prSet/>
      <dgm:spPr/>
      <dgm:t>
        <a:bodyPr/>
        <a:lstStyle/>
        <a:p>
          <a:endParaRPr lang="en-US"/>
        </a:p>
      </dgm:t>
    </dgm:pt>
    <dgm:pt modelId="{D9363285-1C4C-4032-8744-06440E44D1CC}" type="sibTrans" cxnId="{A27CEEE1-6209-42E2-B9CC-7994A840DEED}">
      <dgm:prSet/>
      <dgm:spPr/>
      <dgm:t>
        <a:bodyPr/>
        <a:lstStyle/>
        <a:p>
          <a:endParaRPr lang="en-US"/>
        </a:p>
      </dgm:t>
    </dgm:pt>
    <dgm:pt modelId="{A09E90A9-9F04-4157-9A5B-C0761BD20688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Telephone collections</a:t>
          </a:r>
        </a:p>
      </dgm:t>
    </dgm:pt>
    <dgm:pt modelId="{F1522438-E4D7-41EF-A4BD-74266F001195}" type="parTrans" cxnId="{23CD21F1-6695-44AD-B339-07F610CD7F25}">
      <dgm:prSet/>
      <dgm:spPr/>
      <dgm:t>
        <a:bodyPr/>
        <a:lstStyle/>
        <a:p>
          <a:endParaRPr lang="en-US"/>
        </a:p>
      </dgm:t>
    </dgm:pt>
    <dgm:pt modelId="{43A00D9B-AC16-4713-AD7A-D38A1AED73C8}" type="sibTrans" cxnId="{23CD21F1-6695-44AD-B339-07F610CD7F25}">
      <dgm:prSet/>
      <dgm:spPr/>
      <dgm:t>
        <a:bodyPr/>
        <a:lstStyle/>
        <a:p>
          <a:endParaRPr lang="en-US"/>
        </a:p>
      </dgm:t>
    </dgm:pt>
    <dgm:pt modelId="{6045F58C-BDC8-4EAC-B24A-1CF013617A3D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Administrative Wage Garnishment (AWG)</a:t>
          </a:r>
        </a:p>
      </dgm:t>
    </dgm:pt>
    <dgm:pt modelId="{E0890598-D56D-4CAE-A9EC-06E8E79320D3}" type="parTrans" cxnId="{7B7AED59-28FE-4357-972C-2E6FF84948F3}">
      <dgm:prSet/>
      <dgm:spPr/>
      <dgm:t>
        <a:bodyPr/>
        <a:lstStyle/>
        <a:p>
          <a:endParaRPr lang="en-US"/>
        </a:p>
      </dgm:t>
    </dgm:pt>
    <dgm:pt modelId="{F67B6BFE-0DFC-4CD7-93F2-9DB2A15CD7C0}" type="sibTrans" cxnId="{7B7AED59-28FE-4357-972C-2E6FF84948F3}">
      <dgm:prSet/>
      <dgm:spPr/>
      <dgm:t>
        <a:bodyPr/>
        <a:lstStyle/>
        <a:p>
          <a:endParaRPr lang="en-US"/>
        </a:p>
      </dgm:t>
    </dgm:pt>
    <dgm:pt modelId="{09500ED1-E5DB-4D79-A6A0-5471B01184CF}" type="pres">
      <dgm:prSet presAssocID="{57399469-4DA4-4234-AD43-579629062EE2}" presName="diagram" presStyleCnt="0">
        <dgm:presLayoutVars>
          <dgm:dir/>
          <dgm:resizeHandles val="exact"/>
        </dgm:presLayoutVars>
      </dgm:prSet>
      <dgm:spPr/>
    </dgm:pt>
    <dgm:pt modelId="{978304BB-6787-4140-B29A-7ED472CFBB54}" type="pres">
      <dgm:prSet presAssocID="{55A49247-30DF-4CF9-B255-82BFA3569470}" presName="node" presStyleLbl="node1" presStyleIdx="0" presStyleCnt="2" custScaleX="195420">
        <dgm:presLayoutVars>
          <dgm:bulletEnabled val="1"/>
        </dgm:presLayoutVars>
      </dgm:prSet>
      <dgm:spPr/>
    </dgm:pt>
    <dgm:pt modelId="{416EBE6D-E5FB-431E-AA51-B9463A0514F1}" type="pres">
      <dgm:prSet presAssocID="{ECD7BCF5-F026-44BA-97AC-AAFBA8977925}" presName="sibTrans" presStyleCnt="0"/>
      <dgm:spPr/>
    </dgm:pt>
    <dgm:pt modelId="{FEBED549-D138-4A33-A398-EE84564C400C}" type="pres">
      <dgm:prSet presAssocID="{89E2BED0-F47F-4361-9D79-721AC98F210A}" presName="node" presStyleLbl="node1" presStyleIdx="1" presStyleCnt="2" custScaleX="195048">
        <dgm:presLayoutVars>
          <dgm:bulletEnabled val="1"/>
        </dgm:presLayoutVars>
      </dgm:prSet>
      <dgm:spPr/>
    </dgm:pt>
  </dgm:ptLst>
  <dgm:cxnLst>
    <dgm:cxn modelId="{F04D2C01-F0B6-4BE8-9F99-37B153A9052B}" type="presOf" srcId="{A09E90A9-9F04-4157-9A5B-C0761BD20688}" destId="{FEBED549-D138-4A33-A398-EE84564C400C}" srcOrd="0" destOrd="2" presId="urn:microsoft.com/office/officeart/2005/8/layout/default"/>
    <dgm:cxn modelId="{99637A03-2A5B-4AD6-83CC-C2A9582FE749}" srcId="{57399469-4DA4-4234-AD43-579629062EE2}" destId="{89E2BED0-F47F-4361-9D79-721AC98F210A}" srcOrd="1" destOrd="0" parTransId="{65A8D7C9-225C-43A2-9A54-5DF4E8AC0059}" sibTransId="{D2416BB0-D8EF-40CB-AE53-230CB57E3B6A}"/>
    <dgm:cxn modelId="{13742D16-A68F-48C1-B561-B11FF71222C6}" type="presOf" srcId="{6EAF9E3D-5978-4783-94A4-7AD53741A3FB}" destId="{978304BB-6787-4140-B29A-7ED472CFBB54}" srcOrd="0" destOrd="4" presId="urn:microsoft.com/office/officeart/2005/8/layout/default"/>
    <dgm:cxn modelId="{283D7B1F-4BCC-4F8B-B47A-287C68A4407D}" type="presOf" srcId="{E5737872-1A5F-447C-B87C-A84368E028C1}" destId="{978304BB-6787-4140-B29A-7ED472CFBB54}" srcOrd="0" destOrd="3" presId="urn:microsoft.com/office/officeart/2005/8/layout/default"/>
    <dgm:cxn modelId="{A4BBC321-A380-4FD9-8584-0D695EC240A8}" type="presOf" srcId="{5E2F7B3B-3A54-4C7B-BB8A-6C50EE2D1B2A}" destId="{978304BB-6787-4140-B29A-7ED472CFBB54}" srcOrd="0" destOrd="1" presId="urn:microsoft.com/office/officeart/2005/8/layout/default"/>
    <dgm:cxn modelId="{492D5D62-E130-4394-97C7-4AC499F0A0B6}" srcId="{55A49247-30DF-4CF9-B255-82BFA3569470}" destId="{8047DBBE-7DCC-46EA-8888-7722F9552D34}" srcOrd="1" destOrd="0" parTransId="{0AB0473B-E8ED-45E5-B711-DF69800017DC}" sibTransId="{9F017E09-D473-4F86-ABBD-202DCCB3ADD5}"/>
    <dgm:cxn modelId="{54AE8246-459D-440D-A53D-1A852C2F3D77}" type="presOf" srcId="{D046B526-8ED2-4953-8DB6-BD1A3D6B3FAE}" destId="{FEBED549-D138-4A33-A398-EE84564C400C}" srcOrd="0" destOrd="1" presId="urn:microsoft.com/office/officeart/2005/8/layout/default"/>
    <dgm:cxn modelId="{F1583E6A-72EA-4D1C-9A1A-1B6095BFBBAB}" srcId="{57399469-4DA4-4234-AD43-579629062EE2}" destId="{55A49247-30DF-4CF9-B255-82BFA3569470}" srcOrd="0" destOrd="0" parTransId="{9F3A9625-564C-4049-9DA4-243305FE830D}" sibTransId="{ECD7BCF5-F026-44BA-97AC-AAFBA8977925}"/>
    <dgm:cxn modelId="{34D13E76-213F-4393-9080-89C9F70228B7}" type="presOf" srcId="{6045F58C-BDC8-4EAC-B24A-1CF013617A3D}" destId="{FEBED549-D138-4A33-A398-EE84564C400C}" srcOrd="0" destOrd="3" presId="urn:microsoft.com/office/officeart/2005/8/layout/default"/>
    <dgm:cxn modelId="{2D5D9356-373D-4359-88C1-0F7974B34460}" type="presOf" srcId="{89E2BED0-F47F-4361-9D79-721AC98F210A}" destId="{FEBED549-D138-4A33-A398-EE84564C400C}" srcOrd="0" destOrd="0" presId="urn:microsoft.com/office/officeart/2005/8/layout/default"/>
    <dgm:cxn modelId="{7B7AED59-28FE-4357-972C-2E6FF84948F3}" srcId="{89E2BED0-F47F-4361-9D79-721AC98F210A}" destId="{6045F58C-BDC8-4EAC-B24A-1CF013617A3D}" srcOrd="2" destOrd="0" parTransId="{E0890598-D56D-4CAE-A9EC-06E8E79320D3}" sibTransId="{F67B6BFE-0DFC-4CD7-93F2-9DB2A15CD7C0}"/>
    <dgm:cxn modelId="{A8D8017B-E720-4736-B05F-C8CF9E06A3A6}" type="presOf" srcId="{8047DBBE-7DCC-46EA-8888-7722F9552D34}" destId="{978304BB-6787-4140-B29A-7ED472CFBB54}" srcOrd="0" destOrd="2" presId="urn:microsoft.com/office/officeart/2005/8/layout/default"/>
    <dgm:cxn modelId="{A872F08C-D0DC-4FB4-8273-40CEE3D732EE}" type="presOf" srcId="{55A49247-30DF-4CF9-B255-82BFA3569470}" destId="{978304BB-6787-4140-B29A-7ED472CFBB54}" srcOrd="0" destOrd="0" presId="urn:microsoft.com/office/officeart/2005/8/layout/default"/>
    <dgm:cxn modelId="{F0A18B99-F517-48BF-BACB-DFB017D057AE}" srcId="{55A49247-30DF-4CF9-B255-82BFA3569470}" destId="{E5737872-1A5F-447C-B87C-A84368E028C1}" srcOrd="2" destOrd="0" parTransId="{3202A0C2-89DD-4D56-972F-CBCE612894F8}" sibTransId="{5BAEE20C-087A-4195-ADD4-F8E4A838E49A}"/>
    <dgm:cxn modelId="{33F8D9AB-704A-4E5B-8EB0-EC7C2EB23691}" srcId="{55A49247-30DF-4CF9-B255-82BFA3569470}" destId="{6EAF9E3D-5978-4783-94A4-7AD53741A3FB}" srcOrd="3" destOrd="0" parTransId="{3B0C9FE2-D5E7-4824-9F0A-909EB91899B5}" sibTransId="{4CF1E2EB-42CD-48D1-946D-B19BCAACABFF}"/>
    <dgm:cxn modelId="{2B579DC3-2A0C-4913-B8F5-8ABC8074B698}" type="presOf" srcId="{57399469-4DA4-4234-AD43-579629062EE2}" destId="{09500ED1-E5DB-4D79-A6A0-5471B01184CF}" srcOrd="0" destOrd="0" presId="urn:microsoft.com/office/officeart/2005/8/layout/default"/>
    <dgm:cxn modelId="{A27CEEE1-6209-42E2-B9CC-7994A840DEED}" srcId="{89E2BED0-F47F-4361-9D79-721AC98F210A}" destId="{D046B526-8ED2-4953-8DB6-BD1A3D6B3FAE}" srcOrd="0" destOrd="0" parTransId="{6A98C340-B9E8-4EE4-B716-CCA0DBF9CA33}" sibTransId="{D9363285-1C4C-4032-8744-06440E44D1CC}"/>
    <dgm:cxn modelId="{23CD21F1-6695-44AD-B339-07F610CD7F25}" srcId="{89E2BED0-F47F-4361-9D79-721AC98F210A}" destId="{A09E90A9-9F04-4157-9A5B-C0761BD20688}" srcOrd="1" destOrd="0" parTransId="{F1522438-E4D7-41EF-A4BD-74266F001195}" sibTransId="{43A00D9B-AC16-4713-AD7A-D38A1AED73C8}"/>
    <dgm:cxn modelId="{F989C1FC-EB59-46C7-A0A6-894F69168550}" srcId="{55A49247-30DF-4CF9-B255-82BFA3569470}" destId="{5E2F7B3B-3A54-4C7B-BB8A-6C50EE2D1B2A}" srcOrd="0" destOrd="0" parTransId="{9D7D087A-8F97-4582-AD16-80570E95FA18}" sibTransId="{31A9ABF6-2131-41BF-BFA4-347BC72C2C33}"/>
    <dgm:cxn modelId="{A70793DF-0DEA-4DBC-94E3-E2A4A92663BC}" type="presParOf" srcId="{09500ED1-E5DB-4D79-A6A0-5471B01184CF}" destId="{978304BB-6787-4140-B29A-7ED472CFBB54}" srcOrd="0" destOrd="0" presId="urn:microsoft.com/office/officeart/2005/8/layout/default"/>
    <dgm:cxn modelId="{778067D8-0190-461D-A7C0-052411B9D6C6}" type="presParOf" srcId="{09500ED1-E5DB-4D79-A6A0-5471B01184CF}" destId="{416EBE6D-E5FB-431E-AA51-B9463A0514F1}" srcOrd="1" destOrd="0" presId="urn:microsoft.com/office/officeart/2005/8/layout/default"/>
    <dgm:cxn modelId="{A1674136-5F39-4A13-A1F1-F30FB04E76C8}" type="presParOf" srcId="{09500ED1-E5DB-4D79-A6A0-5471B01184CF}" destId="{FEBED549-D138-4A33-A398-EE84564C400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3D0171-C405-442F-950E-7636CDFEDC14}" type="doc">
      <dgm:prSet loTypeId="urn:microsoft.com/office/officeart/2005/8/layout/vList6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989C8AD5-8305-42FC-ADE4-532B0AF39E5F}">
      <dgm:prSet phldrT="[Text]" custT="1"/>
      <dgm:spPr/>
      <dgm:t>
        <a:bodyPr/>
        <a:lstStyle/>
        <a:p>
          <a:pPr algn="l"/>
          <a:r>
            <a:rPr lang="en-US" sz="2000" dirty="0"/>
            <a:t>www.va.gov/debtman</a:t>
          </a:r>
        </a:p>
      </dgm:t>
    </dgm:pt>
    <dgm:pt modelId="{DD219ECE-9270-439A-812C-123A984D7F73}" type="parTrans" cxnId="{B2F1DC65-DC4B-4008-AE74-F1BFE1F6924B}">
      <dgm:prSet/>
      <dgm:spPr/>
      <dgm:t>
        <a:bodyPr/>
        <a:lstStyle/>
        <a:p>
          <a:endParaRPr lang="en-US"/>
        </a:p>
      </dgm:t>
    </dgm:pt>
    <dgm:pt modelId="{26B0F3DC-2C16-4535-A004-3A33425C33EB}" type="sibTrans" cxnId="{B2F1DC65-DC4B-4008-AE74-F1BFE1F6924B}">
      <dgm:prSet/>
      <dgm:spPr/>
      <dgm:t>
        <a:bodyPr/>
        <a:lstStyle/>
        <a:p>
          <a:endParaRPr lang="en-US"/>
        </a:p>
      </dgm:t>
    </dgm:pt>
    <dgm:pt modelId="{44F040D7-1C73-4413-BA80-48A0286314AA}">
      <dgm:prSet phldrT="[Text]" custT="1"/>
      <dgm:spPr/>
      <dgm:t>
        <a:bodyPr/>
        <a:lstStyle/>
        <a:p>
          <a:r>
            <a:rPr lang="en-US" sz="2000" dirty="0"/>
            <a:t>800-827-0648</a:t>
          </a:r>
        </a:p>
      </dgm:t>
    </dgm:pt>
    <dgm:pt modelId="{590A07B4-62F0-4E1F-B80B-1B7FACDA07E5}" type="parTrans" cxnId="{B987D58C-7073-444E-9F85-805B66C1FE9C}">
      <dgm:prSet/>
      <dgm:spPr/>
      <dgm:t>
        <a:bodyPr/>
        <a:lstStyle/>
        <a:p>
          <a:endParaRPr lang="en-US"/>
        </a:p>
      </dgm:t>
    </dgm:pt>
    <dgm:pt modelId="{0676E3A7-0EC4-4ED6-B1C6-935F21261214}" type="sibTrans" cxnId="{B987D58C-7073-444E-9F85-805B66C1FE9C}">
      <dgm:prSet/>
      <dgm:spPr/>
      <dgm:t>
        <a:bodyPr/>
        <a:lstStyle/>
        <a:p>
          <a:endParaRPr lang="en-US"/>
        </a:p>
      </dgm:t>
    </dgm:pt>
    <dgm:pt modelId="{A4E79AA9-71E5-4C00-8766-B75E5A724612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altLang="en-US" sz="2000" dirty="0">
              <a:latin typeface="Arial" panose="020B0604020202020204" pitchFamily="34" charset="0"/>
              <a:cs typeface="Times New Roman" panose="02020603050405020304" pitchFamily="18" charset="0"/>
            </a:rPr>
            <a:t>https://iris.custhelp.va.gov/app/ask/</a:t>
          </a:r>
          <a:endParaRPr lang="en-US" sz="2000" dirty="0"/>
        </a:p>
      </dgm:t>
    </dgm:pt>
    <dgm:pt modelId="{B7E6F319-B31C-4978-844F-EA5B4708EC3C}" type="parTrans" cxnId="{93BBBECC-2FB4-460F-8244-FCB3D8F56F1C}">
      <dgm:prSet/>
      <dgm:spPr/>
      <dgm:t>
        <a:bodyPr/>
        <a:lstStyle/>
        <a:p>
          <a:endParaRPr lang="en-US"/>
        </a:p>
      </dgm:t>
    </dgm:pt>
    <dgm:pt modelId="{CF093B2E-F47A-4097-9CAC-C98E0DBA45A0}" type="sibTrans" cxnId="{93BBBECC-2FB4-460F-8244-FCB3D8F56F1C}">
      <dgm:prSet/>
      <dgm:spPr/>
      <dgm:t>
        <a:bodyPr/>
        <a:lstStyle/>
        <a:p>
          <a:endParaRPr lang="en-US"/>
        </a:p>
      </dgm:t>
    </dgm:pt>
    <dgm:pt modelId="{CDE2DD92-4DA3-418D-919E-57940B50ED26}">
      <dgm:prSet custT="1"/>
      <dgm:spPr/>
      <dgm:t>
        <a:bodyPr/>
        <a:lstStyle/>
        <a:p>
          <a:r>
            <a:rPr lang="en-US" altLang="en-US" sz="2000" dirty="0">
              <a:latin typeface="Arial" panose="020B0604020202020204" pitchFamily="34" charset="0"/>
              <a:cs typeface="Times New Roman" panose="02020603050405020304" pitchFamily="18" charset="0"/>
            </a:rPr>
            <a:t>dmcedu.vbaspl@va.gov</a:t>
          </a:r>
        </a:p>
      </dgm:t>
    </dgm:pt>
    <dgm:pt modelId="{3C762F89-4965-4453-ABA0-FB67F3A5A26F}" type="parTrans" cxnId="{A4ED98E0-1FE0-4DDB-8015-EC04BEF1840C}">
      <dgm:prSet/>
      <dgm:spPr/>
      <dgm:t>
        <a:bodyPr/>
        <a:lstStyle/>
        <a:p>
          <a:endParaRPr lang="en-US"/>
        </a:p>
      </dgm:t>
    </dgm:pt>
    <dgm:pt modelId="{16C0EC06-720F-4FDE-BBF9-945D49A55992}" type="sibTrans" cxnId="{A4ED98E0-1FE0-4DDB-8015-EC04BEF1840C}">
      <dgm:prSet/>
      <dgm:spPr/>
      <dgm:t>
        <a:bodyPr/>
        <a:lstStyle/>
        <a:p>
          <a:endParaRPr lang="en-US"/>
        </a:p>
      </dgm:t>
    </dgm:pt>
    <dgm:pt modelId="{45F64581-9843-427B-AFA3-0C2E77A3396B}">
      <dgm:prSet custT="1"/>
      <dgm:spPr/>
      <dgm:t>
        <a:bodyPr/>
        <a:lstStyle/>
        <a:p>
          <a:pPr algn="l">
            <a:buFontTx/>
            <a:buNone/>
          </a:pPr>
          <a:r>
            <a:rPr lang="en-US" sz="2000" dirty="0"/>
            <a:t>                    (Schools only)       </a:t>
          </a:r>
        </a:p>
      </dgm:t>
    </dgm:pt>
    <dgm:pt modelId="{7B944558-6662-4AD4-B292-09F6033D7B9D}" type="parTrans" cxnId="{3D62F678-D3D1-4ABF-B3C8-0049E4FF8FDD}">
      <dgm:prSet/>
      <dgm:spPr/>
      <dgm:t>
        <a:bodyPr/>
        <a:lstStyle/>
        <a:p>
          <a:endParaRPr lang="en-US"/>
        </a:p>
      </dgm:t>
    </dgm:pt>
    <dgm:pt modelId="{D3A88C46-98C9-49C6-BC20-57725DFC8367}" type="sibTrans" cxnId="{3D62F678-D3D1-4ABF-B3C8-0049E4FF8FDD}">
      <dgm:prSet/>
      <dgm:spPr/>
      <dgm:t>
        <a:bodyPr/>
        <a:lstStyle/>
        <a:p>
          <a:endParaRPr lang="en-US"/>
        </a:p>
      </dgm:t>
    </dgm:pt>
    <dgm:pt modelId="{6F73A413-810E-4591-9E8E-FB79E6DE6053}">
      <dgm:prSet phldrT="[Text]" custT="1"/>
      <dgm:spPr/>
      <dgm:t>
        <a:bodyPr/>
        <a:lstStyle/>
        <a:p>
          <a:pPr algn="r">
            <a:buFontTx/>
            <a:buNone/>
          </a:pPr>
          <a:r>
            <a:rPr lang="en-US" sz="800" dirty="0"/>
            <a:t>  </a:t>
          </a:r>
        </a:p>
      </dgm:t>
    </dgm:pt>
    <dgm:pt modelId="{470B5842-E7BC-45EF-83E7-F04FCA34C1AA}" type="parTrans" cxnId="{0B82A816-C5E9-4E5E-AE75-CCECCCCC8EB1}">
      <dgm:prSet/>
      <dgm:spPr/>
      <dgm:t>
        <a:bodyPr/>
        <a:lstStyle/>
        <a:p>
          <a:endParaRPr lang="en-US"/>
        </a:p>
      </dgm:t>
    </dgm:pt>
    <dgm:pt modelId="{03677C9E-7CEB-4B4F-897D-B232ABB1E51E}" type="sibTrans" cxnId="{0B82A816-C5E9-4E5E-AE75-CCECCCCC8EB1}">
      <dgm:prSet/>
      <dgm:spPr/>
      <dgm:t>
        <a:bodyPr/>
        <a:lstStyle/>
        <a:p>
          <a:endParaRPr lang="en-US"/>
        </a:p>
      </dgm:t>
    </dgm:pt>
    <dgm:pt modelId="{1A7A8CFD-67B4-4972-B8BF-F6279B6237FA}" type="pres">
      <dgm:prSet presAssocID="{FA3D0171-C405-442F-950E-7636CDFEDC14}" presName="Name0" presStyleCnt="0">
        <dgm:presLayoutVars>
          <dgm:dir/>
          <dgm:animLvl val="lvl"/>
          <dgm:resizeHandles/>
        </dgm:presLayoutVars>
      </dgm:prSet>
      <dgm:spPr/>
    </dgm:pt>
    <dgm:pt modelId="{37873347-3B39-4BD2-B653-75C3E1D0B484}" type="pres">
      <dgm:prSet presAssocID="{989C8AD5-8305-42FC-ADE4-532B0AF39E5F}" presName="linNode" presStyleCnt="0"/>
      <dgm:spPr/>
    </dgm:pt>
    <dgm:pt modelId="{54E83CE1-94CF-4923-9B4E-9E914012CB73}" type="pres">
      <dgm:prSet presAssocID="{989C8AD5-8305-42FC-ADE4-532B0AF39E5F}" presName="parentShp" presStyleLbl="node1" presStyleIdx="0" presStyleCnt="4" custScaleX="137848" custLinFactNeighborX="-12971">
        <dgm:presLayoutVars>
          <dgm:bulletEnabled val="1"/>
        </dgm:presLayoutVars>
      </dgm:prSet>
      <dgm:spPr/>
    </dgm:pt>
    <dgm:pt modelId="{E341BB07-AE2E-4FC5-8196-4845B1952324}" type="pres">
      <dgm:prSet presAssocID="{989C8AD5-8305-42FC-ADE4-532B0AF39E5F}" presName="childShp" presStyleLbl="bgAccFollowNode1" presStyleIdx="0" presStyleCnt="4" custScaleX="48826" custLinFactNeighborX="-21229">
        <dgm:presLayoutVars>
          <dgm:bulletEnabled val="1"/>
        </dgm:presLayoutVars>
      </dgm:prSet>
      <dgm:spPr/>
    </dgm:pt>
    <dgm:pt modelId="{0B2105E6-BA48-43E4-A36F-497F4ADAB978}" type="pres">
      <dgm:prSet presAssocID="{26B0F3DC-2C16-4535-A004-3A33425C33EB}" presName="spacing" presStyleCnt="0"/>
      <dgm:spPr/>
    </dgm:pt>
    <dgm:pt modelId="{891B9030-60EE-41E0-B7F9-B8161438A41C}" type="pres">
      <dgm:prSet presAssocID="{44F040D7-1C73-4413-BA80-48A0286314AA}" presName="linNode" presStyleCnt="0"/>
      <dgm:spPr/>
    </dgm:pt>
    <dgm:pt modelId="{BDFE9320-B2C4-47F7-AA84-FEDCA8C069EC}" type="pres">
      <dgm:prSet presAssocID="{44F040D7-1C73-4413-BA80-48A0286314AA}" presName="parentShp" presStyleLbl="node1" presStyleIdx="1" presStyleCnt="4" custLinFactNeighborX="-31646">
        <dgm:presLayoutVars>
          <dgm:bulletEnabled val="1"/>
        </dgm:presLayoutVars>
      </dgm:prSet>
      <dgm:spPr/>
    </dgm:pt>
    <dgm:pt modelId="{30DD5121-2435-4237-9D6D-2D2305E812A3}" type="pres">
      <dgm:prSet presAssocID="{44F040D7-1C73-4413-BA80-48A0286314AA}" presName="childShp" presStyleLbl="bgAccFollowNode1" presStyleIdx="1" presStyleCnt="4" custScaleX="98312" custLinFactNeighborX="-31646">
        <dgm:presLayoutVars>
          <dgm:bulletEnabled val="1"/>
        </dgm:presLayoutVars>
      </dgm:prSet>
      <dgm:spPr/>
    </dgm:pt>
    <dgm:pt modelId="{4B076D72-8FB5-485F-88B9-946E41AA6287}" type="pres">
      <dgm:prSet presAssocID="{0676E3A7-0EC4-4ED6-B1C6-935F21261214}" presName="spacing" presStyleCnt="0"/>
      <dgm:spPr/>
    </dgm:pt>
    <dgm:pt modelId="{D905C59E-2E23-4511-8E0F-1968B26FD150}" type="pres">
      <dgm:prSet presAssocID="{A4E79AA9-71E5-4C00-8766-B75E5A724612}" presName="linNode" presStyleCnt="0"/>
      <dgm:spPr/>
    </dgm:pt>
    <dgm:pt modelId="{8737918A-0C5A-4753-AD07-075E4EEAE115}" type="pres">
      <dgm:prSet presAssocID="{A4E79AA9-71E5-4C00-8766-B75E5A724612}" presName="parentShp" presStyleLbl="node1" presStyleIdx="2" presStyleCnt="4" custScaleX="346816" custLinFactY="10126" custLinFactNeighborX="-90" custLinFactNeighborY="100000">
        <dgm:presLayoutVars>
          <dgm:bulletEnabled val="1"/>
        </dgm:presLayoutVars>
      </dgm:prSet>
      <dgm:spPr/>
    </dgm:pt>
    <dgm:pt modelId="{62C89A4A-D711-453E-9174-73C7BD1C2385}" type="pres">
      <dgm:prSet presAssocID="{A4E79AA9-71E5-4C00-8766-B75E5A724612}" presName="childShp" presStyleLbl="bgAccFollowNode1" presStyleIdx="2" presStyleCnt="4" custLinFactY="20581" custLinFactNeighborX="33487" custLinFactNeighborY="100000">
        <dgm:presLayoutVars>
          <dgm:bulletEnabled val="1"/>
        </dgm:presLayoutVars>
      </dgm:prSet>
      <dgm:spPr/>
    </dgm:pt>
    <dgm:pt modelId="{6D28825F-1353-4D7F-93AE-AEBFC859FADF}" type="pres">
      <dgm:prSet presAssocID="{CF093B2E-F47A-4097-9CAC-C98E0DBA45A0}" presName="spacing" presStyleCnt="0"/>
      <dgm:spPr/>
    </dgm:pt>
    <dgm:pt modelId="{79F0DF69-D3A3-4520-A773-3C8EDF85C7DF}" type="pres">
      <dgm:prSet presAssocID="{CDE2DD92-4DA3-418D-919E-57940B50ED26}" presName="linNode" presStyleCnt="0"/>
      <dgm:spPr/>
    </dgm:pt>
    <dgm:pt modelId="{AC6D7BE4-7595-4373-9D2A-3D66460E3AF5}" type="pres">
      <dgm:prSet presAssocID="{CDE2DD92-4DA3-418D-919E-57940B50ED26}" presName="parentShp" presStyleLbl="node1" presStyleIdx="3" presStyleCnt="4" custScaleX="124105" custLinFactY="-9622" custLinFactNeighborX="-1739" custLinFactNeighborY="-100000">
        <dgm:presLayoutVars>
          <dgm:bulletEnabled val="1"/>
        </dgm:presLayoutVars>
      </dgm:prSet>
      <dgm:spPr/>
    </dgm:pt>
    <dgm:pt modelId="{BA6878E1-1267-4F87-9CD3-02D26EDFC82D}" type="pres">
      <dgm:prSet presAssocID="{CDE2DD92-4DA3-418D-919E-57940B50ED26}" presName="childShp" presStyleLbl="bgAccFollowNode1" presStyleIdx="3" presStyleCnt="4" custScaleX="80451" custLinFactY="-17689" custLinFactNeighborX="-22284" custLinFactNeighborY="-100000">
        <dgm:presLayoutVars>
          <dgm:bulletEnabled val="1"/>
        </dgm:presLayoutVars>
      </dgm:prSet>
      <dgm:spPr/>
    </dgm:pt>
  </dgm:ptLst>
  <dgm:cxnLst>
    <dgm:cxn modelId="{0B82A816-C5E9-4E5E-AE75-CCECCCCC8EB1}" srcId="{CDE2DD92-4DA3-418D-919E-57940B50ED26}" destId="{6F73A413-810E-4591-9E8E-FB79E6DE6053}" srcOrd="0" destOrd="0" parTransId="{470B5842-E7BC-45EF-83E7-F04FCA34C1AA}" sibTransId="{03677C9E-7CEB-4B4F-897D-B232ABB1E51E}"/>
    <dgm:cxn modelId="{5E96D018-7778-430E-9A39-20FD5098C94E}" type="presOf" srcId="{CDE2DD92-4DA3-418D-919E-57940B50ED26}" destId="{AC6D7BE4-7595-4373-9D2A-3D66460E3AF5}" srcOrd="0" destOrd="0" presId="urn:microsoft.com/office/officeart/2005/8/layout/vList6"/>
    <dgm:cxn modelId="{91CDB52D-A6CA-46E2-B27A-235E71F1B00F}" type="presOf" srcId="{44F040D7-1C73-4413-BA80-48A0286314AA}" destId="{BDFE9320-B2C4-47F7-AA84-FEDCA8C069EC}" srcOrd="0" destOrd="0" presId="urn:microsoft.com/office/officeart/2005/8/layout/vList6"/>
    <dgm:cxn modelId="{40E1E331-B74C-492F-A6BD-8075B837CADF}" type="presOf" srcId="{FA3D0171-C405-442F-950E-7636CDFEDC14}" destId="{1A7A8CFD-67B4-4972-B8BF-F6279B6237FA}" srcOrd="0" destOrd="0" presId="urn:microsoft.com/office/officeart/2005/8/layout/vList6"/>
    <dgm:cxn modelId="{B2F1DC65-DC4B-4008-AE74-F1BFE1F6924B}" srcId="{FA3D0171-C405-442F-950E-7636CDFEDC14}" destId="{989C8AD5-8305-42FC-ADE4-532B0AF39E5F}" srcOrd="0" destOrd="0" parTransId="{DD219ECE-9270-439A-812C-123A984D7F73}" sibTransId="{26B0F3DC-2C16-4535-A004-3A33425C33EB}"/>
    <dgm:cxn modelId="{216A0B54-495C-41AC-B736-4F5F9E5F1B2D}" type="presOf" srcId="{A4E79AA9-71E5-4C00-8766-B75E5A724612}" destId="{8737918A-0C5A-4753-AD07-075E4EEAE115}" srcOrd="0" destOrd="0" presId="urn:microsoft.com/office/officeart/2005/8/layout/vList6"/>
    <dgm:cxn modelId="{3D62F678-D3D1-4ABF-B3C8-0049E4FF8FDD}" srcId="{CDE2DD92-4DA3-418D-919E-57940B50ED26}" destId="{45F64581-9843-427B-AFA3-0C2E77A3396B}" srcOrd="1" destOrd="0" parTransId="{7B944558-6662-4AD4-B292-09F6033D7B9D}" sibTransId="{D3A88C46-98C9-49C6-BC20-57725DFC8367}"/>
    <dgm:cxn modelId="{B987D58C-7073-444E-9F85-805B66C1FE9C}" srcId="{FA3D0171-C405-442F-950E-7636CDFEDC14}" destId="{44F040D7-1C73-4413-BA80-48A0286314AA}" srcOrd="1" destOrd="0" parTransId="{590A07B4-62F0-4E1F-B80B-1B7FACDA07E5}" sibTransId="{0676E3A7-0EC4-4ED6-B1C6-935F21261214}"/>
    <dgm:cxn modelId="{A129699C-0DAA-40D4-83ED-A1352D72B58D}" type="presOf" srcId="{6F73A413-810E-4591-9E8E-FB79E6DE6053}" destId="{BA6878E1-1267-4F87-9CD3-02D26EDFC82D}" srcOrd="0" destOrd="0" presId="urn:microsoft.com/office/officeart/2005/8/layout/vList6"/>
    <dgm:cxn modelId="{2F0A84BE-A324-4751-B977-096A72148697}" type="presOf" srcId="{45F64581-9843-427B-AFA3-0C2E77A3396B}" destId="{BA6878E1-1267-4F87-9CD3-02D26EDFC82D}" srcOrd="0" destOrd="1" presId="urn:microsoft.com/office/officeart/2005/8/layout/vList6"/>
    <dgm:cxn modelId="{93BBBECC-2FB4-460F-8244-FCB3D8F56F1C}" srcId="{FA3D0171-C405-442F-950E-7636CDFEDC14}" destId="{A4E79AA9-71E5-4C00-8766-B75E5A724612}" srcOrd="2" destOrd="0" parTransId="{B7E6F319-B31C-4978-844F-EA5B4708EC3C}" sibTransId="{CF093B2E-F47A-4097-9CAC-C98E0DBA45A0}"/>
    <dgm:cxn modelId="{A4ED98E0-1FE0-4DDB-8015-EC04BEF1840C}" srcId="{FA3D0171-C405-442F-950E-7636CDFEDC14}" destId="{CDE2DD92-4DA3-418D-919E-57940B50ED26}" srcOrd="3" destOrd="0" parTransId="{3C762F89-4965-4453-ABA0-FB67F3A5A26F}" sibTransId="{16C0EC06-720F-4FDE-BBF9-945D49A55992}"/>
    <dgm:cxn modelId="{44CD47E5-376B-44FE-B51A-BC6762E513C2}" type="presOf" srcId="{989C8AD5-8305-42FC-ADE4-532B0AF39E5F}" destId="{54E83CE1-94CF-4923-9B4E-9E914012CB73}" srcOrd="0" destOrd="0" presId="urn:microsoft.com/office/officeart/2005/8/layout/vList6"/>
    <dgm:cxn modelId="{69DCE7C0-C1CE-4730-9026-CAF95CABF22F}" type="presParOf" srcId="{1A7A8CFD-67B4-4972-B8BF-F6279B6237FA}" destId="{37873347-3B39-4BD2-B653-75C3E1D0B484}" srcOrd="0" destOrd="0" presId="urn:microsoft.com/office/officeart/2005/8/layout/vList6"/>
    <dgm:cxn modelId="{23110EA2-4CDB-486A-9002-E458118D8C43}" type="presParOf" srcId="{37873347-3B39-4BD2-B653-75C3E1D0B484}" destId="{54E83CE1-94CF-4923-9B4E-9E914012CB73}" srcOrd="0" destOrd="0" presId="urn:microsoft.com/office/officeart/2005/8/layout/vList6"/>
    <dgm:cxn modelId="{3E03F3EE-C5C2-45CA-AC63-4FBCA077D993}" type="presParOf" srcId="{37873347-3B39-4BD2-B653-75C3E1D0B484}" destId="{E341BB07-AE2E-4FC5-8196-4845B1952324}" srcOrd="1" destOrd="0" presId="urn:microsoft.com/office/officeart/2005/8/layout/vList6"/>
    <dgm:cxn modelId="{F4E7C132-F2E6-4954-AA3E-0D3976EFCD2B}" type="presParOf" srcId="{1A7A8CFD-67B4-4972-B8BF-F6279B6237FA}" destId="{0B2105E6-BA48-43E4-A36F-497F4ADAB978}" srcOrd="1" destOrd="0" presId="urn:microsoft.com/office/officeart/2005/8/layout/vList6"/>
    <dgm:cxn modelId="{0F4512B1-1806-4067-8E84-6A44925563FF}" type="presParOf" srcId="{1A7A8CFD-67B4-4972-B8BF-F6279B6237FA}" destId="{891B9030-60EE-41E0-B7F9-B8161438A41C}" srcOrd="2" destOrd="0" presId="urn:microsoft.com/office/officeart/2005/8/layout/vList6"/>
    <dgm:cxn modelId="{F0431EBC-151C-42CD-9C73-0466CE641C5E}" type="presParOf" srcId="{891B9030-60EE-41E0-B7F9-B8161438A41C}" destId="{BDFE9320-B2C4-47F7-AA84-FEDCA8C069EC}" srcOrd="0" destOrd="0" presId="urn:microsoft.com/office/officeart/2005/8/layout/vList6"/>
    <dgm:cxn modelId="{A7655644-49F3-4C6F-A3A1-FCC69AD6B43D}" type="presParOf" srcId="{891B9030-60EE-41E0-B7F9-B8161438A41C}" destId="{30DD5121-2435-4237-9D6D-2D2305E812A3}" srcOrd="1" destOrd="0" presId="urn:microsoft.com/office/officeart/2005/8/layout/vList6"/>
    <dgm:cxn modelId="{B1116BA3-7A59-468E-9AB6-BF5D6403F756}" type="presParOf" srcId="{1A7A8CFD-67B4-4972-B8BF-F6279B6237FA}" destId="{4B076D72-8FB5-485F-88B9-946E41AA6287}" srcOrd="3" destOrd="0" presId="urn:microsoft.com/office/officeart/2005/8/layout/vList6"/>
    <dgm:cxn modelId="{AB234FBE-FE15-4A06-8CCF-15C606A3B470}" type="presParOf" srcId="{1A7A8CFD-67B4-4972-B8BF-F6279B6237FA}" destId="{D905C59E-2E23-4511-8E0F-1968B26FD150}" srcOrd="4" destOrd="0" presId="urn:microsoft.com/office/officeart/2005/8/layout/vList6"/>
    <dgm:cxn modelId="{2217844B-5040-4B03-84CB-156370F5CC80}" type="presParOf" srcId="{D905C59E-2E23-4511-8E0F-1968B26FD150}" destId="{8737918A-0C5A-4753-AD07-075E4EEAE115}" srcOrd="0" destOrd="0" presId="urn:microsoft.com/office/officeart/2005/8/layout/vList6"/>
    <dgm:cxn modelId="{86BE7F2B-6F2E-4C0B-AABC-1E594EFFCEDC}" type="presParOf" srcId="{D905C59E-2E23-4511-8E0F-1968B26FD150}" destId="{62C89A4A-D711-453E-9174-73C7BD1C2385}" srcOrd="1" destOrd="0" presId="urn:microsoft.com/office/officeart/2005/8/layout/vList6"/>
    <dgm:cxn modelId="{C2B5C67E-2C35-4CEE-986F-AE2639E6D047}" type="presParOf" srcId="{1A7A8CFD-67B4-4972-B8BF-F6279B6237FA}" destId="{6D28825F-1353-4D7F-93AE-AEBFC859FADF}" srcOrd="5" destOrd="0" presId="urn:microsoft.com/office/officeart/2005/8/layout/vList6"/>
    <dgm:cxn modelId="{C200D222-51E7-4E55-A442-7C9797CA1455}" type="presParOf" srcId="{1A7A8CFD-67B4-4972-B8BF-F6279B6237FA}" destId="{79F0DF69-D3A3-4520-A773-3C8EDF85C7DF}" srcOrd="6" destOrd="0" presId="urn:microsoft.com/office/officeart/2005/8/layout/vList6"/>
    <dgm:cxn modelId="{E630D259-A5A4-4690-AE0D-93CE00082CFE}" type="presParOf" srcId="{79F0DF69-D3A3-4520-A773-3C8EDF85C7DF}" destId="{AC6D7BE4-7595-4373-9D2A-3D66460E3AF5}" srcOrd="0" destOrd="0" presId="urn:microsoft.com/office/officeart/2005/8/layout/vList6"/>
    <dgm:cxn modelId="{8781F44E-7D25-4163-9E83-6B7CB3D5EDE1}" type="presParOf" srcId="{79F0DF69-D3A3-4520-A773-3C8EDF85C7DF}" destId="{BA6878E1-1267-4F87-9CD3-02D26EDFC82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EFC32-46C0-4426-A813-9A268EF6320A}">
      <dsp:nvSpPr>
        <dsp:cNvPr id="0" name=""/>
        <dsp:cNvSpPr/>
      </dsp:nvSpPr>
      <dsp:spPr>
        <a:xfrm>
          <a:off x="662939" y="0"/>
          <a:ext cx="7513320" cy="5170145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0DC8F-C459-4219-ADF6-E18E65337B9B}">
      <dsp:nvSpPr>
        <dsp:cNvPr id="0" name=""/>
        <dsp:cNvSpPr/>
      </dsp:nvSpPr>
      <dsp:spPr>
        <a:xfrm>
          <a:off x="4316" y="1551043"/>
          <a:ext cx="2667297" cy="20680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SCO Certifies Student 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Communicates with student about certification process</a:t>
          </a:r>
        </a:p>
      </dsp:txBody>
      <dsp:txXfrm>
        <a:off x="105270" y="1651997"/>
        <a:ext cx="2465389" cy="1866150"/>
      </dsp:txXfrm>
    </dsp:sp>
    <dsp:sp modelId="{A150E185-CD57-4BB1-BA93-02973DE9A7DE}">
      <dsp:nvSpPr>
        <dsp:cNvPr id="0" name=""/>
        <dsp:cNvSpPr/>
      </dsp:nvSpPr>
      <dsp:spPr>
        <a:xfrm>
          <a:off x="3085951" y="1207745"/>
          <a:ext cx="2667297" cy="2754653"/>
        </a:xfrm>
        <a:prstGeom prst="roundRect">
          <a:avLst/>
        </a:prstGeom>
        <a:solidFill>
          <a:schemeClr val="accent2">
            <a:hueOff val="-132244"/>
            <a:satOff val="-23773"/>
            <a:lumOff val="1284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RPO Processes Certifications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Evaluates entitlement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Issues payments and establishes debts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Sends a letter when payments are issued or debt created</a:t>
          </a:r>
        </a:p>
      </dsp:txBody>
      <dsp:txXfrm>
        <a:off x="3216158" y="1337952"/>
        <a:ext cx="2406883" cy="2494239"/>
      </dsp:txXfrm>
    </dsp:sp>
    <dsp:sp modelId="{A1A6FA3C-9054-4874-8A82-05509D51562B}">
      <dsp:nvSpPr>
        <dsp:cNvPr id="0" name=""/>
        <dsp:cNvSpPr/>
      </dsp:nvSpPr>
      <dsp:spPr>
        <a:xfrm>
          <a:off x="6167586" y="1551043"/>
          <a:ext cx="2667297" cy="2068058"/>
        </a:xfrm>
        <a:prstGeom prst="roundRect">
          <a:avLst/>
        </a:prstGeom>
        <a:solidFill>
          <a:schemeClr val="accent2">
            <a:hueOff val="-264488"/>
            <a:satOff val="-47546"/>
            <a:lumOff val="2568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DMC Collects Debts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Sends collection letters for debts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Processes collection actions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68540" y="1651997"/>
        <a:ext cx="2465389" cy="18661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33182-AEEB-41C8-8FEB-2F3660DB646B}">
      <dsp:nvSpPr>
        <dsp:cNvPr id="0" name=""/>
        <dsp:cNvSpPr/>
      </dsp:nvSpPr>
      <dsp:spPr>
        <a:xfrm>
          <a:off x="2886459" y="1731651"/>
          <a:ext cx="1402961" cy="140296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School debts</a:t>
          </a:r>
        </a:p>
      </dsp:txBody>
      <dsp:txXfrm>
        <a:off x="2954946" y="1800138"/>
        <a:ext cx="1265987" cy="1265987"/>
      </dsp:txXfrm>
    </dsp:sp>
    <dsp:sp modelId="{3C92E35E-CE41-458A-93AA-3F477366381E}">
      <dsp:nvSpPr>
        <dsp:cNvPr id="0" name=""/>
        <dsp:cNvSpPr/>
      </dsp:nvSpPr>
      <dsp:spPr>
        <a:xfrm rot="16200000">
          <a:off x="3215762" y="1359474"/>
          <a:ext cx="7443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4355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148D57-BE5B-40AF-83ED-B601E0F337FF}">
      <dsp:nvSpPr>
        <dsp:cNvPr id="0" name=""/>
        <dsp:cNvSpPr/>
      </dsp:nvSpPr>
      <dsp:spPr>
        <a:xfrm>
          <a:off x="3117948" y="47312"/>
          <a:ext cx="939984" cy="939984"/>
        </a:xfrm>
        <a:prstGeom prst="roundRect">
          <a:avLst/>
        </a:prstGeom>
        <a:gradFill rotWithShape="0">
          <a:gsLst>
            <a:gs pos="0">
              <a:schemeClr val="accent2">
                <a:hueOff val="-37784"/>
                <a:satOff val="-6792"/>
                <a:lumOff val="36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7784"/>
                <a:satOff val="-6792"/>
                <a:lumOff val="36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7784"/>
                <a:satOff val="-6792"/>
                <a:lumOff val="36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Student never attended</a:t>
          </a:r>
        </a:p>
      </dsp:txBody>
      <dsp:txXfrm>
        <a:off x="3163834" y="93198"/>
        <a:ext cx="848212" cy="848212"/>
      </dsp:txXfrm>
    </dsp:sp>
    <dsp:sp modelId="{3DC9041D-F1E6-4564-A38C-6A99C84F2E9B}">
      <dsp:nvSpPr>
        <dsp:cNvPr id="0" name=""/>
        <dsp:cNvSpPr/>
      </dsp:nvSpPr>
      <dsp:spPr>
        <a:xfrm rot="19285714">
          <a:off x="4257017" y="1781116"/>
          <a:ext cx="2970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7049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D2488C-162D-49DE-8E94-0D10CA884DA8}">
      <dsp:nvSpPr>
        <dsp:cNvPr id="0" name=""/>
        <dsp:cNvSpPr/>
      </dsp:nvSpPr>
      <dsp:spPr>
        <a:xfrm>
          <a:off x="4521663" y="768641"/>
          <a:ext cx="1128262" cy="939984"/>
        </a:xfrm>
        <a:prstGeom prst="roundRect">
          <a:avLst/>
        </a:prstGeom>
        <a:gradFill rotWithShape="0">
          <a:gsLst>
            <a:gs pos="0">
              <a:schemeClr val="accent2">
                <a:hueOff val="-75568"/>
                <a:satOff val="-13585"/>
                <a:lumOff val="73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5568"/>
                <a:satOff val="-13585"/>
                <a:lumOff val="73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5568"/>
                <a:satOff val="-13585"/>
                <a:lumOff val="73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Student completely withdrew on or before first day</a:t>
          </a:r>
        </a:p>
      </dsp:txBody>
      <dsp:txXfrm>
        <a:off x="4567549" y="814527"/>
        <a:ext cx="1036490" cy="848212"/>
      </dsp:txXfrm>
    </dsp:sp>
    <dsp:sp modelId="{28531540-190B-44A6-9F3A-F192D0DCC947}">
      <dsp:nvSpPr>
        <dsp:cNvPr id="0" name=""/>
        <dsp:cNvSpPr/>
      </dsp:nvSpPr>
      <dsp:spPr>
        <a:xfrm rot="771429">
          <a:off x="4280467" y="2672706"/>
          <a:ext cx="71422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4228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49BE9-A7CF-4DA3-9FC5-5C0EAAD6D1FF}">
      <dsp:nvSpPr>
        <dsp:cNvPr id="0" name=""/>
        <dsp:cNvSpPr/>
      </dsp:nvSpPr>
      <dsp:spPr>
        <a:xfrm>
          <a:off x="4985742" y="2389452"/>
          <a:ext cx="939984" cy="939984"/>
        </a:xfrm>
        <a:prstGeom prst="roundRect">
          <a:avLst/>
        </a:prstGeom>
        <a:gradFill rotWithShape="0">
          <a:gsLst>
            <a:gs pos="0">
              <a:schemeClr val="accent2">
                <a:hueOff val="-113352"/>
                <a:satOff val="-20377"/>
                <a:lumOff val="110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13352"/>
                <a:satOff val="-20377"/>
                <a:lumOff val="110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13352"/>
                <a:satOff val="-20377"/>
                <a:lumOff val="110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Student passed away</a:t>
          </a:r>
        </a:p>
      </dsp:txBody>
      <dsp:txXfrm>
        <a:off x="5031628" y="2435338"/>
        <a:ext cx="848212" cy="848212"/>
      </dsp:txXfrm>
    </dsp:sp>
    <dsp:sp modelId="{F25D5DCB-ABF9-4C5D-9F55-8708C7BB860C}">
      <dsp:nvSpPr>
        <dsp:cNvPr id="0" name=""/>
        <dsp:cNvSpPr/>
      </dsp:nvSpPr>
      <dsp:spPr>
        <a:xfrm rot="3857143">
          <a:off x="3751507" y="3411927"/>
          <a:ext cx="6155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5591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4550B6-DEE8-4D16-9CF7-DDA5962DE557}">
      <dsp:nvSpPr>
        <dsp:cNvPr id="0" name=""/>
        <dsp:cNvSpPr/>
      </dsp:nvSpPr>
      <dsp:spPr>
        <a:xfrm>
          <a:off x="3837966" y="3689241"/>
          <a:ext cx="1162440" cy="939984"/>
        </a:xfrm>
        <a:prstGeom prst="roundRect">
          <a:avLst/>
        </a:prstGeom>
        <a:gradFill rotWithShape="0">
          <a:gsLst>
            <a:gs pos="0">
              <a:schemeClr val="accent2">
                <a:hueOff val="-151136"/>
                <a:satOff val="-27169"/>
                <a:lumOff val="146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51136"/>
                <a:satOff val="-27169"/>
                <a:lumOff val="146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51136"/>
                <a:satOff val="-27169"/>
                <a:lumOff val="146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Arial" panose="020B0604020202020204" pitchFamily="34" charset="0"/>
              <a:cs typeface="Arial" panose="020B0604020202020204" pitchFamily="34" charset="0"/>
            </a:rPr>
            <a:t>School receives payment for wrong student</a:t>
          </a:r>
        </a:p>
      </dsp:txBody>
      <dsp:txXfrm>
        <a:off x="3883852" y="3735127"/>
        <a:ext cx="1070668" cy="848212"/>
      </dsp:txXfrm>
    </dsp:sp>
    <dsp:sp modelId="{FCE86DDE-4941-4323-BE86-640DCAA4166C}">
      <dsp:nvSpPr>
        <dsp:cNvPr id="0" name=""/>
        <dsp:cNvSpPr/>
      </dsp:nvSpPr>
      <dsp:spPr>
        <a:xfrm rot="6942857">
          <a:off x="2808782" y="3411927"/>
          <a:ext cx="6155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5591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EA1EFC-50BD-4366-A1C0-987594E0A064}">
      <dsp:nvSpPr>
        <dsp:cNvPr id="0" name=""/>
        <dsp:cNvSpPr/>
      </dsp:nvSpPr>
      <dsp:spPr>
        <a:xfrm>
          <a:off x="2286701" y="3689241"/>
          <a:ext cx="939984" cy="939984"/>
        </a:xfrm>
        <a:prstGeom prst="roundRect">
          <a:avLst/>
        </a:prstGeom>
        <a:gradFill rotWithShape="0">
          <a:gsLst>
            <a:gs pos="0">
              <a:schemeClr val="accent2">
                <a:hueOff val="-188920"/>
                <a:satOff val="-33961"/>
                <a:lumOff val="183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88920"/>
                <a:satOff val="-33961"/>
                <a:lumOff val="183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88920"/>
                <a:satOff val="-33961"/>
                <a:lumOff val="183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Duplicate payment issued</a:t>
          </a:r>
        </a:p>
      </dsp:txBody>
      <dsp:txXfrm>
        <a:off x="2332587" y="3735127"/>
        <a:ext cx="848212" cy="848212"/>
      </dsp:txXfrm>
    </dsp:sp>
    <dsp:sp modelId="{4EFA9441-BDEC-4F8E-8739-141EC16EE66B}">
      <dsp:nvSpPr>
        <dsp:cNvPr id="0" name=""/>
        <dsp:cNvSpPr/>
      </dsp:nvSpPr>
      <dsp:spPr>
        <a:xfrm rot="10028571">
          <a:off x="2280352" y="2661532"/>
          <a:ext cx="6138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3801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D7D3AE-7645-4956-BDBE-A4BEC450CBF5}">
      <dsp:nvSpPr>
        <dsp:cNvPr id="0" name=""/>
        <dsp:cNvSpPr/>
      </dsp:nvSpPr>
      <dsp:spPr>
        <a:xfrm>
          <a:off x="1152245" y="2389452"/>
          <a:ext cx="1135801" cy="939984"/>
        </a:xfrm>
        <a:prstGeom prst="roundRect">
          <a:avLst/>
        </a:prstGeom>
        <a:gradFill rotWithShape="0">
          <a:gsLst>
            <a:gs pos="0">
              <a:schemeClr val="accent2">
                <a:hueOff val="-226704"/>
                <a:satOff val="-40754"/>
                <a:lumOff val="220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26704"/>
                <a:satOff val="-40754"/>
                <a:lumOff val="220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26704"/>
                <a:satOff val="-40754"/>
                <a:lumOff val="220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Amended certification with reduced tuition charges</a:t>
          </a:r>
        </a:p>
      </dsp:txBody>
      <dsp:txXfrm>
        <a:off x="1198131" y="2435338"/>
        <a:ext cx="1044029" cy="848212"/>
      </dsp:txXfrm>
    </dsp:sp>
    <dsp:sp modelId="{4935B0CE-E409-4F28-B852-046609A2D250}">
      <dsp:nvSpPr>
        <dsp:cNvPr id="0" name=""/>
        <dsp:cNvSpPr/>
      </dsp:nvSpPr>
      <dsp:spPr>
        <a:xfrm rot="13114286">
          <a:off x="2514539" y="1743579"/>
          <a:ext cx="4174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7457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AA7EFF-501B-48ED-B5FF-BDA0D1E5E8F5}">
      <dsp:nvSpPr>
        <dsp:cNvPr id="0" name=""/>
        <dsp:cNvSpPr/>
      </dsp:nvSpPr>
      <dsp:spPr>
        <a:xfrm>
          <a:off x="1620093" y="768641"/>
          <a:ext cx="939984" cy="939984"/>
        </a:xfrm>
        <a:prstGeom prst="roundRect">
          <a:avLst/>
        </a:prstGeom>
        <a:gradFill rotWithShape="0">
          <a:gsLst>
            <a:gs pos="0">
              <a:schemeClr val="accent2">
                <a:hueOff val="-264488"/>
                <a:satOff val="-47546"/>
                <a:lumOff val="256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64488"/>
                <a:satOff val="-47546"/>
                <a:lumOff val="256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64488"/>
                <a:satOff val="-47546"/>
                <a:lumOff val="256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Payment issued for wrong amount</a:t>
          </a:r>
        </a:p>
      </dsp:txBody>
      <dsp:txXfrm>
        <a:off x="1665979" y="814527"/>
        <a:ext cx="848212" cy="8482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09C62-9614-4F2C-8295-A12840EC0FD4}">
      <dsp:nvSpPr>
        <dsp:cNvPr id="0" name=""/>
        <dsp:cNvSpPr/>
      </dsp:nvSpPr>
      <dsp:spPr>
        <a:xfrm rot="8286066">
          <a:off x="2481480" y="1658053"/>
          <a:ext cx="5309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0999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86B209-C373-4C77-BBB8-6BE69A046068}">
      <dsp:nvSpPr>
        <dsp:cNvPr id="0" name=""/>
        <dsp:cNvSpPr/>
      </dsp:nvSpPr>
      <dsp:spPr>
        <a:xfrm rot="5287463">
          <a:off x="3362751" y="1682240"/>
          <a:ext cx="29181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1813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3C3E1C-3B94-4CB9-B22E-D09D65F79233}">
      <dsp:nvSpPr>
        <dsp:cNvPr id="0" name=""/>
        <dsp:cNvSpPr/>
      </dsp:nvSpPr>
      <dsp:spPr>
        <a:xfrm rot="2450519">
          <a:off x="3958382" y="1649186"/>
          <a:ext cx="5693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9373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8782D7-7767-4FEC-AE41-4B83441F24E2}">
      <dsp:nvSpPr>
        <dsp:cNvPr id="0" name=""/>
        <dsp:cNvSpPr/>
      </dsp:nvSpPr>
      <dsp:spPr>
        <a:xfrm>
          <a:off x="2944597" y="453310"/>
          <a:ext cx="1083101" cy="1083101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Student debts</a:t>
          </a:r>
        </a:p>
      </dsp:txBody>
      <dsp:txXfrm>
        <a:off x="2997470" y="506183"/>
        <a:ext cx="977355" cy="977355"/>
      </dsp:txXfrm>
    </dsp:sp>
    <dsp:sp modelId="{790D5541-8ADB-4FF7-8350-77C4A2BA52B1}">
      <dsp:nvSpPr>
        <dsp:cNvPr id="0" name=""/>
        <dsp:cNvSpPr/>
      </dsp:nvSpPr>
      <dsp:spPr>
        <a:xfrm>
          <a:off x="4334107" y="1835364"/>
          <a:ext cx="1088124" cy="725677"/>
        </a:xfrm>
        <a:prstGeom prst="roundRect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Housing stipend</a:t>
          </a:r>
        </a:p>
      </dsp:txBody>
      <dsp:txXfrm>
        <a:off x="4369532" y="1870789"/>
        <a:ext cx="1017274" cy="654827"/>
      </dsp:txXfrm>
    </dsp:sp>
    <dsp:sp modelId="{90BF564B-518B-42E3-B8DC-F53FE8FB7AF5}">
      <dsp:nvSpPr>
        <dsp:cNvPr id="0" name=""/>
        <dsp:cNvSpPr/>
      </dsp:nvSpPr>
      <dsp:spPr>
        <a:xfrm rot="2614519">
          <a:off x="5191079" y="2732255"/>
          <a:ext cx="49676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6769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DCAA70-B343-429C-9051-08E24B4C531E}">
      <dsp:nvSpPr>
        <dsp:cNvPr id="0" name=""/>
        <dsp:cNvSpPr/>
      </dsp:nvSpPr>
      <dsp:spPr>
        <a:xfrm>
          <a:off x="5196086" y="2903468"/>
          <a:ext cx="1609342" cy="725677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Change in Active Duty Status </a:t>
          </a:r>
        </a:p>
      </dsp:txBody>
      <dsp:txXfrm>
        <a:off x="5231511" y="2938893"/>
        <a:ext cx="1538492" cy="654827"/>
      </dsp:txXfrm>
    </dsp:sp>
    <dsp:sp modelId="{491F7E19-3421-49C9-BBEB-BD2312816550}">
      <dsp:nvSpPr>
        <dsp:cNvPr id="0" name=""/>
        <dsp:cNvSpPr/>
      </dsp:nvSpPr>
      <dsp:spPr>
        <a:xfrm>
          <a:off x="2981192" y="1828068"/>
          <a:ext cx="1088139" cy="722375"/>
        </a:xfrm>
        <a:prstGeom prst="roundRect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Books and Supplies</a:t>
          </a:r>
        </a:p>
      </dsp:txBody>
      <dsp:txXfrm>
        <a:off x="3016455" y="1863331"/>
        <a:ext cx="1017613" cy="651849"/>
      </dsp:txXfrm>
    </dsp:sp>
    <dsp:sp modelId="{9F2F3B8E-D41C-46B0-8C8B-57842DC26A05}">
      <dsp:nvSpPr>
        <dsp:cNvPr id="0" name=""/>
        <dsp:cNvSpPr/>
      </dsp:nvSpPr>
      <dsp:spPr>
        <a:xfrm>
          <a:off x="1600886" y="1835358"/>
          <a:ext cx="1088139" cy="725677"/>
        </a:xfrm>
        <a:prstGeom prst="roundRect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Tuition</a:t>
          </a:r>
        </a:p>
      </dsp:txBody>
      <dsp:txXfrm>
        <a:off x="1636311" y="1870783"/>
        <a:ext cx="1017289" cy="654827"/>
      </dsp:txXfrm>
    </dsp:sp>
    <dsp:sp modelId="{6AB24EEC-78C5-4B20-9EBC-B43C96E3075B}">
      <dsp:nvSpPr>
        <dsp:cNvPr id="0" name=""/>
        <dsp:cNvSpPr/>
      </dsp:nvSpPr>
      <dsp:spPr>
        <a:xfrm rot="6729142">
          <a:off x="1034327" y="3208665"/>
          <a:ext cx="139848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98488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29F183-23B7-4753-B5C8-507FE3DD0294}">
      <dsp:nvSpPr>
        <dsp:cNvPr id="0" name=""/>
        <dsp:cNvSpPr/>
      </dsp:nvSpPr>
      <dsp:spPr>
        <a:xfrm>
          <a:off x="517798" y="3856294"/>
          <a:ext cx="1608776" cy="725677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Reductions</a:t>
          </a:r>
        </a:p>
      </dsp:txBody>
      <dsp:txXfrm>
        <a:off x="553223" y="3891719"/>
        <a:ext cx="1537926" cy="654827"/>
      </dsp:txXfrm>
    </dsp:sp>
    <dsp:sp modelId="{5EA4F65C-98A6-4DFD-A515-896B091BAA36}">
      <dsp:nvSpPr>
        <dsp:cNvPr id="0" name=""/>
        <dsp:cNvSpPr/>
      </dsp:nvSpPr>
      <dsp:spPr>
        <a:xfrm rot="8597029">
          <a:off x="1194242" y="2715083"/>
          <a:ext cx="51533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5334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4AE1C9-7DE4-43C6-9F19-6A928A3F6F6D}">
      <dsp:nvSpPr>
        <dsp:cNvPr id="0" name=""/>
        <dsp:cNvSpPr/>
      </dsp:nvSpPr>
      <dsp:spPr>
        <a:xfrm>
          <a:off x="0" y="2869130"/>
          <a:ext cx="1517725" cy="725677"/>
        </a:xfrm>
        <a:prstGeom prst="roundRect">
          <a:avLst/>
        </a:prstGeom>
        <a:gradFill rotWithShape="0">
          <a:gsLst>
            <a:gs pos="0">
              <a:schemeClr val="accent2">
                <a:hueOff val="-264488"/>
                <a:satOff val="-47546"/>
                <a:lumOff val="256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64488"/>
                <a:satOff val="-47546"/>
                <a:lumOff val="256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64488"/>
                <a:satOff val="-47546"/>
                <a:lumOff val="256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Terminations</a:t>
          </a:r>
        </a:p>
      </dsp:txBody>
      <dsp:txXfrm>
        <a:off x="35425" y="2904555"/>
        <a:ext cx="1446875" cy="6548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7CC58-99C8-430A-A258-0D001940ABBA}">
      <dsp:nvSpPr>
        <dsp:cNvPr id="0" name=""/>
        <dsp:cNvSpPr/>
      </dsp:nvSpPr>
      <dsp:spPr>
        <a:xfrm>
          <a:off x="10217" y="-38175"/>
          <a:ext cx="3255662" cy="911424"/>
        </a:xfrm>
        <a:prstGeom prst="notchedRightArrow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  DMC Sends 1</a:t>
          </a:r>
          <a:r>
            <a:rPr lang="en-US" sz="1600" b="1" kern="1200" baseline="30000" dirty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 Letter</a:t>
          </a:r>
        </a:p>
      </dsp:txBody>
      <dsp:txXfrm>
        <a:off x="238073" y="189681"/>
        <a:ext cx="2315382" cy="455712"/>
      </dsp:txXfrm>
    </dsp:sp>
    <dsp:sp modelId="{BC72620E-EFE5-4DE4-B219-0E5825394165}">
      <dsp:nvSpPr>
        <dsp:cNvPr id="0" name=""/>
        <dsp:cNvSpPr/>
      </dsp:nvSpPr>
      <dsp:spPr>
        <a:xfrm>
          <a:off x="762016" y="951156"/>
          <a:ext cx="3576600" cy="911424"/>
        </a:xfrm>
        <a:prstGeom prst="notchedRightArrow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     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DMC Sends 2nd Letter</a:t>
          </a:r>
        </a:p>
      </dsp:txBody>
      <dsp:txXfrm>
        <a:off x="788711" y="977851"/>
        <a:ext cx="2910531" cy="858034"/>
      </dsp:txXfrm>
    </dsp:sp>
    <dsp:sp modelId="{C4B448C1-9539-4BE5-A2FA-E0899A3D034C}">
      <dsp:nvSpPr>
        <dsp:cNvPr id="0" name=""/>
        <dsp:cNvSpPr/>
      </dsp:nvSpPr>
      <dsp:spPr>
        <a:xfrm>
          <a:off x="1828798" y="1940497"/>
          <a:ext cx="3272037" cy="911424"/>
        </a:xfrm>
        <a:prstGeom prst="notchedRightArrow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      DMC Sends 3rd Letter </a:t>
          </a:r>
        </a:p>
      </dsp:txBody>
      <dsp:txXfrm>
        <a:off x="1855493" y="1967192"/>
        <a:ext cx="2662231" cy="858034"/>
      </dsp:txXfrm>
    </dsp:sp>
    <dsp:sp modelId="{B0E93D40-B223-4892-B659-905FF089ECE8}">
      <dsp:nvSpPr>
        <dsp:cNvPr id="0" name=""/>
        <dsp:cNvSpPr/>
      </dsp:nvSpPr>
      <dsp:spPr>
        <a:xfrm>
          <a:off x="5485853" y="2839406"/>
          <a:ext cx="2972346" cy="1064124"/>
        </a:xfrm>
        <a:prstGeom prst="rightArrow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" panose="020B0604020202020204" pitchFamily="34" charset="0"/>
              <a:cs typeface="Arial" panose="020B0604020202020204" pitchFamily="34" charset="0"/>
            </a:rPr>
            <a:t>Debt is Referred to Treasury (120 days)</a:t>
          </a:r>
        </a:p>
      </dsp:txBody>
      <dsp:txXfrm>
        <a:off x="5485853" y="3105437"/>
        <a:ext cx="2197146" cy="532062"/>
      </dsp:txXfrm>
    </dsp:sp>
    <dsp:sp modelId="{BE962ED0-D711-4A18-AE1F-A9478415CEB6}">
      <dsp:nvSpPr>
        <dsp:cNvPr id="0" name=""/>
        <dsp:cNvSpPr/>
      </dsp:nvSpPr>
      <dsp:spPr>
        <a:xfrm>
          <a:off x="3934592" y="143816"/>
          <a:ext cx="592425" cy="8467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Arial" panose="020B0604020202020204" pitchFamily="34" charset="0"/>
              <a:cs typeface="Arial" panose="020B0604020202020204" pitchFamily="34" charset="0"/>
            </a:rPr>
            <a:t>30</a:t>
          </a: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000" b="1" kern="1200" dirty="0">
              <a:latin typeface="Arial" panose="020B0604020202020204" pitchFamily="34" charset="0"/>
              <a:cs typeface="Arial" panose="020B0604020202020204" pitchFamily="34" charset="0"/>
            </a:rPr>
            <a:t>days</a:t>
          </a:r>
        </a:p>
      </dsp:txBody>
      <dsp:txXfrm>
        <a:off x="4067888" y="143816"/>
        <a:ext cx="325833" cy="700159"/>
      </dsp:txXfrm>
    </dsp:sp>
    <dsp:sp modelId="{CBCA4971-DEC2-41B1-AFED-AD16FDF7DB02}">
      <dsp:nvSpPr>
        <dsp:cNvPr id="0" name=""/>
        <dsp:cNvSpPr/>
      </dsp:nvSpPr>
      <dsp:spPr>
        <a:xfrm>
          <a:off x="4783434" y="1143000"/>
          <a:ext cx="592425" cy="82707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Arial" panose="020B0604020202020204" pitchFamily="34" charset="0"/>
              <a:cs typeface="Arial" panose="020B0604020202020204" pitchFamily="34" charset="0"/>
            </a:rPr>
            <a:t>30 days</a:t>
          </a:r>
        </a:p>
      </dsp:txBody>
      <dsp:txXfrm>
        <a:off x="4916730" y="1143000"/>
        <a:ext cx="325833" cy="680449"/>
      </dsp:txXfrm>
    </dsp:sp>
    <dsp:sp modelId="{E32C6D6A-B0E6-4A3F-AEFA-C77B68283F0F}">
      <dsp:nvSpPr>
        <dsp:cNvPr id="0" name=""/>
        <dsp:cNvSpPr/>
      </dsp:nvSpPr>
      <dsp:spPr>
        <a:xfrm>
          <a:off x="5661650" y="2118018"/>
          <a:ext cx="596987" cy="92998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Arial" panose="020B0604020202020204" pitchFamily="34" charset="0"/>
              <a:cs typeface="Arial" panose="020B0604020202020204" pitchFamily="34" charset="0"/>
            </a:rPr>
            <a:t>60 days</a:t>
          </a:r>
        </a:p>
      </dsp:txBody>
      <dsp:txXfrm>
        <a:off x="5795972" y="2118018"/>
        <a:ext cx="328343" cy="7822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A1E75E-AC18-4439-A235-28BBDAE82526}">
      <dsp:nvSpPr>
        <dsp:cNvPr id="0" name=""/>
        <dsp:cNvSpPr/>
      </dsp:nvSpPr>
      <dsp:spPr>
        <a:xfrm>
          <a:off x="2669635" y="1698353"/>
          <a:ext cx="1455731" cy="145573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School Options</a:t>
          </a:r>
        </a:p>
      </dsp:txBody>
      <dsp:txXfrm>
        <a:off x="2740698" y="1769416"/>
        <a:ext cx="1313605" cy="1313605"/>
      </dsp:txXfrm>
    </dsp:sp>
    <dsp:sp modelId="{B8B4761C-ED9B-4FAD-8CA2-A50D39088E65}">
      <dsp:nvSpPr>
        <dsp:cNvPr id="0" name=""/>
        <dsp:cNvSpPr/>
      </dsp:nvSpPr>
      <dsp:spPr>
        <a:xfrm rot="16200000">
          <a:off x="3036203" y="1337055"/>
          <a:ext cx="72259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2596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962F72-454F-4523-AEAD-5A33D8297BB5}">
      <dsp:nvSpPr>
        <dsp:cNvPr id="0" name=""/>
        <dsp:cNvSpPr/>
      </dsp:nvSpPr>
      <dsp:spPr>
        <a:xfrm>
          <a:off x="2909831" y="417"/>
          <a:ext cx="975340" cy="9753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Pay in Full</a:t>
          </a:r>
        </a:p>
      </dsp:txBody>
      <dsp:txXfrm>
        <a:off x="2957443" y="48029"/>
        <a:ext cx="880116" cy="880116"/>
      </dsp:txXfrm>
    </dsp:sp>
    <dsp:sp modelId="{24B33C8D-9358-474C-BBD0-A414E5FB28E9}">
      <dsp:nvSpPr>
        <dsp:cNvPr id="0" name=""/>
        <dsp:cNvSpPr/>
      </dsp:nvSpPr>
      <dsp:spPr>
        <a:xfrm>
          <a:off x="4125367" y="2426218"/>
          <a:ext cx="5224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2475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60E577-DBF8-46DF-8C7D-DCF1C2194E6B}">
      <dsp:nvSpPr>
        <dsp:cNvPr id="0" name=""/>
        <dsp:cNvSpPr/>
      </dsp:nvSpPr>
      <dsp:spPr>
        <a:xfrm>
          <a:off x="4647843" y="1938548"/>
          <a:ext cx="1375580" cy="975340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Compromise</a:t>
          </a:r>
        </a:p>
      </dsp:txBody>
      <dsp:txXfrm>
        <a:off x="4695455" y="1986160"/>
        <a:ext cx="1280356" cy="880116"/>
      </dsp:txXfrm>
    </dsp:sp>
    <dsp:sp modelId="{9C2BDE02-48EE-4F98-8C13-2D810CF1A249}">
      <dsp:nvSpPr>
        <dsp:cNvPr id="0" name=""/>
        <dsp:cNvSpPr/>
      </dsp:nvSpPr>
      <dsp:spPr>
        <a:xfrm rot="5400000">
          <a:off x="3036203" y="3515382"/>
          <a:ext cx="72259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2596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5C273C-F511-45B2-AEF3-AA02578F8F66}">
      <dsp:nvSpPr>
        <dsp:cNvPr id="0" name=""/>
        <dsp:cNvSpPr/>
      </dsp:nvSpPr>
      <dsp:spPr>
        <a:xfrm>
          <a:off x="2789050" y="3876680"/>
          <a:ext cx="1216902" cy="9753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Payment Plan</a:t>
          </a:r>
        </a:p>
      </dsp:txBody>
      <dsp:txXfrm>
        <a:off x="2836662" y="3924292"/>
        <a:ext cx="1121678" cy="880116"/>
      </dsp:txXfrm>
    </dsp:sp>
    <dsp:sp modelId="{E8913248-61BA-4E1D-B5EC-D912EE0A8F79}">
      <dsp:nvSpPr>
        <dsp:cNvPr id="0" name=""/>
        <dsp:cNvSpPr/>
      </dsp:nvSpPr>
      <dsp:spPr>
        <a:xfrm rot="10800000">
          <a:off x="1947039" y="2426219"/>
          <a:ext cx="72259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2596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B3034-FBCC-4593-B352-7271D3C7EBBD}">
      <dsp:nvSpPr>
        <dsp:cNvPr id="0" name=""/>
        <dsp:cNvSpPr/>
      </dsp:nvSpPr>
      <dsp:spPr>
        <a:xfrm>
          <a:off x="971699" y="1938548"/>
          <a:ext cx="975340" cy="975340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Dispute</a:t>
          </a:r>
        </a:p>
      </dsp:txBody>
      <dsp:txXfrm>
        <a:off x="1019311" y="1986160"/>
        <a:ext cx="880116" cy="8801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758BC4-D5CB-412E-B1B4-2A2EED86E3B9}">
      <dsp:nvSpPr>
        <dsp:cNvPr id="0" name=""/>
        <dsp:cNvSpPr/>
      </dsp:nvSpPr>
      <dsp:spPr>
        <a:xfrm>
          <a:off x="2590726" y="1536184"/>
          <a:ext cx="1316729" cy="131672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Student Options</a:t>
          </a:r>
        </a:p>
      </dsp:txBody>
      <dsp:txXfrm>
        <a:off x="2655003" y="1600461"/>
        <a:ext cx="1188175" cy="1188175"/>
      </dsp:txXfrm>
    </dsp:sp>
    <dsp:sp modelId="{4D550E3A-06A1-45B2-8437-EF765EE21A1C}">
      <dsp:nvSpPr>
        <dsp:cNvPr id="0" name=""/>
        <dsp:cNvSpPr/>
      </dsp:nvSpPr>
      <dsp:spPr>
        <a:xfrm rot="16200000">
          <a:off x="2922292" y="1209385"/>
          <a:ext cx="6535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3598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9CE046-B286-4C3C-BE33-CFDC03154AFF}">
      <dsp:nvSpPr>
        <dsp:cNvPr id="0" name=""/>
        <dsp:cNvSpPr/>
      </dsp:nvSpPr>
      <dsp:spPr>
        <a:xfrm>
          <a:off x="2807987" y="377"/>
          <a:ext cx="882208" cy="88220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Pay in Full</a:t>
          </a:r>
        </a:p>
      </dsp:txBody>
      <dsp:txXfrm>
        <a:off x="2851053" y="43443"/>
        <a:ext cx="796076" cy="796076"/>
      </dsp:txXfrm>
    </dsp:sp>
    <dsp:sp modelId="{8C25C703-7B65-4826-B642-F65A2F36E772}">
      <dsp:nvSpPr>
        <dsp:cNvPr id="0" name=""/>
        <dsp:cNvSpPr/>
      </dsp:nvSpPr>
      <dsp:spPr>
        <a:xfrm rot="19800000">
          <a:off x="3875067" y="1693564"/>
          <a:ext cx="4835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3509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9E0968-70C1-4639-BA2B-760CE832C4B1}">
      <dsp:nvSpPr>
        <dsp:cNvPr id="0" name=""/>
        <dsp:cNvSpPr/>
      </dsp:nvSpPr>
      <dsp:spPr>
        <a:xfrm>
          <a:off x="4326187" y="876910"/>
          <a:ext cx="882208" cy="882208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Waiver</a:t>
          </a:r>
        </a:p>
      </dsp:txBody>
      <dsp:txXfrm>
        <a:off x="4369253" y="919976"/>
        <a:ext cx="796076" cy="796076"/>
      </dsp:txXfrm>
    </dsp:sp>
    <dsp:sp modelId="{4BD50802-71F4-4A39-B5F2-26CE9F1F826A}">
      <dsp:nvSpPr>
        <dsp:cNvPr id="0" name=""/>
        <dsp:cNvSpPr/>
      </dsp:nvSpPr>
      <dsp:spPr>
        <a:xfrm rot="1800000">
          <a:off x="3895695" y="2618546"/>
          <a:ext cx="1755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5560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3E3F1B-F561-47F7-A59A-CADAC9AE44CD}">
      <dsp:nvSpPr>
        <dsp:cNvPr id="0" name=""/>
        <dsp:cNvSpPr/>
      </dsp:nvSpPr>
      <dsp:spPr>
        <a:xfrm>
          <a:off x="4059496" y="2629978"/>
          <a:ext cx="1415592" cy="88220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Compromise</a:t>
          </a:r>
        </a:p>
      </dsp:txBody>
      <dsp:txXfrm>
        <a:off x="4102562" y="2673044"/>
        <a:ext cx="1329460" cy="796076"/>
      </dsp:txXfrm>
    </dsp:sp>
    <dsp:sp modelId="{8FD148B6-7E31-44A8-91D9-0FAA35EB9641}">
      <dsp:nvSpPr>
        <dsp:cNvPr id="0" name=""/>
        <dsp:cNvSpPr/>
      </dsp:nvSpPr>
      <dsp:spPr>
        <a:xfrm rot="5400000">
          <a:off x="2922292" y="3179712"/>
          <a:ext cx="6535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3598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33947-BCE2-4914-ADC4-D4A7149EAC88}">
      <dsp:nvSpPr>
        <dsp:cNvPr id="0" name=""/>
        <dsp:cNvSpPr/>
      </dsp:nvSpPr>
      <dsp:spPr>
        <a:xfrm>
          <a:off x="2649709" y="3506512"/>
          <a:ext cx="1198762" cy="882208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Reduced Benefit Offset</a:t>
          </a:r>
        </a:p>
      </dsp:txBody>
      <dsp:txXfrm>
        <a:off x="2692775" y="3549578"/>
        <a:ext cx="1112630" cy="796076"/>
      </dsp:txXfrm>
    </dsp:sp>
    <dsp:sp modelId="{371F1B41-5DF8-4232-A862-ED8A4E8AFB46}">
      <dsp:nvSpPr>
        <dsp:cNvPr id="0" name=""/>
        <dsp:cNvSpPr/>
      </dsp:nvSpPr>
      <dsp:spPr>
        <a:xfrm rot="9000000">
          <a:off x="2208978" y="2676945"/>
          <a:ext cx="4091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9156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63A57-9B22-4C15-A70C-5AEAA6E82C80}">
      <dsp:nvSpPr>
        <dsp:cNvPr id="0" name=""/>
        <dsp:cNvSpPr/>
      </dsp:nvSpPr>
      <dsp:spPr>
        <a:xfrm>
          <a:off x="1225393" y="2629978"/>
          <a:ext cx="1010993" cy="88220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Payment Plan</a:t>
          </a:r>
        </a:p>
      </dsp:txBody>
      <dsp:txXfrm>
        <a:off x="1268459" y="2673044"/>
        <a:ext cx="924861" cy="796076"/>
      </dsp:txXfrm>
    </dsp:sp>
    <dsp:sp modelId="{3D9EB9D6-9C68-4943-A42D-B78509BA175B}">
      <dsp:nvSpPr>
        <dsp:cNvPr id="0" name=""/>
        <dsp:cNvSpPr/>
      </dsp:nvSpPr>
      <dsp:spPr>
        <a:xfrm rot="12600000">
          <a:off x="2139605" y="1693564"/>
          <a:ext cx="4835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3509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F06E9-8679-4F94-8702-D2F1086A5FA6}">
      <dsp:nvSpPr>
        <dsp:cNvPr id="0" name=""/>
        <dsp:cNvSpPr/>
      </dsp:nvSpPr>
      <dsp:spPr>
        <a:xfrm>
          <a:off x="1289786" y="876910"/>
          <a:ext cx="882208" cy="88220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Dispute</a:t>
          </a:r>
        </a:p>
      </dsp:txBody>
      <dsp:txXfrm>
        <a:off x="1332852" y="919976"/>
        <a:ext cx="796076" cy="7960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8304BB-6787-4140-B29A-7ED472CFBB54}">
      <dsp:nvSpPr>
        <dsp:cNvPr id="0" name=""/>
        <dsp:cNvSpPr/>
      </dsp:nvSpPr>
      <dsp:spPr>
        <a:xfrm>
          <a:off x="5814" y="8235"/>
          <a:ext cx="6084371" cy="1868090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Treasury Offset Program (TOP)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Federal grants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Social Security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Civilian pay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Military retirement</a:t>
          </a:r>
        </a:p>
      </dsp:txBody>
      <dsp:txXfrm>
        <a:off x="5814" y="8235"/>
        <a:ext cx="6084371" cy="1868090"/>
      </dsp:txXfrm>
    </dsp:sp>
    <dsp:sp modelId="{FEBED549-D138-4A33-A398-EE84564C400C}">
      <dsp:nvSpPr>
        <dsp:cNvPr id="0" name=""/>
        <dsp:cNvSpPr/>
      </dsp:nvSpPr>
      <dsp:spPr>
        <a:xfrm>
          <a:off x="11605" y="2187674"/>
          <a:ext cx="6072789" cy="1868090"/>
        </a:xfrm>
        <a:prstGeom prst="rect">
          <a:avLst/>
        </a:prstGeom>
        <a:solidFill>
          <a:schemeClr val="accent2">
            <a:shade val="80000"/>
            <a:hueOff val="497034"/>
            <a:satOff val="-73298"/>
            <a:lumOff val="4000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Cross-Servicing (CS)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Private Collections Agencies (PCA)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Telephone collections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Administrative Wage Garnishment (AWG)</a:t>
          </a:r>
        </a:p>
      </dsp:txBody>
      <dsp:txXfrm>
        <a:off x="11605" y="2187674"/>
        <a:ext cx="6072789" cy="186809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1BB07-AE2E-4FC5-8196-4845B1952324}">
      <dsp:nvSpPr>
        <dsp:cNvPr id="0" name=""/>
        <dsp:cNvSpPr/>
      </dsp:nvSpPr>
      <dsp:spPr>
        <a:xfrm>
          <a:off x="4064629" y="1285"/>
          <a:ext cx="2187678" cy="10196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E83CE1-94CF-4923-9B4E-9E914012CB73}">
      <dsp:nvSpPr>
        <dsp:cNvPr id="0" name=""/>
        <dsp:cNvSpPr/>
      </dsp:nvSpPr>
      <dsp:spPr>
        <a:xfrm>
          <a:off x="0" y="1285"/>
          <a:ext cx="4117574" cy="1019627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www.va.gov/debtman</a:t>
          </a:r>
        </a:p>
      </dsp:txBody>
      <dsp:txXfrm>
        <a:off x="49774" y="51059"/>
        <a:ext cx="4018026" cy="920079"/>
      </dsp:txXfrm>
    </dsp:sp>
    <dsp:sp modelId="{30DD5121-2435-4237-9D6D-2D2305E812A3}">
      <dsp:nvSpPr>
        <dsp:cNvPr id="0" name=""/>
        <dsp:cNvSpPr/>
      </dsp:nvSpPr>
      <dsp:spPr>
        <a:xfrm>
          <a:off x="2079577" y="1122875"/>
          <a:ext cx="4404928" cy="10196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FE9320-B2C4-47F7-AA84-FEDCA8C069EC}">
      <dsp:nvSpPr>
        <dsp:cNvPr id="0" name=""/>
        <dsp:cNvSpPr/>
      </dsp:nvSpPr>
      <dsp:spPr>
        <a:xfrm>
          <a:off x="0" y="1122875"/>
          <a:ext cx="2987040" cy="1019627"/>
        </a:xfrm>
        <a:prstGeom prst="roundRect">
          <a:avLst/>
        </a:prstGeom>
        <a:solidFill>
          <a:schemeClr val="accent2">
            <a:shade val="80000"/>
            <a:hueOff val="165678"/>
            <a:satOff val="-24433"/>
            <a:lumOff val="133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800-827-0648</a:t>
          </a:r>
        </a:p>
      </dsp:txBody>
      <dsp:txXfrm>
        <a:off x="49774" y="1172649"/>
        <a:ext cx="2887492" cy="920079"/>
      </dsp:txXfrm>
    </dsp:sp>
    <dsp:sp modelId="{62C89A4A-D711-453E-9174-73C7BD1C2385}">
      <dsp:nvSpPr>
        <dsp:cNvPr id="0" name=""/>
        <dsp:cNvSpPr/>
      </dsp:nvSpPr>
      <dsp:spPr>
        <a:xfrm>
          <a:off x="5214193" y="3367340"/>
          <a:ext cx="2253406" cy="10196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37918A-0C5A-4753-AD07-075E4EEAE115}">
      <dsp:nvSpPr>
        <dsp:cNvPr id="0" name=""/>
        <dsp:cNvSpPr/>
      </dsp:nvSpPr>
      <dsp:spPr>
        <a:xfrm>
          <a:off x="10" y="3367340"/>
          <a:ext cx="5210116" cy="1019627"/>
        </a:xfrm>
        <a:prstGeom prst="roundRect">
          <a:avLst/>
        </a:prstGeom>
        <a:solidFill>
          <a:schemeClr val="accent2">
            <a:shade val="80000"/>
            <a:hueOff val="331356"/>
            <a:satOff val="-48865"/>
            <a:lumOff val="266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altLang="en-US" sz="2000" kern="1200" dirty="0">
              <a:latin typeface="Arial" panose="020B0604020202020204" pitchFamily="34" charset="0"/>
              <a:cs typeface="Times New Roman" panose="02020603050405020304" pitchFamily="18" charset="0"/>
            </a:rPr>
            <a:t>https://iris.custhelp.va.gov/app/ask/</a:t>
          </a:r>
          <a:endParaRPr lang="en-US" sz="2000" kern="1200" dirty="0"/>
        </a:p>
      </dsp:txBody>
      <dsp:txXfrm>
        <a:off x="49784" y="3417114"/>
        <a:ext cx="5110568" cy="920079"/>
      </dsp:txXfrm>
    </dsp:sp>
    <dsp:sp modelId="{BA6878E1-1267-4F87-9CD3-02D26EDFC82D}">
      <dsp:nvSpPr>
        <dsp:cNvPr id="0" name=""/>
        <dsp:cNvSpPr/>
      </dsp:nvSpPr>
      <dsp:spPr>
        <a:xfrm>
          <a:off x="3119373" y="2166066"/>
          <a:ext cx="3604655" cy="10196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t" anchorCtr="0">
          <a:noAutofit/>
        </a:bodyPr>
        <a:lstStyle/>
        <a:p>
          <a:pPr marL="57150" lvl="1" indent="-57150" algn="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800" kern="1200" dirty="0"/>
            <a:t>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                    (Schools only)       </a:t>
          </a:r>
        </a:p>
      </dsp:txBody>
      <dsp:txXfrm>
        <a:off x="3119373" y="2293519"/>
        <a:ext cx="3222295" cy="764721"/>
      </dsp:txXfrm>
    </dsp:sp>
    <dsp:sp modelId="{AC6D7BE4-7595-4373-9D2A-3D66460E3AF5}">
      <dsp:nvSpPr>
        <dsp:cNvPr id="0" name=""/>
        <dsp:cNvSpPr/>
      </dsp:nvSpPr>
      <dsp:spPr>
        <a:xfrm>
          <a:off x="22" y="2248319"/>
          <a:ext cx="3707065" cy="1019627"/>
        </a:xfrm>
        <a:prstGeom prst="roundRect">
          <a:avLst/>
        </a:prstGeom>
        <a:solidFill>
          <a:schemeClr val="accent2">
            <a:shade val="80000"/>
            <a:hueOff val="497034"/>
            <a:satOff val="-73298"/>
            <a:lumOff val="40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dirty="0">
              <a:latin typeface="Arial" panose="020B0604020202020204" pitchFamily="34" charset="0"/>
              <a:cs typeface="Times New Roman" panose="02020603050405020304" pitchFamily="18" charset="0"/>
            </a:rPr>
            <a:t>dmcedu.vbaspl@va.gov</a:t>
          </a:r>
        </a:p>
      </dsp:txBody>
      <dsp:txXfrm>
        <a:off x="49796" y="2298093"/>
        <a:ext cx="3607517" cy="920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C0B58-7335-4044-BA5D-ADD054792CCD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E10B3-4EF5-42C2-91E6-82A4AA850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8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60005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514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4766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7127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738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b="0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210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55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0089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0311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552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856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368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509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74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954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07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6741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376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91">
              <a:defRPr/>
            </a:pPr>
            <a:r>
              <a:rPr lang="en-US" dirty="0"/>
              <a:t> </a:t>
            </a:r>
            <a:endParaRPr lang="en-US" alt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638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24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436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1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  <a:endParaRPr lang="en-US" altLang="en-US" sz="1200" dirty="0"/>
          </a:p>
          <a:p>
            <a:pPr defTabSz="91129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9360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91">
              <a:defRPr/>
            </a:pPr>
            <a:endParaRPr lang="en-US" altLang="en-US" sz="2000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5499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91">
              <a:defRPr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72916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9967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34217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sent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841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2718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381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88791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8890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8251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092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170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7439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4539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6006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506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8029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4989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pPr defTabSz="914389">
              <a:defRPr/>
            </a:pPr>
            <a:endParaRPr lang="en-US" dirty="0"/>
          </a:p>
          <a:p>
            <a:pPr defTabSz="914389">
              <a:defRPr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5004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85148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4317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229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0023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393143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90781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12478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8626C6DD-547F-4C52-9E24-6E26F5503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38762"/>
            <a:ext cx="2003544" cy="491391"/>
          </a:xfrm>
          <a:prstGeom prst="rect">
            <a:avLst/>
          </a:prstGeom>
        </p:spPr>
      </p:pic>
      <p:sp>
        <p:nvSpPr>
          <p:cNvPr id="16" name="Parallelogram 15">
            <a:extLst>
              <a:ext uri="{FF2B5EF4-FFF2-40B4-BE49-F238E27FC236}">
                <a16:creationId xmlns:a16="http://schemas.microsoft.com/office/drawing/2014/main" id="{18228436-D3CD-4709-9971-CDC1CBD70785}"/>
              </a:ext>
            </a:extLst>
          </p:cNvPr>
          <p:cNvSpPr/>
          <p:nvPr userDrawn="1"/>
        </p:nvSpPr>
        <p:spPr>
          <a:xfrm flipH="1">
            <a:off x="5535612" y="0"/>
            <a:ext cx="6656388" cy="6858001"/>
          </a:xfrm>
          <a:prstGeom prst="parallelogram">
            <a:avLst>
              <a:gd name="adj" fmla="val 40307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D9AF030B-C2B9-453E-900D-7C979FAB9AF7}"/>
              </a:ext>
            </a:extLst>
          </p:cNvPr>
          <p:cNvSpPr txBox="1">
            <a:spLocks/>
          </p:cNvSpPr>
          <p:nvPr userDrawn="1"/>
        </p:nvSpPr>
        <p:spPr>
          <a:xfrm>
            <a:off x="442912" y="2681103"/>
            <a:ext cx="4032250" cy="149579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b="1" dirty="0">
                <a:solidFill>
                  <a:schemeClr val="bg1"/>
                </a:solidFill>
              </a:rPr>
              <a:t>LESSONS LEARNED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F05E98A-CD83-4128-83A9-96505DF33403}"/>
              </a:ext>
            </a:extLst>
          </p:cNvPr>
          <p:cNvSpPr/>
          <p:nvPr userDrawn="1"/>
        </p:nvSpPr>
        <p:spPr>
          <a:xfrm>
            <a:off x="-3810" y="0"/>
            <a:ext cx="7203440" cy="6858000"/>
          </a:xfrm>
          <a:custGeom>
            <a:avLst/>
            <a:gdLst>
              <a:gd name="connsiteX0" fmla="*/ 0 w 9055100"/>
              <a:gd name="connsiteY0" fmla="*/ 0 h 6858000"/>
              <a:gd name="connsiteX1" fmla="*/ 9055100 w 9055100"/>
              <a:gd name="connsiteY1" fmla="*/ 0 h 6858000"/>
              <a:gd name="connsiteX2" fmla="*/ 6781800 w 9055100"/>
              <a:gd name="connsiteY2" fmla="*/ 6858000 h 6858000"/>
              <a:gd name="connsiteX3" fmla="*/ 0 w 9055100"/>
              <a:gd name="connsiteY3" fmla="*/ 6858000 h 6858000"/>
              <a:gd name="connsiteX4" fmla="*/ 0 w 90551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55100" h="6858000">
                <a:moveTo>
                  <a:pt x="0" y="0"/>
                </a:moveTo>
                <a:lnTo>
                  <a:pt x="9055100" y="0"/>
                </a:lnTo>
                <a:lnTo>
                  <a:pt x="67818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A10DB7-CF1C-4454-9409-DE3FD305E6A3}"/>
              </a:ext>
            </a:extLst>
          </p:cNvPr>
          <p:cNvSpPr/>
          <p:nvPr userDrawn="1"/>
        </p:nvSpPr>
        <p:spPr>
          <a:xfrm>
            <a:off x="6833737" y="1643897"/>
            <a:ext cx="526682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Education Service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School Certifying Official Training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3737F3-6039-4D0B-99A3-FBEBFD1A8E0A}"/>
              </a:ext>
            </a:extLst>
          </p:cNvPr>
          <p:cNvCxnSpPr/>
          <p:nvPr userDrawn="1"/>
        </p:nvCxnSpPr>
        <p:spPr>
          <a:xfrm flipH="1">
            <a:off x="6896667" y="2841325"/>
            <a:ext cx="5140960" cy="0"/>
          </a:xfrm>
          <a:prstGeom prst="line">
            <a:avLst/>
          </a:prstGeom>
          <a:ln>
            <a:solidFill>
              <a:srgbClr val="00226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998CB0B-DE38-4DA0-88FE-13A88B99D83F}"/>
              </a:ext>
            </a:extLst>
          </p:cNvPr>
          <p:cNvSpPr/>
          <p:nvPr userDrawn="1"/>
        </p:nvSpPr>
        <p:spPr>
          <a:xfrm>
            <a:off x="6658893" y="3124123"/>
            <a:ext cx="561650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rgbClr val="00003C"/>
                </a:solidFill>
                <a:latin typeface="Arial" panose="020B0604020202020204"/>
                <a:ea typeface="+mj-ea"/>
                <a:cs typeface="+mj-cs"/>
              </a:rPr>
              <a:t>Name of Course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</a:b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2" name="Picture 21" descr="A close up of a sign&#10;&#10;Description automatically generated">
            <a:extLst>
              <a:ext uri="{FF2B5EF4-FFF2-40B4-BE49-F238E27FC236}">
                <a16:creationId xmlns:a16="http://schemas.microsoft.com/office/drawing/2014/main" id="{373B7FA6-7B58-4BA1-89BC-7476A1C9EB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29" y="602650"/>
            <a:ext cx="4472582" cy="447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1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249B0-BF53-4292-ACC2-7428A22BB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1713A-B9CF-4F66-9AD3-3A6D02A50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2176E-B6B8-4C64-80BC-4BADBAFCC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A0A5F-31EE-4894-98C0-928563DD2D03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46D25-00A7-457E-B7B8-5B4E6E435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FE689-DDE5-4B42-BFBB-AE869D49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0899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00B04-2F22-4812-A83F-165DD7C3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E25EC-3402-4D37-888F-E953017F3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E0C22-61A3-4456-99A8-A521994D3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855E-798D-4BA2-BB70-571AFC288650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653EC-F633-46C9-89D3-38D9D4C0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82A17-A461-4BA4-82DA-37B4FD6E0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74329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D7384-7531-40A8-AE37-7A150C33D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A1B89-555C-457B-90B5-59EA0AE9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37133-1F53-417B-B6CB-52969DD7B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52535-4FE5-4381-B392-2940D0236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0212-FA20-4D8B-A8B1-369CEE6C6A51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9BB5EC-815A-452E-BF38-0877A9DF5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540C3-8371-4790-A471-0371829D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79156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758B-B65D-4433-8E97-FE3E9E5DF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A4E40-A596-49B8-BB30-424D8203B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819114-99EE-4103-92CE-F414A115E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71235-7C97-4ECE-B45E-01884DF958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5E4CE6-D82F-4D3B-A9E6-05BC8FC77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67EAA7-68E2-448E-A85A-A8B98EC73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4D3E9-1A7F-4914-8CC8-E1E4969B529E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743FC7-C4FA-48B2-85C7-117F885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13F270-78EB-4C30-98A9-99F5704F1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34650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B6152-3424-44AD-84AE-F08B20DB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216D4-0111-42EE-9AF5-66A73B62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F438-544D-4C6E-8E0E-20858684E7F3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ED26FD-E7AF-4FC1-BCB0-8292F1EEE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631D62-6B32-408E-9588-8E359186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03806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34F48F-34B1-4941-A144-9B4897BBC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4D5C-3F34-43A5-83A4-D247A9C8D362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FAE827-5E66-45D4-B124-B6B6FEB88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8B31D-B599-426D-9ECE-252208EB8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049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15FB0-FECB-49EC-9F89-EE332A782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B824E-06EA-4270-859E-B6AFB3928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D47AF-C932-49AF-914F-C5A353091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83D0D-1A59-4902-ABA4-37EF36714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79EF-4833-4045-B935-01E48F520196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8D636B-0EEC-4803-B89B-D8AD9CD8D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621CB-1B21-48BB-8031-CB4779B1E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45567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858F7-14BB-4641-B6EB-AE180DBED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0FB463-C723-4E35-9CAF-48FC611FC0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6D321-9542-4471-85AF-192C446D6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2050C-EE1A-4597-A5D1-0A0CC916F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36E3F-F6C7-4620-B846-92AB8A87D061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434B1-8079-421C-B248-3B3643895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6298F-2D27-4454-B5BD-C92FA910E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63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8AC26-7952-466D-8820-645F408E3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2967AC-17DF-48CF-8157-F5DFB8BE1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7164F-6792-494B-A7F9-7A8C4FD50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C26-755C-4E15-A190-637D612100BD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93D35-68E7-4195-A3F7-CF07A0D7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F04F1-FD4E-4FD1-831B-2D1470DE8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4919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FB4D0A-D9AD-4294-AC54-ECEC1A63B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33DB8-237F-4FE5-926C-4EC064F02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3276-F7D4-4E9D-821F-769DA3B0A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EA49-A037-4196-8B89-1EE8CB9632D9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CB387-FC65-4D01-92F0-27378D202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3CAC1-D671-4686-92FE-0D24D0D4C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76420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675B8-3092-4577-9585-0E7D7D8FC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6FD82-5E88-4485-96FC-1B2E797C3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EE1C9-D69A-434A-AC75-A4CF643F5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5D75-8EF0-41A6-A4CD-164F1872880F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19D7F-1997-4D41-9219-5D74F33A5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097DC-AA4E-4380-A9B5-C327C7CF9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9BBF-2E99-48B6-A430-AA19131B85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738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C33B1-A71F-45FC-94B3-A385D297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DA9EFB-6560-4C84-81A5-98239AEAC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AFB5A-9B4F-4F7E-B1EE-08C489F0B406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E6E67F-1BB4-4BCD-8055-210B4AFBA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20A11-F473-4DB2-B71A-C0A0F4895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9BBF-2E99-48B6-A430-AA19131B85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377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AF64F1-B309-4E18-AE66-2E7D481E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1DB3-93A3-4B1F-919C-3E0EDBA71787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C23160-C8FC-4F6E-8750-33136C5D7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2D6A7-45BF-40E4-BB52-33B692044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9BBF-2E99-48B6-A430-AA19131B85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756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E3555E11-AD2B-4C8A-9871-53F033466410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F0A38C6-5981-46DD-BF41-A865A19E0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9" b="14279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F103FE8-4DC7-4B85-AB10-305508EEAEC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37C02-0FE9-4694-A7B5-DAA2E7F9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AB09-041E-4BB5-ABBD-F346299A82D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59E44-CD78-4CC7-8AA4-C4FF8D36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3EE96-960C-45FC-BB52-209ED244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EBBE-1EFA-4D2E-88F5-083B206EF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98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3442EAC9-2627-4CE3-B5C9-648793312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C2C9BBF-2E99-48B6-A430-AA19131B85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9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16FD3F-AD8F-49E8-8D3C-A5B22E557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176E3-CA73-4422-976D-A370E17A2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919F3-069F-4851-97CC-650C637657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8C9B3-2CBD-43BA-8437-B5C338F12896}" type="datetime1">
              <a:rPr lang="en-US" smtClean="0"/>
              <a:t>11/19/2020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92F43-9F78-479C-A66C-DBE206784D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027C9-AA21-4516-BEAE-5511CFD119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C574D-4523-4C85-8AC3-69FE2946DEC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0296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95F8F8-56E8-410D-8AB1-5DF917795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F0D1D-FFAC-4A09-AD2A-E653C169D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51BD0-BE09-4EE6-8990-D0E805F07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FA9F3-C9DF-4126-947B-6BB7A84241B9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61F60-140B-474C-A012-88FFC45321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B2CC2-4A88-45AE-A2E2-E2E1AA72E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C9BBF-2E99-48B6-A430-AA19131B85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33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va.gov/debtman/" TargetMode="Externa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.png"/><Relationship Id="rId9" Type="http://schemas.microsoft.com/office/2007/relationships/diagramDrawing" Target="../diagrams/drawing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.png"/><Relationship Id="rId9" Type="http://schemas.microsoft.com/office/2007/relationships/diagramDrawing" Target="../diagrams/drawing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hyperlink" Target="http://www.pay.va.gov/" TargetMode="Externa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2.png"/><Relationship Id="rId9" Type="http://schemas.microsoft.com/office/2007/relationships/diagramDrawing" Target="../diagrams/drawing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microsoft.com/office/2007/relationships/diagramDrawing" Target="../diagrams/drawing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mailto:Gary.Greenwood2@va.gov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Tamara.Dorle@va.gov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Nicole.Haselberger@va.gov" TargetMode="External"/><Relationship Id="rId5" Type="http://schemas.openxmlformats.org/officeDocument/2006/relationships/hyperlink" Target="mailto:Julie.Lawrence@va.gov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6" Type="http://schemas.openxmlformats.org/officeDocument/2006/relationships/image" Target="../media/image1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enefits.va.gov/gibill/resources/education_resources/school_certifying_officials/elr.asp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png"/><Relationship Id="rId11" Type="http://schemas.openxmlformats.org/officeDocument/2006/relationships/hyperlink" Target="https://www.va.gov/school-administrators/" TargetMode="External"/><Relationship Id="rId5" Type="http://schemas.openxmlformats.org/officeDocument/2006/relationships/hyperlink" Target="https://www.benefits.va.gov/GIBILL/docs/job_aids/SCO_Handbook.pdf" TargetMode="External"/><Relationship Id="rId10" Type="http://schemas.openxmlformats.org/officeDocument/2006/relationships/hyperlink" Target="https://www.benefits.va.gov/gibill/resources/education_resources/school_certifying_officials/presentations.asp" TargetMode="External"/><Relationship Id="rId4" Type="http://schemas.openxmlformats.org/officeDocument/2006/relationships/hyperlink" Target="https://www.benefits.va.gov/gibill/" TargetMode="External"/><Relationship Id="rId9" Type="http://schemas.openxmlformats.org/officeDocument/2006/relationships/hyperlink" Target="https://www.benefits.va.gov/gibill/resources/education_resources/school_certifying_officials/online_sco_training.as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F80075E0-19B9-4E39-B037-E08A786D82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38762"/>
            <a:ext cx="2003544" cy="491391"/>
          </a:xfrm>
          <a:prstGeom prst="rect">
            <a:avLst/>
          </a:prstGeom>
        </p:spPr>
      </p:pic>
      <p:sp>
        <p:nvSpPr>
          <p:cNvPr id="16" name="Parallelogram 15">
            <a:extLst>
              <a:ext uri="{FF2B5EF4-FFF2-40B4-BE49-F238E27FC236}">
                <a16:creationId xmlns:a16="http://schemas.microsoft.com/office/drawing/2014/main" id="{89825D9E-8255-4C1C-B5C9-85F869F45CA2}"/>
              </a:ext>
            </a:extLst>
          </p:cNvPr>
          <p:cNvSpPr/>
          <p:nvPr/>
        </p:nvSpPr>
        <p:spPr>
          <a:xfrm flipH="1">
            <a:off x="5535612" y="43542"/>
            <a:ext cx="6656388" cy="6858001"/>
          </a:xfrm>
          <a:prstGeom prst="parallelogram">
            <a:avLst>
              <a:gd name="adj" fmla="val 40307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80143196-ED43-4E43-BEED-D11369BE403C}"/>
              </a:ext>
            </a:extLst>
          </p:cNvPr>
          <p:cNvSpPr txBox="1">
            <a:spLocks/>
          </p:cNvSpPr>
          <p:nvPr/>
        </p:nvSpPr>
        <p:spPr>
          <a:xfrm>
            <a:off x="442912" y="2681103"/>
            <a:ext cx="4032250" cy="149579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LESSONS LEARNED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AC23BB3-F509-4B32-9C10-638673D13D05}"/>
              </a:ext>
            </a:extLst>
          </p:cNvPr>
          <p:cNvSpPr/>
          <p:nvPr/>
        </p:nvSpPr>
        <p:spPr>
          <a:xfrm>
            <a:off x="-3810" y="0"/>
            <a:ext cx="7203440" cy="6858000"/>
          </a:xfrm>
          <a:custGeom>
            <a:avLst/>
            <a:gdLst>
              <a:gd name="connsiteX0" fmla="*/ 0 w 9055100"/>
              <a:gd name="connsiteY0" fmla="*/ 0 h 6858000"/>
              <a:gd name="connsiteX1" fmla="*/ 9055100 w 9055100"/>
              <a:gd name="connsiteY1" fmla="*/ 0 h 6858000"/>
              <a:gd name="connsiteX2" fmla="*/ 6781800 w 9055100"/>
              <a:gd name="connsiteY2" fmla="*/ 6858000 h 6858000"/>
              <a:gd name="connsiteX3" fmla="*/ 0 w 9055100"/>
              <a:gd name="connsiteY3" fmla="*/ 6858000 h 6858000"/>
              <a:gd name="connsiteX4" fmla="*/ 0 w 90551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55100" h="6858000">
                <a:moveTo>
                  <a:pt x="0" y="0"/>
                </a:moveTo>
                <a:lnTo>
                  <a:pt x="9055100" y="0"/>
                </a:lnTo>
                <a:lnTo>
                  <a:pt x="67818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9AB763-7E77-476A-916E-EC197420ACC1}"/>
              </a:ext>
            </a:extLst>
          </p:cNvPr>
          <p:cNvSpPr/>
          <p:nvPr/>
        </p:nvSpPr>
        <p:spPr>
          <a:xfrm>
            <a:off x="6833737" y="1643897"/>
            <a:ext cx="526682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Education Service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School Certifying Official Training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2F121A-0AF9-46DD-948B-318A5D194013}"/>
              </a:ext>
            </a:extLst>
          </p:cNvPr>
          <p:cNvCxnSpPr/>
          <p:nvPr/>
        </p:nvCxnSpPr>
        <p:spPr>
          <a:xfrm flipH="1">
            <a:off x="6896667" y="2841325"/>
            <a:ext cx="5140960" cy="0"/>
          </a:xfrm>
          <a:prstGeom prst="line">
            <a:avLst/>
          </a:prstGeom>
          <a:ln>
            <a:solidFill>
              <a:srgbClr val="00226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1F96F-DDB5-49B7-AA1F-3589A339CFC9}"/>
              </a:ext>
            </a:extLst>
          </p:cNvPr>
          <p:cNvSpPr/>
          <p:nvPr/>
        </p:nvSpPr>
        <p:spPr>
          <a:xfrm>
            <a:off x="6658893" y="3124123"/>
            <a:ext cx="561650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 Debt Management Center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(DMC)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3104E888-22C0-412C-827E-BFBAC399D3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29" y="602650"/>
            <a:ext cx="4472582" cy="447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7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>
            <a:extLst>
              <a:ext uri="{FF2B5EF4-FFF2-40B4-BE49-F238E27FC236}">
                <a16:creationId xmlns:a16="http://schemas.microsoft.com/office/drawing/2014/main" id="{4A7EC39B-6A3E-4D94-B950-AFB4B382A229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7BF82FE7-EF23-443B-AAEE-5106A6D4F43E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E13C418-2773-4D8B-880F-281E6404D2B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C11C2AF3-67B7-42A8-A978-A7BB548DCB91}"/>
              </a:ext>
            </a:extLst>
          </p:cNvPr>
          <p:cNvGrpSpPr/>
          <p:nvPr/>
        </p:nvGrpSpPr>
        <p:grpSpPr>
          <a:xfrm>
            <a:off x="6559820" y="1409940"/>
            <a:ext cx="3920611" cy="4436984"/>
            <a:chOff x="7744772" y="1189773"/>
            <a:chExt cx="3368668" cy="4528274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00DBE28-5E1F-466A-83C4-4B7E22CFE184}"/>
                </a:ext>
              </a:extLst>
            </p:cNvPr>
            <p:cNvCxnSpPr/>
            <p:nvPr/>
          </p:nvCxnSpPr>
          <p:spPr>
            <a:xfrm>
              <a:off x="7744772" y="1820746"/>
              <a:ext cx="32187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5E0016B-2D6A-4437-8906-A249C03725B0}"/>
                </a:ext>
              </a:extLst>
            </p:cNvPr>
            <p:cNvCxnSpPr/>
            <p:nvPr/>
          </p:nvCxnSpPr>
          <p:spPr>
            <a:xfrm>
              <a:off x="7744772" y="4233130"/>
              <a:ext cx="32187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71E08F1-05FB-4CCF-821D-377D2AA083B7}"/>
                </a:ext>
              </a:extLst>
            </p:cNvPr>
            <p:cNvSpPr/>
            <p:nvPr/>
          </p:nvSpPr>
          <p:spPr>
            <a:xfrm>
              <a:off x="8545161" y="1189773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Provide an overview of DMC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0C2E1A8-E24A-49D5-B735-D09B27F6E5E5}"/>
                </a:ext>
              </a:extLst>
            </p:cNvPr>
            <p:cNvGrpSpPr/>
            <p:nvPr/>
          </p:nvGrpSpPr>
          <p:grpSpPr>
            <a:xfrm>
              <a:off x="7744772" y="1193235"/>
              <a:ext cx="633536" cy="450894"/>
              <a:chOff x="7235832" y="1169640"/>
              <a:chExt cx="633536" cy="450894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9D64D3E-76BD-40BD-8F23-55C0F4BD9E3F}"/>
                  </a:ext>
                </a:extLst>
              </p:cNvPr>
              <p:cNvGrpSpPr/>
              <p:nvPr/>
            </p:nvGrpSpPr>
            <p:grpSpPr>
              <a:xfrm>
                <a:off x="7235832" y="1169640"/>
                <a:ext cx="633536" cy="450894"/>
                <a:chOff x="7235832" y="1169640"/>
                <a:chExt cx="633536" cy="450894"/>
              </a:xfrm>
            </p:grpSpPr>
            <p:sp>
              <p:nvSpPr>
                <p:cNvPr id="127" name="Flowchart: Off-page Connector 126">
                  <a:extLst>
                    <a:ext uri="{FF2B5EF4-FFF2-40B4-BE49-F238E27FC236}">
                      <a16:creationId xmlns:a16="http://schemas.microsoft.com/office/drawing/2014/main" id="{DB8B0E1C-1CCC-4ED8-B9AD-08A1C01E3003}"/>
                    </a:ext>
                  </a:extLst>
                </p:cNvPr>
                <p:cNvSpPr/>
                <p:nvPr/>
              </p:nvSpPr>
              <p:spPr>
                <a:xfrm rot="16200000">
                  <a:off x="7429476" y="1180642"/>
                  <a:ext cx="396164" cy="483620"/>
                </a:xfrm>
                <a:prstGeom prst="flowChartOffpageConnector">
                  <a:avLst/>
                </a:prstGeom>
                <a:solidFill>
                  <a:srgbClr val="00226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607DC62-D03A-4BA4-87C9-3B2C402E7FFB}"/>
                    </a:ext>
                  </a:extLst>
                </p:cNvPr>
                <p:cNvSpPr txBox="1"/>
                <p:nvPr/>
              </p:nvSpPr>
              <p:spPr>
                <a:xfrm>
                  <a:off x="7463300" y="1300152"/>
                  <a:ext cx="31148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1.</a:t>
                  </a: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0463B6AE-8993-4793-9AB5-AA8F717F3E11}"/>
                    </a:ext>
                  </a:extLst>
                </p:cNvPr>
                <p:cNvSpPr/>
                <p:nvPr/>
              </p:nvSpPr>
              <p:spPr>
                <a:xfrm rot="18956483">
                  <a:off x="7235832" y="1169640"/>
                  <a:ext cx="553525" cy="382739"/>
                </a:xfrm>
                <a:custGeom>
                  <a:avLst/>
                  <a:gdLst>
                    <a:gd name="connsiteX0" fmla="*/ 275490 w 553525"/>
                    <a:gd name="connsiteY0" fmla="*/ 0 h 382739"/>
                    <a:gd name="connsiteX1" fmla="*/ 553525 w 553525"/>
                    <a:gd name="connsiteY1" fmla="*/ 269045 h 382739"/>
                    <a:gd name="connsiteX2" fmla="*/ 540502 w 553525"/>
                    <a:gd name="connsiteY2" fmla="*/ 309049 h 382739"/>
                    <a:gd name="connsiteX3" fmla="*/ 485290 w 553525"/>
                    <a:gd name="connsiteY3" fmla="*/ 339596 h 382739"/>
                    <a:gd name="connsiteX4" fmla="*/ 274656 w 553525"/>
                    <a:gd name="connsiteY4" fmla="*/ 382739 h 382739"/>
                    <a:gd name="connsiteX5" fmla="*/ 64022 w 553525"/>
                    <a:gd name="connsiteY5" fmla="*/ 339596 h 382739"/>
                    <a:gd name="connsiteX6" fmla="*/ 47011 w 553525"/>
                    <a:gd name="connsiteY6" fmla="*/ 330185 h 382739"/>
                    <a:gd name="connsiteX7" fmla="*/ 0 w 553525"/>
                    <a:gd name="connsiteY7" fmla="*/ 284695 h 382739"/>
                    <a:gd name="connsiteX8" fmla="*/ 275490 w 553525"/>
                    <a:gd name="connsiteY8" fmla="*/ 0 h 382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53525" h="382739">
                      <a:moveTo>
                        <a:pt x="275490" y="0"/>
                      </a:moveTo>
                      <a:lnTo>
                        <a:pt x="553525" y="269045"/>
                      </a:lnTo>
                      <a:lnTo>
                        <a:pt x="540502" y="309049"/>
                      </a:lnTo>
                      <a:lnTo>
                        <a:pt x="485290" y="339596"/>
                      </a:lnTo>
                      <a:cubicBezTo>
                        <a:pt x="425163" y="366834"/>
                        <a:pt x="352680" y="382739"/>
                        <a:pt x="274656" y="382739"/>
                      </a:cubicBezTo>
                      <a:cubicBezTo>
                        <a:pt x="196632" y="382739"/>
                        <a:pt x="124148" y="366834"/>
                        <a:pt x="64022" y="339596"/>
                      </a:cubicBezTo>
                      <a:lnTo>
                        <a:pt x="47011" y="330185"/>
                      </a:lnTo>
                      <a:lnTo>
                        <a:pt x="0" y="284695"/>
                      </a:lnTo>
                      <a:lnTo>
                        <a:pt x="27549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alpha val="53000"/>
                      </a:schemeClr>
                    </a:gs>
                    <a:gs pos="3000">
                      <a:schemeClr val="bg1">
                        <a:alpha val="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233C38A5-25DA-41AA-8A3C-0CD114E5EAA4}"/>
                  </a:ext>
                </a:extLst>
              </p:cNvPr>
              <p:cNvSpPr/>
              <p:nvPr/>
            </p:nvSpPr>
            <p:spPr>
              <a:xfrm>
                <a:off x="7271642" y="1224360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626E86E-9DDC-47E6-950D-87886C0717F0}"/>
                </a:ext>
              </a:extLst>
            </p:cNvPr>
            <p:cNvSpPr/>
            <p:nvPr/>
          </p:nvSpPr>
          <p:spPr>
            <a:xfrm>
              <a:off x="8545161" y="1992298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Assess why/how debts are established</a:t>
              </a: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C0ECB42-3FD8-4DA8-8D98-0DA9E5E5AFF9}"/>
                </a:ext>
              </a:extLst>
            </p:cNvPr>
            <p:cNvSpPr/>
            <p:nvPr/>
          </p:nvSpPr>
          <p:spPr>
            <a:xfrm rot="18956483">
              <a:off x="7799977" y="4409747"/>
              <a:ext cx="553525" cy="382739"/>
            </a:xfrm>
            <a:custGeom>
              <a:avLst/>
              <a:gdLst>
                <a:gd name="connsiteX0" fmla="*/ 275490 w 553525"/>
                <a:gd name="connsiteY0" fmla="*/ 0 h 382739"/>
                <a:gd name="connsiteX1" fmla="*/ 553525 w 553525"/>
                <a:gd name="connsiteY1" fmla="*/ 269045 h 382739"/>
                <a:gd name="connsiteX2" fmla="*/ 540502 w 553525"/>
                <a:gd name="connsiteY2" fmla="*/ 309049 h 382739"/>
                <a:gd name="connsiteX3" fmla="*/ 485290 w 553525"/>
                <a:gd name="connsiteY3" fmla="*/ 339596 h 382739"/>
                <a:gd name="connsiteX4" fmla="*/ 274656 w 553525"/>
                <a:gd name="connsiteY4" fmla="*/ 382739 h 382739"/>
                <a:gd name="connsiteX5" fmla="*/ 64022 w 553525"/>
                <a:gd name="connsiteY5" fmla="*/ 339596 h 382739"/>
                <a:gd name="connsiteX6" fmla="*/ 47011 w 553525"/>
                <a:gd name="connsiteY6" fmla="*/ 330185 h 382739"/>
                <a:gd name="connsiteX7" fmla="*/ 0 w 553525"/>
                <a:gd name="connsiteY7" fmla="*/ 284695 h 382739"/>
                <a:gd name="connsiteX8" fmla="*/ 275490 w 553525"/>
                <a:gd name="connsiteY8" fmla="*/ 0 h 382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3525" h="382739">
                  <a:moveTo>
                    <a:pt x="275490" y="0"/>
                  </a:moveTo>
                  <a:lnTo>
                    <a:pt x="553525" y="269045"/>
                  </a:lnTo>
                  <a:lnTo>
                    <a:pt x="540502" y="309049"/>
                  </a:lnTo>
                  <a:lnTo>
                    <a:pt x="485290" y="339596"/>
                  </a:lnTo>
                  <a:cubicBezTo>
                    <a:pt x="425163" y="366834"/>
                    <a:pt x="352680" y="382739"/>
                    <a:pt x="274656" y="382739"/>
                  </a:cubicBezTo>
                  <a:cubicBezTo>
                    <a:pt x="196632" y="382739"/>
                    <a:pt x="124148" y="366834"/>
                    <a:pt x="64022" y="339596"/>
                  </a:cubicBezTo>
                  <a:lnTo>
                    <a:pt x="47011" y="330185"/>
                  </a:lnTo>
                  <a:lnTo>
                    <a:pt x="0" y="284695"/>
                  </a:lnTo>
                  <a:lnTo>
                    <a:pt x="27549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53000"/>
                  </a:schemeClr>
                </a:gs>
                <a:gs pos="3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44D21C6-AE64-47BC-873A-1CA4D1A249F9}"/>
                </a:ext>
              </a:extLst>
            </p:cNvPr>
            <p:cNvCxnSpPr/>
            <p:nvPr/>
          </p:nvCxnSpPr>
          <p:spPr>
            <a:xfrm>
              <a:off x="7744772" y="2624874"/>
              <a:ext cx="32187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84E19FF4-6E92-428B-8011-6E6960112EB1}"/>
                </a:ext>
              </a:extLst>
            </p:cNvPr>
            <p:cNvGrpSpPr/>
            <p:nvPr/>
          </p:nvGrpSpPr>
          <p:grpSpPr>
            <a:xfrm>
              <a:off x="7744772" y="2018138"/>
              <a:ext cx="633536" cy="450894"/>
              <a:chOff x="7744772" y="1997363"/>
              <a:chExt cx="633536" cy="450894"/>
            </a:xfrm>
          </p:grpSpPr>
          <p:sp>
            <p:nvSpPr>
              <p:cNvPr id="120" name="Flowchart: Off-page Connector 119">
                <a:extLst>
                  <a:ext uri="{FF2B5EF4-FFF2-40B4-BE49-F238E27FC236}">
                    <a16:creationId xmlns:a16="http://schemas.microsoft.com/office/drawing/2014/main" id="{5CFE5A14-66C3-49EC-83F8-459DF44D5B5C}"/>
                  </a:ext>
                </a:extLst>
              </p:cNvPr>
              <p:cNvSpPr/>
              <p:nvPr/>
            </p:nvSpPr>
            <p:spPr>
              <a:xfrm rot="16200000">
                <a:off x="7938416" y="2008365"/>
                <a:ext cx="396164" cy="483620"/>
              </a:xfrm>
              <a:prstGeom prst="flowChartOffpageConnector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90A109AB-3C58-4E17-ADCF-ED5DE484E748}"/>
                  </a:ext>
                </a:extLst>
              </p:cNvPr>
              <p:cNvSpPr/>
              <p:nvPr/>
            </p:nvSpPr>
            <p:spPr>
              <a:xfrm rot="18956483">
                <a:off x="7744772" y="1997363"/>
                <a:ext cx="553525" cy="382739"/>
              </a:xfrm>
              <a:custGeom>
                <a:avLst/>
                <a:gdLst>
                  <a:gd name="connsiteX0" fmla="*/ 275490 w 553525"/>
                  <a:gd name="connsiteY0" fmla="*/ 0 h 382739"/>
                  <a:gd name="connsiteX1" fmla="*/ 553525 w 553525"/>
                  <a:gd name="connsiteY1" fmla="*/ 269045 h 382739"/>
                  <a:gd name="connsiteX2" fmla="*/ 540502 w 553525"/>
                  <a:gd name="connsiteY2" fmla="*/ 309049 h 382739"/>
                  <a:gd name="connsiteX3" fmla="*/ 485290 w 553525"/>
                  <a:gd name="connsiteY3" fmla="*/ 339596 h 382739"/>
                  <a:gd name="connsiteX4" fmla="*/ 274656 w 553525"/>
                  <a:gd name="connsiteY4" fmla="*/ 382739 h 382739"/>
                  <a:gd name="connsiteX5" fmla="*/ 64022 w 553525"/>
                  <a:gd name="connsiteY5" fmla="*/ 339596 h 382739"/>
                  <a:gd name="connsiteX6" fmla="*/ 47011 w 553525"/>
                  <a:gd name="connsiteY6" fmla="*/ 330185 h 382739"/>
                  <a:gd name="connsiteX7" fmla="*/ 0 w 553525"/>
                  <a:gd name="connsiteY7" fmla="*/ 284695 h 382739"/>
                  <a:gd name="connsiteX8" fmla="*/ 275490 w 553525"/>
                  <a:gd name="connsiteY8" fmla="*/ 0 h 38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525" h="382739">
                    <a:moveTo>
                      <a:pt x="275490" y="0"/>
                    </a:moveTo>
                    <a:lnTo>
                      <a:pt x="553525" y="269045"/>
                    </a:lnTo>
                    <a:lnTo>
                      <a:pt x="540502" y="309049"/>
                    </a:lnTo>
                    <a:lnTo>
                      <a:pt x="485290" y="339596"/>
                    </a:lnTo>
                    <a:cubicBezTo>
                      <a:pt x="425163" y="366834"/>
                      <a:pt x="352680" y="382739"/>
                      <a:pt x="274656" y="382739"/>
                    </a:cubicBezTo>
                    <a:cubicBezTo>
                      <a:pt x="196632" y="382739"/>
                      <a:pt x="124148" y="366834"/>
                      <a:pt x="64022" y="339596"/>
                    </a:cubicBezTo>
                    <a:lnTo>
                      <a:pt x="47011" y="330185"/>
                    </a:lnTo>
                    <a:lnTo>
                      <a:pt x="0" y="284695"/>
                    </a:lnTo>
                    <a:lnTo>
                      <a:pt x="27549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53000"/>
                    </a:schemeClr>
                  </a:gs>
                  <a:gs pos="3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928210A7-3355-480E-A9E4-940D8D3D76D9}"/>
                  </a:ext>
                </a:extLst>
              </p:cNvPr>
              <p:cNvSpPr/>
              <p:nvPr/>
            </p:nvSpPr>
            <p:spPr>
              <a:xfrm>
                <a:off x="7780582" y="2052083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FF61DE7D-80CD-4DBE-9E10-BFA349D73600}"/>
                  </a:ext>
                </a:extLst>
              </p:cNvPr>
              <p:cNvSpPr txBox="1"/>
              <p:nvPr/>
            </p:nvSpPr>
            <p:spPr>
              <a:xfrm>
                <a:off x="7972240" y="2127875"/>
                <a:ext cx="3114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6EFA4847-246F-465E-A884-49A73AC5E178}"/>
                </a:ext>
              </a:extLst>
            </p:cNvPr>
            <p:cNvGrpSpPr/>
            <p:nvPr/>
          </p:nvGrpSpPr>
          <p:grpSpPr>
            <a:xfrm>
              <a:off x="7744772" y="2801491"/>
              <a:ext cx="633536" cy="450894"/>
              <a:chOff x="7235832" y="2777896"/>
              <a:chExt cx="633536" cy="450894"/>
            </a:xfrm>
          </p:grpSpPr>
          <p:sp>
            <p:nvSpPr>
              <p:cNvPr id="89" name="Flowchart: Off-page Connector 88">
                <a:extLst>
                  <a:ext uri="{FF2B5EF4-FFF2-40B4-BE49-F238E27FC236}">
                    <a16:creationId xmlns:a16="http://schemas.microsoft.com/office/drawing/2014/main" id="{936BCDA2-9703-464C-82B3-9C224DEB4320}"/>
                  </a:ext>
                </a:extLst>
              </p:cNvPr>
              <p:cNvSpPr/>
              <p:nvPr/>
            </p:nvSpPr>
            <p:spPr>
              <a:xfrm rot="16200000">
                <a:off x="7429476" y="2788898"/>
                <a:ext cx="396164" cy="483620"/>
              </a:xfrm>
              <a:prstGeom prst="flowChartOffpageConnector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D85E5C2-8535-40E5-AE5A-00E4E9E59148}"/>
                  </a:ext>
                </a:extLst>
              </p:cNvPr>
              <p:cNvSpPr/>
              <p:nvPr/>
            </p:nvSpPr>
            <p:spPr>
              <a:xfrm rot="18956483">
                <a:off x="7235832" y="2777896"/>
                <a:ext cx="553525" cy="382739"/>
              </a:xfrm>
              <a:custGeom>
                <a:avLst/>
                <a:gdLst>
                  <a:gd name="connsiteX0" fmla="*/ 275490 w 553525"/>
                  <a:gd name="connsiteY0" fmla="*/ 0 h 382739"/>
                  <a:gd name="connsiteX1" fmla="*/ 553525 w 553525"/>
                  <a:gd name="connsiteY1" fmla="*/ 269045 h 382739"/>
                  <a:gd name="connsiteX2" fmla="*/ 540502 w 553525"/>
                  <a:gd name="connsiteY2" fmla="*/ 309049 h 382739"/>
                  <a:gd name="connsiteX3" fmla="*/ 485290 w 553525"/>
                  <a:gd name="connsiteY3" fmla="*/ 339596 h 382739"/>
                  <a:gd name="connsiteX4" fmla="*/ 274656 w 553525"/>
                  <a:gd name="connsiteY4" fmla="*/ 382739 h 382739"/>
                  <a:gd name="connsiteX5" fmla="*/ 64022 w 553525"/>
                  <a:gd name="connsiteY5" fmla="*/ 339596 h 382739"/>
                  <a:gd name="connsiteX6" fmla="*/ 47011 w 553525"/>
                  <a:gd name="connsiteY6" fmla="*/ 330185 h 382739"/>
                  <a:gd name="connsiteX7" fmla="*/ 0 w 553525"/>
                  <a:gd name="connsiteY7" fmla="*/ 284695 h 382739"/>
                  <a:gd name="connsiteX8" fmla="*/ 275490 w 553525"/>
                  <a:gd name="connsiteY8" fmla="*/ 0 h 38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525" h="382739">
                    <a:moveTo>
                      <a:pt x="275490" y="0"/>
                    </a:moveTo>
                    <a:lnTo>
                      <a:pt x="553525" y="269045"/>
                    </a:lnTo>
                    <a:lnTo>
                      <a:pt x="540502" y="309049"/>
                    </a:lnTo>
                    <a:lnTo>
                      <a:pt x="485290" y="339596"/>
                    </a:lnTo>
                    <a:cubicBezTo>
                      <a:pt x="425163" y="366834"/>
                      <a:pt x="352680" y="382739"/>
                      <a:pt x="274656" y="382739"/>
                    </a:cubicBezTo>
                    <a:cubicBezTo>
                      <a:pt x="196632" y="382739"/>
                      <a:pt x="124148" y="366834"/>
                      <a:pt x="64022" y="339596"/>
                    </a:cubicBezTo>
                    <a:lnTo>
                      <a:pt x="47011" y="330185"/>
                    </a:lnTo>
                    <a:lnTo>
                      <a:pt x="0" y="284695"/>
                    </a:lnTo>
                    <a:lnTo>
                      <a:pt x="27549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53000"/>
                    </a:schemeClr>
                  </a:gs>
                  <a:gs pos="3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8A8C1676-A958-47FD-9C04-B86FABE6A992}"/>
                  </a:ext>
                </a:extLst>
              </p:cNvPr>
              <p:cNvSpPr/>
              <p:nvPr/>
            </p:nvSpPr>
            <p:spPr>
              <a:xfrm>
                <a:off x="7271642" y="2832616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70D73EC-2128-42E7-BB09-1414A65AA19D}"/>
                  </a:ext>
                </a:extLst>
              </p:cNvPr>
              <p:cNvSpPr txBox="1"/>
              <p:nvPr/>
            </p:nvSpPr>
            <p:spPr>
              <a:xfrm>
                <a:off x="7463300" y="2908408"/>
                <a:ext cx="3114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465A295-6AF2-431B-96AD-0F877EE9374E}"/>
                </a:ext>
              </a:extLst>
            </p:cNvPr>
            <p:cNvCxnSpPr/>
            <p:nvPr/>
          </p:nvCxnSpPr>
          <p:spPr>
            <a:xfrm>
              <a:off x="7744772" y="3429002"/>
              <a:ext cx="32187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2472369-EEA1-49D7-902C-3AF0DA3F5A1E}"/>
                </a:ext>
              </a:extLst>
            </p:cNvPr>
            <p:cNvGrpSpPr/>
            <p:nvPr/>
          </p:nvGrpSpPr>
          <p:grpSpPr>
            <a:xfrm>
              <a:off x="7744772" y="3605619"/>
              <a:ext cx="633536" cy="450894"/>
              <a:chOff x="7235832" y="3582024"/>
              <a:chExt cx="633536" cy="450894"/>
            </a:xfrm>
          </p:grpSpPr>
          <p:sp>
            <p:nvSpPr>
              <p:cNvPr id="85" name="Flowchart: Off-page Connector 84">
                <a:extLst>
                  <a:ext uri="{FF2B5EF4-FFF2-40B4-BE49-F238E27FC236}">
                    <a16:creationId xmlns:a16="http://schemas.microsoft.com/office/drawing/2014/main" id="{EA56AD5E-8491-4B05-B71C-AC6DEFE59E9A}"/>
                  </a:ext>
                </a:extLst>
              </p:cNvPr>
              <p:cNvSpPr/>
              <p:nvPr/>
            </p:nvSpPr>
            <p:spPr>
              <a:xfrm rot="16200000">
                <a:off x="7429476" y="3593026"/>
                <a:ext cx="396164" cy="483620"/>
              </a:xfrm>
              <a:prstGeom prst="flowChartOffpageConnector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5642A7C-8249-435E-A14D-EDEE2146BBC5}"/>
                  </a:ext>
                </a:extLst>
              </p:cNvPr>
              <p:cNvSpPr/>
              <p:nvPr/>
            </p:nvSpPr>
            <p:spPr>
              <a:xfrm rot="18956483">
                <a:off x="7235832" y="3582024"/>
                <a:ext cx="553525" cy="382739"/>
              </a:xfrm>
              <a:custGeom>
                <a:avLst/>
                <a:gdLst>
                  <a:gd name="connsiteX0" fmla="*/ 275490 w 553525"/>
                  <a:gd name="connsiteY0" fmla="*/ 0 h 382739"/>
                  <a:gd name="connsiteX1" fmla="*/ 553525 w 553525"/>
                  <a:gd name="connsiteY1" fmla="*/ 269045 h 382739"/>
                  <a:gd name="connsiteX2" fmla="*/ 540502 w 553525"/>
                  <a:gd name="connsiteY2" fmla="*/ 309049 h 382739"/>
                  <a:gd name="connsiteX3" fmla="*/ 485290 w 553525"/>
                  <a:gd name="connsiteY3" fmla="*/ 339596 h 382739"/>
                  <a:gd name="connsiteX4" fmla="*/ 274656 w 553525"/>
                  <a:gd name="connsiteY4" fmla="*/ 382739 h 382739"/>
                  <a:gd name="connsiteX5" fmla="*/ 64022 w 553525"/>
                  <a:gd name="connsiteY5" fmla="*/ 339596 h 382739"/>
                  <a:gd name="connsiteX6" fmla="*/ 47011 w 553525"/>
                  <a:gd name="connsiteY6" fmla="*/ 330185 h 382739"/>
                  <a:gd name="connsiteX7" fmla="*/ 0 w 553525"/>
                  <a:gd name="connsiteY7" fmla="*/ 284695 h 382739"/>
                  <a:gd name="connsiteX8" fmla="*/ 275490 w 553525"/>
                  <a:gd name="connsiteY8" fmla="*/ 0 h 38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525" h="382739">
                    <a:moveTo>
                      <a:pt x="275490" y="0"/>
                    </a:moveTo>
                    <a:lnTo>
                      <a:pt x="553525" y="269045"/>
                    </a:lnTo>
                    <a:lnTo>
                      <a:pt x="540502" y="309049"/>
                    </a:lnTo>
                    <a:lnTo>
                      <a:pt x="485290" y="339596"/>
                    </a:lnTo>
                    <a:cubicBezTo>
                      <a:pt x="425163" y="366834"/>
                      <a:pt x="352680" y="382739"/>
                      <a:pt x="274656" y="382739"/>
                    </a:cubicBezTo>
                    <a:cubicBezTo>
                      <a:pt x="196632" y="382739"/>
                      <a:pt x="124148" y="366834"/>
                      <a:pt x="64022" y="339596"/>
                    </a:cubicBezTo>
                    <a:lnTo>
                      <a:pt x="47011" y="330185"/>
                    </a:lnTo>
                    <a:lnTo>
                      <a:pt x="0" y="284695"/>
                    </a:lnTo>
                    <a:lnTo>
                      <a:pt x="27549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53000"/>
                    </a:schemeClr>
                  </a:gs>
                  <a:gs pos="3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39ABECC-2D6A-4E73-A496-3DAABABFCD2C}"/>
                  </a:ext>
                </a:extLst>
              </p:cNvPr>
              <p:cNvSpPr/>
              <p:nvPr/>
            </p:nvSpPr>
            <p:spPr>
              <a:xfrm>
                <a:off x="7271642" y="3636744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F22DAC4-97FD-4FEF-81D6-B80431AF96BA}"/>
                  </a:ext>
                </a:extLst>
              </p:cNvPr>
              <p:cNvSpPr txBox="1"/>
              <p:nvPr/>
            </p:nvSpPr>
            <p:spPr>
              <a:xfrm>
                <a:off x="7463300" y="3712536"/>
                <a:ext cx="3114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4.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2865A00-1E25-45E2-AD4B-26174631189D}"/>
                </a:ext>
              </a:extLst>
            </p:cNvPr>
            <p:cNvCxnSpPr/>
            <p:nvPr/>
          </p:nvCxnSpPr>
          <p:spPr>
            <a:xfrm>
              <a:off x="7744772" y="5037258"/>
              <a:ext cx="32187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78F47365-2170-4E87-93C5-FE91FBD532E9}"/>
                </a:ext>
              </a:extLst>
            </p:cNvPr>
            <p:cNvGrpSpPr/>
            <p:nvPr/>
          </p:nvGrpSpPr>
          <p:grpSpPr>
            <a:xfrm>
              <a:off x="7744772" y="5213871"/>
              <a:ext cx="633536" cy="450894"/>
              <a:chOff x="7235832" y="5190276"/>
              <a:chExt cx="633536" cy="450894"/>
            </a:xfrm>
          </p:grpSpPr>
          <p:sp>
            <p:nvSpPr>
              <p:cNvPr id="81" name="Flowchart: Off-page Connector 80">
                <a:extLst>
                  <a:ext uri="{FF2B5EF4-FFF2-40B4-BE49-F238E27FC236}">
                    <a16:creationId xmlns:a16="http://schemas.microsoft.com/office/drawing/2014/main" id="{9210896C-9729-4F39-B807-8223B7FA5C5E}"/>
                  </a:ext>
                </a:extLst>
              </p:cNvPr>
              <p:cNvSpPr/>
              <p:nvPr/>
            </p:nvSpPr>
            <p:spPr>
              <a:xfrm rot="16200000">
                <a:off x="7429476" y="5201278"/>
                <a:ext cx="396164" cy="483620"/>
              </a:xfrm>
              <a:prstGeom prst="flowChartOffpageConnector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9A0CDAD3-1001-4CAA-A9DB-8EB38D62DCC0}"/>
                  </a:ext>
                </a:extLst>
              </p:cNvPr>
              <p:cNvSpPr/>
              <p:nvPr/>
            </p:nvSpPr>
            <p:spPr>
              <a:xfrm rot="18956483">
                <a:off x="7235832" y="5190276"/>
                <a:ext cx="553525" cy="382739"/>
              </a:xfrm>
              <a:custGeom>
                <a:avLst/>
                <a:gdLst>
                  <a:gd name="connsiteX0" fmla="*/ 275490 w 553525"/>
                  <a:gd name="connsiteY0" fmla="*/ 0 h 382739"/>
                  <a:gd name="connsiteX1" fmla="*/ 553525 w 553525"/>
                  <a:gd name="connsiteY1" fmla="*/ 269045 h 382739"/>
                  <a:gd name="connsiteX2" fmla="*/ 540502 w 553525"/>
                  <a:gd name="connsiteY2" fmla="*/ 309049 h 382739"/>
                  <a:gd name="connsiteX3" fmla="*/ 485290 w 553525"/>
                  <a:gd name="connsiteY3" fmla="*/ 339596 h 382739"/>
                  <a:gd name="connsiteX4" fmla="*/ 274656 w 553525"/>
                  <a:gd name="connsiteY4" fmla="*/ 382739 h 382739"/>
                  <a:gd name="connsiteX5" fmla="*/ 64022 w 553525"/>
                  <a:gd name="connsiteY5" fmla="*/ 339596 h 382739"/>
                  <a:gd name="connsiteX6" fmla="*/ 47011 w 553525"/>
                  <a:gd name="connsiteY6" fmla="*/ 330185 h 382739"/>
                  <a:gd name="connsiteX7" fmla="*/ 0 w 553525"/>
                  <a:gd name="connsiteY7" fmla="*/ 284695 h 382739"/>
                  <a:gd name="connsiteX8" fmla="*/ 275490 w 553525"/>
                  <a:gd name="connsiteY8" fmla="*/ 0 h 38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525" h="382739">
                    <a:moveTo>
                      <a:pt x="275490" y="0"/>
                    </a:moveTo>
                    <a:lnTo>
                      <a:pt x="553525" y="269045"/>
                    </a:lnTo>
                    <a:lnTo>
                      <a:pt x="540502" y="309049"/>
                    </a:lnTo>
                    <a:lnTo>
                      <a:pt x="485290" y="339596"/>
                    </a:lnTo>
                    <a:cubicBezTo>
                      <a:pt x="425163" y="366834"/>
                      <a:pt x="352680" y="382739"/>
                      <a:pt x="274656" y="382739"/>
                    </a:cubicBezTo>
                    <a:cubicBezTo>
                      <a:pt x="196632" y="382739"/>
                      <a:pt x="124148" y="366834"/>
                      <a:pt x="64022" y="339596"/>
                    </a:cubicBezTo>
                    <a:lnTo>
                      <a:pt x="47011" y="330185"/>
                    </a:lnTo>
                    <a:lnTo>
                      <a:pt x="0" y="284695"/>
                    </a:lnTo>
                    <a:lnTo>
                      <a:pt x="27549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53000"/>
                    </a:schemeClr>
                  </a:gs>
                  <a:gs pos="3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2100B582-6D05-45EB-92B8-2132564577D1}"/>
                  </a:ext>
                </a:extLst>
              </p:cNvPr>
              <p:cNvSpPr/>
              <p:nvPr/>
            </p:nvSpPr>
            <p:spPr>
              <a:xfrm>
                <a:off x="7271642" y="5244996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F88E02A-CA97-4E65-84A5-53A3EA363067}"/>
                  </a:ext>
                </a:extLst>
              </p:cNvPr>
              <p:cNvSpPr txBox="1"/>
              <p:nvPr/>
            </p:nvSpPr>
            <p:spPr>
              <a:xfrm>
                <a:off x="7463300" y="5320788"/>
                <a:ext cx="3114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6.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0CF75CB-EFB4-4E1E-ADBE-1743980912E7}"/>
                </a:ext>
              </a:extLst>
            </p:cNvPr>
            <p:cNvGrpSpPr/>
            <p:nvPr/>
          </p:nvGrpSpPr>
          <p:grpSpPr>
            <a:xfrm>
              <a:off x="7744772" y="4409747"/>
              <a:ext cx="633536" cy="450894"/>
              <a:chOff x="7235832" y="3582024"/>
              <a:chExt cx="633536" cy="450894"/>
            </a:xfrm>
          </p:grpSpPr>
          <p:sp>
            <p:nvSpPr>
              <p:cNvPr id="77" name="Flowchart: Off-page Connector 76">
                <a:extLst>
                  <a:ext uri="{FF2B5EF4-FFF2-40B4-BE49-F238E27FC236}">
                    <a16:creationId xmlns:a16="http://schemas.microsoft.com/office/drawing/2014/main" id="{12D5B2CF-C3E9-4214-A5FD-CD8327FC1B7D}"/>
                  </a:ext>
                </a:extLst>
              </p:cNvPr>
              <p:cNvSpPr/>
              <p:nvPr/>
            </p:nvSpPr>
            <p:spPr>
              <a:xfrm rot="16200000">
                <a:off x="7429476" y="3593026"/>
                <a:ext cx="396164" cy="483620"/>
              </a:xfrm>
              <a:prstGeom prst="flowChartOffpageConnector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8257F4AE-7F9F-425E-A786-7322F053D156}"/>
                  </a:ext>
                </a:extLst>
              </p:cNvPr>
              <p:cNvSpPr/>
              <p:nvPr/>
            </p:nvSpPr>
            <p:spPr>
              <a:xfrm rot="18956483">
                <a:off x="7235832" y="3582024"/>
                <a:ext cx="553525" cy="382739"/>
              </a:xfrm>
              <a:custGeom>
                <a:avLst/>
                <a:gdLst>
                  <a:gd name="connsiteX0" fmla="*/ 275490 w 553525"/>
                  <a:gd name="connsiteY0" fmla="*/ 0 h 382739"/>
                  <a:gd name="connsiteX1" fmla="*/ 553525 w 553525"/>
                  <a:gd name="connsiteY1" fmla="*/ 269045 h 382739"/>
                  <a:gd name="connsiteX2" fmla="*/ 540502 w 553525"/>
                  <a:gd name="connsiteY2" fmla="*/ 309049 h 382739"/>
                  <a:gd name="connsiteX3" fmla="*/ 485290 w 553525"/>
                  <a:gd name="connsiteY3" fmla="*/ 339596 h 382739"/>
                  <a:gd name="connsiteX4" fmla="*/ 274656 w 553525"/>
                  <a:gd name="connsiteY4" fmla="*/ 382739 h 382739"/>
                  <a:gd name="connsiteX5" fmla="*/ 64022 w 553525"/>
                  <a:gd name="connsiteY5" fmla="*/ 339596 h 382739"/>
                  <a:gd name="connsiteX6" fmla="*/ 47011 w 553525"/>
                  <a:gd name="connsiteY6" fmla="*/ 330185 h 382739"/>
                  <a:gd name="connsiteX7" fmla="*/ 0 w 553525"/>
                  <a:gd name="connsiteY7" fmla="*/ 284695 h 382739"/>
                  <a:gd name="connsiteX8" fmla="*/ 275490 w 553525"/>
                  <a:gd name="connsiteY8" fmla="*/ 0 h 38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525" h="382739">
                    <a:moveTo>
                      <a:pt x="275490" y="0"/>
                    </a:moveTo>
                    <a:lnTo>
                      <a:pt x="553525" y="269045"/>
                    </a:lnTo>
                    <a:lnTo>
                      <a:pt x="540502" y="309049"/>
                    </a:lnTo>
                    <a:lnTo>
                      <a:pt x="485290" y="339596"/>
                    </a:lnTo>
                    <a:cubicBezTo>
                      <a:pt x="425163" y="366834"/>
                      <a:pt x="352680" y="382739"/>
                      <a:pt x="274656" y="382739"/>
                    </a:cubicBezTo>
                    <a:cubicBezTo>
                      <a:pt x="196632" y="382739"/>
                      <a:pt x="124148" y="366834"/>
                      <a:pt x="64022" y="339596"/>
                    </a:cubicBezTo>
                    <a:lnTo>
                      <a:pt x="47011" y="330185"/>
                    </a:lnTo>
                    <a:lnTo>
                      <a:pt x="0" y="284695"/>
                    </a:lnTo>
                    <a:lnTo>
                      <a:pt x="27549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53000"/>
                    </a:schemeClr>
                  </a:gs>
                  <a:gs pos="3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89B93777-FF77-4CFF-BB54-817EED9D7AC0}"/>
                  </a:ext>
                </a:extLst>
              </p:cNvPr>
              <p:cNvSpPr/>
              <p:nvPr/>
            </p:nvSpPr>
            <p:spPr>
              <a:xfrm>
                <a:off x="7271642" y="3636744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75F7FDE-4609-426D-BF99-9A1192EBC09C}"/>
                  </a:ext>
                </a:extLst>
              </p:cNvPr>
              <p:cNvSpPr txBox="1"/>
              <p:nvPr/>
            </p:nvSpPr>
            <p:spPr>
              <a:xfrm>
                <a:off x="7463300" y="3712536"/>
                <a:ext cx="3114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433C380-0736-4E90-8C7A-64DA14EA5AAE}"/>
                </a:ext>
              </a:extLst>
            </p:cNvPr>
            <p:cNvSpPr/>
            <p:nvPr/>
          </p:nvSpPr>
          <p:spPr>
            <a:xfrm>
              <a:off x="8545161" y="2940860"/>
              <a:ext cx="2568279" cy="251287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Define collection processes 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B614C45-8F0F-4491-8696-4CFF5ADCE086}"/>
                </a:ext>
              </a:extLst>
            </p:cNvPr>
            <p:cNvSpPr/>
            <p:nvPr/>
          </p:nvSpPr>
          <p:spPr>
            <a:xfrm>
              <a:off x="8545161" y="3600553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List options to resolve a debt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B1699D6-4F45-4181-9FDC-F9F75B2AD386}"/>
                </a:ext>
              </a:extLst>
            </p:cNvPr>
            <p:cNvSpPr/>
            <p:nvPr/>
          </p:nvSpPr>
          <p:spPr>
            <a:xfrm>
              <a:off x="8545161" y="4406657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Define risks of non-payment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70E4B2B-8687-48FB-A28E-FF90ECB1C194}"/>
                </a:ext>
              </a:extLst>
            </p:cNvPr>
            <p:cNvSpPr/>
            <p:nvPr/>
          </p:nvSpPr>
          <p:spPr>
            <a:xfrm>
              <a:off x="8545161" y="5215472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Formulate responses to debt questions</a:t>
              </a:r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ECECBD78-04AF-49CB-926C-515AA7FBDBE5}"/>
              </a:ext>
            </a:extLst>
          </p:cNvPr>
          <p:cNvSpPr/>
          <p:nvPr/>
        </p:nvSpPr>
        <p:spPr>
          <a:xfrm>
            <a:off x="2732746" y="255735"/>
            <a:ext cx="6726506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540BBA0-971F-4A0C-972C-A27086C5FCC3}"/>
              </a:ext>
            </a:extLst>
          </p:cNvPr>
          <p:cNvSpPr/>
          <p:nvPr/>
        </p:nvSpPr>
        <p:spPr>
          <a:xfrm>
            <a:off x="442488" y="877346"/>
            <a:ext cx="10375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Upon completion of this module, you should be able to:</a:t>
            </a:r>
          </a:p>
        </p:txBody>
      </p:sp>
      <p:pic>
        <p:nvPicPr>
          <p:cNvPr id="92" name="Picture Placeholder 4">
            <a:extLst>
              <a:ext uri="{FF2B5EF4-FFF2-40B4-BE49-F238E27FC236}">
                <a16:creationId xmlns:a16="http://schemas.microsoft.com/office/drawing/2014/main" id="{982A6AE5-6919-42BF-A5A5-A22DD5CF6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>
            <a:fillRect/>
          </a:stretch>
        </p:blipFill>
        <p:spPr>
          <a:xfrm>
            <a:off x="1500312" y="1326524"/>
            <a:ext cx="3353042" cy="430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23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9214479F-CA83-46A1-A0B7-7D55DA767FAE}"/>
              </a:ext>
            </a:extLst>
          </p:cNvPr>
          <p:cNvSpPr/>
          <p:nvPr/>
        </p:nvSpPr>
        <p:spPr>
          <a:xfrm>
            <a:off x="6553200" y="0"/>
            <a:ext cx="5638800" cy="68505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F9553B4-591F-4A90-9AD9-28972A80A80C}"/>
              </a:ext>
            </a:extLst>
          </p:cNvPr>
          <p:cNvSpPr txBox="1"/>
          <p:nvPr/>
        </p:nvSpPr>
        <p:spPr>
          <a:xfrm>
            <a:off x="1678495" y="42286"/>
            <a:ext cx="465083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DMC Overview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50C0ABE2-30B1-4C46-8FE3-89E2352A8613}"/>
              </a:ext>
            </a:extLst>
          </p:cNvPr>
          <p:cNvSpPr/>
          <p:nvPr/>
        </p:nvSpPr>
        <p:spPr>
          <a:xfrm>
            <a:off x="1030001" y="982250"/>
            <a:ext cx="566990" cy="566990"/>
          </a:xfrm>
          <a:prstGeom prst="ellipse">
            <a:avLst/>
          </a:prstGeom>
          <a:solidFill>
            <a:srgbClr val="00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27186F6-2BEE-49DE-BB43-009B2EA792A8}"/>
              </a:ext>
            </a:extLst>
          </p:cNvPr>
          <p:cNvSpPr/>
          <p:nvPr/>
        </p:nvSpPr>
        <p:spPr>
          <a:xfrm>
            <a:off x="1678495" y="1026020"/>
            <a:ext cx="40023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DMC is a franchise fund aligned with VA’s Office of Finance (OF) within the Office of Management (OM)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740D54D0-5546-435E-8BAF-A2C271BBC068}"/>
              </a:ext>
            </a:extLst>
          </p:cNvPr>
          <p:cNvSpPr/>
          <p:nvPr/>
        </p:nvSpPr>
        <p:spPr>
          <a:xfrm>
            <a:off x="1030001" y="1936326"/>
            <a:ext cx="566990" cy="566990"/>
          </a:xfrm>
          <a:prstGeom prst="ellipse">
            <a:avLst/>
          </a:prstGeom>
          <a:solidFill>
            <a:srgbClr val="002262"/>
          </a:solidFill>
          <a:ln>
            <a:solidFill>
              <a:srgbClr val="002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ED39400-A202-4F3B-A96A-9826C0F35007}"/>
              </a:ext>
            </a:extLst>
          </p:cNvPr>
          <p:cNvSpPr/>
          <p:nvPr/>
        </p:nvSpPr>
        <p:spPr>
          <a:xfrm>
            <a:off x="1678495" y="1980096"/>
            <a:ext cx="44175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DMC’s staff of approximately 300 employees works to service VA benefit debts, counsel Veterans on options and outcomes, and offer resolutions for each unique situation.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D3FFD2C-0B10-4A75-AC9C-3C3C1DB8B545}"/>
              </a:ext>
            </a:extLst>
          </p:cNvPr>
          <p:cNvSpPr/>
          <p:nvPr/>
        </p:nvSpPr>
        <p:spPr>
          <a:xfrm>
            <a:off x="1030001" y="3066252"/>
            <a:ext cx="566990" cy="566990"/>
          </a:xfrm>
          <a:prstGeom prst="ellipse">
            <a:avLst/>
          </a:prstGeom>
          <a:solidFill>
            <a:srgbClr val="002262"/>
          </a:solidFill>
          <a:ln>
            <a:solidFill>
              <a:srgbClr val="002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BB63465-B290-4613-B2C5-1418C9FB2F5C}"/>
              </a:ext>
            </a:extLst>
          </p:cNvPr>
          <p:cNvSpPr/>
          <p:nvPr/>
        </p:nvSpPr>
        <p:spPr>
          <a:xfrm>
            <a:off x="1678495" y="3110022"/>
            <a:ext cx="4002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DMC provides accounts receivable services to VBA, VHA, NCA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6A58465F-697B-4366-8487-B0EF67926EBD}"/>
              </a:ext>
            </a:extLst>
          </p:cNvPr>
          <p:cNvSpPr/>
          <p:nvPr/>
        </p:nvSpPr>
        <p:spPr>
          <a:xfrm>
            <a:off x="1030001" y="3932403"/>
            <a:ext cx="566990" cy="566990"/>
          </a:xfrm>
          <a:prstGeom prst="ellipse">
            <a:avLst/>
          </a:prstGeom>
          <a:solidFill>
            <a:srgbClr val="002262"/>
          </a:solidFill>
          <a:ln>
            <a:solidFill>
              <a:srgbClr val="002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B44EC4B-4EB4-4B88-9081-1D76A80E3C85}"/>
              </a:ext>
            </a:extLst>
          </p:cNvPr>
          <p:cNvSpPr/>
          <p:nvPr/>
        </p:nvSpPr>
        <p:spPr>
          <a:xfrm>
            <a:off x="1678495" y="3958588"/>
            <a:ext cx="4002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DMC collection services collects  approximately $1.6 billion annually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71F13-3AD9-4CD7-8D6B-749BA0796A11}"/>
              </a:ext>
            </a:extLst>
          </p:cNvPr>
          <p:cNvGrpSpPr/>
          <p:nvPr/>
        </p:nvGrpSpPr>
        <p:grpSpPr>
          <a:xfrm>
            <a:off x="0" y="4924482"/>
            <a:ext cx="12192000" cy="1915752"/>
            <a:chOff x="-1167465" y="4182140"/>
            <a:chExt cx="12192000" cy="1915752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569A13E-BA9A-49FC-B283-8C855AC24B35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1040539-AFE2-4520-A2FB-49D8AA73D78F}"/>
                </a:ext>
              </a:extLst>
            </p:cNvPr>
            <p:cNvSpPr/>
            <p:nvPr/>
          </p:nvSpPr>
          <p:spPr>
            <a:xfrm>
              <a:off x="-1167465" y="480374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357544D-1C3C-4E90-9C8D-7BCB8102748C}"/>
              </a:ext>
            </a:extLst>
          </p:cNvPr>
          <p:cNvSpPr/>
          <p:nvPr/>
        </p:nvSpPr>
        <p:spPr>
          <a:xfrm>
            <a:off x="7061201" y="304800"/>
            <a:ext cx="4299229" cy="4864982"/>
          </a:xfrm>
          <a:prstGeom prst="roundRect">
            <a:avLst>
              <a:gd name="adj" fmla="val 2325"/>
            </a:avLst>
          </a:prstGeom>
          <a:solidFill>
            <a:srgbClr val="00226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DMC Mission: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Provide distinctive, high quality accounts receivable services through a compassionate and value-added approach, empowering our stakeholders to focus on core missions.</a:t>
            </a:r>
          </a:p>
        </p:txBody>
      </p:sp>
    </p:spTree>
    <p:extLst>
      <p:ext uri="{BB962C8B-B14F-4D97-AF65-F5344CB8AC3E}">
        <p14:creationId xmlns:p14="http://schemas.microsoft.com/office/powerpoint/2010/main" val="2263435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Organization Chart</a:t>
            </a:r>
            <a:endParaRPr kumimoji="0" lang="en-ID" sz="40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891C0D-8CA9-4A9D-8C63-DC11B5B077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3671" y="1290410"/>
            <a:ext cx="8504657" cy="44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84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Organization Chart</a:t>
            </a:r>
            <a:endParaRPr kumimoji="0" lang="en-ID" sz="40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476B35-1EFB-4491-BCA4-DAE01C578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695" y="1231298"/>
            <a:ext cx="9568832" cy="491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694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DMC provides accounts receivable services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VBA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VHA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NCA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the above</a:t>
            </a:r>
          </a:p>
        </p:txBody>
      </p:sp>
    </p:spTree>
    <p:extLst>
      <p:ext uri="{BB962C8B-B14F-4D97-AF65-F5344CB8AC3E}">
        <p14:creationId xmlns:p14="http://schemas.microsoft.com/office/powerpoint/2010/main" val="241784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416320"/>
          </a:xfrm>
          <a:prstGeom prst="rect">
            <a:avLst/>
          </a:prstGeom>
          <a:noFill/>
          <a:ln>
            <a:solidFill>
              <a:srgbClr val="00226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DMC provides accounts receivable services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VBA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VHA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NCA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All the above  </a:t>
            </a:r>
          </a:p>
        </p:txBody>
      </p:sp>
    </p:spTree>
    <p:extLst>
      <p:ext uri="{BB962C8B-B14F-4D97-AF65-F5344CB8AC3E}">
        <p14:creationId xmlns:p14="http://schemas.microsoft.com/office/powerpoint/2010/main" val="619562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Debt Establishment</a:t>
            </a:r>
            <a:endParaRPr kumimoji="0" lang="en-ID" sz="40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BF0E0FAB-A25A-4D70-91DD-A7BD9DFC10DA}"/>
              </a:ext>
            </a:extLst>
          </p:cNvPr>
          <p:cNvGraphicFramePr>
            <a:graphicFrameLocks/>
          </p:cNvGraphicFramePr>
          <p:nvPr/>
        </p:nvGraphicFramePr>
        <p:xfrm>
          <a:off x="1715511" y="1097639"/>
          <a:ext cx="8839200" cy="5170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05680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Debt Establishment</a:t>
            </a:r>
            <a:endParaRPr kumimoji="0" lang="en-ID" sz="40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7AD1197B-707A-447F-8C0F-50BFA16AD333}"/>
              </a:ext>
            </a:extLst>
          </p:cNvPr>
          <p:cNvGraphicFramePr/>
          <p:nvPr/>
        </p:nvGraphicFramePr>
        <p:xfrm>
          <a:off x="2349500" y="1231298"/>
          <a:ext cx="7077972" cy="4676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8B6BEF3-A2CD-4A85-BF6E-272BDA34574D}"/>
              </a:ext>
            </a:extLst>
          </p:cNvPr>
          <p:cNvSpPr/>
          <p:nvPr/>
        </p:nvSpPr>
        <p:spPr>
          <a:xfrm>
            <a:off x="603735" y="445340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38 CFR 21.9695(b)(2)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SCO Handbook</a:t>
            </a:r>
          </a:p>
        </p:txBody>
      </p:sp>
    </p:spTree>
    <p:extLst>
      <p:ext uri="{BB962C8B-B14F-4D97-AF65-F5344CB8AC3E}">
        <p14:creationId xmlns:p14="http://schemas.microsoft.com/office/powerpoint/2010/main" val="1695586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Debt Establishment</a:t>
            </a:r>
            <a:endParaRPr kumimoji="0" lang="en-ID" sz="40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33027DC8-E581-486F-BD24-9D039C6F207A}"/>
              </a:ext>
            </a:extLst>
          </p:cNvPr>
          <p:cNvGraphicFramePr/>
          <p:nvPr/>
        </p:nvGraphicFramePr>
        <p:xfrm>
          <a:off x="2609850" y="1048326"/>
          <a:ext cx="7045211" cy="5157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980192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Examples (1 of 2)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543167" y="1539342"/>
            <a:ext cx="11105666" cy="2554545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certifies student for 12 credits. School reports student completely withdrew on the second day of the term.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Student debt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certifies student for 12 credits. School reports student reduced training to 9 credits during the add drop period.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Student debt</a:t>
            </a:r>
          </a:p>
        </p:txBody>
      </p:sp>
    </p:spTree>
    <p:extLst>
      <p:ext uri="{BB962C8B-B14F-4D97-AF65-F5344CB8AC3E}">
        <p14:creationId xmlns:p14="http://schemas.microsoft.com/office/powerpoint/2010/main" val="199671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Examples (2 of 2)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533008" y="1562857"/>
            <a:ext cx="11105666" cy="1092607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certifies student for 12 credits/$1000 tuition and fees. School reports a reduced tuition and fees amount of $200, there is no change to the amount or type of training.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debt of $800</a:t>
            </a:r>
          </a:p>
        </p:txBody>
      </p:sp>
    </p:spTree>
    <p:extLst>
      <p:ext uri="{BB962C8B-B14F-4D97-AF65-F5344CB8AC3E}">
        <p14:creationId xmlns:p14="http://schemas.microsoft.com/office/powerpoint/2010/main" val="269340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 will incur a tuition debt if a student withdraws on or before the first day of the term?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and Student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204976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 will incur a tuition debt if a student withdraws on or before the first day of the term?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 Student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c. School and Student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d.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2073563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a student never attends the course for which he or she was certified, it can result in a school debt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927639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a student never attends the course for which he or she was certified, it can result in a school debt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 False</a:t>
            </a:r>
          </a:p>
        </p:txBody>
      </p:sp>
    </p:spTree>
    <p:extLst>
      <p:ext uri="{BB962C8B-B14F-4D97-AF65-F5344CB8AC3E}">
        <p14:creationId xmlns:p14="http://schemas.microsoft.com/office/powerpoint/2010/main" val="2076880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a school certifies a student for 12 credits and the student reduce to 9 credits during the drop add period, this would result in a ______.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tuition debt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Student tuition debt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and student tuition debt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3200527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a school certifies a student for 12 credits and the student reduce to 9 credits during the drop add period, this would result in a ______.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tuition debt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Student tuition debt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and student tuition debt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101249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Federal Debt Collection Laws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582278" y="1569302"/>
            <a:ext cx="11105666" cy="3400931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Debt Collection Act of 1982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Authority for collection by administrative offset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Debt Collection Improvement Act (DCIA) of 1996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Agencies required to refer delinquent non-tax debts to the Department of Treasury at 180 days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Digital Accountability and Transparency Act (DATA) of 2014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Changed referral requirement for delinquent non-tax debts from 180 days to 120 days</a:t>
            </a:r>
          </a:p>
        </p:txBody>
      </p:sp>
    </p:spTree>
    <p:extLst>
      <p:ext uri="{BB962C8B-B14F-4D97-AF65-F5344CB8AC3E}">
        <p14:creationId xmlns:p14="http://schemas.microsoft.com/office/powerpoint/2010/main" val="1076764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act provides the authority to collect debt by administrative offset?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Digital Accountability and Transparency Act of 2014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Debt Collection Improvement Act of 1996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Debt Collection Act of 1982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Harry W. Colmery Education Assistance Act of 2017</a:t>
            </a:r>
          </a:p>
        </p:txBody>
      </p:sp>
    </p:spTree>
    <p:extLst>
      <p:ext uri="{BB962C8B-B14F-4D97-AF65-F5344CB8AC3E}">
        <p14:creationId xmlns:p14="http://schemas.microsoft.com/office/powerpoint/2010/main" val="2986559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act provides the authority to collect debt by administrative offset?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Digital Accountability and Transparency Act of 2014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Debt Collection Improvement Act of 1996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Debt Collection       Act of 1982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Harry W. Colmery Education Assistance Act of 2017</a:t>
            </a:r>
          </a:p>
        </p:txBody>
      </p:sp>
    </p:spTree>
    <p:extLst>
      <p:ext uri="{BB962C8B-B14F-4D97-AF65-F5344CB8AC3E}">
        <p14:creationId xmlns:p14="http://schemas.microsoft.com/office/powerpoint/2010/main" val="479221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COVID-19 Relief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582278" y="1407720"/>
            <a:ext cx="11105666" cy="3724096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Collection action on new Veteran and beneficiary debts delayed.  Institutions (schools) continue to receive the normal series of debt letters.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referral to Credit Reporting Agencies or Credit Alert Interactive Voice Response System (CAIVRS). CAIVRS alerts lenders of VA debt and impacts federal home loan underwriting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collection action on VA debts under the jurisdiction of the U.S. Department of the Treasury is suspended until after January 1, 2021</a:t>
            </a:r>
          </a:p>
        </p:txBody>
      </p:sp>
    </p:spTree>
    <p:extLst>
      <p:ext uri="{BB962C8B-B14F-4D97-AF65-F5344CB8AC3E}">
        <p14:creationId xmlns:p14="http://schemas.microsoft.com/office/powerpoint/2010/main" val="3870706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COVID-19 Relief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582278" y="1930941"/>
            <a:ext cx="11105666" cy="2677656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Options for Veterans with pre-existing debts who are financially unable to pay their debt due to COVID-19: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Delay benefit offset or payments due until January 1st, 2021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Extend repayment plan terms</a:t>
            </a:r>
          </a:p>
        </p:txBody>
      </p:sp>
    </p:spTree>
    <p:extLst>
      <p:ext uri="{BB962C8B-B14F-4D97-AF65-F5344CB8AC3E}">
        <p14:creationId xmlns:p14="http://schemas.microsoft.com/office/powerpoint/2010/main" val="3439652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Outreach and Updates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582278" y="1046083"/>
            <a:ext cx="11105666" cy="4447371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November letter to Veterans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VSO, SCO and Veteran emails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 texts and social media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Borne the Battle Podcast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DMC website: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https://www.va.gov/debtman/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Debt Portal on va.gov (Live January 2021)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004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Collection Process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533008" y="1378259"/>
            <a:ext cx="11105666" cy="707886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DMC sends Notice of Indebtedness letters, monitors accounts, and advises debtor of any delinquency, including the requirement to refer their account to Treasury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AE6BFD4-E451-4288-8A5F-A15FA469F416}"/>
              </a:ext>
            </a:extLst>
          </p:cNvPr>
          <p:cNvSpPr/>
          <p:nvPr/>
        </p:nvSpPr>
        <p:spPr>
          <a:xfrm>
            <a:off x="9833205" y="2086145"/>
            <a:ext cx="1823518" cy="2477921"/>
          </a:xfrm>
          <a:prstGeom prst="roundRect">
            <a:avLst>
              <a:gd name="adj" fmla="val 4828"/>
            </a:avLst>
          </a:prstGeom>
          <a:solidFill>
            <a:srgbClr val="00226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DMC receives payment, next collection letter is deferred</a:t>
            </a:r>
          </a:p>
        </p:txBody>
      </p:sp>
      <p:graphicFrame>
        <p:nvGraphicFramePr>
          <p:cNvPr id="16" name="Content Placeholder 1">
            <a:extLst>
              <a:ext uri="{FF2B5EF4-FFF2-40B4-BE49-F238E27FC236}">
                <a16:creationId xmlns:a16="http://schemas.microsoft.com/office/drawing/2014/main" id="{BCFD6CEA-B59C-40CC-A8DA-1290A8D2A3E3}"/>
              </a:ext>
            </a:extLst>
          </p:cNvPr>
          <p:cNvGraphicFramePr>
            <a:graphicFrameLocks/>
          </p:cNvGraphicFramePr>
          <p:nvPr/>
        </p:nvGraphicFramePr>
        <p:xfrm>
          <a:off x="1807472" y="2116735"/>
          <a:ext cx="8458200" cy="4142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981949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Notification Letters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9C9CE4-63D2-4075-9694-A2B772183F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109" y="1162313"/>
            <a:ext cx="7244926" cy="479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45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does DMC refer a debt to the Department of Treasury?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 days after the third letter is sent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60 days after the third letter is sent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90 days after the third letter is sent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120 days after the third letter is sent</a:t>
            </a:r>
          </a:p>
        </p:txBody>
      </p:sp>
    </p:spTree>
    <p:extLst>
      <p:ext uri="{BB962C8B-B14F-4D97-AF65-F5344CB8AC3E}">
        <p14:creationId xmlns:p14="http://schemas.microsoft.com/office/powerpoint/2010/main" val="1690816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does DMC refer a debt to the Department of Treasury?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 days after the third letter is sent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60 days after the third letter is sent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90 days after the third letter is sent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120 days after the third letter is sent</a:t>
            </a:r>
          </a:p>
        </p:txBody>
      </p:sp>
    </p:spTree>
    <p:extLst>
      <p:ext uri="{BB962C8B-B14F-4D97-AF65-F5344CB8AC3E}">
        <p14:creationId xmlns:p14="http://schemas.microsoft.com/office/powerpoint/2010/main" val="25623090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School Options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808394B2-952B-4F8A-B387-A13BD7067E40}"/>
              </a:ext>
            </a:extLst>
          </p:cNvPr>
          <p:cNvGraphicFramePr/>
          <p:nvPr/>
        </p:nvGraphicFramePr>
        <p:xfrm>
          <a:off x="2588279" y="1274212"/>
          <a:ext cx="6995123" cy="4852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849387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Tips for School Inquiries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1239891" y="1231298"/>
            <a:ext cx="9712218" cy="4555093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emailing disputes and inquiries, please include: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email per student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 initial, middle initial, last name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Last four of SSN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name and facility code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Debt amount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Supporting details (front and back of cashed check, when was updated certification sent, etc.)</a:t>
            </a:r>
          </a:p>
        </p:txBody>
      </p:sp>
    </p:spTree>
    <p:extLst>
      <p:ext uri="{BB962C8B-B14F-4D97-AF65-F5344CB8AC3E}">
        <p14:creationId xmlns:p14="http://schemas.microsoft.com/office/powerpoint/2010/main" val="37935387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of the following is not an option for schools regarding a debt?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Pay in full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Compromise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Request a waiver of the debt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Dispute the debt</a:t>
            </a:r>
          </a:p>
        </p:txBody>
      </p:sp>
    </p:spTree>
    <p:extLst>
      <p:ext uri="{BB962C8B-B14F-4D97-AF65-F5344CB8AC3E}">
        <p14:creationId xmlns:p14="http://schemas.microsoft.com/office/powerpoint/2010/main" val="2535347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of the following is not an option for schools regarding a debt?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Pay in full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Compromise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Request a waiver of the debt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Dispute the debt</a:t>
            </a:r>
          </a:p>
        </p:txBody>
      </p:sp>
    </p:spTree>
    <p:extLst>
      <p:ext uri="{BB962C8B-B14F-4D97-AF65-F5344CB8AC3E}">
        <p14:creationId xmlns:p14="http://schemas.microsoft.com/office/powerpoint/2010/main" val="2509956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debt is not paid in full, how many students per email should the school send to DMC?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student per email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students per email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 students per email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 students per email</a:t>
            </a:r>
          </a:p>
        </p:txBody>
      </p:sp>
    </p:spTree>
    <p:extLst>
      <p:ext uri="{BB962C8B-B14F-4D97-AF65-F5344CB8AC3E}">
        <p14:creationId xmlns:p14="http://schemas.microsoft.com/office/powerpoint/2010/main" val="136240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debt is not paid in full, how many students per email should the school send to DMC?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student per email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 5 students per email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c. 10 students per email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d. 20 students per email</a:t>
            </a:r>
          </a:p>
        </p:txBody>
      </p:sp>
    </p:spTree>
    <p:extLst>
      <p:ext uri="{BB962C8B-B14F-4D97-AF65-F5344CB8AC3E}">
        <p14:creationId xmlns:p14="http://schemas.microsoft.com/office/powerpoint/2010/main" val="1833746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Student Options</a:t>
            </a:r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9B21972C-5483-4BE1-B8C7-B0127051DFC2}"/>
              </a:ext>
            </a:extLst>
          </p:cNvPr>
          <p:cNvGraphicFramePr/>
          <p:nvPr/>
        </p:nvGraphicFramePr>
        <p:xfrm>
          <a:off x="2745759" y="1441157"/>
          <a:ext cx="6700482" cy="4389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871201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Common Student Concerns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1239891" y="2029859"/>
            <a:ext cx="9712218" cy="2246769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“I think my school certified me incorrectly or VA did not process my benefits correctly.”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“My school is going to pay the debt for me.”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“My school says they sent the check to you.”</a:t>
            </a:r>
          </a:p>
        </p:txBody>
      </p:sp>
    </p:spTree>
    <p:extLst>
      <p:ext uri="{BB962C8B-B14F-4D97-AF65-F5344CB8AC3E}">
        <p14:creationId xmlns:p14="http://schemas.microsoft.com/office/powerpoint/2010/main" val="41093723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actions can a student take if he or she incurs a debt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Pay in full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Request a waiver of the debt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Compromise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Set up a payment plan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3776945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actions can a student take if he or she incurs a debt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Pay in full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Request a waiver of the debt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Compromise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Set up a payment plan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the above</a:t>
            </a:r>
          </a:p>
        </p:txBody>
      </p:sp>
    </p:spTree>
    <p:extLst>
      <p:ext uri="{BB962C8B-B14F-4D97-AF65-F5344CB8AC3E}">
        <p14:creationId xmlns:p14="http://schemas.microsoft.com/office/powerpoint/2010/main" val="36207665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How to Pay a Debt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1239891" y="1221946"/>
            <a:ext cx="9712218" cy="3862596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Pay by check: mail the check, payment coupon(s) and/or letter to: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 Debt Management Center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Bishop Henry Whipple Federal Building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P.O. Box 11930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St. Paul, MN  55111-0930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Pay online: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www.pay.va.gov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 SCO handbook for other options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Payments from schools for student debts must include either: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remittance stub for the student debt (preferred)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letter specifically stating the school wants to pay the student debt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69A3A6-5E95-4A6E-AB1C-50EE5B960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0888" y="1789585"/>
            <a:ext cx="1999542" cy="259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694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Toolbox</a:t>
            </a:r>
          </a:p>
        </p:txBody>
      </p:sp>
      <p:pic>
        <p:nvPicPr>
          <p:cNvPr id="18" name="Picture 14">
            <a:extLst>
              <a:ext uri="{FF2B5EF4-FFF2-40B4-BE49-F238E27FC236}">
                <a16:creationId xmlns:a16="http://schemas.microsoft.com/office/drawing/2014/main" id="{1C09F94E-4DD3-4FFB-B26F-1A6E3BAE80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772" y="1677009"/>
            <a:ext cx="3490913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Left Arrow 4">
            <a:extLst>
              <a:ext uri="{FF2B5EF4-FFF2-40B4-BE49-F238E27FC236}">
                <a16:creationId xmlns:a16="http://schemas.microsoft.com/office/drawing/2014/main" id="{2C7EA7F5-789E-4B44-BEB9-B5DAAA10F0D3}"/>
              </a:ext>
            </a:extLst>
          </p:cNvPr>
          <p:cNvSpPr/>
          <p:nvPr/>
        </p:nvSpPr>
        <p:spPr>
          <a:xfrm rot="20209314">
            <a:off x="7627080" y="1278322"/>
            <a:ext cx="2780159" cy="1161633"/>
          </a:xfrm>
          <a:prstGeom prst="leftArrow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Reduced repayment plans</a:t>
            </a:r>
          </a:p>
        </p:txBody>
      </p:sp>
      <p:sp>
        <p:nvSpPr>
          <p:cNvPr id="21" name="Left Arrow 11">
            <a:extLst>
              <a:ext uri="{FF2B5EF4-FFF2-40B4-BE49-F238E27FC236}">
                <a16:creationId xmlns:a16="http://schemas.microsoft.com/office/drawing/2014/main" id="{32EF2A20-4534-4863-AC20-A48FC05F8DC6}"/>
              </a:ext>
            </a:extLst>
          </p:cNvPr>
          <p:cNvSpPr/>
          <p:nvPr/>
        </p:nvSpPr>
        <p:spPr>
          <a:xfrm rot="1161442">
            <a:off x="7533036" y="4368045"/>
            <a:ext cx="2780159" cy="1161633"/>
          </a:xfrm>
          <a:prstGeom prst="leftArrow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Temporarily suspend offset</a:t>
            </a:r>
          </a:p>
        </p:txBody>
      </p:sp>
      <p:sp>
        <p:nvSpPr>
          <p:cNvPr id="22" name="Right Arrow 7">
            <a:extLst>
              <a:ext uri="{FF2B5EF4-FFF2-40B4-BE49-F238E27FC236}">
                <a16:creationId xmlns:a16="http://schemas.microsoft.com/office/drawing/2014/main" id="{1025C810-BCE7-491E-907D-DF9F330B2F62}"/>
              </a:ext>
            </a:extLst>
          </p:cNvPr>
          <p:cNvSpPr/>
          <p:nvPr/>
        </p:nvSpPr>
        <p:spPr>
          <a:xfrm rot="595495">
            <a:off x="1987204" y="2152863"/>
            <a:ext cx="2705775" cy="1161633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Expedite hardship refunds</a:t>
            </a:r>
          </a:p>
        </p:txBody>
      </p:sp>
      <p:sp>
        <p:nvSpPr>
          <p:cNvPr id="23" name="Right Arrow 10">
            <a:extLst>
              <a:ext uri="{FF2B5EF4-FFF2-40B4-BE49-F238E27FC236}">
                <a16:creationId xmlns:a16="http://schemas.microsoft.com/office/drawing/2014/main" id="{05579186-02F2-44A7-A877-A68FF2615EC0}"/>
              </a:ext>
            </a:extLst>
          </p:cNvPr>
          <p:cNvSpPr/>
          <p:nvPr/>
        </p:nvSpPr>
        <p:spPr>
          <a:xfrm rot="20435734">
            <a:off x="2411681" y="4544163"/>
            <a:ext cx="2726004" cy="1161633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Prioritize waiver requests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2E6DE7-AE2D-4531-9ADC-316A0650EB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4002" y="96398"/>
            <a:ext cx="1341236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499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68216"/>
            <a:ext cx="10964214" cy="4985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Treasury Overview Debt Collection Tools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1768060" y="1259660"/>
            <a:ext cx="8655879" cy="400110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Treasury has two main programs for student and school debt collection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54950134-2730-4A79-8914-F5F2B3024EF2}"/>
              </a:ext>
            </a:extLst>
          </p:cNvPr>
          <p:cNvGraphicFramePr/>
          <p:nvPr/>
        </p:nvGraphicFramePr>
        <p:xfrm>
          <a:off x="3037841" y="185498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751327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How to Contact TOP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554465" y="1378259"/>
            <a:ext cx="10964214" cy="3400931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Schools may contact TOP by calling the TOP Call Center: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1-800-304-3107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order to provide you with information about an offset, Treasury will need to know: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caller’s name, department and job title.  The job title will need to indicate a need-to-know position.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 least one of the following: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date of the payment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amount of the original payment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amount of the offset</a:t>
            </a:r>
          </a:p>
        </p:txBody>
      </p:sp>
    </p:spTree>
    <p:extLst>
      <p:ext uri="{BB962C8B-B14F-4D97-AF65-F5344CB8AC3E}">
        <p14:creationId xmlns:p14="http://schemas.microsoft.com/office/powerpoint/2010/main" val="40338195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are the two main programs used by the Department of Treasury to collect school and student debts?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 and CRA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CAIVRS and DMC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 and CS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7643397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F48AC6-68DA-42AA-B51F-069C63CCD51A}"/>
              </a:ext>
            </a:extLst>
          </p:cNvPr>
          <p:cNvSpPr/>
          <p:nvPr/>
        </p:nvSpPr>
        <p:spPr>
          <a:xfrm>
            <a:off x="639153" y="53291"/>
            <a:ext cx="2927934" cy="5073608"/>
          </a:xfrm>
          <a:prstGeom prst="roundRect">
            <a:avLst>
              <a:gd name="adj" fmla="val 2325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5937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50" name="Slide Number Placeholder 1023">
            <a:extLst>
              <a:ext uri="{FF2B5EF4-FFF2-40B4-BE49-F238E27FC236}">
                <a16:creationId xmlns:a16="http://schemas.microsoft.com/office/drawing/2014/main" id="{7B270F1A-CAC0-44D5-A343-A7861015F692}"/>
              </a:ext>
            </a:extLst>
          </p:cNvPr>
          <p:cNvSpPr txBox="1">
            <a:spLocks/>
          </p:cNvSpPr>
          <p:nvPr/>
        </p:nvSpPr>
        <p:spPr>
          <a:xfrm>
            <a:off x="11161858" y="6219566"/>
            <a:ext cx="383884" cy="18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C5FCB-6B74-432D-892B-943DF54F3523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lide Number Placeholder 34">
            <a:extLst>
              <a:ext uri="{FF2B5EF4-FFF2-40B4-BE49-F238E27FC236}">
                <a16:creationId xmlns:a16="http://schemas.microsoft.com/office/drawing/2014/main" id="{CB10B961-C2B6-47B5-932C-674240613893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23B5E-F49C-42B4-B84C-579B3F105F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5FF7163-E6AF-44C8-B069-47BBA8EEECA4}"/>
              </a:ext>
            </a:extLst>
          </p:cNvPr>
          <p:cNvSpPr/>
          <p:nvPr/>
        </p:nvSpPr>
        <p:spPr>
          <a:xfrm>
            <a:off x="363905" y="588043"/>
            <a:ext cx="3551707" cy="4109663"/>
          </a:xfrm>
          <a:prstGeom prst="roundRect">
            <a:avLst>
              <a:gd name="adj" fmla="val 2325"/>
            </a:avLst>
          </a:prstGeom>
          <a:solidFill>
            <a:srgbClr val="002262">
              <a:alpha val="8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011417-2B47-491F-BE5E-7483C08FBB7B}"/>
              </a:ext>
            </a:extLst>
          </p:cNvPr>
          <p:cNvSpPr txBox="1"/>
          <p:nvPr/>
        </p:nvSpPr>
        <p:spPr>
          <a:xfrm>
            <a:off x="578872" y="1967367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28FF8-32A2-4060-A961-3292181CCA68}"/>
              </a:ext>
            </a:extLst>
          </p:cNvPr>
          <p:cNvSpPr txBox="1"/>
          <p:nvPr/>
        </p:nvSpPr>
        <p:spPr>
          <a:xfrm>
            <a:off x="4370832" y="804672"/>
            <a:ext cx="652881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are the two main programs used by the Department of Treasury to collect school and student debts?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 and CRA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CAIVRS and DMC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 and 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d.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7849437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Become a Debt Superstar (Contact DMC)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57F28674-A50A-409E-96A1-26F6E723E3FB}"/>
              </a:ext>
            </a:extLst>
          </p:cNvPr>
          <p:cNvGraphicFramePr/>
          <p:nvPr/>
        </p:nvGraphicFramePr>
        <p:xfrm>
          <a:off x="1409700" y="1282458"/>
          <a:ext cx="7467600" cy="4386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2727659-2960-447E-9844-D8E5B7E9FB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91622" y="1258310"/>
            <a:ext cx="3200677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33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EE6FCD9-7659-49D1-8CEC-0395FC2F7600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C071500-52C8-4A95-8BB8-3D536A0E3C11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0A3BF7-B13A-4EE6-9AA4-841CFD3B011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3A2AB3-8CCF-4E0E-9F1F-60D8C3A0943E}"/>
              </a:ext>
            </a:extLst>
          </p:cNvPr>
          <p:cNvGrpSpPr/>
          <p:nvPr/>
        </p:nvGrpSpPr>
        <p:grpSpPr>
          <a:xfrm>
            <a:off x="5749915" y="949787"/>
            <a:ext cx="671853" cy="98538"/>
            <a:chOff x="867230" y="5081962"/>
            <a:chExt cx="671853" cy="98538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6B5AE9A-0F3A-4736-9A0F-D3F0004E2CB2}"/>
                </a:ext>
              </a:extLst>
            </p:cNvPr>
            <p:cNvSpPr/>
            <p:nvPr/>
          </p:nvSpPr>
          <p:spPr>
            <a:xfrm>
              <a:off x="867230" y="5081962"/>
              <a:ext cx="98539" cy="98538"/>
            </a:xfrm>
            <a:prstGeom prst="ellipse">
              <a:avLst/>
            </a:prstGeom>
            <a:solidFill>
              <a:srgbClr val="00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26123EA-EF14-41AE-8998-BC2741D65FEC}"/>
                </a:ext>
              </a:extLst>
            </p:cNvPr>
            <p:cNvSpPr/>
            <p:nvPr/>
          </p:nvSpPr>
          <p:spPr>
            <a:xfrm>
              <a:off x="1153887" y="5081962"/>
              <a:ext cx="98539" cy="98538"/>
            </a:xfrm>
            <a:prstGeom prst="ellipse">
              <a:avLst/>
            </a:prstGeom>
            <a:solidFill>
              <a:srgbClr val="1F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38F818C0-96E4-4987-9CB2-691F4559128E}"/>
                </a:ext>
              </a:extLst>
            </p:cNvPr>
            <p:cNvSpPr/>
            <p:nvPr/>
          </p:nvSpPr>
          <p:spPr>
            <a:xfrm>
              <a:off x="1440544" y="5081962"/>
              <a:ext cx="98539" cy="985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125ABE4-D83B-4B7B-87F5-29C2313FAEC4}"/>
              </a:ext>
            </a:extLst>
          </p:cNvPr>
          <p:cNvSpPr txBox="1">
            <a:spLocks/>
          </p:cNvSpPr>
          <p:nvPr/>
        </p:nvSpPr>
        <p:spPr>
          <a:xfrm>
            <a:off x="603735" y="212816"/>
            <a:ext cx="10964214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Issue Not Getting Resolved?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43B48C-FDEF-4686-A6DD-AEB394E209B2}"/>
              </a:ext>
            </a:extLst>
          </p:cNvPr>
          <p:cNvSpPr/>
          <p:nvPr/>
        </p:nvSpPr>
        <p:spPr>
          <a:xfrm>
            <a:off x="1619623" y="1153265"/>
            <a:ext cx="8932435" cy="4632037"/>
          </a:xfrm>
          <a:prstGeom prst="rect">
            <a:avLst/>
          </a:prstGeom>
        </p:spPr>
        <p:txBody>
          <a:bodyPr wrap="square" lIns="0" tIns="0" rIns="0" bIns="9144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Julie Lawrence – Chief Education and External Relations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Julie.Lawrence@va.gov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Nicole Haselberger – Assistant Chief Education and External Relations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/>
              </a:rPr>
              <a:t>Nicole.Haselberger@va.gov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Tami Dorle – Supervisory Financial Administrative Specialist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/>
              </a:rPr>
              <a:t>Tamara.Dorle@va.gov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Gary Greenwood – Management Analyst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8"/>
              </a:rPr>
              <a:t>Gary.Greenwood2@va.gov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B45537-2D8C-4E42-9D80-9A6719E3F2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7027" y="3163043"/>
            <a:ext cx="2475191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9634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>
            <a:extLst>
              <a:ext uri="{FF2B5EF4-FFF2-40B4-BE49-F238E27FC236}">
                <a16:creationId xmlns:a16="http://schemas.microsoft.com/office/drawing/2014/main" id="{4A7EC39B-6A3E-4D94-B950-AFB4B382A229}"/>
              </a:ext>
            </a:extLst>
          </p:cNvPr>
          <p:cNvGrpSpPr/>
          <p:nvPr/>
        </p:nvGrpSpPr>
        <p:grpSpPr>
          <a:xfrm>
            <a:off x="0" y="4948862"/>
            <a:ext cx="12192000" cy="1909138"/>
            <a:chOff x="-1167465" y="4182140"/>
            <a:chExt cx="12192000" cy="1909138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7BF82FE7-EF23-443B-AAEE-5106A6D4F43E}"/>
                </a:ext>
              </a:extLst>
            </p:cNvPr>
            <p:cNvSpPr/>
            <p:nvPr/>
          </p:nvSpPr>
          <p:spPr>
            <a:xfrm>
              <a:off x="-1167465" y="4182140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E13C418-2773-4D8B-880F-281E6404D2B0}"/>
                </a:ext>
              </a:extLst>
            </p:cNvPr>
            <p:cNvSpPr/>
            <p:nvPr/>
          </p:nvSpPr>
          <p:spPr>
            <a:xfrm>
              <a:off x="-1167465" y="4793585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1" name="Picture 10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05ED1A1-BE64-45B3-9CD9-5B7F67A623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8E2B-F6D8-4524-815D-66B2E17D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2C9BBF-2E99-48B6-A430-AA19131B85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Picture 102" descr="A close up of a sign&#10;&#10;Description automatically generated">
            <a:extLst>
              <a:ext uri="{FF2B5EF4-FFF2-40B4-BE49-F238E27FC236}">
                <a16:creationId xmlns:a16="http://schemas.microsoft.com/office/drawing/2014/main" id="{310494B9-EB14-40F1-A581-E74D48E31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C11C2AF3-67B7-42A8-A978-A7BB548DCB91}"/>
              </a:ext>
            </a:extLst>
          </p:cNvPr>
          <p:cNvGrpSpPr/>
          <p:nvPr/>
        </p:nvGrpSpPr>
        <p:grpSpPr>
          <a:xfrm>
            <a:off x="6559820" y="1409940"/>
            <a:ext cx="3920611" cy="4436984"/>
            <a:chOff x="7744772" y="1189773"/>
            <a:chExt cx="3368668" cy="4528274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00DBE28-5E1F-466A-83C4-4B7E22CFE184}"/>
                </a:ext>
              </a:extLst>
            </p:cNvPr>
            <p:cNvCxnSpPr/>
            <p:nvPr/>
          </p:nvCxnSpPr>
          <p:spPr>
            <a:xfrm>
              <a:off x="7744772" y="1820746"/>
              <a:ext cx="32187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5E0016B-2D6A-4437-8906-A249C03725B0}"/>
                </a:ext>
              </a:extLst>
            </p:cNvPr>
            <p:cNvCxnSpPr/>
            <p:nvPr/>
          </p:nvCxnSpPr>
          <p:spPr>
            <a:xfrm>
              <a:off x="7744772" y="4233130"/>
              <a:ext cx="32187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71E08F1-05FB-4CCF-821D-377D2AA083B7}"/>
                </a:ext>
              </a:extLst>
            </p:cNvPr>
            <p:cNvSpPr/>
            <p:nvPr/>
          </p:nvSpPr>
          <p:spPr>
            <a:xfrm>
              <a:off x="8545161" y="1189773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Provide an overview of DMC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0C2E1A8-E24A-49D5-B735-D09B27F6E5E5}"/>
                </a:ext>
              </a:extLst>
            </p:cNvPr>
            <p:cNvGrpSpPr/>
            <p:nvPr/>
          </p:nvGrpSpPr>
          <p:grpSpPr>
            <a:xfrm>
              <a:off x="7744772" y="1193235"/>
              <a:ext cx="633536" cy="450894"/>
              <a:chOff x="7235832" y="1169640"/>
              <a:chExt cx="633536" cy="450894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9D64D3E-76BD-40BD-8F23-55C0F4BD9E3F}"/>
                  </a:ext>
                </a:extLst>
              </p:cNvPr>
              <p:cNvGrpSpPr/>
              <p:nvPr/>
            </p:nvGrpSpPr>
            <p:grpSpPr>
              <a:xfrm>
                <a:off x="7235832" y="1169640"/>
                <a:ext cx="633536" cy="450894"/>
                <a:chOff x="7235832" y="1169640"/>
                <a:chExt cx="633536" cy="450894"/>
              </a:xfrm>
            </p:grpSpPr>
            <p:sp>
              <p:nvSpPr>
                <p:cNvPr id="127" name="Flowchart: Off-page Connector 126">
                  <a:extLst>
                    <a:ext uri="{FF2B5EF4-FFF2-40B4-BE49-F238E27FC236}">
                      <a16:creationId xmlns:a16="http://schemas.microsoft.com/office/drawing/2014/main" id="{DB8B0E1C-1CCC-4ED8-B9AD-08A1C01E3003}"/>
                    </a:ext>
                  </a:extLst>
                </p:cNvPr>
                <p:cNvSpPr/>
                <p:nvPr/>
              </p:nvSpPr>
              <p:spPr>
                <a:xfrm rot="16200000">
                  <a:off x="7429476" y="1180642"/>
                  <a:ext cx="396164" cy="483620"/>
                </a:xfrm>
                <a:prstGeom prst="flowChartOffpageConnector">
                  <a:avLst/>
                </a:prstGeom>
                <a:solidFill>
                  <a:srgbClr val="00226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607DC62-D03A-4BA4-87C9-3B2C402E7FFB}"/>
                    </a:ext>
                  </a:extLst>
                </p:cNvPr>
                <p:cNvSpPr txBox="1"/>
                <p:nvPr/>
              </p:nvSpPr>
              <p:spPr>
                <a:xfrm>
                  <a:off x="7463300" y="1300152"/>
                  <a:ext cx="31148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1.</a:t>
                  </a: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0463B6AE-8993-4793-9AB5-AA8F717F3E11}"/>
                    </a:ext>
                  </a:extLst>
                </p:cNvPr>
                <p:cNvSpPr/>
                <p:nvPr/>
              </p:nvSpPr>
              <p:spPr>
                <a:xfrm rot="18956483">
                  <a:off x="7235832" y="1169640"/>
                  <a:ext cx="553525" cy="382739"/>
                </a:xfrm>
                <a:custGeom>
                  <a:avLst/>
                  <a:gdLst>
                    <a:gd name="connsiteX0" fmla="*/ 275490 w 553525"/>
                    <a:gd name="connsiteY0" fmla="*/ 0 h 382739"/>
                    <a:gd name="connsiteX1" fmla="*/ 553525 w 553525"/>
                    <a:gd name="connsiteY1" fmla="*/ 269045 h 382739"/>
                    <a:gd name="connsiteX2" fmla="*/ 540502 w 553525"/>
                    <a:gd name="connsiteY2" fmla="*/ 309049 h 382739"/>
                    <a:gd name="connsiteX3" fmla="*/ 485290 w 553525"/>
                    <a:gd name="connsiteY3" fmla="*/ 339596 h 382739"/>
                    <a:gd name="connsiteX4" fmla="*/ 274656 w 553525"/>
                    <a:gd name="connsiteY4" fmla="*/ 382739 h 382739"/>
                    <a:gd name="connsiteX5" fmla="*/ 64022 w 553525"/>
                    <a:gd name="connsiteY5" fmla="*/ 339596 h 382739"/>
                    <a:gd name="connsiteX6" fmla="*/ 47011 w 553525"/>
                    <a:gd name="connsiteY6" fmla="*/ 330185 h 382739"/>
                    <a:gd name="connsiteX7" fmla="*/ 0 w 553525"/>
                    <a:gd name="connsiteY7" fmla="*/ 284695 h 382739"/>
                    <a:gd name="connsiteX8" fmla="*/ 275490 w 553525"/>
                    <a:gd name="connsiteY8" fmla="*/ 0 h 382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53525" h="382739">
                      <a:moveTo>
                        <a:pt x="275490" y="0"/>
                      </a:moveTo>
                      <a:lnTo>
                        <a:pt x="553525" y="269045"/>
                      </a:lnTo>
                      <a:lnTo>
                        <a:pt x="540502" y="309049"/>
                      </a:lnTo>
                      <a:lnTo>
                        <a:pt x="485290" y="339596"/>
                      </a:lnTo>
                      <a:cubicBezTo>
                        <a:pt x="425163" y="366834"/>
                        <a:pt x="352680" y="382739"/>
                        <a:pt x="274656" y="382739"/>
                      </a:cubicBezTo>
                      <a:cubicBezTo>
                        <a:pt x="196632" y="382739"/>
                        <a:pt x="124148" y="366834"/>
                        <a:pt x="64022" y="339596"/>
                      </a:cubicBezTo>
                      <a:lnTo>
                        <a:pt x="47011" y="330185"/>
                      </a:lnTo>
                      <a:lnTo>
                        <a:pt x="0" y="284695"/>
                      </a:lnTo>
                      <a:lnTo>
                        <a:pt x="27549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alpha val="53000"/>
                      </a:schemeClr>
                    </a:gs>
                    <a:gs pos="3000">
                      <a:schemeClr val="bg1">
                        <a:alpha val="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233C38A5-25DA-41AA-8A3C-0CD114E5EAA4}"/>
                  </a:ext>
                </a:extLst>
              </p:cNvPr>
              <p:cNvSpPr/>
              <p:nvPr/>
            </p:nvSpPr>
            <p:spPr>
              <a:xfrm>
                <a:off x="7271642" y="1224360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626E86E-9DDC-47E6-950D-87886C0717F0}"/>
                </a:ext>
              </a:extLst>
            </p:cNvPr>
            <p:cNvSpPr/>
            <p:nvPr/>
          </p:nvSpPr>
          <p:spPr>
            <a:xfrm>
              <a:off x="8545161" y="1992298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Assess why/how debts are established</a:t>
              </a: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C0ECB42-3FD8-4DA8-8D98-0DA9E5E5AFF9}"/>
                </a:ext>
              </a:extLst>
            </p:cNvPr>
            <p:cNvSpPr/>
            <p:nvPr/>
          </p:nvSpPr>
          <p:spPr>
            <a:xfrm rot="18956483">
              <a:off x="7799977" y="4409747"/>
              <a:ext cx="553525" cy="382739"/>
            </a:xfrm>
            <a:custGeom>
              <a:avLst/>
              <a:gdLst>
                <a:gd name="connsiteX0" fmla="*/ 275490 w 553525"/>
                <a:gd name="connsiteY0" fmla="*/ 0 h 382739"/>
                <a:gd name="connsiteX1" fmla="*/ 553525 w 553525"/>
                <a:gd name="connsiteY1" fmla="*/ 269045 h 382739"/>
                <a:gd name="connsiteX2" fmla="*/ 540502 w 553525"/>
                <a:gd name="connsiteY2" fmla="*/ 309049 h 382739"/>
                <a:gd name="connsiteX3" fmla="*/ 485290 w 553525"/>
                <a:gd name="connsiteY3" fmla="*/ 339596 h 382739"/>
                <a:gd name="connsiteX4" fmla="*/ 274656 w 553525"/>
                <a:gd name="connsiteY4" fmla="*/ 382739 h 382739"/>
                <a:gd name="connsiteX5" fmla="*/ 64022 w 553525"/>
                <a:gd name="connsiteY5" fmla="*/ 339596 h 382739"/>
                <a:gd name="connsiteX6" fmla="*/ 47011 w 553525"/>
                <a:gd name="connsiteY6" fmla="*/ 330185 h 382739"/>
                <a:gd name="connsiteX7" fmla="*/ 0 w 553525"/>
                <a:gd name="connsiteY7" fmla="*/ 284695 h 382739"/>
                <a:gd name="connsiteX8" fmla="*/ 275490 w 553525"/>
                <a:gd name="connsiteY8" fmla="*/ 0 h 382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3525" h="382739">
                  <a:moveTo>
                    <a:pt x="275490" y="0"/>
                  </a:moveTo>
                  <a:lnTo>
                    <a:pt x="553525" y="269045"/>
                  </a:lnTo>
                  <a:lnTo>
                    <a:pt x="540502" y="309049"/>
                  </a:lnTo>
                  <a:lnTo>
                    <a:pt x="485290" y="339596"/>
                  </a:lnTo>
                  <a:cubicBezTo>
                    <a:pt x="425163" y="366834"/>
                    <a:pt x="352680" y="382739"/>
                    <a:pt x="274656" y="382739"/>
                  </a:cubicBezTo>
                  <a:cubicBezTo>
                    <a:pt x="196632" y="382739"/>
                    <a:pt x="124148" y="366834"/>
                    <a:pt x="64022" y="339596"/>
                  </a:cubicBezTo>
                  <a:lnTo>
                    <a:pt x="47011" y="330185"/>
                  </a:lnTo>
                  <a:lnTo>
                    <a:pt x="0" y="284695"/>
                  </a:lnTo>
                  <a:lnTo>
                    <a:pt x="27549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53000"/>
                  </a:schemeClr>
                </a:gs>
                <a:gs pos="3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44D21C6-AE64-47BC-873A-1CA4D1A249F9}"/>
                </a:ext>
              </a:extLst>
            </p:cNvPr>
            <p:cNvCxnSpPr/>
            <p:nvPr/>
          </p:nvCxnSpPr>
          <p:spPr>
            <a:xfrm>
              <a:off x="7744772" y="2624874"/>
              <a:ext cx="32187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84E19FF4-6E92-428B-8011-6E6960112EB1}"/>
                </a:ext>
              </a:extLst>
            </p:cNvPr>
            <p:cNvGrpSpPr/>
            <p:nvPr/>
          </p:nvGrpSpPr>
          <p:grpSpPr>
            <a:xfrm>
              <a:off x="7744772" y="2018138"/>
              <a:ext cx="633536" cy="450894"/>
              <a:chOff x="7744772" y="1997363"/>
              <a:chExt cx="633536" cy="450894"/>
            </a:xfrm>
          </p:grpSpPr>
          <p:sp>
            <p:nvSpPr>
              <p:cNvPr id="120" name="Flowchart: Off-page Connector 119">
                <a:extLst>
                  <a:ext uri="{FF2B5EF4-FFF2-40B4-BE49-F238E27FC236}">
                    <a16:creationId xmlns:a16="http://schemas.microsoft.com/office/drawing/2014/main" id="{5CFE5A14-66C3-49EC-83F8-459DF44D5B5C}"/>
                  </a:ext>
                </a:extLst>
              </p:cNvPr>
              <p:cNvSpPr/>
              <p:nvPr/>
            </p:nvSpPr>
            <p:spPr>
              <a:xfrm rot="16200000">
                <a:off x="7938416" y="2008365"/>
                <a:ext cx="396164" cy="483620"/>
              </a:xfrm>
              <a:prstGeom prst="flowChartOffpageConnector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90A109AB-3C58-4E17-ADCF-ED5DE484E748}"/>
                  </a:ext>
                </a:extLst>
              </p:cNvPr>
              <p:cNvSpPr/>
              <p:nvPr/>
            </p:nvSpPr>
            <p:spPr>
              <a:xfrm rot="18956483">
                <a:off x="7744772" y="1997363"/>
                <a:ext cx="553525" cy="382739"/>
              </a:xfrm>
              <a:custGeom>
                <a:avLst/>
                <a:gdLst>
                  <a:gd name="connsiteX0" fmla="*/ 275490 w 553525"/>
                  <a:gd name="connsiteY0" fmla="*/ 0 h 382739"/>
                  <a:gd name="connsiteX1" fmla="*/ 553525 w 553525"/>
                  <a:gd name="connsiteY1" fmla="*/ 269045 h 382739"/>
                  <a:gd name="connsiteX2" fmla="*/ 540502 w 553525"/>
                  <a:gd name="connsiteY2" fmla="*/ 309049 h 382739"/>
                  <a:gd name="connsiteX3" fmla="*/ 485290 w 553525"/>
                  <a:gd name="connsiteY3" fmla="*/ 339596 h 382739"/>
                  <a:gd name="connsiteX4" fmla="*/ 274656 w 553525"/>
                  <a:gd name="connsiteY4" fmla="*/ 382739 h 382739"/>
                  <a:gd name="connsiteX5" fmla="*/ 64022 w 553525"/>
                  <a:gd name="connsiteY5" fmla="*/ 339596 h 382739"/>
                  <a:gd name="connsiteX6" fmla="*/ 47011 w 553525"/>
                  <a:gd name="connsiteY6" fmla="*/ 330185 h 382739"/>
                  <a:gd name="connsiteX7" fmla="*/ 0 w 553525"/>
                  <a:gd name="connsiteY7" fmla="*/ 284695 h 382739"/>
                  <a:gd name="connsiteX8" fmla="*/ 275490 w 553525"/>
                  <a:gd name="connsiteY8" fmla="*/ 0 h 38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525" h="382739">
                    <a:moveTo>
                      <a:pt x="275490" y="0"/>
                    </a:moveTo>
                    <a:lnTo>
                      <a:pt x="553525" y="269045"/>
                    </a:lnTo>
                    <a:lnTo>
                      <a:pt x="540502" y="309049"/>
                    </a:lnTo>
                    <a:lnTo>
                      <a:pt x="485290" y="339596"/>
                    </a:lnTo>
                    <a:cubicBezTo>
                      <a:pt x="425163" y="366834"/>
                      <a:pt x="352680" y="382739"/>
                      <a:pt x="274656" y="382739"/>
                    </a:cubicBezTo>
                    <a:cubicBezTo>
                      <a:pt x="196632" y="382739"/>
                      <a:pt x="124148" y="366834"/>
                      <a:pt x="64022" y="339596"/>
                    </a:cubicBezTo>
                    <a:lnTo>
                      <a:pt x="47011" y="330185"/>
                    </a:lnTo>
                    <a:lnTo>
                      <a:pt x="0" y="284695"/>
                    </a:lnTo>
                    <a:lnTo>
                      <a:pt x="27549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53000"/>
                    </a:schemeClr>
                  </a:gs>
                  <a:gs pos="3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928210A7-3355-480E-A9E4-940D8D3D76D9}"/>
                  </a:ext>
                </a:extLst>
              </p:cNvPr>
              <p:cNvSpPr/>
              <p:nvPr/>
            </p:nvSpPr>
            <p:spPr>
              <a:xfrm>
                <a:off x="7780582" y="2052083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FF61DE7D-80CD-4DBE-9E10-BFA349D73600}"/>
                  </a:ext>
                </a:extLst>
              </p:cNvPr>
              <p:cNvSpPr txBox="1"/>
              <p:nvPr/>
            </p:nvSpPr>
            <p:spPr>
              <a:xfrm>
                <a:off x="7972240" y="2127875"/>
                <a:ext cx="3114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6EFA4847-246F-465E-A884-49A73AC5E178}"/>
                </a:ext>
              </a:extLst>
            </p:cNvPr>
            <p:cNvGrpSpPr/>
            <p:nvPr/>
          </p:nvGrpSpPr>
          <p:grpSpPr>
            <a:xfrm>
              <a:off x="7744772" y="2801491"/>
              <a:ext cx="633536" cy="450894"/>
              <a:chOff x="7235832" y="2777896"/>
              <a:chExt cx="633536" cy="450894"/>
            </a:xfrm>
          </p:grpSpPr>
          <p:sp>
            <p:nvSpPr>
              <p:cNvPr id="89" name="Flowchart: Off-page Connector 88">
                <a:extLst>
                  <a:ext uri="{FF2B5EF4-FFF2-40B4-BE49-F238E27FC236}">
                    <a16:creationId xmlns:a16="http://schemas.microsoft.com/office/drawing/2014/main" id="{936BCDA2-9703-464C-82B3-9C224DEB4320}"/>
                  </a:ext>
                </a:extLst>
              </p:cNvPr>
              <p:cNvSpPr/>
              <p:nvPr/>
            </p:nvSpPr>
            <p:spPr>
              <a:xfrm rot="16200000">
                <a:off x="7429476" y="2788898"/>
                <a:ext cx="396164" cy="483620"/>
              </a:xfrm>
              <a:prstGeom prst="flowChartOffpageConnector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D85E5C2-8535-40E5-AE5A-00E4E9E59148}"/>
                  </a:ext>
                </a:extLst>
              </p:cNvPr>
              <p:cNvSpPr/>
              <p:nvPr/>
            </p:nvSpPr>
            <p:spPr>
              <a:xfrm rot="18956483">
                <a:off x="7235832" y="2777896"/>
                <a:ext cx="553525" cy="382739"/>
              </a:xfrm>
              <a:custGeom>
                <a:avLst/>
                <a:gdLst>
                  <a:gd name="connsiteX0" fmla="*/ 275490 w 553525"/>
                  <a:gd name="connsiteY0" fmla="*/ 0 h 382739"/>
                  <a:gd name="connsiteX1" fmla="*/ 553525 w 553525"/>
                  <a:gd name="connsiteY1" fmla="*/ 269045 h 382739"/>
                  <a:gd name="connsiteX2" fmla="*/ 540502 w 553525"/>
                  <a:gd name="connsiteY2" fmla="*/ 309049 h 382739"/>
                  <a:gd name="connsiteX3" fmla="*/ 485290 w 553525"/>
                  <a:gd name="connsiteY3" fmla="*/ 339596 h 382739"/>
                  <a:gd name="connsiteX4" fmla="*/ 274656 w 553525"/>
                  <a:gd name="connsiteY4" fmla="*/ 382739 h 382739"/>
                  <a:gd name="connsiteX5" fmla="*/ 64022 w 553525"/>
                  <a:gd name="connsiteY5" fmla="*/ 339596 h 382739"/>
                  <a:gd name="connsiteX6" fmla="*/ 47011 w 553525"/>
                  <a:gd name="connsiteY6" fmla="*/ 330185 h 382739"/>
                  <a:gd name="connsiteX7" fmla="*/ 0 w 553525"/>
                  <a:gd name="connsiteY7" fmla="*/ 284695 h 382739"/>
                  <a:gd name="connsiteX8" fmla="*/ 275490 w 553525"/>
                  <a:gd name="connsiteY8" fmla="*/ 0 h 38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525" h="382739">
                    <a:moveTo>
                      <a:pt x="275490" y="0"/>
                    </a:moveTo>
                    <a:lnTo>
                      <a:pt x="553525" y="269045"/>
                    </a:lnTo>
                    <a:lnTo>
                      <a:pt x="540502" y="309049"/>
                    </a:lnTo>
                    <a:lnTo>
                      <a:pt x="485290" y="339596"/>
                    </a:lnTo>
                    <a:cubicBezTo>
                      <a:pt x="425163" y="366834"/>
                      <a:pt x="352680" y="382739"/>
                      <a:pt x="274656" y="382739"/>
                    </a:cubicBezTo>
                    <a:cubicBezTo>
                      <a:pt x="196632" y="382739"/>
                      <a:pt x="124148" y="366834"/>
                      <a:pt x="64022" y="339596"/>
                    </a:cubicBezTo>
                    <a:lnTo>
                      <a:pt x="47011" y="330185"/>
                    </a:lnTo>
                    <a:lnTo>
                      <a:pt x="0" y="284695"/>
                    </a:lnTo>
                    <a:lnTo>
                      <a:pt x="27549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53000"/>
                    </a:schemeClr>
                  </a:gs>
                  <a:gs pos="3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8A8C1676-A958-47FD-9C04-B86FABE6A992}"/>
                  </a:ext>
                </a:extLst>
              </p:cNvPr>
              <p:cNvSpPr/>
              <p:nvPr/>
            </p:nvSpPr>
            <p:spPr>
              <a:xfrm>
                <a:off x="7271642" y="2832616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70D73EC-2128-42E7-BB09-1414A65AA19D}"/>
                  </a:ext>
                </a:extLst>
              </p:cNvPr>
              <p:cNvSpPr txBox="1"/>
              <p:nvPr/>
            </p:nvSpPr>
            <p:spPr>
              <a:xfrm>
                <a:off x="7463300" y="2908408"/>
                <a:ext cx="3114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465A295-6AF2-431B-96AD-0F877EE9374E}"/>
                </a:ext>
              </a:extLst>
            </p:cNvPr>
            <p:cNvCxnSpPr/>
            <p:nvPr/>
          </p:nvCxnSpPr>
          <p:spPr>
            <a:xfrm>
              <a:off x="7744772" y="3429002"/>
              <a:ext cx="32187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2472369-EEA1-49D7-902C-3AF0DA3F5A1E}"/>
                </a:ext>
              </a:extLst>
            </p:cNvPr>
            <p:cNvGrpSpPr/>
            <p:nvPr/>
          </p:nvGrpSpPr>
          <p:grpSpPr>
            <a:xfrm>
              <a:off x="7744772" y="3605619"/>
              <a:ext cx="633536" cy="450894"/>
              <a:chOff x="7235832" y="3582024"/>
              <a:chExt cx="633536" cy="450894"/>
            </a:xfrm>
          </p:grpSpPr>
          <p:sp>
            <p:nvSpPr>
              <p:cNvPr id="85" name="Flowchart: Off-page Connector 84">
                <a:extLst>
                  <a:ext uri="{FF2B5EF4-FFF2-40B4-BE49-F238E27FC236}">
                    <a16:creationId xmlns:a16="http://schemas.microsoft.com/office/drawing/2014/main" id="{EA56AD5E-8491-4B05-B71C-AC6DEFE59E9A}"/>
                  </a:ext>
                </a:extLst>
              </p:cNvPr>
              <p:cNvSpPr/>
              <p:nvPr/>
            </p:nvSpPr>
            <p:spPr>
              <a:xfrm rot="16200000">
                <a:off x="7429476" y="3593026"/>
                <a:ext cx="396164" cy="483620"/>
              </a:xfrm>
              <a:prstGeom prst="flowChartOffpageConnector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5642A7C-8249-435E-A14D-EDEE2146BBC5}"/>
                  </a:ext>
                </a:extLst>
              </p:cNvPr>
              <p:cNvSpPr/>
              <p:nvPr/>
            </p:nvSpPr>
            <p:spPr>
              <a:xfrm rot="18956483">
                <a:off x="7235832" y="3582024"/>
                <a:ext cx="553525" cy="382739"/>
              </a:xfrm>
              <a:custGeom>
                <a:avLst/>
                <a:gdLst>
                  <a:gd name="connsiteX0" fmla="*/ 275490 w 553525"/>
                  <a:gd name="connsiteY0" fmla="*/ 0 h 382739"/>
                  <a:gd name="connsiteX1" fmla="*/ 553525 w 553525"/>
                  <a:gd name="connsiteY1" fmla="*/ 269045 h 382739"/>
                  <a:gd name="connsiteX2" fmla="*/ 540502 w 553525"/>
                  <a:gd name="connsiteY2" fmla="*/ 309049 h 382739"/>
                  <a:gd name="connsiteX3" fmla="*/ 485290 w 553525"/>
                  <a:gd name="connsiteY3" fmla="*/ 339596 h 382739"/>
                  <a:gd name="connsiteX4" fmla="*/ 274656 w 553525"/>
                  <a:gd name="connsiteY4" fmla="*/ 382739 h 382739"/>
                  <a:gd name="connsiteX5" fmla="*/ 64022 w 553525"/>
                  <a:gd name="connsiteY5" fmla="*/ 339596 h 382739"/>
                  <a:gd name="connsiteX6" fmla="*/ 47011 w 553525"/>
                  <a:gd name="connsiteY6" fmla="*/ 330185 h 382739"/>
                  <a:gd name="connsiteX7" fmla="*/ 0 w 553525"/>
                  <a:gd name="connsiteY7" fmla="*/ 284695 h 382739"/>
                  <a:gd name="connsiteX8" fmla="*/ 275490 w 553525"/>
                  <a:gd name="connsiteY8" fmla="*/ 0 h 38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525" h="382739">
                    <a:moveTo>
                      <a:pt x="275490" y="0"/>
                    </a:moveTo>
                    <a:lnTo>
                      <a:pt x="553525" y="269045"/>
                    </a:lnTo>
                    <a:lnTo>
                      <a:pt x="540502" y="309049"/>
                    </a:lnTo>
                    <a:lnTo>
                      <a:pt x="485290" y="339596"/>
                    </a:lnTo>
                    <a:cubicBezTo>
                      <a:pt x="425163" y="366834"/>
                      <a:pt x="352680" y="382739"/>
                      <a:pt x="274656" y="382739"/>
                    </a:cubicBezTo>
                    <a:cubicBezTo>
                      <a:pt x="196632" y="382739"/>
                      <a:pt x="124148" y="366834"/>
                      <a:pt x="64022" y="339596"/>
                    </a:cubicBezTo>
                    <a:lnTo>
                      <a:pt x="47011" y="330185"/>
                    </a:lnTo>
                    <a:lnTo>
                      <a:pt x="0" y="284695"/>
                    </a:lnTo>
                    <a:lnTo>
                      <a:pt x="27549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53000"/>
                    </a:schemeClr>
                  </a:gs>
                  <a:gs pos="3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39ABECC-2D6A-4E73-A496-3DAABABFCD2C}"/>
                  </a:ext>
                </a:extLst>
              </p:cNvPr>
              <p:cNvSpPr/>
              <p:nvPr/>
            </p:nvSpPr>
            <p:spPr>
              <a:xfrm>
                <a:off x="7271642" y="3636744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F22DAC4-97FD-4FEF-81D6-B80431AF96BA}"/>
                  </a:ext>
                </a:extLst>
              </p:cNvPr>
              <p:cNvSpPr txBox="1"/>
              <p:nvPr/>
            </p:nvSpPr>
            <p:spPr>
              <a:xfrm>
                <a:off x="7463300" y="3712536"/>
                <a:ext cx="3114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4.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2865A00-1E25-45E2-AD4B-26174631189D}"/>
                </a:ext>
              </a:extLst>
            </p:cNvPr>
            <p:cNvCxnSpPr/>
            <p:nvPr/>
          </p:nvCxnSpPr>
          <p:spPr>
            <a:xfrm>
              <a:off x="7744772" y="5037258"/>
              <a:ext cx="32187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78F47365-2170-4E87-93C5-FE91FBD532E9}"/>
                </a:ext>
              </a:extLst>
            </p:cNvPr>
            <p:cNvGrpSpPr/>
            <p:nvPr/>
          </p:nvGrpSpPr>
          <p:grpSpPr>
            <a:xfrm>
              <a:off x="7744772" y="5213871"/>
              <a:ext cx="633536" cy="450894"/>
              <a:chOff x="7235832" y="5190276"/>
              <a:chExt cx="633536" cy="450894"/>
            </a:xfrm>
          </p:grpSpPr>
          <p:sp>
            <p:nvSpPr>
              <p:cNvPr id="81" name="Flowchart: Off-page Connector 80">
                <a:extLst>
                  <a:ext uri="{FF2B5EF4-FFF2-40B4-BE49-F238E27FC236}">
                    <a16:creationId xmlns:a16="http://schemas.microsoft.com/office/drawing/2014/main" id="{9210896C-9729-4F39-B807-8223B7FA5C5E}"/>
                  </a:ext>
                </a:extLst>
              </p:cNvPr>
              <p:cNvSpPr/>
              <p:nvPr/>
            </p:nvSpPr>
            <p:spPr>
              <a:xfrm rot="16200000">
                <a:off x="7429476" y="5201278"/>
                <a:ext cx="396164" cy="483620"/>
              </a:xfrm>
              <a:prstGeom prst="flowChartOffpageConnector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9A0CDAD3-1001-4CAA-A9DB-8EB38D62DCC0}"/>
                  </a:ext>
                </a:extLst>
              </p:cNvPr>
              <p:cNvSpPr/>
              <p:nvPr/>
            </p:nvSpPr>
            <p:spPr>
              <a:xfrm rot="18956483">
                <a:off x="7235832" y="5190276"/>
                <a:ext cx="553525" cy="382739"/>
              </a:xfrm>
              <a:custGeom>
                <a:avLst/>
                <a:gdLst>
                  <a:gd name="connsiteX0" fmla="*/ 275490 w 553525"/>
                  <a:gd name="connsiteY0" fmla="*/ 0 h 382739"/>
                  <a:gd name="connsiteX1" fmla="*/ 553525 w 553525"/>
                  <a:gd name="connsiteY1" fmla="*/ 269045 h 382739"/>
                  <a:gd name="connsiteX2" fmla="*/ 540502 w 553525"/>
                  <a:gd name="connsiteY2" fmla="*/ 309049 h 382739"/>
                  <a:gd name="connsiteX3" fmla="*/ 485290 w 553525"/>
                  <a:gd name="connsiteY3" fmla="*/ 339596 h 382739"/>
                  <a:gd name="connsiteX4" fmla="*/ 274656 w 553525"/>
                  <a:gd name="connsiteY4" fmla="*/ 382739 h 382739"/>
                  <a:gd name="connsiteX5" fmla="*/ 64022 w 553525"/>
                  <a:gd name="connsiteY5" fmla="*/ 339596 h 382739"/>
                  <a:gd name="connsiteX6" fmla="*/ 47011 w 553525"/>
                  <a:gd name="connsiteY6" fmla="*/ 330185 h 382739"/>
                  <a:gd name="connsiteX7" fmla="*/ 0 w 553525"/>
                  <a:gd name="connsiteY7" fmla="*/ 284695 h 382739"/>
                  <a:gd name="connsiteX8" fmla="*/ 275490 w 553525"/>
                  <a:gd name="connsiteY8" fmla="*/ 0 h 38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525" h="382739">
                    <a:moveTo>
                      <a:pt x="275490" y="0"/>
                    </a:moveTo>
                    <a:lnTo>
                      <a:pt x="553525" y="269045"/>
                    </a:lnTo>
                    <a:lnTo>
                      <a:pt x="540502" y="309049"/>
                    </a:lnTo>
                    <a:lnTo>
                      <a:pt x="485290" y="339596"/>
                    </a:lnTo>
                    <a:cubicBezTo>
                      <a:pt x="425163" y="366834"/>
                      <a:pt x="352680" y="382739"/>
                      <a:pt x="274656" y="382739"/>
                    </a:cubicBezTo>
                    <a:cubicBezTo>
                      <a:pt x="196632" y="382739"/>
                      <a:pt x="124148" y="366834"/>
                      <a:pt x="64022" y="339596"/>
                    </a:cubicBezTo>
                    <a:lnTo>
                      <a:pt x="47011" y="330185"/>
                    </a:lnTo>
                    <a:lnTo>
                      <a:pt x="0" y="284695"/>
                    </a:lnTo>
                    <a:lnTo>
                      <a:pt x="27549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53000"/>
                    </a:schemeClr>
                  </a:gs>
                  <a:gs pos="3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2100B582-6D05-45EB-92B8-2132564577D1}"/>
                  </a:ext>
                </a:extLst>
              </p:cNvPr>
              <p:cNvSpPr/>
              <p:nvPr/>
            </p:nvSpPr>
            <p:spPr>
              <a:xfrm>
                <a:off x="7271642" y="5244996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F88E02A-CA97-4E65-84A5-53A3EA363067}"/>
                  </a:ext>
                </a:extLst>
              </p:cNvPr>
              <p:cNvSpPr txBox="1"/>
              <p:nvPr/>
            </p:nvSpPr>
            <p:spPr>
              <a:xfrm>
                <a:off x="7463300" y="5320788"/>
                <a:ext cx="3114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6.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0CF75CB-EFB4-4E1E-ADBE-1743980912E7}"/>
                </a:ext>
              </a:extLst>
            </p:cNvPr>
            <p:cNvGrpSpPr/>
            <p:nvPr/>
          </p:nvGrpSpPr>
          <p:grpSpPr>
            <a:xfrm>
              <a:off x="7744772" y="4409747"/>
              <a:ext cx="633536" cy="450894"/>
              <a:chOff x="7235832" y="3582024"/>
              <a:chExt cx="633536" cy="450894"/>
            </a:xfrm>
          </p:grpSpPr>
          <p:sp>
            <p:nvSpPr>
              <p:cNvPr id="77" name="Flowchart: Off-page Connector 76">
                <a:extLst>
                  <a:ext uri="{FF2B5EF4-FFF2-40B4-BE49-F238E27FC236}">
                    <a16:creationId xmlns:a16="http://schemas.microsoft.com/office/drawing/2014/main" id="{12D5B2CF-C3E9-4214-A5FD-CD8327FC1B7D}"/>
                  </a:ext>
                </a:extLst>
              </p:cNvPr>
              <p:cNvSpPr/>
              <p:nvPr/>
            </p:nvSpPr>
            <p:spPr>
              <a:xfrm rot="16200000">
                <a:off x="7429476" y="3593026"/>
                <a:ext cx="396164" cy="483620"/>
              </a:xfrm>
              <a:prstGeom prst="flowChartOffpageConnector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8257F4AE-7F9F-425E-A786-7322F053D156}"/>
                  </a:ext>
                </a:extLst>
              </p:cNvPr>
              <p:cNvSpPr/>
              <p:nvPr/>
            </p:nvSpPr>
            <p:spPr>
              <a:xfrm rot="18956483">
                <a:off x="7235832" y="3582024"/>
                <a:ext cx="553525" cy="382739"/>
              </a:xfrm>
              <a:custGeom>
                <a:avLst/>
                <a:gdLst>
                  <a:gd name="connsiteX0" fmla="*/ 275490 w 553525"/>
                  <a:gd name="connsiteY0" fmla="*/ 0 h 382739"/>
                  <a:gd name="connsiteX1" fmla="*/ 553525 w 553525"/>
                  <a:gd name="connsiteY1" fmla="*/ 269045 h 382739"/>
                  <a:gd name="connsiteX2" fmla="*/ 540502 w 553525"/>
                  <a:gd name="connsiteY2" fmla="*/ 309049 h 382739"/>
                  <a:gd name="connsiteX3" fmla="*/ 485290 w 553525"/>
                  <a:gd name="connsiteY3" fmla="*/ 339596 h 382739"/>
                  <a:gd name="connsiteX4" fmla="*/ 274656 w 553525"/>
                  <a:gd name="connsiteY4" fmla="*/ 382739 h 382739"/>
                  <a:gd name="connsiteX5" fmla="*/ 64022 w 553525"/>
                  <a:gd name="connsiteY5" fmla="*/ 339596 h 382739"/>
                  <a:gd name="connsiteX6" fmla="*/ 47011 w 553525"/>
                  <a:gd name="connsiteY6" fmla="*/ 330185 h 382739"/>
                  <a:gd name="connsiteX7" fmla="*/ 0 w 553525"/>
                  <a:gd name="connsiteY7" fmla="*/ 284695 h 382739"/>
                  <a:gd name="connsiteX8" fmla="*/ 275490 w 553525"/>
                  <a:gd name="connsiteY8" fmla="*/ 0 h 38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525" h="382739">
                    <a:moveTo>
                      <a:pt x="275490" y="0"/>
                    </a:moveTo>
                    <a:lnTo>
                      <a:pt x="553525" y="269045"/>
                    </a:lnTo>
                    <a:lnTo>
                      <a:pt x="540502" y="309049"/>
                    </a:lnTo>
                    <a:lnTo>
                      <a:pt x="485290" y="339596"/>
                    </a:lnTo>
                    <a:cubicBezTo>
                      <a:pt x="425163" y="366834"/>
                      <a:pt x="352680" y="382739"/>
                      <a:pt x="274656" y="382739"/>
                    </a:cubicBezTo>
                    <a:cubicBezTo>
                      <a:pt x="196632" y="382739"/>
                      <a:pt x="124148" y="366834"/>
                      <a:pt x="64022" y="339596"/>
                    </a:cubicBezTo>
                    <a:lnTo>
                      <a:pt x="47011" y="330185"/>
                    </a:lnTo>
                    <a:lnTo>
                      <a:pt x="0" y="284695"/>
                    </a:lnTo>
                    <a:lnTo>
                      <a:pt x="275490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53000"/>
                    </a:schemeClr>
                  </a:gs>
                  <a:gs pos="3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89B93777-FF77-4CFF-BB54-817EED9D7AC0}"/>
                  </a:ext>
                </a:extLst>
              </p:cNvPr>
              <p:cNvSpPr/>
              <p:nvPr/>
            </p:nvSpPr>
            <p:spPr>
              <a:xfrm>
                <a:off x="7271642" y="3636744"/>
                <a:ext cx="62282" cy="390629"/>
              </a:xfrm>
              <a:prstGeom prst="rect">
                <a:avLst/>
              </a:prstGeom>
              <a:solidFill>
                <a:srgbClr val="002262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75F7FDE-4609-426D-BF99-9A1192EBC09C}"/>
                  </a:ext>
                </a:extLst>
              </p:cNvPr>
              <p:cNvSpPr txBox="1"/>
              <p:nvPr/>
            </p:nvSpPr>
            <p:spPr>
              <a:xfrm>
                <a:off x="7463300" y="3712536"/>
                <a:ext cx="3114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433C380-0736-4E90-8C7A-64DA14EA5AAE}"/>
                </a:ext>
              </a:extLst>
            </p:cNvPr>
            <p:cNvSpPr/>
            <p:nvPr/>
          </p:nvSpPr>
          <p:spPr>
            <a:xfrm>
              <a:off x="8545161" y="2815216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Define the collection processes 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B614C45-8F0F-4491-8696-4CFF5ADCE086}"/>
                </a:ext>
              </a:extLst>
            </p:cNvPr>
            <p:cNvSpPr/>
            <p:nvPr/>
          </p:nvSpPr>
          <p:spPr>
            <a:xfrm>
              <a:off x="8545161" y="3600553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List options to resolve a debt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B1699D6-4F45-4181-9FDC-F9F75B2AD386}"/>
                </a:ext>
              </a:extLst>
            </p:cNvPr>
            <p:cNvSpPr/>
            <p:nvPr/>
          </p:nvSpPr>
          <p:spPr>
            <a:xfrm>
              <a:off x="8545161" y="4406657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Define risks of non-payment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70E4B2B-8687-48FB-A28E-FF90ECB1C194}"/>
                </a:ext>
              </a:extLst>
            </p:cNvPr>
            <p:cNvSpPr/>
            <p:nvPr/>
          </p:nvSpPr>
          <p:spPr>
            <a:xfrm>
              <a:off x="8545161" y="5215472"/>
              <a:ext cx="2568279" cy="5025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26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Formulate responses to debt questions</a:t>
              </a:r>
            </a:p>
          </p:txBody>
        </p: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BECC2F9F-F648-4692-BC3C-7A04C069A33A}"/>
              </a:ext>
            </a:extLst>
          </p:cNvPr>
          <p:cNvSpPr/>
          <p:nvPr/>
        </p:nvSpPr>
        <p:spPr>
          <a:xfrm>
            <a:off x="2732746" y="255735"/>
            <a:ext cx="6726506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87F659B-E9DF-45C9-9DFB-2DEF4083E447}"/>
              </a:ext>
            </a:extLst>
          </p:cNvPr>
          <p:cNvSpPr/>
          <p:nvPr/>
        </p:nvSpPr>
        <p:spPr>
          <a:xfrm>
            <a:off x="442488" y="877346"/>
            <a:ext cx="10375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should now be able to:</a:t>
            </a:r>
          </a:p>
        </p:txBody>
      </p:sp>
      <p:pic>
        <p:nvPicPr>
          <p:cNvPr id="95" name="Picture Placeholder 2">
            <a:extLst>
              <a:ext uri="{FF2B5EF4-FFF2-40B4-BE49-F238E27FC236}">
                <a16:creationId xmlns:a16="http://schemas.microsoft.com/office/drawing/2014/main" id="{7CA12515-A6CD-4CD4-A328-EA9D7F88C59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>
            <a:fillRect/>
          </a:stretch>
        </p:blipFill>
        <p:spPr>
          <a:xfrm>
            <a:off x="1523372" y="1332583"/>
            <a:ext cx="3329982" cy="430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046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 descr="A person wearing a uniform&#10;&#10;Description automatically generated">
            <a:extLst>
              <a:ext uri="{FF2B5EF4-FFF2-40B4-BE49-F238E27FC236}">
                <a16:creationId xmlns:a16="http://schemas.microsoft.com/office/drawing/2014/main" id="{440DE9B1-091B-4429-9CC7-231C5264C7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8" r="27552"/>
          <a:stretch/>
        </p:blipFill>
        <p:spPr>
          <a:xfrm>
            <a:off x="6886200" y="121165"/>
            <a:ext cx="3866905" cy="4742857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71BF250F-6C29-471E-8D41-D598DB21748B}"/>
              </a:ext>
            </a:extLst>
          </p:cNvPr>
          <p:cNvSpPr/>
          <p:nvPr/>
        </p:nvSpPr>
        <p:spPr>
          <a:xfrm>
            <a:off x="31043" y="-4349"/>
            <a:ext cx="5867193" cy="6858001"/>
          </a:xfrm>
          <a:prstGeom prst="parallelogram">
            <a:avLst>
              <a:gd name="adj" fmla="val 19714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30815F6B-AE83-41A4-AF0E-CC040C971E09}"/>
              </a:ext>
            </a:extLst>
          </p:cNvPr>
          <p:cNvSpPr/>
          <p:nvPr/>
        </p:nvSpPr>
        <p:spPr>
          <a:xfrm rot="5400000">
            <a:off x="5683211" y="1446491"/>
            <a:ext cx="977978" cy="7813040"/>
          </a:xfrm>
          <a:prstGeom prst="round2SameRect">
            <a:avLst>
              <a:gd name="adj1" fmla="val 50000"/>
              <a:gd name="adj2" fmla="val 47900"/>
            </a:avLst>
          </a:prstGeom>
          <a:gradFill>
            <a:gsLst>
              <a:gs pos="0">
                <a:srgbClr val="002262"/>
              </a:gs>
              <a:gs pos="100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882575-CD43-4E51-ADA6-510A571EBC9C}"/>
              </a:ext>
            </a:extLst>
          </p:cNvPr>
          <p:cNvSpPr txBox="1">
            <a:spLocks/>
          </p:cNvSpPr>
          <p:nvPr/>
        </p:nvSpPr>
        <p:spPr>
          <a:xfrm>
            <a:off x="1370530" y="4919422"/>
            <a:ext cx="9450939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 Supporting Our Nation’s Veterans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09E2ED-BC3A-4389-A465-7DE1060265D1}"/>
              </a:ext>
            </a:extLst>
          </p:cNvPr>
          <p:cNvSpPr txBox="1"/>
          <p:nvPr/>
        </p:nvSpPr>
        <p:spPr>
          <a:xfrm>
            <a:off x="1241852" y="695045"/>
            <a:ext cx="3323654" cy="307777"/>
          </a:xfrm>
          <a:prstGeom prst="rect">
            <a:avLst/>
          </a:prstGeom>
          <a:noFill/>
        </p:spPr>
        <p:txBody>
          <a:bodyPr wrap="square" lIns="21600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GI Bill Webpage – Colmery Act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7DA119-EC69-4321-8155-84EDC9CB941C}"/>
              </a:ext>
            </a:extLst>
          </p:cNvPr>
          <p:cNvSpPr txBox="1"/>
          <p:nvPr/>
        </p:nvSpPr>
        <p:spPr>
          <a:xfrm>
            <a:off x="1197377" y="2311275"/>
            <a:ext cx="4106571" cy="307777"/>
          </a:xfrm>
          <a:prstGeom prst="rect">
            <a:avLst/>
          </a:prstGeom>
          <a:noFill/>
        </p:spPr>
        <p:txBody>
          <a:bodyPr wrap="square" lIns="21600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School Certifying Official’s (SCO) Handbook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" name="Picture 4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0A21341C-21E1-4AB0-AEB8-F0B53DAC7B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7289" r="553" b="27790"/>
          <a:stretch/>
        </p:blipFill>
        <p:spPr>
          <a:xfrm>
            <a:off x="99576" y="6324323"/>
            <a:ext cx="2003544" cy="491391"/>
          </a:xfrm>
          <a:prstGeom prst="rect">
            <a:avLst/>
          </a:prstGeom>
        </p:spPr>
      </p:pic>
      <p:pic>
        <p:nvPicPr>
          <p:cNvPr id="42" name="Picture 41" descr="A close up of a sign&#10;&#10;Description automatically generated">
            <a:extLst>
              <a:ext uri="{FF2B5EF4-FFF2-40B4-BE49-F238E27FC236}">
                <a16:creationId xmlns:a16="http://schemas.microsoft.com/office/drawing/2014/main" id="{35F33F26-BD62-40F5-BCDC-05C1D8E49F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30" y="6051324"/>
            <a:ext cx="763576" cy="7643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FDA825-FBE3-4D2E-8980-5BA8FB8EFD46}"/>
              </a:ext>
            </a:extLst>
          </p:cNvPr>
          <p:cNvSpPr/>
          <p:nvPr/>
        </p:nvSpPr>
        <p:spPr>
          <a:xfrm>
            <a:off x="1073477" y="102516"/>
            <a:ext cx="47581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Additional Resources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E57242-9DC6-4C8C-B7A8-E66CF995215D}"/>
              </a:ext>
            </a:extLst>
          </p:cNvPr>
          <p:cNvSpPr txBox="1"/>
          <p:nvPr/>
        </p:nvSpPr>
        <p:spPr>
          <a:xfrm>
            <a:off x="1241852" y="1734155"/>
            <a:ext cx="3323654" cy="307777"/>
          </a:xfrm>
          <a:prstGeom prst="rect">
            <a:avLst/>
          </a:prstGeom>
          <a:noFill/>
        </p:spPr>
        <p:txBody>
          <a:bodyPr wrap="square" lIns="21600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8"/>
              </a:rPr>
              <a:t>ELR of Jurisdiction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31E3BC-CBC7-4E13-9C46-19D614ACBB22}"/>
              </a:ext>
            </a:extLst>
          </p:cNvPr>
          <p:cNvSpPr/>
          <p:nvPr/>
        </p:nvSpPr>
        <p:spPr>
          <a:xfrm>
            <a:off x="1306815" y="2940993"/>
            <a:ext cx="4071692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9"/>
              </a:rPr>
              <a:t>School Certifying Official (SCO) Training 2019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FEBDEF7-BD35-452E-9F8D-C6516206B1B9}"/>
              </a:ext>
            </a:extLst>
          </p:cNvPr>
          <p:cNvSpPr/>
          <p:nvPr/>
        </p:nvSpPr>
        <p:spPr>
          <a:xfrm>
            <a:off x="1306815" y="3443183"/>
            <a:ext cx="2589107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10"/>
              </a:rPr>
              <a:t>Education Service Webinars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C9FD234-D304-44C4-8D01-5F4724A43649}"/>
              </a:ext>
            </a:extLst>
          </p:cNvPr>
          <p:cNvSpPr txBox="1"/>
          <p:nvPr/>
        </p:nvSpPr>
        <p:spPr>
          <a:xfrm>
            <a:off x="1241852" y="1173652"/>
            <a:ext cx="4106571" cy="307777"/>
          </a:xfrm>
          <a:prstGeom prst="rect">
            <a:avLst/>
          </a:prstGeom>
          <a:noFill/>
        </p:spPr>
        <p:txBody>
          <a:bodyPr wrap="square" lIns="21600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2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11"/>
              </a:rPr>
              <a:t>School Administrators Resources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2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Freeform 1155">
            <a:extLst>
              <a:ext uri="{FF2B5EF4-FFF2-40B4-BE49-F238E27FC236}">
                <a16:creationId xmlns:a16="http://schemas.microsoft.com/office/drawing/2014/main" id="{31DBC541-92CA-4F56-89BD-1EF34EE9FE7F}"/>
              </a:ext>
            </a:extLst>
          </p:cNvPr>
          <p:cNvSpPr>
            <a:spLocks/>
          </p:cNvSpPr>
          <p:nvPr/>
        </p:nvSpPr>
        <p:spPr bwMode="auto">
          <a:xfrm rot="19388555">
            <a:off x="1112230" y="717554"/>
            <a:ext cx="170294" cy="185958"/>
          </a:xfrm>
          <a:custGeom>
            <a:avLst/>
            <a:gdLst>
              <a:gd name="T0" fmla="*/ 114 w 130"/>
              <a:gd name="T1" fmla="*/ 93 h 129"/>
              <a:gd name="T2" fmla="*/ 93 w 130"/>
              <a:gd name="T3" fmla="*/ 15 h 129"/>
              <a:gd name="T4" fmla="*/ 16 w 130"/>
              <a:gd name="T5" fmla="*/ 36 h 129"/>
              <a:gd name="T6" fmla="*/ 37 w 130"/>
              <a:gd name="T7" fmla="*/ 114 h 129"/>
              <a:gd name="T8" fmla="*/ 114 w 130"/>
              <a:gd name="T9" fmla="*/ 9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29">
                <a:moveTo>
                  <a:pt x="114" y="93"/>
                </a:moveTo>
                <a:cubicBezTo>
                  <a:pt x="130" y="66"/>
                  <a:pt x="120" y="31"/>
                  <a:pt x="93" y="15"/>
                </a:cubicBezTo>
                <a:cubicBezTo>
                  <a:pt x="66" y="0"/>
                  <a:pt x="32" y="9"/>
                  <a:pt x="16" y="36"/>
                </a:cubicBezTo>
                <a:cubicBezTo>
                  <a:pt x="0" y="63"/>
                  <a:pt x="10" y="98"/>
                  <a:pt x="37" y="114"/>
                </a:cubicBezTo>
                <a:cubicBezTo>
                  <a:pt x="64" y="129"/>
                  <a:pt x="98" y="120"/>
                  <a:pt x="114" y="93"/>
                </a:cubicBezTo>
                <a:close/>
              </a:path>
            </a:pathLst>
          </a:custGeom>
          <a:solidFill>
            <a:srgbClr val="00226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23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Freeform 1155">
            <a:extLst>
              <a:ext uri="{FF2B5EF4-FFF2-40B4-BE49-F238E27FC236}">
                <a16:creationId xmlns:a16="http://schemas.microsoft.com/office/drawing/2014/main" id="{95346406-2086-478C-92F1-7232369E9513}"/>
              </a:ext>
            </a:extLst>
          </p:cNvPr>
          <p:cNvSpPr>
            <a:spLocks/>
          </p:cNvSpPr>
          <p:nvPr/>
        </p:nvSpPr>
        <p:spPr bwMode="auto">
          <a:xfrm rot="19388555">
            <a:off x="1112230" y="1224931"/>
            <a:ext cx="170294" cy="185958"/>
          </a:xfrm>
          <a:custGeom>
            <a:avLst/>
            <a:gdLst>
              <a:gd name="T0" fmla="*/ 114 w 130"/>
              <a:gd name="T1" fmla="*/ 93 h 129"/>
              <a:gd name="T2" fmla="*/ 93 w 130"/>
              <a:gd name="T3" fmla="*/ 15 h 129"/>
              <a:gd name="T4" fmla="*/ 16 w 130"/>
              <a:gd name="T5" fmla="*/ 36 h 129"/>
              <a:gd name="T6" fmla="*/ 37 w 130"/>
              <a:gd name="T7" fmla="*/ 114 h 129"/>
              <a:gd name="T8" fmla="*/ 114 w 130"/>
              <a:gd name="T9" fmla="*/ 9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29">
                <a:moveTo>
                  <a:pt x="114" y="93"/>
                </a:moveTo>
                <a:cubicBezTo>
                  <a:pt x="130" y="66"/>
                  <a:pt x="120" y="31"/>
                  <a:pt x="93" y="15"/>
                </a:cubicBezTo>
                <a:cubicBezTo>
                  <a:pt x="66" y="0"/>
                  <a:pt x="32" y="9"/>
                  <a:pt x="16" y="36"/>
                </a:cubicBezTo>
                <a:cubicBezTo>
                  <a:pt x="0" y="63"/>
                  <a:pt x="10" y="98"/>
                  <a:pt x="37" y="114"/>
                </a:cubicBezTo>
                <a:cubicBezTo>
                  <a:pt x="64" y="129"/>
                  <a:pt x="98" y="120"/>
                  <a:pt x="114" y="93"/>
                </a:cubicBezTo>
                <a:close/>
              </a:path>
            </a:pathLst>
          </a:custGeom>
          <a:solidFill>
            <a:srgbClr val="00226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23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Freeform 1155">
            <a:extLst>
              <a:ext uri="{FF2B5EF4-FFF2-40B4-BE49-F238E27FC236}">
                <a16:creationId xmlns:a16="http://schemas.microsoft.com/office/drawing/2014/main" id="{BCBBB9EF-F819-4A91-8729-323C30FAF1C0}"/>
              </a:ext>
            </a:extLst>
          </p:cNvPr>
          <p:cNvSpPr>
            <a:spLocks/>
          </p:cNvSpPr>
          <p:nvPr/>
        </p:nvSpPr>
        <p:spPr bwMode="auto">
          <a:xfrm rot="19388555">
            <a:off x="1112230" y="1802051"/>
            <a:ext cx="170294" cy="185958"/>
          </a:xfrm>
          <a:custGeom>
            <a:avLst/>
            <a:gdLst>
              <a:gd name="T0" fmla="*/ 114 w 130"/>
              <a:gd name="T1" fmla="*/ 93 h 129"/>
              <a:gd name="T2" fmla="*/ 93 w 130"/>
              <a:gd name="T3" fmla="*/ 15 h 129"/>
              <a:gd name="T4" fmla="*/ 16 w 130"/>
              <a:gd name="T5" fmla="*/ 36 h 129"/>
              <a:gd name="T6" fmla="*/ 37 w 130"/>
              <a:gd name="T7" fmla="*/ 114 h 129"/>
              <a:gd name="T8" fmla="*/ 114 w 130"/>
              <a:gd name="T9" fmla="*/ 9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29">
                <a:moveTo>
                  <a:pt x="114" y="93"/>
                </a:moveTo>
                <a:cubicBezTo>
                  <a:pt x="130" y="66"/>
                  <a:pt x="120" y="31"/>
                  <a:pt x="93" y="15"/>
                </a:cubicBezTo>
                <a:cubicBezTo>
                  <a:pt x="66" y="0"/>
                  <a:pt x="32" y="9"/>
                  <a:pt x="16" y="36"/>
                </a:cubicBezTo>
                <a:cubicBezTo>
                  <a:pt x="0" y="63"/>
                  <a:pt x="10" y="98"/>
                  <a:pt x="37" y="114"/>
                </a:cubicBezTo>
                <a:cubicBezTo>
                  <a:pt x="64" y="129"/>
                  <a:pt x="98" y="120"/>
                  <a:pt x="114" y="93"/>
                </a:cubicBezTo>
                <a:close/>
              </a:path>
            </a:pathLst>
          </a:custGeom>
          <a:solidFill>
            <a:srgbClr val="00226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23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Freeform 1155">
            <a:extLst>
              <a:ext uri="{FF2B5EF4-FFF2-40B4-BE49-F238E27FC236}">
                <a16:creationId xmlns:a16="http://schemas.microsoft.com/office/drawing/2014/main" id="{733D88A7-55EC-4D52-9AB0-589CF94EE89C}"/>
              </a:ext>
            </a:extLst>
          </p:cNvPr>
          <p:cNvSpPr>
            <a:spLocks/>
          </p:cNvSpPr>
          <p:nvPr/>
        </p:nvSpPr>
        <p:spPr bwMode="auto">
          <a:xfrm rot="19388555">
            <a:off x="1112230" y="2356430"/>
            <a:ext cx="170294" cy="185958"/>
          </a:xfrm>
          <a:custGeom>
            <a:avLst/>
            <a:gdLst>
              <a:gd name="T0" fmla="*/ 114 w 130"/>
              <a:gd name="T1" fmla="*/ 93 h 129"/>
              <a:gd name="T2" fmla="*/ 93 w 130"/>
              <a:gd name="T3" fmla="*/ 15 h 129"/>
              <a:gd name="T4" fmla="*/ 16 w 130"/>
              <a:gd name="T5" fmla="*/ 36 h 129"/>
              <a:gd name="T6" fmla="*/ 37 w 130"/>
              <a:gd name="T7" fmla="*/ 114 h 129"/>
              <a:gd name="T8" fmla="*/ 114 w 130"/>
              <a:gd name="T9" fmla="*/ 9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29">
                <a:moveTo>
                  <a:pt x="114" y="93"/>
                </a:moveTo>
                <a:cubicBezTo>
                  <a:pt x="130" y="66"/>
                  <a:pt x="120" y="31"/>
                  <a:pt x="93" y="15"/>
                </a:cubicBezTo>
                <a:cubicBezTo>
                  <a:pt x="66" y="0"/>
                  <a:pt x="32" y="9"/>
                  <a:pt x="16" y="36"/>
                </a:cubicBezTo>
                <a:cubicBezTo>
                  <a:pt x="0" y="63"/>
                  <a:pt x="10" y="98"/>
                  <a:pt x="37" y="114"/>
                </a:cubicBezTo>
                <a:cubicBezTo>
                  <a:pt x="64" y="129"/>
                  <a:pt x="98" y="120"/>
                  <a:pt x="114" y="93"/>
                </a:cubicBezTo>
                <a:close/>
              </a:path>
            </a:pathLst>
          </a:custGeom>
          <a:solidFill>
            <a:srgbClr val="00226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23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Freeform 1155">
            <a:extLst>
              <a:ext uri="{FF2B5EF4-FFF2-40B4-BE49-F238E27FC236}">
                <a16:creationId xmlns:a16="http://schemas.microsoft.com/office/drawing/2014/main" id="{B3E70044-8502-4238-A843-DF81CBF724C8}"/>
              </a:ext>
            </a:extLst>
          </p:cNvPr>
          <p:cNvSpPr>
            <a:spLocks/>
          </p:cNvSpPr>
          <p:nvPr/>
        </p:nvSpPr>
        <p:spPr bwMode="auto">
          <a:xfrm rot="19388555">
            <a:off x="1112230" y="2931490"/>
            <a:ext cx="170294" cy="185958"/>
          </a:xfrm>
          <a:custGeom>
            <a:avLst/>
            <a:gdLst>
              <a:gd name="T0" fmla="*/ 114 w 130"/>
              <a:gd name="T1" fmla="*/ 93 h 129"/>
              <a:gd name="T2" fmla="*/ 93 w 130"/>
              <a:gd name="T3" fmla="*/ 15 h 129"/>
              <a:gd name="T4" fmla="*/ 16 w 130"/>
              <a:gd name="T5" fmla="*/ 36 h 129"/>
              <a:gd name="T6" fmla="*/ 37 w 130"/>
              <a:gd name="T7" fmla="*/ 114 h 129"/>
              <a:gd name="T8" fmla="*/ 114 w 130"/>
              <a:gd name="T9" fmla="*/ 9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29">
                <a:moveTo>
                  <a:pt x="114" y="93"/>
                </a:moveTo>
                <a:cubicBezTo>
                  <a:pt x="130" y="66"/>
                  <a:pt x="120" y="31"/>
                  <a:pt x="93" y="15"/>
                </a:cubicBezTo>
                <a:cubicBezTo>
                  <a:pt x="66" y="0"/>
                  <a:pt x="32" y="9"/>
                  <a:pt x="16" y="36"/>
                </a:cubicBezTo>
                <a:cubicBezTo>
                  <a:pt x="0" y="63"/>
                  <a:pt x="10" y="98"/>
                  <a:pt x="37" y="114"/>
                </a:cubicBezTo>
                <a:cubicBezTo>
                  <a:pt x="64" y="129"/>
                  <a:pt x="98" y="120"/>
                  <a:pt x="114" y="93"/>
                </a:cubicBezTo>
                <a:close/>
              </a:path>
            </a:pathLst>
          </a:custGeom>
          <a:solidFill>
            <a:srgbClr val="00226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23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Freeform 1155">
            <a:extLst>
              <a:ext uri="{FF2B5EF4-FFF2-40B4-BE49-F238E27FC236}">
                <a16:creationId xmlns:a16="http://schemas.microsoft.com/office/drawing/2014/main" id="{2AE3EA77-B558-486F-BA95-0C3EDC6C3CBB}"/>
              </a:ext>
            </a:extLst>
          </p:cNvPr>
          <p:cNvSpPr>
            <a:spLocks/>
          </p:cNvSpPr>
          <p:nvPr/>
        </p:nvSpPr>
        <p:spPr bwMode="auto">
          <a:xfrm rot="19388555">
            <a:off x="1097769" y="3473921"/>
            <a:ext cx="170294" cy="185958"/>
          </a:xfrm>
          <a:custGeom>
            <a:avLst/>
            <a:gdLst>
              <a:gd name="T0" fmla="*/ 114 w 130"/>
              <a:gd name="T1" fmla="*/ 93 h 129"/>
              <a:gd name="T2" fmla="*/ 93 w 130"/>
              <a:gd name="T3" fmla="*/ 15 h 129"/>
              <a:gd name="T4" fmla="*/ 16 w 130"/>
              <a:gd name="T5" fmla="*/ 36 h 129"/>
              <a:gd name="T6" fmla="*/ 37 w 130"/>
              <a:gd name="T7" fmla="*/ 114 h 129"/>
              <a:gd name="T8" fmla="*/ 114 w 130"/>
              <a:gd name="T9" fmla="*/ 9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29">
                <a:moveTo>
                  <a:pt x="114" y="93"/>
                </a:moveTo>
                <a:cubicBezTo>
                  <a:pt x="130" y="66"/>
                  <a:pt x="120" y="31"/>
                  <a:pt x="93" y="15"/>
                </a:cubicBezTo>
                <a:cubicBezTo>
                  <a:pt x="66" y="0"/>
                  <a:pt x="32" y="9"/>
                  <a:pt x="16" y="36"/>
                </a:cubicBezTo>
                <a:cubicBezTo>
                  <a:pt x="0" y="63"/>
                  <a:pt x="10" y="98"/>
                  <a:pt x="37" y="114"/>
                </a:cubicBezTo>
                <a:cubicBezTo>
                  <a:pt x="64" y="129"/>
                  <a:pt x="98" y="120"/>
                  <a:pt x="114" y="93"/>
                </a:cubicBezTo>
                <a:close/>
              </a:path>
            </a:pathLst>
          </a:custGeom>
          <a:solidFill>
            <a:srgbClr val="00226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23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A439443-394B-4C65-91D0-A337E5AF6B4B}"/>
              </a:ext>
            </a:extLst>
          </p:cNvPr>
          <p:cNvSpPr/>
          <p:nvPr/>
        </p:nvSpPr>
        <p:spPr>
          <a:xfrm>
            <a:off x="1306815" y="3903435"/>
            <a:ext cx="3854465" cy="557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Education Call Center: (888) 442-4551 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53" name="Freeform 1155">
            <a:extLst>
              <a:ext uri="{FF2B5EF4-FFF2-40B4-BE49-F238E27FC236}">
                <a16:creationId xmlns:a16="http://schemas.microsoft.com/office/drawing/2014/main" id="{7BD0E565-96A4-42B7-82DC-D3E6532963C0}"/>
              </a:ext>
            </a:extLst>
          </p:cNvPr>
          <p:cNvSpPr>
            <a:spLocks/>
          </p:cNvSpPr>
          <p:nvPr/>
        </p:nvSpPr>
        <p:spPr bwMode="auto">
          <a:xfrm rot="19388555">
            <a:off x="1097769" y="3934173"/>
            <a:ext cx="170294" cy="185958"/>
          </a:xfrm>
          <a:custGeom>
            <a:avLst/>
            <a:gdLst>
              <a:gd name="T0" fmla="*/ 114 w 130"/>
              <a:gd name="T1" fmla="*/ 93 h 129"/>
              <a:gd name="T2" fmla="*/ 93 w 130"/>
              <a:gd name="T3" fmla="*/ 15 h 129"/>
              <a:gd name="T4" fmla="*/ 16 w 130"/>
              <a:gd name="T5" fmla="*/ 36 h 129"/>
              <a:gd name="T6" fmla="*/ 37 w 130"/>
              <a:gd name="T7" fmla="*/ 114 h 129"/>
              <a:gd name="T8" fmla="*/ 114 w 130"/>
              <a:gd name="T9" fmla="*/ 9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29">
                <a:moveTo>
                  <a:pt x="114" y="93"/>
                </a:moveTo>
                <a:cubicBezTo>
                  <a:pt x="130" y="66"/>
                  <a:pt x="120" y="31"/>
                  <a:pt x="93" y="15"/>
                </a:cubicBezTo>
                <a:cubicBezTo>
                  <a:pt x="66" y="0"/>
                  <a:pt x="32" y="9"/>
                  <a:pt x="16" y="36"/>
                </a:cubicBezTo>
                <a:cubicBezTo>
                  <a:pt x="0" y="63"/>
                  <a:pt x="10" y="98"/>
                  <a:pt x="37" y="114"/>
                </a:cubicBezTo>
                <a:cubicBezTo>
                  <a:pt x="64" y="129"/>
                  <a:pt x="98" y="120"/>
                  <a:pt x="114" y="93"/>
                </a:cubicBezTo>
                <a:close/>
              </a:path>
            </a:pathLst>
          </a:custGeom>
          <a:solidFill>
            <a:srgbClr val="00226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23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6685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B1387ED-6163-4736-968C-33D520D46C8D}&quot;/&gt;&lt;isInvalidForFieldText val=&quot;0&quot;/&gt;&lt;Image&gt;&lt;filename val=&quot;C:\Users\VBACOJamisT\AppData\Local\Temp\1\CP71204411406Session\CPTrustFolder71204411421\PPTImport71206501468\data\asimages\{6B1387ED-6163-4736-968C-33D520D46C8D}_91.png&quot;/&gt;&lt;left val=&quot;797&quot;/&gt;&lt;top val=&quot;107&quot;/&gt;&lt;width val=&quot;452&quot;/&gt;&lt;height val=&quot;573&quot;/&gt;&lt;hasText val=&quot;1&quot;/&gt;&lt;/Image&gt;&lt;/ThreeDShapeInfo&gt;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Custom 1">
      <a:dk1>
        <a:sysClr val="windowText" lastClr="000000"/>
      </a:dk1>
      <a:lt1>
        <a:sysClr val="window" lastClr="FFFFFF"/>
      </a:lt1>
      <a:dk2>
        <a:srgbClr val="3F3F3F"/>
      </a:dk2>
      <a:lt2>
        <a:srgbClr val="E7E6E6"/>
      </a:lt2>
      <a:accent1>
        <a:srgbClr val="D63A31"/>
      </a:accent1>
      <a:accent2>
        <a:srgbClr val="066F89"/>
      </a:accent2>
      <a:accent3>
        <a:srgbClr val="55B0BD"/>
      </a:accent3>
      <a:accent4>
        <a:srgbClr val="D0D3C4"/>
      </a:accent4>
      <a:accent5>
        <a:srgbClr val="022B30"/>
      </a:accent5>
      <a:accent6>
        <a:srgbClr val="FFC0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2089</Words>
  <Application>Microsoft Office PowerPoint</Application>
  <PresentationFormat>Widescreen</PresentationFormat>
  <Paragraphs>517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</vt:lpstr>
      <vt:lpstr>Calibri</vt:lpstr>
      <vt:lpstr>Calibri Light</vt:lpstr>
      <vt:lpstr>Courier New</vt:lpstr>
      <vt:lpstr>Segoe UI</vt:lpstr>
      <vt:lpstr>Segoe UI Light</vt:lpstr>
      <vt:lpstr>Wingdings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Haselberger, Nicole J. (DMC St. Paul)</dc:creator>
  <cp:lastModifiedBy>Haselberger, Nicole J. (DMC St. Paul)</cp:lastModifiedBy>
  <cp:revision>3</cp:revision>
  <dcterms:created xsi:type="dcterms:W3CDTF">2020-11-19T13:22:18Z</dcterms:created>
  <dcterms:modified xsi:type="dcterms:W3CDTF">2020-11-19T13:27:38Z</dcterms:modified>
</cp:coreProperties>
</file>