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3" r:id="rId17"/>
    <p:sldId id="290" r:id="rId18"/>
    <p:sldId id="279" r:id="rId19"/>
    <p:sldId id="276" r:id="rId20"/>
    <p:sldId id="277" r:id="rId21"/>
    <p:sldId id="278" r:id="rId22"/>
    <p:sldId id="275" r:id="rId23"/>
    <p:sldId id="280" r:id="rId24"/>
    <p:sldId id="281" r:id="rId25"/>
    <p:sldId id="282" r:id="rId26"/>
    <p:sldId id="291" r:id="rId27"/>
    <p:sldId id="292" r:id="rId28"/>
    <p:sldId id="283" r:id="rId29"/>
    <p:sldId id="287" r:id="rId30"/>
    <p:sldId id="289" r:id="rId31"/>
    <p:sldId id="268" r:id="rId32"/>
    <p:sldId id="288"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F2062B-BB17-42FE-A20E-5264D8AC3030}" v="18" dt="2023-09-22T22:11:58.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varScale="1">
        <p:scale>
          <a:sx n="90" d="100"/>
          <a:sy n="90" d="100"/>
        </p:scale>
        <p:origin x="13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4BC3-1478-66AB-3EF2-FE92D4B60E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02E362-D50F-9022-593C-7FB676A79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81BAF-4BCA-47DD-F31B-D8F74BD227A3}"/>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5" name="Footer Placeholder 4">
            <a:extLst>
              <a:ext uri="{FF2B5EF4-FFF2-40B4-BE49-F238E27FC236}">
                <a16:creationId xmlns:a16="http://schemas.microsoft.com/office/drawing/2014/main" id="{E8D2BD9A-0F4A-18FF-EBB4-C8AB24D8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1AC5F-7FA8-C2B2-CFB5-59DDB7564E9E}"/>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290477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710A-4BCE-37DD-44FC-F1CC62CF7B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06A682-3FBE-5197-AA2F-271D165F9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54EC2-8069-2C83-9341-26528CDEA897}"/>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5" name="Footer Placeholder 4">
            <a:extLst>
              <a:ext uri="{FF2B5EF4-FFF2-40B4-BE49-F238E27FC236}">
                <a16:creationId xmlns:a16="http://schemas.microsoft.com/office/drawing/2014/main" id="{721D0C0D-4237-13C9-31F9-F67319A47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F8B38-F051-0D0C-8000-C1A5B1CB57A7}"/>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334172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89CB5-0824-AEF4-1F15-43D72625B5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64534C-02E2-2363-AECE-62500FD1FE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1D4FF-EFFA-18DB-F420-F4ABDF9AE93F}"/>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5" name="Footer Placeholder 4">
            <a:extLst>
              <a:ext uri="{FF2B5EF4-FFF2-40B4-BE49-F238E27FC236}">
                <a16:creationId xmlns:a16="http://schemas.microsoft.com/office/drawing/2014/main" id="{865CD2F3-4027-D6C3-C388-8E5E2359F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D821B-845E-12BF-7B17-3DA58642DAF7}"/>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151160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4DB5-70AE-5DFA-BB13-3DF54CA73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14AD8-592E-E158-BEA5-44AF990EA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A1FC9-282A-91E4-EF6F-8E3FB34BC821}"/>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5" name="Footer Placeholder 4">
            <a:extLst>
              <a:ext uri="{FF2B5EF4-FFF2-40B4-BE49-F238E27FC236}">
                <a16:creationId xmlns:a16="http://schemas.microsoft.com/office/drawing/2014/main" id="{D54002B3-8D15-550F-9940-521855BC9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E0FCA-81A6-3ED9-733E-B081B2530D84}"/>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79994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B6C5-1D87-4296-1BA1-E54244475D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F04C63-31AF-782B-C9EB-9982F31B24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FD21B-F000-CD97-03D2-B278CC3B5978}"/>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5" name="Footer Placeholder 4">
            <a:extLst>
              <a:ext uri="{FF2B5EF4-FFF2-40B4-BE49-F238E27FC236}">
                <a16:creationId xmlns:a16="http://schemas.microsoft.com/office/drawing/2014/main" id="{1EC3A51F-36E0-CBFF-5876-8EBAC6128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58302-70B1-24FE-8060-7A5A367CAFCA}"/>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317832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DF5D1-9CF2-2393-72EC-CE947F513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A1140-893F-8DDE-0C00-A17A2D0EEB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B947B-C27C-1C87-4F0E-F9F5DCE373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16494E-0B8B-EE87-DFF8-CB8A8F007C59}"/>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6" name="Footer Placeholder 5">
            <a:extLst>
              <a:ext uri="{FF2B5EF4-FFF2-40B4-BE49-F238E27FC236}">
                <a16:creationId xmlns:a16="http://schemas.microsoft.com/office/drawing/2014/main" id="{CF1C3722-D28C-0A13-A17F-D03F9E7DC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060D4-B21F-AA97-C2EC-CD31CDE667E7}"/>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345436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DF62-8828-0749-231F-22003F599E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EC4B3-C648-87F3-1BDE-FAE701396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1EE4F-6C2C-275F-7912-A51EB0914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60DDA2-F61C-EAEE-986F-9405DF08A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C849A-4F66-9C51-D554-B6CF2D4ED5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F65C07-C8D4-FEAB-0606-07A9EA7FFFA4}"/>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8" name="Footer Placeholder 7">
            <a:extLst>
              <a:ext uri="{FF2B5EF4-FFF2-40B4-BE49-F238E27FC236}">
                <a16:creationId xmlns:a16="http://schemas.microsoft.com/office/drawing/2014/main" id="{941ED798-0356-4F7B-439E-174C9A5D76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F6469-6232-0FBD-F659-20EA932A4EB3}"/>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14461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B412-31F2-430E-0464-D0E72183F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E92C0F-E0BE-3B33-108F-F8562E5044AA}"/>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4" name="Footer Placeholder 3">
            <a:extLst>
              <a:ext uri="{FF2B5EF4-FFF2-40B4-BE49-F238E27FC236}">
                <a16:creationId xmlns:a16="http://schemas.microsoft.com/office/drawing/2014/main" id="{DCAAFA8E-937A-CB96-EE4B-59010590CC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80DA63-D317-8E27-6806-01DC958CFEBF}"/>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60691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B9B9E-9003-CB2D-70B5-566655BC62D4}"/>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3" name="Footer Placeholder 2">
            <a:extLst>
              <a:ext uri="{FF2B5EF4-FFF2-40B4-BE49-F238E27FC236}">
                <a16:creationId xmlns:a16="http://schemas.microsoft.com/office/drawing/2014/main" id="{35AF79C4-1D89-E985-82CC-C7B0C13F03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B3846-CAC5-9349-1421-23BB006DD824}"/>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354033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857C1-C18F-8CC6-0300-FF704EAD0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3E36E9-B014-9C2C-1626-AD7D84DFB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2104E2-E00B-9B46-198D-319A94E8C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E6685-D1DD-F606-4417-E632CF3F5DDF}"/>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6" name="Footer Placeholder 5">
            <a:extLst>
              <a:ext uri="{FF2B5EF4-FFF2-40B4-BE49-F238E27FC236}">
                <a16:creationId xmlns:a16="http://schemas.microsoft.com/office/drawing/2014/main" id="{74A8767F-7F9F-8EE2-876D-948772034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E71A4-43E6-3D79-7768-67EFB4EDFCC2}"/>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2848224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1B09-3C53-0F1A-D683-095C1EA83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24D849-7921-5D56-1DDA-A37F49DD2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3A93D7-0750-DF0B-5FD7-A29F16D27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21663-CBBA-65C1-FA9C-77860C5470C4}"/>
              </a:ext>
            </a:extLst>
          </p:cNvPr>
          <p:cNvSpPr>
            <a:spLocks noGrp="1"/>
          </p:cNvSpPr>
          <p:nvPr>
            <p:ph type="dt" sz="half" idx="10"/>
          </p:nvPr>
        </p:nvSpPr>
        <p:spPr/>
        <p:txBody>
          <a:bodyPr/>
          <a:lstStyle/>
          <a:p>
            <a:fld id="{5444D037-81F1-4572-B957-36A3EBD65A40}" type="datetimeFigureOut">
              <a:rPr lang="en-US" smtClean="0"/>
              <a:t>9/22/2023</a:t>
            </a:fld>
            <a:endParaRPr lang="en-US"/>
          </a:p>
        </p:txBody>
      </p:sp>
      <p:sp>
        <p:nvSpPr>
          <p:cNvPr id="6" name="Footer Placeholder 5">
            <a:extLst>
              <a:ext uri="{FF2B5EF4-FFF2-40B4-BE49-F238E27FC236}">
                <a16:creationId xmlns:a16="http://schemas.microsoft.com/office/drawing/2014/main" id="{E817572B-9D3F-68D5-D490-64B37293C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2A40A-D49E-0828-5480-6FCA29992611}"/>
              </a:ext>
            </a:extLst>
          </p:cNvPr>
          <p:cNvSpPr>
            <a:spLocks noGrp="1"/>
          </p:cNvSpPr>
          <p:nvPr>
            <p:ph type="sldNum" sz="quarter" idx="12"/>
          </p:nvPr>
        </p:nvSpPr>
        <p:spPr/>
        <p:txBody>
          <a:bodyPr/>
          <a:lstStyle/>
          <a:p>
            <a:fld id="{C1BA133A-B59A-4564-95E6-CC19D7BA8519}" type="slidenum">
              <a:rPr lang="en-US" smtClean="0"/>
              <a:t>‹#›</a:t>
            </a:fld>
            <a:endParaRPr lang="en-US"/>
          </a:p>
        </p:txBody>
      </p:sp>
    </p:spTree>
    <p:extLst>
      <p:ext uri="{BB962C8B-B14F-4D97-AF65-F5344CB8AC3E}">
        <p14:creationId xmlns:p14="http://schemas.microsoft.com/office/powerpoint/2010/main" val="3057555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BB6C54-5F3C-4515-0A8B-912F55C781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684CA-71F4-938B-DD7A-0E43B65FC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2DB61-66BE-EDCD-D8BF-D225E16B8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4D037-81F1-4572-B957-36A3EBD65A40}" type="datetimeFigureOut">
              <a:rPr lang="en-US" smtClean="0"/>
              <a:t>9/22/2023</a:t>
            </a:fld>
            <a:endParaRPr lang="en-US"/>
          </a:p>
        </p:txBody>
      </p:sp>
      <p:sp>
        <p:nvSpPr>
          <p:cNvPr id="5" name="Footer Placeholder 4">
            <a:extLst>
              <a:ext uri="{FF2B5EF4-FFF2-40B4-BE49-F238E27FC236}">
                <a16:creationId xmlns:a16="http://schemas.microsoft.com/office/drawing/2014/main" id="{8D0197F6-3FBE-171C-340E-A1D035000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C8E1D2-1ABA-E494-76F8-5EE18CA0A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A133A-B59A-4564-95E6-CC19D7BA8519}" type="slidenum">
              <a:rPr lang="en-US" smtClean="0"/>
              <a:t>‹#›</a:t>
            </a:fld>
            <a:endParaRPr lang="en-US"/>
          </a:p>
        </p:txBody>
      </p:sp>
    </p:spTree>
    <p:extLst>
      <p:ext uri="{BB962C8B-B14F-4D97-AF65-F5344CB8AC3E}">
        <p14:creationId xmlns:p14="http://schemas.microsoft.com/office/powerpoint/2010/main" val="1284688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airuniversity.af.edu/Barnes/CCA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hyperlink" Target="mailto:jst@doded.mil"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hyperlink" Target="https://alabamatransfers.com/counselors"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hyperlink" Target="mailto:Kimberly.Minniefield@accs.edu" TargetMode="External"/><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hyperlink" Target="mailto:laura.taylor@accs.edu" TargetMode="External"/><Relationship Id="rId5" Type="http://schemas.openxmlformats.org/officeDocument/2006/relationships/hyperlink" Target="mailto:james.thompson@accs.edu"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jst.doded.mil/js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2"/>
          <a:stretch>
            <a:fillRect/>
          </a:stretch>
        </p:blipFill>
        <p:spPr>
          <a:xfrm>
            <a:off x="0" y="0"/>
            <a:ext cx="307394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6B379BA-DBA5-4360-2FED-DF030224F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878" y="279214"/>
            <a:ext cx="5801922" cy="1958148"/>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4291878" y="2671763"/>
            <a:ext cx="6629400" cy="2308324"/>
          </a:xfrm>
          <a:prstGeom prst="rect">
            <a:avLst/>
          </a:prstGeom>
          <a:noFill/>
        </p:spPr>
        <p:txBody>
          <a:bodyPr wrap="square" rtlCol="0">
            <a:spAutoFit/>
          </a:bodyPr>
          <a:lstStyle/>
          <a:p>
            <a:pPr algn="ctr"/>
            <a:r>
              <a:rPr lang="en-US" sz="4800" dirty="0">
                <a:effectLst>
                  <a:outerShdw blurRad="50800" dist="50800" dir="5400000" algn="ctr" rotWithShape="0">
                    <a:schemeClr val="tx1">
                      <a:lumMod val="50000"/>
                      <a:lumOff val="50000"/>
                    </a:schemeClr>
                  </a:outerShdw>
                </a:effectLst>
                <a:latin typeface="Trade Gothic Next Heavy" panose="020B0604020202020204" pitchFamily="34" charset="0"/>
              </a:rPr>
              <a:t>Military Transcripts, Degree Evaluation &amp; Prior Credit</a:t>
            </a:r>
          </a:p>
        </p:txBody>
      </p:sp>
      <p:pic>
        <p:nvPicPr>
          <p:cNvPr id="13" name="Picture 12">
            <a:extLst>
              <a:ext uri="{FF2B5EF4-FFF2-40B4-BE49-F238E27FC236}">
                <a16:creationId xmlns:a16="http://schemas.microsoft.com/office/drawing/2014/main" id="{BA4E0C9C-3DF5-2F9F-BDEA-EB158DAA734C}"/>
              </a:ext>
            </a:extLst>
          </p:cNvPr>
          <p:cNvPicPr>
            <a:picLocks noChangeAspect="1"/>
          </p:cNvPicPr>
          <p:nvPr/>
        </p:nvPicPr>
        <p:blipFill>
          <a:blip r:embed="rId4"/>
          <a:stretch>
            <a:fillRect/>
          </a:stretch>
        </p:blipFill>
        <p:spPr>
          <a:xfrm>
            <a:off x="450823" y="3429000"/>
            <a:ext cx="2172294" cy="2127556"/>
          </a:xfrm>
          <a:prstGeom prst="rect">
            <a:avLst/>
          </a:prstGeom>
        </p:spPr>
      </p:pic>
      <p:pic>
        <p:nvPicPr>
          <p:cNvPr id="11" name="Picture 10" descr="A red white and blue flag&#10;&#10;Description automatically generated with medium confidence">
            <a:extLst>
              <a:ext uri="{FF2B5EF4-FFF2-40B4-BE49-F238E27FC236}">
                <a16:creationId xmlns:a16="http://schemas.microsoft.com/office/drawing/2014/main" id="{4474DA66-A178-8AAD-08E4-361FEEDBBC8E}"/>
              </a:ext>
            </a:extLst>
          </p:cNvPr>
          <p:cNvPicPr>
            <a:picLocks noChangeAspect="1"/>
          </p:cNvPicPr>
          <p:nvPr/>
        </p:nvPicPr>
        <p:blipFill>
          <a:blip r:embed="rId5">
            <a:alphaModFix amt="24000"/>
            <a:extLst>
              <a:ext uri="{28A0092B-C50C-407E-A947-70E740481C1C}">
                <a14:useLocalDpi xmlns:a14="http://schemas.microsoft.com/office/drawing/2010/main" val="0"/>
              </a:ext>
            </a:extLst>
          </a:blip>
          <a:stretch>
            <a:fillRect/>
          </a:stretch>
        </p:blipFill>
        <p:spPr>
          <a:xfrm>
            <a:off x="3070476" y="0"/>
            <a:ext cx="9121524" cy="6858000"/>
          </a:xfrm>
          <a:prstGeom prst="rect">
            <a:avLst/>
          </a:prstGeom>
          <a:effectLst>
            <a:outerShdw blurRad="50800" dist="50800" sx="1000" sy="1000" algn="ctr" rotWithShape="0">
              <a:srgbClr val="000000"/>
            </a:outerShdw>
          </a:effectLst>
        </p:spPr>
      </p:pic>
    </p:spTree>
    <p:extLst>
      <p:ext uri="{BB962C8B-B14F-4D97-AF65-F5344CB8AC3E}">
        <p14:creationId xmlns:p14="http://schemas.microsoft.com/office/powerpoint/2010/main" val="97153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24647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77824"/>
            <a:ext cx="8920546" cy="5957272"/>
          </a:xfrm>
          <a:prstGeom prst="rect">
            <a:avLst/>
          </a:prstGeom>
          <a:noFill/>
        </p:spPr>
        <p:txBody>
          <a:bodyPr wrap="square" rtlCol="0">
            <a:spAutoFit/>
          </a:bodyPr>
          <a:lstStyle/>
          <a:p>
            <a:pPr algn="ctr"/>
            <a:r>
              <a:rPr lang="en-US" sz="4400" dirty="0">
                <a:effectLst>
                  <a:outerShdw blurRad="50800" dist="50800" dir="5400000" algn="ctr" rotWithShape="0">
                    <a:schemeClr val="tx1">
                      <a:lumMod val="50000"/>
                      <a:lumOff val="50000"/>
                    </a:schemeClr>
                  </a:outerShdw>
                </a:effectLst>
                <a:latin typeface="Trade Gothic Next Heavy" panose="020B0604020202020204" pitchFamily="34" charset="0"/>
              </a:rPr>
              <a:t>How Can a Student Get Their Military Transcript? </a:t>
            </a:r>
          </a:p>
          <a:p>
            <a:pPr algn="ctr"/>
            <a:endParaRPr lang="en-US" sz="3200" dirty="0">
              <a:latin typeface="Trade Gothic Next Heavy" panose="020B0604020202020204" pitchFamily="34" charset="0"/>
            </a:endParaRPr>
          </a:p>
          <a:p>
            <a:r>
              <a:rPr lang="en-US" sz="3200" dirty="0">
                <a:latin typeface="Trade Gothic Next Heavy" panose="020B0604020202020204" pitchFamily="34" charset="0"/>
              </a:rPr>
              <a:t>Veterans &amp; Reservists of the Air Force and Space Force, as well as members of the Air National Guard will log into </a:t>
            </a:r>
            <a:r>
              <a:rPr lang="en-US" sz="3200" dirty="0">
                <a:solidFill>
                  <a:schemeClr val="accent1">
                    <a:lumMod val="75000"/>
                  </a:schemeClr>
                </a:solidFill>
                <a:latin typeface="Trade Gothic Next Heavy" panose="020B0604020202020204" pitchFamily="34" charset="0"/>
                <a:hlinkClick r:id="rId4"/>
              </a:rPr>
              <a:t>https://www.airuniversity.af.edu/Barnes/CCAF </a:t>
            </a:r>
            <a:r>
              <a:rPr lang="en-US" sz="3200" dirty="0">
                <a:latin typeface="Trade Gothic Next Heavy" panose="020B0604020202020204" pitchFamily="34" charset="0"/>
              </a:rPr>
              <a:t>and select the option to “Order from Parchment” if your institution uses that service. Otherwise, transcripts must be mailed.</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5"/>
          <a:stretch>
            <a:fillRect/>
          </a:stretch>
        </p:blipFill>
        <p:spPr>
          <a:xfrm>
            <a:off x="411913" y="3429000"/>
            <a:ext cx="2172294" cy="2127556"/>
          </a:xfrm>
          <a:prstGeom prst="rect">
            <a:avLst/>
          </a:prstGeom>
        </p:spPr>
      </p:pic>
    </p:spTree>
    <p:extLst>
      <p:ext uri="{BB962C8B-B14F-4D97-AF65-F5344CB8AC3E}">
        <p14:creationId xmlns:p14="http://schemas.microsoft.com/office/powerpoint/2010/main" val="311746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217681"/>
            <a:ext cx="9195880" cy="3125727"/>
          </a:xfrm>
          <a:prstGeom prst="rect">
            <a:avLst/>
          </a:prstGeom>
          <a:noFill/>
        </p:spPr>
        <p:txBody>
          <a:bodyPr wrap="square" rtlCol="0">
            <a:spAutoFit/>
          </a:bodyPr>
          <a:lstStyle/>
          <a:p>
            <a:pPr algn="ctr"/>
            <a:r>
              <a:rPr lang="en-US" sz="3200" dirty="0">
                <a:latin typeface="Trade Gothic Next Heavy" panose="020B0604020202020204" pitchFamily="34" charset="0"/>
              </a:rPr>
              <a:t>Once the student opens the CCAF site, they will select the option for “Transcripts”. They will be taken to a page detailing how to request. Please suggest Parchment if your institution participates.</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7" name="Picture 6">
            <a:extLst>
              <a:ext uri="{FF2B5EF4-FFF2-40B4-BE49-F238E27FC236}">
                <a16:creationId xmlns:a16="http://schemas.microsoft.com/office/drawing/2014/main" id="{C44600F5-1B46-06B8-7391-631BCAD3AA54}"/>
              </a:ext>
            </a:extLst>
          </p:cNvPr>
          <p:cNvPicPr>
            <a:picLocks noChangeAspect="1"/>
          </p:cNvPicPr>
          <p:nvPr/>
        </p:nvPicPr>
        <p:blipFill>
          <a:blip r:embed="rId5"/>
          <a:stretch>
            <a:fillRect/>
          </a:stretch>
        </p:blipFill>
        <p:spPr>
          <a:xfrm>
            <a:off x="3467719" y="3259177"/>
            <a:ext cx="8408322" cy="3219995"/>
          </a:xfrm>
          <a:prstGeom prst="rect">
            <a:avLst/>
          </a:prstGeom>
        </p:spPr>
      </p:pic>
    </p:spTree>
    <p:extLst>
      <p:ext uri="{BB962C8B-B14F-4D97-AF65-F5344CB8AC3E}">
        <p14:creationId xmlns:p14="http://schemas.microsoft.com/office/powerpoint/2010/main" val="171666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126192" y="400563"/>
            <a:ext cx="3320453" cy="6080382"/>
          </a:xfrm>
          <a:prstGeom prst="rect">
            <a:avLst/>
          </a:prstGeom>
          <a:noFill/>
        </p:spPr>
        <p:txBody>
          <a:bodyPr wrap="square" rtlCol="0">
            <a:spAutoFit/>
          </a:bodyPr>
          <a:lstStyle/>
          <a:p>
            <a:pPr algn="ctr"/>
            <a:r>
              <a:rPr lang="en-US" sz="3200" dirty="0">
                <a:latin typeface="Trade Gothic Next Heavy" panose="020B0604020202020204" pitchFamily="34" charset="0"/>
              </a:rPr>
              <a:t>When the student clicks on the link to “Order from Parchment”, they will be directed to the Parchment website to complete their order. </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6" name="Picture 5">
            <a:extLst>
              <a:ext uri="{FF2B5EF4-FFF2-40B4-BE49-F238E27FC236}">
                <a16:creationId xmlns:a16="http://schemas.microsoft.com/office/drawing/2014/main" id="{9C9952AD-14CC-0CB1-CA63-1A3FEC3BAC11}"/>
              </a:ext>
            </a:extLst>
          </p:cNvPr>
          <p:cNvPicPr>
            <a:picLocks noChangeAspect="1"/>
          </p:cNvPicPr>
          <p:nvPr/>
        </p:nvPicPr>
        <p:blipFill>
          <a:blip r:embed="rId5"/>
          <a:stretch>
            <a:fillRect/>
          </a:stretch>
        </p:blipFill>
        <p:spPr>
          <a:xfrm>
            <a:off x="6609806" y="0"/>
            <a:ext cx="5582194" cy="6766560"/>
          </a:xfrm>
          <a:prstGeom prst="rect">
            <a:avLst/>
          </a:prstGeom>
        </p:spPr>
      </p:pic>
    </p:spTree>
    <p:extLst>
      <p:ext uri="{BB962C8B-B14F-4D97-AF65-F5344CB8AC3E}">
        <p14:creationId xmlns:p14="http://schemas.microsoft.com/office/powerpoint/2010/main" val="12053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34732" cy="6858000"/>
          </a:xfrm>
          <a:prstGeom prst="rect">
            <a:avLst/>
          </a:prstGeom>
        </p:spPr>
      </p:pic>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11" name="TextBox 10">
            <a:extLst>
              <a:ext uri="{FF2B5EF4-FFF2-40B4-BE49-F238E27FC236}">
                <a16:creationId xmlns:a16="http://schemas.microsoft.com/office/drawing/2014/main" id="{701B8C4D-AADA-1D22-2DB1-539FA1952245}"/>
              </a:ext>
            </a:extLst>
          </p:cNvPr>
          <p:cNvSpPr txBox="1"/>
          <p:nvPr/>
        </p:nvSpPr>
        <p:spPr>
          <a:xfrm>
            <a:off x="3034732" y="261809"/>
            <a:ext cx="3320453" cy="6572825"/>
          </a:xfrm>
          <a:prstGeom prst="rect">
            <a:avLst/>
          </a:prstGeom>
          <a:noFill/>
        </p:spPr>
        <p:txBody>
          <a:bodyPr wrap="square" rtlCol="0">
            <a:spAutoFit/>
          </a:bodyPr>
          <a:lstStyle/>
          <a:p>
            <a:pPr algn="ctr"/>
            <a:r>
              <a:rPr lang="en-US" sz="2400" dirty="0">
                <a:latin typeface="Trade Gothic Next Heavy" panose="020B0604020202020204" pitchFamily="34" charset="0"/>
              </a:rPr>
              <a:t>All transcripts must be official. Unofficial transcripts cannot be accepted.</a:t>
            </a:r>
          </a:p>
          <a:p>
            <a:pPr algn="ctr"/>
            <a:endParaRPr lang="en-US" sz="2400" dirty="0">
              <a:latin typeface="Trade Gothic Next Heavy" panose="020B0604020202020204" pitchFamily="34" charset="0"/>
            </a:endParaRPr>
          </a:p>
          <a:p>
            <a:pPr algn="ctr"/>
            <a:r>
              <a:rPr lang="en-US" sz="2400" dirty="0">
                <a:latin typeface="Trade Gothic Next Heavy" panose="020B0604020202020204" pitchFamily="34" charset="0"/>
              </a:rPr>
              <a:t>Credit is awarded depending on the number of hours the military awards the “class”.</a:t>
            </a:r>
          </a:p>
          <a:p>
            <a:pPr algn="ctr"/>
            <a:endParaRPr lang="en-US" sz="2400" dirty="0">
              <a:latin typeface="Trade Gothic Next Heavy" panose="020B0604020202020204" pitchFamily="34" charset="0"/>
            </a:endParaRPr>
          </a:p>
          <a:p>
            <a:pPr algn="ctr"/>
            <a:r>
              <a:rPr lang="en-US" sz="2400" dirty="0">
                <a:latin typeface="Trade Gothic Next Heavy" panose="020B0604020202020204" pitchFamily="34" charset="0"/>
              </a:rPr>
              <a:t>Department chairs are very helpful in reviewing, especially for AAS trade programs. </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13" name="Picture 12" descr="A picture containing text&#10;&#10;Description automatically generated">
            <a:extLst>
              <a:ext uri="{FF2B5EF4-FFF2-40B4-BE49-F238E27FC236}">
                <a16:creationId xmlns:a16="http://schemas.microsoft.com/office/drawing/2014/main" id="{162249DF-DD6A-626A-0467-6E938274D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797" y="0"/>
            <a:ext cx="5798203" cy="6858000"/>
          </a:xfrm>
          <a:prstGeom prst="rect">
            <a:avLst/>
          </a:prstGeom>
        </p:spPr>
      </p:pic>
    </p:spTree>
    <p:extLst>
      <p:ext uri="{BB962C8B-B14F-4D97-AF65-F5344CB8AC3E}">
        <p14:creationId xmlns:p14="http://schemas.microsoft.com/office/powerpoint/2010/main" val="328701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073940" y="0"/>
            <a:ext cx="9121522"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258873" y="92140"/>
            <a:ext cx="8818827" cy="2000548"/>
          </a:xfrm>
          <a:prstGeom prst="rect">
            <a:avLst/>
          </a:prstGeom>
          <a:noFill/>
        </p:spPr>
        <p:txBody>
          <a:bodyPr wrap="square" rtlCol="0">
            <a:spAutoFit/>
          </a:bodyPr>
          <a:lstStyle/>
          <a:p>
            <a:pPr algn="ctr"/>
            <a:r>
              <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rPr>
              <a:t>Trouble Shooting</a:t>
            </a: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a:p>
            <a:pPr marL="342900" indent="-342900">
              <a:lnSpc>
                <a:spcPct val="150000"/>
              </a:lnSpc>
              <a:buFont typeface="Arial" panose="020B0604020202020204" pitchFamily="34" charset="0"/>
              <a:buChar char="•"/>
            </a:pPr>
            <a:r>
              <a:rPr lang="en-US" sz="2400" dirty="0">
                <a:solidFill>
                  <a:srgbClr val="C00000"/>
                </a:solidFill>
                <a:latin typeface="Trade Gothic Next Heavy" panose="020B0604020202020204" pitchFamily="34" charset="0"/>
              </a:rPr>
              <a:t>“I don’t have a military transcript.”</a:t>
            </a:r>
          </a:p>
          <a:p>
            <a:pPr marL="342900" indent="-342900">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Explain to the student that all enlisted military personnel who completed basic training will have a military transcript.</a:t>
            </a:r>
          </a:p>
        </p:txBody>
      </p:sp>
      <p:pic>
        <p:nvPicPr>
          <p:cNvPr id="6" name="Picture 5">
            <a:extLst>
              <a:ext uri="{FF2B5EF4-FFF2-40B4-BE49-F238E27FC236}">
                <a16:creationId xmlns:a16="http://schemas.microsoft.com/office/drawing/2014/main" id="{F3B1C3B1-0E85-1EB8-6C9A-BE678AEA1ACC}"/>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10" name="TextBox 9">
            <a:extLst>
              <a:ext uri="{FF2B5EF4-FFF2-40B4-BE49-F238E27FC236}">
                <a16:creationId xmlns:a16="http://schemas.microsoft.com/office/drawing/2014/main" id="{BA1DB1EC-73E4-D6B3-E47C-4D6C472D8D04}"/>
              </a:ext>
            </a:extLst>
          </p:cNvPr>
          <p:cNvSpPr txBox="1"/>
          <p:nvPr/>
        </p:nvSpPr>
        <p:spPr>
          <a:xfrm>
            <a:off x="3279704" y="2247878"/>
            <a:ext cx="3766556" cy="42473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C00000"/>
                </a:solidFill>
                <a:latin typeface="Trade Gothic Next Heavy" panose="020B0604020202020204" pitchFamily="34" charset="0"/>
              </a:rPr>
              <a:t>“I can’t create my account. It says my birthday is wrong.”</a:t>
            </a:r>
          </a:p>
          <a:p>
            <a:pPr marL="342900" indent="-342900">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The JST site registration page asks for the DOB to be listed in the format of DD-MMM-YYYY, so 31-OCT-1951.</a:t>
            </a:r>
          </a:p>
          <a:p>
            <a:endParaRPr lang="en-US" dirty="0"/>
          </a:p>
        </p:txBody>
      </p:sp>
      <p:pic>
        <p:nvPicPr>
          <p:cNvPr id="16" name="Picture 15">
            <a:extLst>
              <a:ext uri="{FF2B5EF4-FFF2-40B4-BE49-F238E27FC236}">
                <a16:creationId xmlns:a16="http://schemas.microsoft.com/office/drawing/2014/main" id="{9CE4737A-CDA1-0326-6453-A88493792E9C}"/>
              </a:ext>
            </a:extLst>
          </p:cNvPr>
          <p:cNvPicPr>
            <a:picLocks noChangeAspect="1"/>
          </p:cNvPicPr>
          <p:nvPr/>
        </p:nvPicPr>
        <p:blipFill>
          <a:blip r:embed="rId5"/>
          <a:stretch>
            <a:fillRect/>
          </a:stretch>
        </p:blipFill>
        <p:spPr>
          <a:xfrm>
            <a:off x="7046260" y="2123636"/>
            <a:ext cx="5031440" cy="4495800"/>
          </a:xfrm>
          <a:prstGeom prst="rect">
            <a:avLst/>
          </a:prstGeom>
        </p:spPr>
      </p:pic>
    </p:spTree>
    <p:extLst>
      <p:ext uri="{BB962C8B-B14F-4D97-AF65-F5344CB8AC3E}">
        <p14:creationId xmlns:p14="http://schemas.microsoft.com/office/powerpoint/2010/main" val="178949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107525" y="0"/>
            <a:ext cx="9084475"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258873" y="92140"/>
            <a:ext cx="8818827" cy="707886"/>
          </a:xfrm>
          <a:prstGeom prst="rect">
            <a:avLst/>
          </a:prstGeom>
          <a:noFill/>
        </p:spPr>
        <p:txBody>
          <a:bodyPr wrap="square" rtlCol="0">
            <a:spAutoFit/>
          </a:bodyPr>
          <a:lstStyle/>
          <a:p>
            <a:pPr algn="ctr"/>
            <a:r>
              <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rPr>
              <a:t>Trouble Shooting</a:t>
            </a: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6" name="Picture 5">
            <a:extLst>
              <a:ext uri="{FF2B5EF4-FFF2-40B4-BE49-F238E27FC236}">
                <a16:creationId xmlns:a16="http://schemas.microsoft.com/office/drawing/2014/main" id="{F3B1C3B1-0E85-1EB8-6C9A-BE678AEA1ACC}"/>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10" name="TextBox 9">
            <a:extLst>
              <a:ext uri="{FF2B5EF4-FFF2-40B4-BE49-F238E27FC236}">
                <a16:creationId xmlns:a16="http://schemas.microsoft.com/office/drawing/2014/main" id="{BA1DB1EC-73E4-D6B3-E47C-4D6C472D8D04}"/>
              </a:ext>
            </a:extLst>
          </p:cNvPr>
          <p:cNvSpPr txBox="1"/>
          <p:nvPr/>
        </p:nvSpPr>
        <p:spPr>
          <a:xfrm>
            <a:off x="3294858" y="3448619"/>
            <a:ext cx="8703749" cy="2031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C00000"/>
                </a:solidFill>
                <a:latin typeface="Trade Gothic Next Heavy" panose="020B0604020202020204" pitchFamily="34" charset="0"/>
              </a:rPr>
              <a:t>“I served for years. Why did only a few credits transfer?”</a:t>
            </a:r>
          </a:p>
          <a:p>
            <a:pPr marL="342900" indent="-342900">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Explain that the military may not weigh credit hours the same as a college. Refer to Records or a Dean/Department chair for a clearer explanation.</a:t>
            </a:r>
          </a:p>
          <a:p>
            <a:endParaRPr lang="en-US" dirty="0"/>
          </a:p>
        </p:txBody>
      </p:sp>
      <p:sp>
        <p:nvSpPr>
          <p:cNvPr id="2" name="TextBox 1">
            <a:extLst>
              <a:ext uri="{FF2B5EF4-FFF2-40B4-BE49-F238E27FC236}">
                <a16:creationId xmlns:a16="http://schemas.microsoft.com/office/drawing/2014/main" id="{6AEAD465-FA12-608D-A2BC-4A2E90D5DCDE}"/>
              </a:ext>
            </a:extLst>
          </p:cNvPr>
          <p:cNvSpPr txBox="1"/>
          <p:nvPr/>
        </p:nvSpPr>
        <p:spPr>
          <a:xfrm>
            <a:off x="3278810" y="5141061"/>
            <a:ext cx="8703749" cy="20313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C00000"/>
                </a:solidFill>
                <a:latin typeface="Trade Gothic Next Heavy" panose="020B0604020202020204" pitchFamily="34" charset="0"/>
              </a:rPr>
              <a:t>“Do I have to pay anything to get my military transcript?”</a:t>
            </a:r>
          </a:p>
          <a:p>
            <a:pPr marL="342900" indent="-342900">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The JST is free! It also is typically delivered the next business day. CCAF transcripts do incur a fee of $3.10 to order via Parchment.</a:t>
            </a:r>
          </a:p>
          <a:p>
            <a:endParaRPr lang="en-US" dirty="0"/>
          </a:p>
        </p:txBody>
      </p:sp>
      <p:sp>
        <p:nvSpPr>
          <p:cNvPr id="4" name="TextBox 3">
            <a:extLst>
              <a:ext uri="{FF2B5EF4-FFF2-40B4-BE49-F238E27FC236}">
                <a16:creationId xmlns:a16="http://schemas.microsoft.com/office/drawing/2014/main" id="{B9541F3C-9C4E-8BE1-1506-985797CABF04}"/>
              </a:ext>
            </a:extLst>
          </p:cNvPr>
          <p:cNvSpPr txBox="1"/>
          <p:nvPr/>
        </p:nvSpPr>
        <p:spPr>
          <a:xfrm>
            <a:off x="3285448" y="2124031"/>
            <a:ext cx="8703749" cy="166199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C00000"/>
                </a:solidFill>
                <a:latin typeface="Trade Gothic Next Heavy" panose="020B0604020202020204" pitchFamily="34" charset="0"/>
              </a:rPr>
              <a:t>“My advisor didn’t tell me I had to have it.”</a:t>
            </a:r>
          </a:p>
          <a:p>
            <a:pPr marL="342900" indent="-342900">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Explain that this is a VA requirement that their advisor may not have been aware of, but it is required for VA benefits. </a:t>
            </a:r>
          </a:p>
          <a:p>
            <a:endParaRPr lang="en-US" dirty="0"/>
          </a:p>
        </p:txBody>
      </p:sp>
      <p:sp>
        <p:nvSpPr>
          <p:cNvPr id="7" name="TextBox 6">
            <a:extLst>
              <a:ext uri="{FF2B5EF4-FFF2-40B4-BE49-F238E27FC236}">
                <a16:creationId xmlns:a16="http://schemas.microsoft.com/office/drawing/2014/main" id="{EA90CCF5-A84C-AE98-6DF0-7CB561743D5B}"/>
              </a:ext>
            </a:extLst>
          </p:cNvPr>
          <p:cNvSpPr txBox="1"/>
          <p:nvPr/>
        </p:nvSpPr>
        <p:spPr>
          <a:xfrm>
            <a:off x="3258873" y="755258"/>
            <a:ext cx="8703749" cy="166199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C00000"/>
                </a:solidFill>
                <a:latin typeface="Trade Gothic Next Heavy" panose="020B0604020202020204" pitchFamily="34" charset="0"/>
              </a:rPr>
              <a:t>“It says my record isn’t found.”</a:t>
            </a:r>
          </a:p>
          <a:p>
            <a:pPr marL="342900" indent="-342900">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The student will need to contact JST customer support. They will need to email </a:t>
            </a:r>
            <a:r>
              <a:rPr lang="en-US" sz="2400" dirty="0">
                <a:solidFill>
                  <a:schemeClr val="accent1">
                    <a:lumMod val="50000"/>
                  </a:schemeClr>
                </a:solidFill>
                <a:latin typeface="Trade Gothic Next Heavy" panose="020B0604020202020204" pitchFamily="34" charset="0"/>
                <a:hlinkClick r:id="rId5">
                  <a:extLst>
                    <a:ext uri="{A12FA001-AC4F-418D-AE19-62706E023703}">
                      <ahyp:hlinkClr xmlns:ahyp="http://schemas.microsoft.com/office/drawing/2018/hyperlinkcolor" val="tx"/>
                    </a:ext>
                  </a:extLst>
                </a:hlinkClick>
              </a:rPr>
              <a:t>jst@doded.mil</a:t>
            </a:r>
            <a:r>
              <a:rPr lang="en-US" sz="2400" dirty="0">
                <a:solidFill>
                  <a:schemeClr val="accent1">
                    <a:lumMod val="50000"/>
                  </a:schemeClr>
                </a:solidFill>
                <a:latin typeface="Trade Gothic Next Heavy" panose="020B0604020202020204" pitchFamily="34" charset="0"/>
              </a:rPr>
              <a:t>. </a:t>
            </a:r>
          </a:p>
          <a:p>
            <a:endParaRPr lang="en-US" dirty="0"/>
          </a:p>
        </p:txBody>
      </p:sp>
    </p:spTree>
    <p:extLst>
      <p:ext uri="{BB962C8B-B14F-4D97-AF65-F5344CB8AC3E}">
        <p14:creationId xmlns:p14="http://schemas.microsoft.com/office/powerpoint/2010/main" val="9193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5" dur="500"/>
                                        <p:tgtEl>
                                          <p:spTgt spid="1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4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24647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182228" y="8690"/>
            <a:ext cx="8920546" cy="6480492"/>
          </a:xfrm>
          <a:prstGeom prst="rect">
            <a:avLst/>
          </a:prstGeom>
          <a:noFill/>
        </p:spPr>
        <p:txBody>
          <a:bodyPr wrap="square" rtlCol="0">
            <a:spAutoFit/>
          </a:bodyPr>
          <a:lstStyle/>
          <a:p>
            <a:pPr algn="ctr"/>
            <a:r>
              <a:rPr lang="en-US" sz="4400" dirty="0">
                <a:effectLst>
                  <a:outerShdw blurRad="50800" dist="50800" dir="5400000" algn="ctr" rotWithShape="0">
                    <a:schemeClr val="tx1">
                      <a:lumMod val="50000"/>
                      <a:lumOff val="50000"/>
                    </a:schemeClr>
                  </a:outerShdw>
                </a:effectLst>
                <a:latin typeface="Trade Gothic Next Heavy" panose="020B0604020202020204" pitchFamily="34" charset="0"/>
              </a:rPr>
              <a:t>Degree Auditing &amp; Prior Credit</a:t>
            </a:r>
          </a:p>
          <a:p>
            <a:pPr algn="ctr"/>
            <a:endPar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endParaRPr>
          </a:p>
          <a:p>
            <a:pPr>
              <a:lnSpc>
                <a:spcPct val="150000"/>
              </a:lnSpc>
            </a:pPr>
            <a:r>
              <a:rPr lang="en-US" sz="2800" dirty="0">
                <a:solidFill>
                  <a:schemeClr val="accent1">
                    <a:lumMod val="50000"/>
                  </a:schemeClr>
                </a:solidFill>
                <a:latin typeface="Trade Gothic Next Heavy" panose="020B0604020202020204" pitchFamily="34" charset="0"/>
              </a:rPr>
              <a:t>In addition to military transcripts, it’s very important to ensure a student submits all transcripts from colleges, universities, trade schools and other training for review to ensure all prior credit has been accounted for. While records is responsible for reviewing transcripts, SCOs are responsible to ensure students are not repeating courses or being processed for classes not in their major/program of study.</a:t>
            </a:r>
            <a:endParaRPr lang="en-US" sz="2800" dirty="0">
              <a:solidFill>
                <a:schemeClr val="accent1">
                  <a:lumMod val="50000"/>
                </a:schemeClr>
              </a:solidFill>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Tree>
    <p:extLst>
      <p:ext uri="{BB962C8B-B14F-4D97-AF65-F5344CB8AC3E}">
        <p14:creationId xmlns:p14="http://schemas.microsoft.com/office/powerpoint/2010/main" val="347181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sp>
        <p:nvSpPr>
          <p:cNvPr id="5" name="TextBox 4">
            <a:extLst>
              <a:ext uri="{FF2B5EF4-FFF2-40B4-BE49-F238E27FC236}">
                <a16:creationId xmlns:a16="http://schemas.microsoft.com/office/drawing/2014/main" id="{90F301F4-1AC5-95F0-085D-452B5A6A4C34}"/>
              </a:ext>
            </a:extLst>
          </p:cNvPr>
          <p:cNvSpPr txBox="1"/>
          <p:nvPr/>
        </p:nvSpPr>
        <p:spPr>
          <a:xfrm>
            <a:off x="0" y="-37915"/>
            <a:ext cx="2304180" cy="6692025"/>
          </a:xfrm>
          <a:prstGeom prst="rect">
            <a:avLst/>
          </a:prstGeom>
          <a:noFill/>
        </p:spPr>
        <p:txBody>
          <a:bodyPr wrap="square" rtlCol="0">
            <a:spAutoFit/>
          </a:bodyPr>
          <a:lstStyle/>
          <a:p>
            <a:pPr>
              <a:lnSpc>
                <a:spcPct val="150000"/>
              </a:lnSpc>
            </a:pPr>
            <a:r>
              <a:rPr lang="en-US" dirty="0">
                <a:latin typeface="Trade Gothic Next Heavy" panose="020B0604020202020204" pitchFamily="34" charset="0"/>
              </a:rPr>
              <a:t>At JSCC, we use Dynamic Forms to streamline the certification process. This allows students to list their transfer institution as well as where and how they are taking classes. If applicable for your institution, your form could include a link to upload a Degree Plan to double check their classes.   </a:t>
            </a:r>
            <a:endParaRPr lang="en-US"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6" name="Picture 5" descr="Table&#10;&#10;Description automatically generated">
            <a:extLst>
              <a:ext uri="{FF2B5EF4-FFF2-40B4-BE49-F238E27FC236}">
                <a16:creationId xmlns:a16="http://schemas.microsoft.com/office/drawing/2014/main" id="{1D8F14FB-72B1-C950-F7C3-190A8F684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751" y="10748"/>
            <a:ext cx="5005418" cy="6858000"/>
          </a:xfrm>
          <a:prstGeom prst="rect">
            <a:avLst/>
          </a:prstGeom>
        </p:spPr>
      </p:pic>
      <p:pic>
        <p:nvPicPr>
          <p:cNvPr id="8" name="Picture 7" descr="Table&#10;&#10;Description automatically generated">
            <a:extLst>
              <a:ext uri="{FF2B5EF4-FFF2-40B4-BE49-F238E27FC236}">
                <a16:creationId xmlns:a16="http://schemas.microsoft.com/office/drawing/2014/main" id="{483C7AAA-1F15-64D5-21E4-FC5E5CF2E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3010" y="10748"/>
            <a:ext cx="4948989" cy="6858000"/>
          </a:xfrm>
          <a:prstGeom prst="rect">
            <a:avLst/>
          </a:prstGeom>
        </p:spPr>
      </p:pic>
    </p:spTree>
    <p:extLst>
      <p:ext uri="{BB962C8B-B14F-4D97-AF65-F5344CB8AC3E}">
        <p14:creationId xmlns:p14="http://schemas.microsoft.com/office/powerpoint/2010/main" val="810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34732" cy="6858000"/>
          </a:xfrm>
          <a:prstGeom prst="rect">
            <a:avLst/>
          </a:prstGeom>
        </p:spPr>
      </p:pic>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11" name="TextBox 10">
            <a:extLst>
              <a:ext uri="{FF2B5EF4-FFF2-40B4-BE49-F238E27FC236}">
                <a16:creationId xmlns:a16="http://schemas.microsoft.com/office/drawing/2014/main" id="{701B8C4D-AADA-1D22-2DB1-539FA1952245}"/>
              </a:ext>
            </a:extLst>
          </p:cNvPr>
          <p:cNvSpPr txBox="1"/>
          <p:nvPr/>
        </p:nvSpPr>
        <p:spPr>
          <a:xfrm>
            <a:off x="3197292" y="142587"/>
            <a:ext cx="3320453" cy="6572825"/>
          </a:xfrm>
          <a:prstGeom prst="rect">
            <a:avLst/>
          </a:prstGeom>
          <a:noFill/>
        </p:spPr>
        <p:txBody>
          <a:bodyPr wrap="square" rtlCol="0">
            <a:spAutoFit/>
          </a:bodyPr>
          <a:lstStyle/>
          <a:p>
            <a:pPr algn="ctr"/>
            <a:r>
              <a:rPr lang="en-US" sz="2400" dirty="0">
                <a:latin typeface="Trade Gothic Next Heavy" panose="020B0604020202020204" pitchFamily="34" charset="0"/>
              </a:rPr>
              <a:t>There are various ways to double check credit.</a:t>
            </a:r>
          </a:p>
          <a:p>
            <a:pPr algn="ctr"/>
            <a:endParaRPr lang="en-US" sz="2400" dirty="0">
              <a:latin typeface="Trade Gothic Next Heavy" panose="020B0604020202020204" pitchFamily="34" charset="0"/>
            </a:endParaRPr>
          </a:p>
          <a:p>
            <a:pPr algn="ctr"/>
            <a:r>
              <a:rPr lang="en-US" sz="2400" dirty="0">
                <a:latin typeface="Trade Gothic Next Heavy" panose="020B0604020202020204" pitchFamily="34" charset="0"/>
              </a:rPr>
              <a:t>ACCS schools can check Degree Works and have holds placed on student accounts once they are registered and/or certified.</a:t>
            </a:r>
          </a:p>
          <a:p>
            <a:pPr algn="ctr"/>
            <a:endParaRPr lang="en-US" sz="2400" dirty="0">
              <a:latin typeface="Trade Gothic Next Heavy" panose="020B0604020202020204" pitchFamily="34" charset="0"/>
            </a:endParaRPr>
          </a:p>
          <a:p>
            <a:pPr algn="ctr"/>
            <a:r>
              <a:rPr lang="en-US" sz="2400" dirty="0">
                <a:latin typeface="Trade Gothic Next Heavy" panose="020B0604020202020204" pitchFamily="34" charset="0"/>
              </a:rPr>
              <a:t>The STARS Guide is also an excellent tool in checking courses required for transfer (AA &amp; AS) majors</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6" name="Picture 5" descr="Table&#10;&#10;Description automatically generated">
            <a:extLst>
              <a:ext uri="{FF2B5EF4-FFF2-40B4-BE49-F238E27FC236}">
                <a16:creationId xmlns:a16="http://schemas.microsoft.com/office/drawing/2014/main" id="{985BF2FE-D9B3-94B3-1156-AEDE06728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3745570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pic>
        <p:nvPicPr>
          <p:cNvPr id="14" name="Picture 13" descr="Graphical user interface&#10;&#10;Description automatically generated with medium confidence">
            <a:extLst>
              <a:ext uri="{FF2B5EF4-FFF2-40B4-BE49-F238E27FC236}">
                <a16:creationId xmlns:a16="http://schemas.microsoft.com/office/drawing/2014/main" id="{1B009B77-4E12-5E75-21B5-BD1E8E46C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54" y="10160"/>
            <a:ext cx="5299364" cy="6858000"/>
          </a:xfrm>
          <a:prstGeom prst="rect">
            <a:avLst/>
          </a:prstGeom>
        </p:spPr>
      </p:pic>
      <p:pic>
        <p:nvPicPr>
          <p:cNvPr id="16" name="Picture 15" descr="Table&#10;&#10;Description automatically generated">
            <a:extLst>
              <a:ext uri="{FF2B5EF4-FFF2-40B4-BE49-F238E27FC236}">
                <a16:creationId xmlns:a16="http://schemas.microsoft.com/office/drawing/2014/main" id="{3B97F91D-0AAD-E8DF-B678-7674C5C8A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982" y="0"/>
            <a:ext cx="5299364" cy="6858000"/>
          </a:xfrm>
          <a:prstGeom prst="rect">
            <a:avLst/>
          </a:prstGeom>
        </p:spPr>
      </p:pic>
    </p:spTree>
    <p:extLst>
      <p:ext uri="{BB962C8B-B14F-4D97-AF65-F5344CB8AC3E}">
        <p14:creationId xmlns:p14="http://schemas.microsoft.com/office/powerpoint/2010/main" val="200686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073940" y="0"/>
            <a:ext cx="9121522"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2996119" y="155640"/>
            <a:ext cx="9017823" cy="7109639"/>
          </a:xfrm>
          <a:prstGeom prst="rect">
            <a:avLst/>
          </a:prstGeom>
          <a:noFill/>
        </p:spPr>
        <p:txBody>
          <a:bodyPr wrap="square" rtlCol="0">
            <a:spAutoFit/>
          </a:bodyPr>
          <a:lstStyle/>
          <a:p>
            <a:pPr algn="ctr"/>
            <a:r>
              <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rPr>
              <a:t>In This Presentation We Will Cover:</a:t>
            </a:r>
          </a:p>
          <a:p>
            <a:pPr algn="ctr"/>
            <a:endParaRPr lang="en-US" sz="4000" dirty="0">
              <a:latin typeface="Trade Gothic Next Heavy" panose="020B0604020202020204" pitchFamily="34" charset="0"/>
            </a:endParaRPr>
          </a:p>
          <a:p>
            <a:pPr marL="457200" indent="-457200" algn="ctr">
              <a:buFont typeface="Arial" panose="020B0604020202020204" pitchFamily="34" charset="0"/>
              <a:buChar char="•"/>
            </a:pPr>
            <a:r>
              <a:rPr lang="en-US" sz="3200" dirty="0">
                <a:solidFill>
                  <a:srgbClr val="C00000"/>
                </a:solidFill>
                <a:latin typeface="Trade Gothic Next Heavy" panose="020B0604020202020204" pitchFamily="34" charset="0"/>
              </a:rPr>
              <a:t>VA Mandated Requirement for Transcripts.</a:t>
            </a:r>
          </a:p>
          <a:p>
            <a:pPr marL="457200" indent="-457200" algn="ctr">
              <a:buFont typeface="Arial" panose="020B0604020202020204" pitchFamily="34" charset="0"/>
              <a:buChar char="•"/>
            </a:pPr>
            <a:endParaRPr lang="en-US" sz="3200" dirty="0">
              <a:latin typeface="Trade Gothic Next Heavy" panose="020B0604020202020204" pitchFamily="34" charset="0"/>
            </a:endParaRPr>
          </a:p>
          <a:p>
            <a:pPr marL="457200" indent="-457200" algn="ctr">
              <a:buFont typeface="Arial" panose="020B0604020202020204" pitchFamily="34" charset="0"/>
              <a:buChar char="•"/>
            </a:pPr>
            <a:r>
              <a:rPr lang="en-US" sz="3200" dirty="0">
                <a:solidFill>
                  <a:schemeClr val="accent1">
                    <a:lumMod val="50000"/>
                  </a:schemeClr>
                </a:solidFill>
                <a:latin typeface="Trade Gothic Next Heavy" panose="020B0604020202020204" pitchFamily="34" charset="0"/>
              </a:rPr>
              <a:t>Who Has a Military Transcript &amp; How Can They Obtain Them?</a:t>
            </a:r>
          </a:p>
          <a:p>
            <a:pPr marL="457200" indent="-457200" algn="ctr">
              <a:buFont typeface="Arial" panose="020B0604020202020204" pitchFamily="34" charset="0"/>
              <a:buChar char="•"/>
            </a:pPr>
            <a:endParaRPr lang="en-US" sz="3200" dirty="0">
              <a:latin typeface="Trade Gothic Next Heavy" panose="020B0604020202020204" pitchFamily="34" charset="0"/>
            </a:endParaRPr>
          </a:p>
          <a:p>
            <a:pPr marL="457200" indent="-457200" algn="ctr">
              <a:buFont typeface="Arial" panose="020B0604020202020204" pitchFamily="34" charset="0"/>
              <a:buChar char="•"/>
            </a:pPr>
            <a:r>
              <a:rPr lang="en-US" sz="3200" dirty="0">
                <a:solidFill>
                  <a:srgbClr val="C00000"/>
                </a:solidFill>
                <a:latin typeface="Trade Gothic Next Heavy" panose="020B0604020202020204" pitchFamily="34" charset="0"/>
              </a:rPr>
              <a:t>Best Practices for Military Transcripts.</a:t>
            </a:r>
          </a:p>
          <a:p>
            <a:pPr marL="457200" indent="-457200" algn="ctr">
              <a:buFont typeface="Arial" panose="020B0604020202020204" pitchFamily="34" charset="0"/>
              <a:buChar char="•"/>
            </a:pPr>
            <a:endParaRPr lang="en-US" sz="3200" dirty="0">
              <a:latin typeface="Trade Gothic Next Heavy" panose="020B0604020202020204" pitchFamily="34" charset="0"/>
            </a:endParaRPr>
          </a:p>
          <a:p>
            <a:pPr marL="457200" indent="-457200" algn="ctr">
              <a:buFont typeface="Arial" panose="020B0604020202020204" pitchFamily="34" charset="0"/>
              <a:buChar char="•"/>
            </a:pPr>
            <a:r>
              <a:rPr lang="en-US" sz="3200" dirty="0">
                <a:solidFill>
                  <a:schemeClr val="accent1">
                    <a:lumMod val="50000"/>
                  </a:schemeClr>
                </a:solidFill>
                <a:latin typeface="Trade Gothic Next Heavy" panose="020B0604020202020204" pitchFamily="34" charset="0"/>
              </a:rPr>
              <a:t>Auditing Courses for Degree Plan.</a:t>
            </a:r>
          </a:p>
          <a:p>
            <a:pPr marL="457200" indent="-457200" algn="ctr">
              <a:buFont typeface="Arial" panose="020B0604020202020204" pitchFamily="34" charset="0"/>
              <a:buChar char="•"/>
            </a:pPr>
            <a:endParaRPr lang="en-US" sz="3200" dirty="0">
              <a:latin typeface="Trade Gothic Next Heavy" panose="020B0604020202020204" pitchFamily="34" charset="0"/>
            </a:endParaRPr>
          </a:p>
          <a:p>
            <a:pPr marL="457200" indent="-457200" algn="ctr">
              <a:buFont typeface="Arial" panose="020B0604020202020204" pitchFamily="34" charset="0"/>
              <a:buChar char="•"/>
            </a:pPr>
            <a:r>
              <a:rPr lang="en-US" sz="3200" dirty="0">
                <a:solidFill>
                  <a:srgbClr val="C00000"/>
                </a:solidFill>
                <a:latin typeface="Trade Gothic Next Heavy" panose="020B0604020202020204" pitchFamily="34" charset="0"/>
              </a:rPr>
              <a:t>Best Practices for Degree Auditing.</a:t>
            </a:r>
          </a:p>
          <a:p>
            <a:pPr algn="ctr"/>
            <a:endParaRPr lang="en-US" sz="2800" dirty="0">
              <a:latin typeface="Trade Gothic Next Heavy" panose="020B0604020202020204" pitchFamily="34" charset="0"/>
            </a:endParaRPr>
          </a:p>
          <a:p>
            <a:pPr algn="ct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6" name="Picture 5">
            <a:extLst>
              <a:ext uri="{FF2B5EF4-FFF2-40B4-BE49-F238E27FC236}">
                <a16:creationId xmlns:a16="http://schemas.microsoft.com/office/drawing/2014/main" id="{F3B1C3B1-0E85-1EB8-6C9A-BE678AEA1ACC}"/>
              </a:ext>
            </a:extLst>
          </p:cNvPr>
          <p:cNvPicPr>
            <a:picLocks noChangeAspect="1"/>
          </p:cNvPicPr>
          <p:nvPr/>
        </p:nvPicPr>
        <p:blipFill>
          <a:blip r:embed="rId4"/>
          <a:stretch>
            <a:fillRect/>
          </a:stretch>
        </p:blipFill>
        <p:spPr>
          <a:xfrm>
            <a:off x="411913" y="3429000"/>
            <a:ext cx="2172294" cy="2127556"/>
          </a:xfrm>
          <a:prstGeom prst="rect">
            <a:avLst/>
          </a:prstGeom>
        </p:spPr>
      </p:pic>
    </p:spTree>
    <p:extLst>
      <p:ext uri="{BB962C8B-B14F-4D97-AF65-F5344CB8AC3E}">
        <p14:creationId xmlns:p14="http://schemas.microsoft.com/office/powerpoint/2010/main" val="127887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 calcmode="lin" valueType="num">
                                      <p:cBhvr additive="base">
                                        <p:cTn id="1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anim calcmode="lin" valueType="num">
                                      <p:cBhvr additive="base">
                                        <p:cTn id="2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anim calcmode="lin" valueType="num">
                                      <p:cBhvr additive="base">
                                        <p:cTn id="31"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34732" cy="6858000"/>
          </a:xfrm>
          <a:prstGeom prst="rect">
            <a:avLst/>
          </a:prstGeom>
        </p:spPr>
      </p:pic>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11" name="TextBox 10">
            <a:extLst>
              <a:ext uri="{FF2B5EF4-FFF2-40B4-BE49-F238E27FC236}">
                <a16:creationId xmlns:a16="http://schemas.microsoft.com/office/drawing/2014/main" id="{701B8C4D-AADA-1D22-2DB1-539FA1952245}"/>
              </a:ext>
            </a:extLst>
          </p:cNvPr>
          <p:cNvSpPr txBox="1"/>
          <p:nvPr/>
        </p:nvSpPr>
        <p:spPr>
          <a:xfrm>
            <a:off x="8602821" y="285175"/>
            <a:ext cx="3320453" cy="6942157"/>
          </a:xfrm>
          <a:prstGeom prst="rect">
            <a:avLst/>
          </a:prstGeom>
          <a:noFill/>
        </p:spPr>
        <p:txBody>
          <a:bodyPr wrap="square" rtlCol="0">
            <a:spAutoFit/>
          </a:bodyPr>
          <a:lstStyle/>
          <a:p>
            <a:pPr algn="ctr"/>
            <a:r>
              <a:rPr lang="en-US" sz="2400" dirty="0">
                <a:latin typeface="Trade Gothic Next Heavy" panose="020B0604020202020204" pitchFamily="34" charset="0"/>
              </a:rPr>
              <a:t>Your degree planning software should show you where the classes fall on a student’s degree plan, as well as show you the credits that your institution was able to accept. </a:t>
            </a:r>
          </a:p>
          <a:p>
            <a:pPr algn="ctr"/>
            <a:endParaRPr lang="en-US" sz="2400" dirty="0">
              <a:latin typeface="Trade Gothic Next Heavy" panose="020B0604020202020204" pitchFamily="34" charset="0"/>
            </a:endParaRPr>
          </a:p>
          <a:p>
            <a:pPr algn="ctr"/>
            <a:r>
              <a:rPr lang="en-US" sz="2400" dirty="0">
                <a:latin typeface="Trade Gothic Next Heavy" panose="020B0604020202020204" pitchFamily="34" charset="0"/>
              </a:rPr>
              <a:t>This is important to ensure that your student is not repeating courses already passed or taking a class that is not needed for their major.</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9" name="Picture 8" descr="Table&#10;&#10;Description automatically generated">
            <a:extLst>
              <a:ext uri="{FF2B5EF4-FFF2-40B4-BE49-F238E27FC236}">
                <a16:creationId xmlns:a16="http://schemas.microsoft.com/office/drawing/2014/main" id="{883479C4-F5C4-2C1C-2818-0CBD722E0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7501" y="3572"/>
            <a:ext cx="5299364" cy="6858000"/>
          </a:xfrm>
          <a:prstGeom prst="rect">
            <a:avLst/>
          </a:prstGeom>
        </p:spPr>
      </p:pic>
    </p:spTree>
    <p:extLst>
      <p:ext uri="{BB962C8B-B14F-4D97-AF65-F5344CB8AC3E}">
        <p14:creationId xmlns:p14="http://schemas.microsoft.com/office/powerpoint/2010/main" val="852622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34732" cy="6858000"/>
          </a:xfrm>
          <a:prstGeom prst="rect">
            <a:avLst/>
          </a:prstGeom>
        </p:spPr>
      </p:pic>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11" name="TextBox 10">
            <a:extLst>
              <a:ext uri="{FF2B5EF4-FFF2-40B4-BE49-F238E27FC236}">
                <a16:creationId xmlns:a16="http://schemas.microsoft.com/office/drawing/2014/main" id="{701B8C4D-AADA-1D22-2DB1-539FA1952245}"/>
              </a:ext>
            </a:extLst>
          </p:cNvPr>
          <p:cNvSpPr txBox="1"/>
          <p:nvPr/>
        </p:nvSpPr>
        <p:spPr>
          <a:xfrm>
            <a:off x="3034732" y="24239"/>
            <a:ext cx="9157268" cy="7434599"/>
          </a:xfrm>
          <a:prstGeom prst="rect">
            <a:avLst/>
          </a:prstGeom>
          <a:noFill/>
        </p:spPr>
        <p:txBody>
          <a:bodyPr wrap="square" rtlCol="0">
            <a:spAutoFit/>
          </a:bodyPr>
          <a:lstStyle/>
          <a:p>
            <a:pPr algn="ctr"/>
            <a:r>
              <a:rPr lang="en-US" sz="2400" dirty="0">
                <a:latin typeface="Trade Gothic Next Heavy" panose="020B0604020202020204" pitchFamily="34" charset="0"/>
              </a:rPr>
              <a:t>If you personally do not have access to your degree planning software, have the student submit a copy of their degree planned that has been signed off by an academic advisor. </a:t>
            </a:r>
            <a:br>
              <a:rPr lang="en-US" sz="2400" dirty="0">
                <a:latin typeface="Trade Gothic Next Heavy" panose="020B0604020202020204" pitchFamily="34" charset="0"/>
              </a:rPr>
            </a:br>
            <a:br>
              <a:rPr lang="en-US" sz="2400" dirty="0">
                <a:latin typeface="Trade Gothic Next Heavy" panose="020B0604020202020204" pitchFamily="34" charset="0"/>
              </a:rPr>
            </a:br>
            <a:r>
              <a:rPr lang="en-US" sz="2400" dirty="0">
                <a:latin typeface="Trade Gothic Next Heavy" panose="020B0604020202020204" pitchFamily="34" charset="0"/>
              </a:rPr>
              <a:t>If the major is a transfer program (AA &amp; AS) you can then use the Alabama Transfers guide for a quick check to ensure classes are required for the major.</a:t>
            </a:r>
          </a:p>
          <a:p>
            <a:pPr algn="ctr"/>
            <a:endParaRPr lang="en-US" sz="2400" dirty="0">
              <a:solidFill>
                <a:schemeClr val="accent1">
                  <a:lumMod val="75000"/>
                </a:schemeClr>
              </a:solidFill>
              <a:latin typeface="Trade Gothic Next Heavy" panose="020B0604020202020204" pitchFamily="34" charset="0"/>
            </a:endParaRPr>
          </a:p>
          <a:p>
            <a:pPr algn="ctr"/>
            <a:r>
              <a:rPr lang="en-US" sz="2800" dirty="0">
                <a:solidFill>
                  <a:schemeClr val="accent1">
                    <a:lumMod val="75000"/>
                  </a:schemeClr>
                </a:solidFill>
                <a:latin typeface="Trade Gothic Next Heavy" panose="020B0604020202020204" pitchFamily="34" charset="0"/>
                <a:hlinkClick r:id="rId5"/>
              </a:rPr>
              <a:t>https://alabamatransfers.com/counselors</a:t>
            </a:r>
            <a:endParaRPr lang="en-US" sz="2800" dirty="0">
              <a:solidFill>
                <a:schemeClr val="accent1">
                  <a:lumMod val="75000"/>
                </a:schemeClr>
              </a:solidFill>
              <a:latin typeface="Trade Gothic Next Heavy" panose="020B0604020202020204" pitchFamily="34" charset="0"/>
            </a:endParaRPr>
          </a:p>
          <a:p>
            <a:pPr algn="ctr"/>
            <a:endParaRPr lang="en-US" sz="2400" dirty="0">
              <a:solidFill>
                <a:schemeClr val="accent1">
                  <a:lumMod val="75000"/>
                </a:schemeClr>
              </a:solidFill>
              <a:latin typeface="Trade Gothic Next Heavy" panose="020B0604020202020204" pitchFamily="34" charset="0"/>
            </a:endParaRPr>
          </a:p>
          <a:p>
            <a:pPr algn="ctr"/>
            <a:r>
              <a:rPr lang="en-US" sz="2400" dirty="0">
                <a:latin typeface="Trade Gothic Next Heavy" panose="020B0604020202020204" pitchFamily="34" charset="0"/>
              </a:rPr>
              <a:t>Many universities also have Transfer Credit Equivalency Guides to help double check classes you’re not sure of for the Area V section. Ask your Registrar for the links to these guides for four-year institutions.</a:t>
            </a:r>
          </a:p>
          <a:p>
            <a:pPr algn="ctr"/>
            <a:endParaRPr lang="en-US" sz="2400" dirty="0">
              <a:solidFill>
                <a:schemeClr val="accent1">
                  <a:lumMod val="75000"/>
                </a:schemeClr>
              </a:solidFill>
              <a:latin typeface="Trade Gothic Next Heavy" panose="020B0604020202020204" pitchFamily="34" charset="0"/>
            </a:endParaRPr>
          </a:p>
          <a:p>
            <a:pPr algn="ctr"/>
            <a:r>
              <a:rPr lang="en-US" sz="2400" i="1" dirty="0">
                <a:solidFill>
                  <a:srgbClr val="C00000"/>
                </a:solidFill>
                <a:latin typeface="Trade Gothic Next Heavy" panose="020B0604020202020204" pitchFamily="34" charset="0"/>
              </a:rPr>
              <a:t>If you are a four-year degree seeking institution, you can use the degree planning tools available at your school to confirm a student’s courses are in their major.</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spTree>
    <p:extLst>
      <p:ext uri="{BB962C8B-B14F-4D97-AF65-F5344CB8AC3E}">
        <p14:creationId xmlns:p14="http://schemas.microsoft.com/office/powerpoint/2010/main" val="2705772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34732" cy="6858000"/>
          </a:xfrm>
          <a:prstGeom prst="rect">
            <a:avLst/>
          </a:prstGeom>
        </p:spPr>
      </p:pic>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9" name="TextBox 8">
            <a:extLst>
              <a:ext uri="{FF2B5EF4-FFF2-40B4-BE49-F238E27FC236}">
                <a16:creationId xmlns:a16="http://schemas.microsoft.com/office/drawing/2014/main" id="{0F024E40-5BEF-D6CE-DDFF-AC9F8674D214}"/>
              </a:ext>
            </a:extLst>
          </p:cNvPr>
          <p:cNvSpPr txBox="1"/>
          <p:nvPr/>
        </p:nvSpPr>
        <p:spPr>
          <a:xfrm>
            <a:off x="3446645" y="107326"/>
            <a:ext cx="8476629" cy="1135888"/>
          </a:xfrm>
          <a:prstGeom prst="rect">
            <a:avLst/>
          </a:prstGeom>
          <a:noFill/>
        </p:spPr>
        <p:txBody>
          <a:bodyPr wrap="square" rtlCol="0">
            <a:spAutoFit/>
          </a:bodyPr>
          <a:lstStyle/>
          <a:p>
            <a:pPr algn="ctr">
              <a:lnSpc>
                <a:spcPct val="150000"/>
              </a:lnSpc>
            </a:pPr>
            <a:r>
              <a:rPr lang="en-US" sz="2400" dirty="0">
                <a:latin typeface="Trade Gothic Next Heavy" panose="020B0604020202020204" pitchFamily="34" charset="0"/>
              </a:rPr>
              <a:t>If you are a two-year college, once you access the Alabama Transfers guide, click “Select a Major”. </a:t>
            </a:r>
          </a:p>
        </p:txBody>
      </p:sp>
      <p:pic>
        <p:nvPicPr>
          <p:cNvPr id="12" name="Picture 11">
            <a:extLst>
              <a:ext uri="{FF2B5EF4-FFF2-40B4-BE49-F238E27FC236}">
                <a16:creationId xmlns:a16="http://schemas.microsoft.com/office/drawing/2014/main" id="{236428D4-59D6-20B2-5AEA-DA9EB2C06901}"/>
              </a:ext>
            </a:extLst>
          </p:cNvPr>
          <p:cNvPicPr>
            <a:picLocks noChangeAspect="1"/>
          </p:cNvPicPr>
          <p:nvPr/>
        </p:nvPicPr>
        <p:blipFill>
          <a:blip r:embed="rId5"/>
          <a:stretch>
            <a:fillRect/>
          </a:stretch>
        </p:blipFill>
        <p:spPr>
          <a:xfrm>
            <a:off x="3538331" y="1378510"/>
            <a:ext cx="8228504" cy="5189847"/>
          </a:xfrm>
          <a:prstGeom prst="rect">
            <a:avLst/>
          </a:prstGeom>
        </p:spPr>
      </p:pic>
    </p:spTree>
    <p:extLst>
      <p:ext uri="{BB962C8B-B14F-4D97-AF65-F5344CB8AC3E}">
        <p14:creationId xmlns:p14="http://schemas.microsoft.com/office/powerpoint/2010/main" val="341745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34732" cy="6858000"/>
          </a:xfrm>
          <a:prstGeom prst="rect">
            <a:avLst/>
          </a:prstGeom>
        </p:spPr>
      </p:pic>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9" name="TextBox 8">
            <a:extLst>
              <a:ext uri="{FF2B5EF4-FFF2-40B4-BE49-F238E27FC236}">
                <a16:creationId xmlns:a16="http://schemas.microsoft.com/office/drawing/2014/main" id="{0F024E40-5BEF-D6CE-DDFF-AC9F8674D214}"/>
              </a:ext>
            </a:extLst>
          </p:cNvPr>
          <p:cNvSpPr txBox="1"/>
          <p:nvPr/>
        </p:nvSpPr>
        <p:spPr>
          <a:xfrm>
            <a:off x="3034732" y="10009"/>
            <a:ext cx="9195879" cy="1135888"/>
          </a:xfrm>
          <a:prstGeom prst="rect">
            <a:avLst/>
          </a:prstGeom>
          <a:noFill/>
        </p:spPr>
        <p:txBody>
          <a:bodyPr wrap="square" rtlCol="0">
            <a:spAutoFit/>
          </a:bodyPr>
          <a:lstStyle/>
          <a:p>
            <a:pPr algn="ctr">
              <a:lnSpc>
                <a:spcPct val="150000"/>
              </a:lnSpc>
            </a:pPr>
            <a:r>
              <a:rPr lang="en-US" sz="2400" dirty="0">
                <a:latin typeface="Trade Gothic Next Heavy" panose="020B0604020202020204" pitchFamily="34" charset="0"/>
              </a:rPr>
              <a:t>Once you have selected the major, choose “View Pathway” and the site will take you to the courses required for the degree.</a:t>
            </a:r>
          </a:p>
        </p:txBody>
      </p:sp>
      <p:pic>
        <p:nvPicPr>
          <p:cNvPr id="7" name="Picture 6">
            <a:extLst>
              <a:ext uri="{FF2B5EF4-FFF2-40B4-BE49-F238E27FC236}">
                <a16:creationId xmlns:a16="http://schemas.microsoft.com/office/drawing/2014/main" id="{E0A6D1E2-7F3E-F53D-B804-457DE760F444}"/>
              </a:ext>
            </a:extLst>
          </p:cNvPr>
          <p:cNvPicPr>
            <a:picLocks noChangeAspect="1"/>
          </p:cNvPicPr>
          <p:nvPr/>
        </p:nvPicPr>
        <p:blipFill>
          <a:blip r:embed="rId5"/>
          <a:stretch>
            <a:fillRect/>
          </a:stretch>
        </p:blipFill>
        <p:spPr>
          <a:xfrm>
            <a:off x="3348874" y="1407422"/>
            <a:ext cx="8567593" cy="5131601"/>
          </a:xfrm>
          <a:prstGeom prst="rect">
            <a:avLst/>
          </a:prstGeom>
        </p:spPr>
      </p:pic>
    </p:spTree>
    <p:extLst>
      <p:ext uri="{BB962C8B-B14F-4D97-AF65-F5344CB8AC3E}">
        <p14:creationId xmlns:p14="http://schemas.microsoft.com/office/powerpoint/2010/main" val="3673729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pic>
        <p:nvPicPr>
          <p:cNvPr id="9" name="Picture 8">
            <a:extLst>
              <a:ext uri="{FF2B5EF4-FFF2-40B4-BE49-F238E27FC236}">
                <a16:creationId xmlns:a16="http://schemas.microsoft.com/office/drawing/2014/main" id="{BB1F7E12-BF71-5092-C9D8-BC417EC88322}"/>
              </a:ext>
            </a:extLst>
          </p:cNvPr>
          <p:cNvPicPr>
            <a:picLocks noChangeAspect="1"/>
          </p:cNvPicPr>
          <p:nvPr/>
        </p:nvPicPr>
        <p:blipFill>
          <a:blip r:embed="rId3"/>
          <a:stretch>
            <a:fillRect/>
          </a:stretch>
        </p:blipFill>
        <p:spPr>
          <a:xfrm>
            <a:off x="657614" y="106326"/>
            <a:ext cx="5284033" cy="6655981"/>
          </a:xfrm>
          <a:prstGeom prst="rect">
            <a:avLst/>
          </a:prstGeom>
        </p:spPr>
      </p:pic>
      <p:pic>
        <p:nvPicPr>
          <p:cNvPr id="11" name="Picture 10">
            <a:extLst>
              <a:ext uri="{FF2B5EF4-FFF2-40B4-BE49-F238E27FC236}">
                <a16:creationId xmlns:a16="http://schemas.microsoft.com/office/drawing/2014/main" id="{C3CDD944-2752-1650-8202-BAE67501A31F}"/>
              </a:ext>
            </a:extLst>
          </p:cNvPr>
          <p:cNvPicPr>
            <a:picLocks noChangeAspect="1"/>
          </p:cNvPicPr>
          <p:nvPr/>
        </p:nvPicPr>
        <p:blipFill>
          <a:blip r:embed="rId4"/>
          <a:stretch>
            <a:fillRect/>
          </a:stretch>
        </p:blipFill>
        <p:spPr>
          <a:xfrm>
            <a:off x="6350736" y="106326"/>
            <a:ext cx="5274664" cy="6655981"/>
          </a:xfrm>
          <a:prstGeom prst="rect">
            <a:avLst/>
          </a:prstGeom>
        </p:spPr>
      </p:pic>
    </p:spTree>
    <p:extLst>
      <p:ext uri="{BB962C8B-B14F-4D97-AF65-F5344CB8AC3E}">
        <p14:creationId xmlns:p14="http://schemas.microsoft.com/office/powerpoint/2010/main" val="2366189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pic>
        <p:nvPicPr>
          <p:cNvPr id="4" name="Picture 3">
            <a:extLst>
              <a:ext uri="{FF2B5EF4-FFF2-40B4-BE49-F238E27FC236}">
                <a16:creationId xmlns:a16="http://schemas.microsoft.com/office/drawing/2014/main" id="{B5D3D988-9B31-2679-EA75-6E308FFEF0EB}"/>
              </a:ext>
            </a:extLst>
          </p:cNvPr>
          <p:cNvPicPr>
            <a:picLocks noChangeAspect="1"/>
          </p:cNvPicPr>
          <p:nvPr/>
        </p:nvPicPr>
        <p:blipFill>
          <a:blip r:embed="rId3"/>
          <a:stretch>
            <a:fillRect/>
          </a:stretch>
        </p:blipFill>
        <p:spPr>
          <a:xfrm>
            <a:off x="622908" y="106326"/>
            <a:ext cx="5247124" cy="6677246"/>
          </a:xfrm>
          <a:prstGeom prst="rect">
            <a:avLst/>
          </a:prstGeom>
        </p:spPr>
      </p:pic>
      <p:pic>
        <p:nvPicPr>
          <p:cNvPr id="6" name="Picture 5">
            <a:extLst>
              <a:ext uri="{FF2B5EF4-FFF2-40B4-BE49-F238E27FC236}">
                <a16:creationId xmlns:a16="http://schemas.microsoft.com/office/drawing/2014/main" id="{4AE2340D-732A-FAA4-6B91-85EC6679B7C7}"/>
              </a:ext>
            </a:extLst>
          </p:cNvPr>
          <p:cNvPicPr>
            <a:picLocks noChangeAspect="1"/>
          </p:cNvPicPr>
          <p:nvPr/>
        </p:nvPicPr>
        <p:blipFill>
          <a:blip r:embed="rId4"/>
          <a:stretch>
            <a:fillRect/>
          </a:stretch>
        </p:blipFill>
        <p:spPr>
          <a:xfrm>
            <a:off x="6311802" y="106324"/>
            <a:ext cx="5267468" cy="6677247"/>
          </a:xfrm>
          <a:prstGeom prst="rect">
            <a:avLst/>
          </a:prstGeom>
        </p:spPr>
      </p:pic>
    </p:spTree>
    <p:extLst>
      <p:ext uri="{BB962C8B-B14F-4D97-AF65-F5344CB8AC3E}">
        <p14:creationId xmlns:p14="http://schemas.microsoft.com/office/powerpoint/2010/main" val="297304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pic>
        <p:nvPicPr>
          <p:cNvPr id="4" name="Picture 3">
            <a:extLst>
              <a:ext uri="{FF2B5EF4-FFF2-40B4-BE49-F238E27FC236}">
                <a16:creationId xmlns:a16="http://schemas.microsoft.com/office/drawing/2014/main" id="{C4B260FB-5D14-C07C-C0DB-1C8AEC047319}"/>
              </a:ext>
            </a:extLst>
          </p:cNvPr>
          <p:cNvPicPr>
            <a:picLocks noChangeAspect="1"/>
          </p:cNvPicPr>
          <p:nvPr/>
        </p:nvPicPr>
        <p:blipFill>
          <a:blip r:embed="rId3"/>
          <a:stretch>
            <a:fillRect/>
          </a:stretch>
        </p:blipFill>
        <p:spPr>
          <a:xfrm>
            <a:off x="500670" y="85060"/>
            <a:ext cx="5278978" cy="6687880"/>
          </a:xfrm>
          <a:prstGeom prst="rect">
            <a:avLst/>
          </a:prstGeom>
        </p:spPr>
      </p:pic>
      <p:pic>
        <p:nvPicPr>
          <p:cNvPr id="9" name="Picture 8" descr="A screenshot of a paper">
            <a:extLst>
              <a:ext uri="{FF2B5EF4-FFF2-40B4-BE49-F238E27FC236}">
                <a16:creationId xmlns:a16="http://schemas.microsoft.com/office/drawing/2014/main" id="{0DF586DE-D80A-9227-947B-A39EB6551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698" y="85061"/>
            <a:ext cx="5286180" cy="6687880"/>
          </a:xfrm>
          <a:prstGeom prst="rect">
            <a:avLst/>
          </a:prstGeom>
        </p:spPr>
      </p:pic>
    </p:spTree>
    <p:extLst>
      <p:ext uri="{BB962C8B-B14F-4D97-AF65-F5344CB8AC3E}">
        <p14:creationId xmlns:p14="http://schemas.microsoft.com/office/powerpoint/2010/main" val="352263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pic>
        <p:nvPicPr>
          <p:cNvPr id="4" name="Picture 3" descr="A screenshot of a document&#10;&#10;Description automatically generated">
            <a:extLst>
              <a:ext uri="{FF2B5EF4-FFF2-40B4-BE49-F238E27FC236}">
                <a16:creationId xmlns:a16="http://schemas.microsoft.com/office/drawing/2014/main" id="{3F932694-5BF8-A51B-A9CA-542243F57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06" y="95694"/>
            <a:ext cx="5280471" cy="6677246"/>
          </a:xfrm>
          <a:prstGeom prst="rect">
            <a:avLst/>
          </a:prstGeom>
        </p:spPr>
      </p:pic>
      <p:pic>
        <p:nvPicPr>
          <p:cNvPr id="11" name="Picture 10" descr="A paper with red arrows and blue text">
            <a:extLst>
              <a:ext uri="{FF2B5EF4-FFF2-40B4-BE49-F238E27FC236}">
                <a16:creationId xmlns:a16="http://schemas.microsoft.com/office/drawing/2014/main" id="{DD31B50E-0367-16C8-6753-18FB7A15B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580" y="95694"/>
            <a:ext cx="5263116" cy="6677246"/>
          </a:xfrm>
          <a:prstGeom prst="rect">
            <a:avLst/>
          </a:prstGeom>
        </p:spPr>
      </p:pic>
    </p:spTree>
    <p:extLst>
      <p:ext uri="{BB962C8B-B14F-4D97-AF65-F5344CB8AC3E}">
        <p14:creationId xmlns:p14="http://schemas.microsoft.com/office/powerpoint/2010/main" val="1823263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pic>
        <p:nvPicPr>
          <p:cNvPr id="7" name="Picture 6" descr="A close-up of a form">
            <a:extLst>
              <a:ext uri="{FF2B5EF4-FFF2-40B4-BE49-F238E27FC236}">
                <a16:creationId xmlns:a16="http://schemas.microsoft.com/office/drawing/2014/main" id="{6D3981E8-E6BB-2E09-769C-F6ADBBDB6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14" y="95693"/>
            <a:ext cx="5231474" cy="6666614"/>
          </a:xfrm>
          <a:prstGeom prst="rect">
            <a:avLst/>
          </a:prstGeom>
        </p:spPr>
      </p:pic>
      <p:pic>
        <p:nvPicPr>
          <p:cNvPr id="15" name="Picture 14" descr="A screenshot of a computer">
            <a:extLst>
              <a:ext uri="{FF2B5EF4-FFF2-40B4-BE49-F238E27FC236}">
                <a16:creationId xmlns:a16="http://schemas.microsoft.com/office/drawing/2014/main" id="{984DD096-4F61-E3ED-EA0D-B29F046F4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5693"/>
            <a:ext cx="5805378" cy="6617199"/>
          </a:xfrm>
          <a:prstGeom prst="rect">
            <a:avLst/>
          </a:prstGeom>
        </p:spPr>
      </p:pic>
    </p:spTree>
    <p:extLst>
      <p:ext uri="{BB962C8B-B14F-4D97-AF65-F5344CB8AC3E}">
        <p14:creationId xmlns:p14="http://schemas.microsoft.com/office/powerpoint/2010/main" val="1808613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sx="1000" sy="1000" algn="ctr" rotWithShape="0">
              <a:srgbClr val="000000"/>
            </a:outerShdw>
          </a:effectLst>
        </p:spPr>
      </p:pic>
      <p:pic>
        <p:nvPicPr>
          <p:cNvPr id="4" name="Picture 3" descr="Graphical user interface, text, application&#10;&#10;Description automatically generated">
            <a:extLst>
              <a:ext uri="{FF2B5EF4-FFF2-40B4-BE49-F238E27FC236}">
                <a16:creationId xmlns:a16="http://schemas.microsoft.com/office/drawing/2014/main" id="{20B44DD2-F648-0B45-311E-E19B12D0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512" y="88549"/>
            <a:ext cx="4876429" cy="6692025"/>
          </a:xfrm>
          <a:prstGeom prst="rect">
            <a:avLst/>
          </a:prstGeom>
        </p:spPr>
      </p:pic>
      <p:sp>
        <p:nvSpPr>
          <p:cNvPr id="5" name="TextBox 4">
            <a:extLst>
              <a:ext uri="{FF2B5EF4-FFF2-40B4-BE49-F238E27FC236}">
                <a16:creationId xmlns:a16="http://schemas.microsoft.com/office/drawing/2014/main" id="{90F301F4-1AC5-95F0-085D-452B5A6A4C34}"/>
              </a:ext>
            </a:extLst>
          </p:cNvPr>
          <p:cNvSpPr txBox="1"/>
          <p:nvPr/>
        </p:nvSpPr>
        <p:spPr>
          <a:xfrm>
            <a:off x="50800" y="88550"/>
            <a:ext cx="2409712" cy="6692025"/>
          </a:xfrm>
          <a:prstGeom prst="rect">
            <a:avLst/>
          </a:prstGeom>
          <a:noFill/>
        </p:spPr>
        <p:txBody>
          <a:bodyPr wrap="square" rtlCol="0">
            <a:spAutoFit/>
          </a:bodyPr>
          <a:lstStyle/>
          <a:p>
            <a:pPr>
              <a:lnSpc>
                <a:spcPct val="150000"/>
              </a:lnSpc>
            </a:pPr>
            <a:r>
              <a:rPr lang="en-US" dirty="0">
                <a:latin typeface="Trade Gothic Next Heavy" panose="020B0604020202020204" pitchFamily="34" charset="0"/>
              </a:rPr>
              <a:t>According to the guide, UAB prefers CIS 285 to CIS 251. Therefore, when we review a student’s courses if we know they wish to transfer to UAB, we can make sure they are in the preferred classes. This will help extend their GI Bill by them not having to retake courses they’ll need at the four-year institution.</a:t>
            </a:r>
            <a:r>
              <a:rPr lang="en-US" dirty="0">
                <a:effectLst>
                  <a:outerShdw blurRad="50800" dist="50800" dir="5400000" algn="ctr" rotWithShape="0">
                    <a:schemeClr val="tx1">
                      <a:lumMod val="50000"/>
                      <a:lumOff val="50000"/>
                    </a:schemeClr>
                  </a:outerShdw>
                </a:effectLst>
                <a:latin typeface="Trade Gothic Next Heavy" panose="020B0604020202020204" pitchFamily="34" charset="0"/>
              </a:rPr>
              <a:t> </a:t>
            </a:r>
          </a:p>
        </p:txBody>
      </p:sp>
      <p:pic>
        <p:nvPicPr>
          <p:cNvPr id="8" name="Picture 7">
            <a:extLst>
              <a:ext uri="{FF2B5EF4-FFF2-40B4-BE49-F238E27FC236}">
                <a16:creationId xmlns:a16="http://schemas.microsoft.com/office/drawing/2014/main" id="{ECECE908-543D-272A-EC6C-F5010051B50F}"/>
              </a:ext>
            </a:extLst>
          </p:cNvPr>
          <p:cNvPicPr>
            <a:picLocks noChangeAspect="1"/>
          </p:cNvPicPr>
          <p:nvPr/>
        </p:nvPicPr>
        <p:blipFill>
          <a:blip r:embed="rId4"/>
          <a:stretch>
            <a:fillRect/>
          </a:stretch>
        </p:blipFill>
        <p:spPr>
          <a:xfrm>
            <a:off x="7487320" y="77424"/>
            <a:ext cx="4653879" cy="6692025"/>
          </a:xfrm>
          <a:prstGeom prst="rect">
            <a:avLst/>
          </a:prstGeom>
        </p:spPr>
      </p:pic>
    </p:spTree>
    <p:extLst>
      <p:ext uri="{BB962C8B-B14F-4D97-AF65-F5344CB8AC3E}">
        <p14:creationId xmlns:p14="http://schemas.microsoft.com/office/powerpoint/2010/main" val="3549028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24647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369649"/>
            <a:ext cx="8920546" cy="5731121"/>
          </a:xfrm>
          <a:prstGeom prst="rect">
            <a:avLst/>
          </a:prstGeom>
          <a:noFill/>
        </p:spPr>
        <p:txBody>
          <a:bodyPr wrap="square" rtlCol="0">
            <a:spAutoFit/>
          </a:bodyPr>
          <a:lstStyle/>
          <a:p>
            <a:pPr algn="ctr"/>
            <a:r>
              <a:rPr lang="en-US" sz="4400" dirty="0">
                <a:effectLst>
                  <a:outerShdw blurRad="50800" dist="50800" dir="5400000" algn="ctr" rotWithShape="0">
                    <a:schemeClr val="tx1">
                      <a:lumMod val="50000"/>
                      <a:lumOff val="50000"/>
                    </a:schemeClr>
                  </a:outerShdw>
                </a:effectLst>
                <a:latin typeface="Trade Gothic Next Heavy" panose="020B0604020202020204" pitchFamily="34" charset="0"/>
              </a:rPr>
              <a:t>Title 38 CFR 21.4253 &amp; 21.4254</a:t>
            </a:r>
          </a:p>
          <a:p>
            <a:pPr algn="ctr"/>
            <a:endPar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endParaRPr>
          </a:p>
          <a:p>
            <a:pPr>
              <a:lnSpc>
                <a:spcPct val="150000"/>
              </a:lnSpc>
            </a:pPr>
            <a:r>
              <a:rPr lang="en-US" sz="3200" dirty="0">
                <a:latin typeface="Trade Gothic Next Heavy" panose="020B0604020202020204" pitchFamily="34" charset="0"/>
              </a:rPr>
              <a:t>All schools </a:t>
            </a:r>
            <a:r>
              <a:rPr lang="en-US" sz="3200" b="1" u="sng" dirty="0">
                <a:solidFill>
                  <a:srgbClr val="FF0000"/>
                </a:solidFill>
                <a:latin typeface="Trade Gothic Next Heavy" panose="020B0604020202020204" pitchFamily="34" charset="0"/>
              </a:rPr>
              <a:t>must</a:t>
            </a:r>
            <a:r>
              <a:rPr lang="en-US" sz="3200" dirty="0">
                <a:latin typeface="Trade Gothic Next Heavy" panose="020B0604020202020204" pitchFamily="34" charset="0"/>
              </a:rPr>
              <a:t> obtain and evaluate records or prior education and training (</a:t>
            </a:r>
            <a:r>
              <a:rPr lang="en-US" sz="3200" u="sng" dirty="0">
                <a:solidFill>
                  <a:srgbClr val="FF0000"/>
                </a:solidFill>
                <a:latin typeface="Trade Gothic Next Heavy" panose="020B0604020202020204" pitchFamily="34" charset="0"/>
              </a:rPr>
              <a:t>including military</a:t>
            </a:r>
            <a:r>
              <a:rPr lang="en-US" sz="3200" dirty="0">
                <a:latin typeface="Trade Gothic Next Heavy" panose="020B0604020202020204" pitchFamily="34" charset="0"/>
              </a:rPr>
              <a:t>) within a specified period or </a:t>
            </a:r>
            <a:r>
              <a:rPr lang="en-US" sz="3200" u="sng" dirty="0">
                <a:solidFill>
                  <a:srgbClr val="FF0000"/>
                </a:solidFill>
                <a:latin typeface="Trade Gothic Next Heavy" panose="020B0604020202020204" pitchFamily="34" charset="0"/>
              </a:rPr>
              <a:t>terminate</a:t>
            </a:r>
            <a:r>
              <a:rPr lang="en-US" sz="3200" dirty="0">
                <a:latin typeface="Trade Gothic Next Heavy" panose="020B0604020202020204" pitchFamily="34" charset="0"/>
              </a:rPr>
              <a:t> the enrollment for VA educational benefits of any Veteran if appropriate transcripts cannot be obtained.</a:t>
            </a: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Tree>
    <p:extLst>
      <p:ext uri="{BB962C8B-B14F-4D97-AF65-F5344CB8AC3E}">
        <p14:creationId xmlns:p14="http://schemas.microsoft.com/office/powerpoint/2010/main" val="332632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073940" y="0"/>
            <a:ext cx="9121522"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50100"/>
            <a:ext cx="9118059" cy="3167214"/>
          </a:xfrm>
          <a:prstGeom prst="rect">
            <a:avLst/>
          </a:prstGeom>
          <a:noFill/>
        </p:spPr>
        <p:txBody>
          <a:bodyPr wrap="square" rtlCol="0">
            <a:spAutoFit/>
          </a:bodyPr>
          <a:lstStyle/>
          <a:p>
            <a:pPr algn="ctr">
              <a:lnSpc>
                <a:spcPct val="150000"/>
              </a:lnSpc>
            </a:pPr>
            <a:r>
              <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rPr>
              <a:t>Best Practices for Degree Auditing</a:t>
            </a:r>
          </a:p>
          <a:p>
            <a:pPr algn="ctr">
              <a:lnSpc>
                <a:spcPct val="150000"/>
              </a:lnSpc>
            </a:pPr>
            <a:r>
              <a:rPr lang="en-US" sz="2400" dirty="0">
                <a:solidFill>
                  <a:schemeClr val="accent1">
                    <a:lumMod val="50000"/>
                  </a:schemeClr>
                </a:solidFill>
                <a:latin typeface="Trade Gothic Next Heavy" panose="020B0604020202020204" pitchFamily="34" charset="0"/>
              </a:rPr>
              <a:t>Each institution is different in the way degree auditing, advising and certifications are handled. However, when it’s time for a VA audit, you as an SCO are responsible for what is submitted into the system. If there’s a finding, you are responsible.</a:t>
            </a:r>
          </a:p>
        </p:txBody>
      </p:sp>
      <p:pic>
        <p:nvPicPr>
          <p:cNvPr id="6" name="Picture 5">
            <a:extLst>
              <a:ext uri="{FF2B5EF4-FFF2-40B4-BE49-F238E27FC236}">
                <a16:creationId xmlns:a16="http://schemas.microsoft.com/office/drawing/2014/main" id="{F3B1C3B1-0E85-1EB8-6C9A-BE678AEA1ACC}"/>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4" name="Picture 3">
            <a:extLst>
              <a:ext uri="{FF2B5EF4-FFF2-40B4-BE49-F238E27FC236}">
                <a16:creationId xmlns:a16="http://schemas.microsoft.com/office/drawing/2014/main" id="{6CFD0FE4-A5AC-9C81-77B0-0B3E676C21B3}"/>
              </a:ext>
            </a:extLst>
          </p:cNvPr>
          <p:cNvPicPr>
            <a:picLocks noChangeAspect="1"/>
          </p:cNvPicPr>
          <p:nvPr/>
        </p:nvPicPr>
        <p:blipFill>
          <a:blip r:embed="rId5"/>
          <a:stretch>
            <a:fillRect/>
          </a:stretch>
        </p:blipFill>
        <p:spPr>
          <a:xfrm>
            <a:off x="6944882" y="3271520"/>
            <a:ext cx="5048625" cy="3383511"/>
          </a:xfrm>
          <a:prstGeom prst="rect">
            <a:avLst/>
          </a:prstGeom>
        </p:spPr>
      </p:pic>
      <p:sp>
        <p:nvSpPr>
          <p:cNvPr id="7" name="Rectangle 6">
            <a:extLst>
              <a:ext uri="{FF2B5EF4-FFF2-40B4-BE49-F238E27FC236}">
                <a16:creationId xmlns:a16="http://schemas.microsoft.com/office/drawing/2014/main" id="{FBFC524B-0775-85B5-08A1-11B8D4B07270}"/>
              </a:ext>
            </a:extLst>
          </p:cNvPr>
          <p:cNvSpPr/>
          <p:nvPr/>
        </p:nvSpPr>
        <p:spPr>
          <a:xfrm rot="20584808">
            <a:off x="2762326" y="3743206"/>
            <a:ext cx="4230011" cy="2554545"/>
          </a:xfrm>
          <a:prstGeom prst="rect">
            <a:avLst/>
          </a:prstGeom>
          <a:noFill/>
        </p:spPr>
        <p:txBody>
          <a:bodyPr wrap="square" lIns="91440" tIns="45720" rIns="91440" bIns="45720">
            <a:spAutoFit/>
          </a:bodyPr>
          <a:lstStyle/>
          <a:p>
            <a:pPr algn="ctr"/>
            <a:r>
              <a:rPr lang="en-US" sz="8000" b="1" cap="none" spc="0" dirty="0">
                <a:ln w="22225">
                  <a:solidFill>
                    <a:srgbClr val="0070C0"/>
                  </a:solidFill>
                  <a:prstDash val="solid"/>
                </a:ln>
                <a:solidFill>
                  <a:srgbClr val="FF0000"/>
                </a:solidFill>
                <a:effectLst/>
              </a:rPr>
              <a:t>Don’t Stress!!</a:t>
            </a:r>
          </a:p>
        </p:txBody>
      </p:sp>
    </p:spTree>
    <p:extLst>
      <p:ext uri="{BB962C8B-B14F-4D97-AF65-F5344CB8AC3E}">
        <p14:creationId xmlns:p14="http://schemas.microsoft.com/office/powerpoint/2010/main" val="770075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073940" y="0"/>
            <a:ext cx="9121522"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92140"/>
            <a:ext cx="9118059" cy="6186309"/>
          </a:xfrm>
          <a:prstGeom prst="rect">
            <a:avLst/>
          </a:prstGeom>
          <a:noFill/>
        </p:spPr>
        <p:txBody>
          <a:bodyPr wrap="square" rtlCol="0">
            <a:spAutoFit/>
          </a:bodyPr>
          <a:lstStyle/>
          <a:p>
            <a:pPr algn="ctr"/>
            <a:r>
              <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rPr>
              <a:t>Best Practices for Degree Auditing</a:t>
            </a:r>
          </a:p>
          <a:p>
            <a:pPr algn="ctr"/>
            <a:endParaRPr lang="en-US" sz="4000" dirty="0">
              <a:latin typeface="Trade Gothic Next Heavy" panose="020B0604020202020204" pitchFamily="34" charset="0"/>
            </a:endParaRPr>
          </a:p>
          <a:p>
            <a:pPr marL="457200" indent="-457200" algn="ctr">
              <a:buFont typeface="Arial" panose="020B0604020202020204" pitchFamily="34" charset="0"/>
              <a:buChar char="•"/>
            </a:pPr>
            <a:r>
              <a:rPr lang="en-US" sz="2400" dirty="0">
                <a:solidFill>
                  <a:srgbClr val="FF0000"/>
                </a:solidFill>
                <a:latin typeface="Trade Gothic Next Heavy" panose="020B0604020202020204" pitchFamily="34" charset="0"/>
              </a:rPr>
              <a:t>Know Your Support Staff By Name.</a:t>
            </a:r>
          </a:p>
          <a:p>
            <a:pPr marL="457200" indent="-457200" algn="ctr">
              <a:buFont typeface="Arial" panose="020B0604020202020204" pitchFamily="34" charset="0"/>
              <a:buChar char="•"/>
            </a:pPr>
            <a:endParaRPr lang="en-US" sz="2400" dirty="0">
              <a:latin typeface="Trade Gothic Next Heavy" panose="020B0604020202020204" pitchFamily="34" charset="0"/>
            </a:endParaRPr>
          </a:p>
          <a:p>
            <a:pPr marL="457200" indent="-457200" algn="ctr">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Devise a Game Plan with Your Supervisor for Checks &amp; Balances</a:t>
            </a:r>
          </a:p>
          <a:p>
            <a:pPr marL="457200" indent="-457200" algn="ctr">
              <a:buFont typeface="Arial" panose="020B0604020202020204" pitchFamily="34" charset="0"/>
              <a:buChar char="•"/>
            </a:pPr>
            <a:endParaRPr lang="en-US" sz="2400" dirty="0">
              <a:latin typeface="Trade Gothic Next Heavy" panose="020B0604020202020204" pitchFamily="34" charset="0"/>
            </a:endParaRPr>
          </a:p>
          <a:p>
            <a:pPr marL="457200" indent="-457200" algn="ctr">
              <a:buFont typeface="Arial" panose="020B0604020202020204" pitchFamily="34" charset="0"/>
              <a:buChar char="•"/>
            </a:pPr>
            <a:r>
              <a:rPr lang="en-US" sz="2400" dirty="0">
                <a:solidFill>
                  <a:srgbClr val="FF0000"/>
                </a:solidFill>
                <a:latin typeface="Trade Gothic Next Heavy" panose="020B0604020202020204" pitchFamily="34" charset="0"/>
              </a:rPr>
              <a:t>Reach Out to Other Institutions for Advice. </a:t>
            </a:r>
          </a:p>
          <a:p>
            <a:pPr algn="ctr"/>
            <a:endParaRPr lang="en-US" sz="2400" dirty="0">
              <a:solidFill>
                <a:schemeClr val="accent1">
                  <a:lumMod val="50000"/>
                </a:schemeClr>
              </a:solidFill>
              <a:latin typeface="Trade Gothic Next Heavy" panose="020B0604020202020204" pitchFamily="34" charset="0"/>
            </a:endParaRPr>
          </a:p>
          <a:p>
            <a:pPr marL="457200" indent="-457200" algn="ctr">
              <a:buFont typeface="Arial" panose="020B0604020202020204" pitchFamily="34" charset="0"/>
              <a:buChar char="•"/>
            </a:pPr>
            <a:r>
              <a:rPr lang="en-US" sz="2400" dirty="0">
                <a:solidFill>
                  <a:schemeClr val="accent1">
                    <a:lumMod val="50000"/>
                  </a:schemeClr>
                </a:solidFill>
                <a:latin typeface="Trade Gothic Next Heavy" panose="020B0604020202020204" pitchFamily="34" charset="0"/>
              </a:rPr>
              <a:t>Ask for Resources. </a:t>
            </a:r>
          </a:p>
          <a:p>
            <a:pPr algn="ctr"/>
            <a:endParaRPr lang="en-US" sz="2400" dirty="0">
              <a:solidFill>
                <a:schemeClr val="accent1">
                  <a:lumMod val="50000"/>
                </a:schemeClr>
              </a:solidFill>
              <a:latin typeface="Trade Gothic Next Heavy" panose="020B0604020202020204" pitchFamily="34" charset="0"/>
            </a:endParaRPr>
          </a:p>
          <a:p>
            <a:pPr marL="457200" indent="-457200" algn="ctr">
              <a:buFont typeface="Arial" panose="020B0604020202020204" pitchFamily="34" charset="0"/>
              <a:buChar char="•"/>
            </a:pPr>
            <a:r>
              <a:rPr lang="en-US" sz="2400" dirty="0">
                <a:solidFill>
                  <a:srgbClr val="FF0000"/>
                </a:solidFill>
                <a:latin typeface="Trade Gothic Next Heavy" panose="020B0604020202020204" pitchFamily="34" charset="0"/>
              </a:rPr>
              <a:t>Use Technology to Your Benefit</a:t>
            </a:r>
          </a:p>
          <a:p>
            <a:pPr marL="457200" indent="-457200" algn="ctr">
              <a:buFont typeface="Arial" panose="020B0604020202020204" pitchFamily="34" charset="0"/>
              <a:buChar char="•"/>
            </a:pPr>
            <a:endParaRPr lang="en-US" sz="2400" dirty="0">
              <a:solidFill>
                <a:schemeClr val="accent1">
                  <a:lumMod val="50000"/>
                </a:schemeClr>
              </a:solidFill>
              <a:latin typeface="Trade Gothic Next Heavy" panose="020B0604020202020204" pitchFamily="34" charset="0"/>
            </a:endParaRPr>
          </a:p>
          <a:p>
            <a:pPr algn="ctr"/>
            <a:endParaRPr lang="en-US" sz="2400" dirty="0">
              <a:latin typeface="Trade Gothic Next Heavy" panose="020B0604020202020204" pitchFamily="34" charset="0"/>
            </a:endParaRPr>
          </a:p>
          <a:p>
            <a:pPr algn="ct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6" name="Picture 5">
            <a:extLst>
              <a:ext uri="{FF2B5EF4-FFF2-40B4-BE49-F238E27FC236}">
                <a16:creationId xmlns:a16="http://schemas.microsoft.com/office/drawing/2014/main" id="{F3B1C3B1-0E85-1EB8-6C9A-BE678AEA1ACC}"/>
              </a:ext>
            </a:extLst>
          </p:cNvPr>
          <p:cNvPicPr>
            <a:picLocks noChangeAspect="1"/>
          </p:cNvPicPr>
          <p:nvPr/>
        </p:nvPicPr>
        <p:blipFill>
          <a:blip r:embed="rId4"/>
          <a:stretch>
            <a:fillRect/>
          </a:stretch>
        </p:blipFill>
        <p:spPr>
          <a:xfrm>
            <a:off x="411913" y="3429000"/>
            <a:ext cx="2172294" cy="2127556"/>
          </a:xfrm>
          <a:prstGeom prst="rect">
            <a:avLst/>
          </a:prstGeom>
        </p:spPr>
      </p:pic>
    </p:spTree>
    <p:extLst>
      <p:ext uri="{BB962C8B-B14F-4D97-AF65-F5344CB8AC3E}">
        <p14:creationId xmlns:p14="http://schemas.microsoft.com/office/powerpoint/2010/main" val="321875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 calcmode="lin" valueType="num">
                                      <p:cBhvr additive="base">
                                        <p:cTn id="1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fade">
                                      <p:cBhvr>
                                        <p:cTn id="19" dur="1000"/>
                                        <p:tgtEl>
                                          <p:spTgt spid="9">
                                            <p:txEl>
                                              <p:pRg st="6" end="6"/>
                                            </p:txEl>
                                          </p:spTgt>
                                        </p:tgtEl>
                                      </p:cBhvr>
                                    </p:animEffect>
                                    <p:anim calcmode="lin" valueType="num">
                                      <p:cBhvr>
                                        <p:cTn id="2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 calcmode="lin" valueType="num">
                                      <p:cBhvr additive="base">
                                        <p:cTn id="26"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 calcmode="lin" valueType="num">
                                      <p:cBhvr additive="base">
                                        <p:cTn id="32"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34732" cy="6858000"/>
          </a:xfrm>
          <a:prstGeom prst="rect">
            <a:avLst/>
          </a:prstGeom>
        </p:spPr>
      </p:pic>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sp>
        <p:nvSpPr>
          <p:cNvPr id="6" name="TextBox 5">
            <a:extLst>
              <a:ext uri="{FF2B5EF4-FFF2-40B4-BE49-F238E27FC236}">
                <a16:creationId xmlns:a16="http://schemas.microsoft.com/office/drawing/2014/main" id="{E92EE3D0-B211-63E5-086E-176845B706F8}"/>
              </a:ext>
            </a:extLst>
          </p:cNvPr>
          <p:cNvSpPr txBox="1"/>
          <p:nvPr/>
        </p:nvSpPr>
        <p:spPr>
          <a:xfrm>
            <a:off x="2996120" y="3897759"/>
            <a:ext cx="9055668" cy="2862322"/>
          </a:xfrm>
          <a:prstGeom prst="rect">
            <a:avLst/>
          </a:prstGeom>
          <a:noFill/>
        </p:spPr>
        <p:txBody>
          <a:bodyPr wrap="square">
            <a:spAutoFit/>
          </a:bodyPr>
          <a:lstStyle/>
          <a:p>
            <a:pPr marL="0" indent="0" algn="ctr">
              <a:buNone/>
            </a:pPr>
            <a:r>
              <a:rPr lang="en-US" dirty="0">
                <a:latin typeface="Trade Gothic Next Heavy" panose="020B0604020202020204" pitchFamily="34" charset="0"/>
              </a:rPr>
              <a:t>Alabama State Approving Agency</a:t>
            </a:r>
          </a:p>
          <a:p>
            <a:pPr marL="0" indent="0" algn="ctr">
              <a:buNone/>
            </a:pPr>
            <a:endParaRPr lang="en-US" dirty="0">
              <a:latin typeface="Trade Gothic Next Heavy" panose="020B0604020202020204" pitchFamily="34" charset="0"/>
            </a:endParaRPr>
          </a:p>
          <a:p>
            <a:pPr marL="0" indent="0" algn="ctr">
              <a:buNone/>
            </a:pPr>
            <a:r>
              <a:rPr lang="en-US" dirty="0">
                <a:solidFill>
                  <a:srgbClr val="C00000"/>
                </a:solidFill>
                <a:latin typeface="Trade Gothic Next Heavy" panose="020B0604020202020204" pitchFamily="34" charset="0"/>
              </a:rPr>
              <a:t>James A. Thompson, SAA Director</a:t>
            </a:r>
          </a:p>
          <a:p>
            <a:pPr marL="0" indent="0" algn="ctr">
              <a:buNone/>
            </a:pPr>
            <a:r>
              <a:rPr lang="en-US" dirty="0">
                <a:solidFill>
                  <a:srgbClr val="C00000"/>
                </a:solidFill>
                <a:latin typeface="Trade Gothic Next Heavy" panose="020B0604020202020204" pitchFamily="34" charset="0"/>
                <a:hlinkClick r:id="rId5">
                  <a:extLst>
                    <a:ext uri="{A12FA001-AC4F-418D-AE19-62706E023703}">
                      <ahyp:hlinkClr xmlns:ahyp="http://schemas.microsoft.com/office/drawing/2018/hyperlinkcolor" val="tx"/>
                    </a:ext>
                  </a:extLst>
                </a:hlinkClick>
              </a:rPr>
              <a:t>james.thompson@accs.edu</a:t>
            </a:r>
            <a:r>
              <a:rPr lang="en-US" dirty="0">
                <a:solidFill>
                  <a:srgbClr val="C00000"/>
                </a:solidFill>
                <a:latin typeface="Trade Gothic Next Heavy" panose="020B0604020202020204" pitchFamily="34" charset="0"/>
              </a:rPr>
              <a:t> 334-293-470</a:t>
            </a:r>
          </a:p>
          <a:p>
            <a:pPr marL="0" indent="0" algn="ctr">
              <a:buNone/>
            </a:pPr>
            <a:endParaRPr lang="en-US" dirty="0">
              <a:latin typeface="Trade Gothic Next Heavy" panose="020B0604020202020204" pitchFamily="34" charset="0"/>
            </a:endParaRPr>
          </a:p>
          <a:p>
            <a:pPr marL="0" indent="0" algn="ctr">
              <a:buNone/>
            </a:pPr>
            <a:r>
              <a:rPr lang="en-US" dirty="0">
                <a:solidFill>
                  <a:schemeClr val="accent1">
                    <a:lumMod val="50000"/>
                  </a:schemeClr>
                </a:solidFill>
                <a:latin typeface="Trade Gothic Next Heavy" panose="020B0604020202020204" pitchFamily="34" charset="0"/>
              </a:rPr>
              <a:t>Laura Taylor, SAA Program Analyst</a:t>
            </a:r>
          </a:p>
          <a:p>
            <a:pPr marL="0" indent="0" algn="ctr">
              <a:buNone/>
            </a:pPr>
            <a:r>
              <a:rPr lang="en-US" dirty="0">
                <a:solidFill>
                  <a:schemeClr val="accent1">
                    <a:lumMod val="50000"/>
                  </a:schemeClr>
                </a:solidFill>
                <a:latin typeface="Trade Gothic Next Heavy" panose="020B0604020202020204" pitchFamily="34" charset="0"/>
                <a:hlinkClick r:id="rId6">
                  <a:extLst>
                    <a:ext uri="{A12FA001-AC4F-418D-AE19-62706E023703}">
                      <ahyp:hlinkClr xmlns:ahyp="http://schemas.microsoft.com/office/drawing/2018/hyperlinkcolor" val="tx"/>
                    </a:ext>
                  </a:extLst>
                </a:hlinkClick>
              </a:rPr>
              <a:t>laura.taylor@accs.edu</a:t>
            </a:r>
            <a:r>
              <a:rPr lang="en-US" dirty="0">
                <a:solidFill>
                  <a:schemeClr val="accent1">
                    <a:lumMod val="50000"/>
                  </a:schemeClr>
                </a:solidFill>
                <a:latin typeface="Trade Gothic Next Heavy" panose="020B0604020202020204" pitchFamily="34" charset="0"/>
              </a:rPr>
              <a:t> 334-293-4464</a:t>
            </a:r>
          </a:p>
          <a:p>
            <a:pPr marL="0" indent="0" algn="ctr">
              <a:buNone/>
            </a:pPr>
            <a:endParaRPr lang="en-US" dirty="0">
              <a:solidFill>
                <a:srgbClr val="C00000"/>
              </a:solidFill>
              <a:latin typeface="Trade Gothic Next Heavy" panose="020B0604020202020204" pitchFamily="34" charset="0"/>
            </a:endParaRPr>
          </a:p>
          <a:p>
            <a:pPr marL="0" indent="0" algn="ctr">
              <a:buNone/>
            </a:pPr>
            <a:r>
              <a:rPr lang="en-US" dirty="0">
                <a:solidFill>
                  <a:srgbClr val="C00000"/>
                </a:solidFill>
                <a:latin typeface="Trade Gothic Next Heavy" panose="020B0604020202020204" pitchFamily="34" charset="0"/>
              </a:rPr>
              <a:t>Kim Minniefield, SAA Program Coordinator</a:t>
            </a:r>
          </a:p>
          <a:p>
            <a:pPr marL="0" indent="0" algn="ctr">
              <a:buNone/>
            </a:pPr>
            <a:r>
              <a:rPr lang="en-US" dirty="0">
                <a:solidFill>
                  <a:srgbClr val="C00000"/>
                </a:solidFill>
                <a:latin typeface="Trade Gothic Next Heavy" panose="020B0604020202020204" pitchFamily="34" charset="0"/>
                <a:hlinkClick r:id="rId7">
                  <a:extLst>
                    <a:ext uri="{A12FA001-AC4F-418D-AE19-62706E023703}">
                      <ahyp:hlinkClr xmlns:ahyp="http://schemas.microsoft.com/office/drawing/2018/hyperlinkcolor" val="tx"/>
                    </a:ext>
                  </a:extLst>
                </a:hlinkClick>
              </a:rPr>
              <a:t>Kimberly.Minniefield@accs.edu</a:t>
            </a:r>
            <a:r>
              <a:rPr lang="en-US" dirty="0">
                <a:solidFill>
                  <a:srgbClr val="C00000"/>
                </a:solidFill>
                <a:latin typeface="Trade Gothic Next Heavy" panose="020B0604020202020204" pitchFamily="34" charset="0"/>
              </a:rPr>
              <a:t> 334-293-4503</a:t>
            </a:r>
          </a:p>
        </p:txBody>
      </p:sp>
      <p:pic>
        <p:nvPicPr>
          <p:cNvPr id="9" name="Picture 8" descr="A picture containing person, outdoor&#10;&#10;Description automatically generated">
            <a:extLst>
              <a:ext uri="{FF2B5EF4-FFF2-40B4-BE49-F238E27FC236}">
                <a16:creationId xmlns:a16="http://schemas.microsoft.com/office/drawing/2014/main" id="{4467F5EE-F4BC-D00E-C737-FB9D9A4B3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1045" y="87631"/>
            <a:ext cx="5940212" cy="3341369"/>
          </a:xfrm>
          <a:prstGeom prst="rect">
            <a:avLst/>
          </a:prstGeom>
        </p:spPr>
      </p:pic>
    </p:spTree>
    <p:extLst>
      <p:ext uri="{BB962C8B-B14F-4D97-AF65-F5344CB8AC3E}">
        <p14:creationId xmlns:p14="http://schemas.microsoft.com/office/powerpoint/2010/main" val="94656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24647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2662027" y="77824"/>
            <a:ext cx="9750467" cy="1323439"/>
          </a:xfrm>
          <a:prstGeom prst="rect">
            <a:avLst/>
          </a:prstGeom>
          <a:noFill/>
        </p:spPr>
        <p:txBody>
          <a:bodyPr wrap="square" rtlCol="0">
            <a:spAutoFit/>
          </a:bodyPr>
          <a:lstStyle/>
          <a:p>
            <a:pPr algn="ctr"/>
            <a:r>
              <a:rPr lang="en-US" sz="4000" dirty="0">
                <a:effectLst>
                  <a:outerShdw blurRad="50800" dist="50800" dir="5400000" algn="ctr" rotWithShape="0">
                    <a:schemeClr val="tx1">
                      <a:lumMod val="50000"/>
                      <a:lumOff val="50000"/>
                    </a:schemeClr>
                  </a:outerShdw>
                </a:effectLst>
                <a:latin typeface="Trade Gothic Next Heavy" panose="020B0604020202020204" pitchFamily="34" charset="0"/>
              </a:rPr>
              <a:t>Do All Veterans Have a Military Transcript?</a:t>
            </a: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1028" name="Picture 4">
            <a:extLst>
              <a:ext uri="{FF2B5EF4-FFF2-40B4-BE49-F238E27FC236}">
                <a16:creationId xmlns:a16="http://schemas.microsoft.com/office/drawing/2014/main" id="{C2FC202A-7E6E-5281-0F6A-7ABAD1D7C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572" y="2609881"/>
            <a:ext cx="6201577" cy="4134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90376FD-E39C-17F2-CE4E-0646BE781E49}"/>
              </a:ext>
            </a:extLst>
          </p:cNvPr>
          <p:cNvSpPr/>
          <p:nvPr/>
        </p:nvSpPr>
        <p:spPr>
          <a:xfrm>
            <a:off x="6023755" y="1309855"/>
            <a:ext cx="3073940" cy="1323439"/>
          </a:xfrm>
          <a:prstGeom prst="rect">
            <a:avLst/>
          </a:prstGeom>
          <a:noFill/>
        </p:spPr>
        <p:txBody>
          <a:bodyPr wrap="square" lIns="91440" tIns="45720" rIns="91440" bIns="45720">
            <a:spAutoFit/>
          </a:bodyPr>
          <a:lstStyle/>
          <a:p>
            <a:pPr algn="ctr"/>
            <a:r>
              <a:rPr lang="en-US" sz="8000" b="1" cap="none" spc="0" dirty="0">
                <a:ln w="9525">
                  <a:solidFill>
                    <a:schemeClr val="bg1"/>
                  </a:solidFill>
                  <a:prstDash val="solid"/>
                </a:ln>
                <a:solidFill>
                  <a:schemeClr val="accent1">
                    <a:lumMod val="75000"/>
                  </a:schemeClr>
                </a:solidFill>
                <a:effectLst>
                  <a:outerShdw dist="38100" dir="2700000" algn="tl" rotWithShape="0">
                    <a:srgbClr val="C00000"/>
                  </a:outerShdw>
                </a:effectLst>
              </a:rPr>
              <a:t>YES!!!!</a:t>
            </a:r>
          </a:p>
        </p:txBody>
      </p:sp>
    </p:spTree>
    <p:extLst>
      <p:ext uri="{BB962C8B-B14F-4D97-AF65-F5344CB8AC3E}">
        <p14:creationId xmlns:p14="http://schemas.microsoft.com/office/powerpoint/2010/main" val="160755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500" fill="hold"/>
                                        <p:tgtEl>
                                          <p:spTgt spid="1028"/>
                                        </p:tgtEl>
                                        <p:attrNameLst>
                                          <p:attrName>ppt_w</p:attrName>
                                        </p:attrNameLst>
                                      </p:cBhvr>
                                      <p:tavLst>
                                        <p:tav tm="0">
                                          <p:val>
                                            <p:fltVal val="0"/>
                                          </p:val>
                                        </p:tav>
                                        <p:tav tm="100000">
                                          <p:val>
                                            <p:strVal val="#ppt_w"/>
                                          </p:val>
                                        </p:tav>
                                      </p:tavLst>
                                    </p:anim>
                                    <p:anim calcmode="lin" valueType="num">
                                      <p:cBhvr>
                                        <p:cTn id="14" dur="500" fill="hold"/>
                                        <p:tgtEl>
                                          <p:spTgt spid="1028"/>
                                        </p:tgtEl>
                                        <p:attrNameLst>
                                          <p:attrName>ppt_h</p:attrName>
                                        </p:attrNameLst>
                                      </p:cBhvr>
                                      <p:tavLst>
                                        <p:tav tm="0">
                                          <p:val>
                                            <p:fltVal val="0"/>
                                          </p:val>
                                        </p:tav>
                                        <p:tav tm="100000">
                                          <p:val>
                                            <p:strVal val="#ppt_h"/>
                                          </p:val>
                                        </p:tav>
                                      </p:tavLst>
                                    </p:anim>
                                    <p:anim calcmode="lin" valueType="num">
                                      <p:cBhvr>
                                        <p:cTn id="15" dur="500" fill="hold"/>
                                        <p:tgtEl>
                                          <p:spTgt spid="1028"/>
                                        </p:tgtEl>
                                        <p:attrNameLst>
                                          <p:attrName>style.rotation</p:attrName>
                                        </p:attrNameLst>
                                      </p:cBhvr>
                                      <p:tavLst>
                                        <p:tav tm="0">
                                          <p:val>
                                            <p:fltVal val="360"/>
                                          </p:val>
                                        </p:tav>
                                        <p:tav tm="100000">
                                          <p:val>
                                            <p:fltVal val="0"/>
                                          </p:val>
                                        </p:tav>
                                      </p:tavLst>
                                    </p:anim>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1"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028"/>
                                        </p:tgtEl>
                                        <p:attrNameLst>
                                          <p:attrName>r</p:attrName>
                                        </p:attrNameLst>
                                      </p:cBhvr>
                                    </p:animRot>
                                    <p:animRot by="-240000">
                                      <p:cBhvr>
                                        <p:cTn id="27" dur="200" fill="hold">
                                          <p:stCondLst>
                                            <p:cond delay="200"/>
                                          </p:stCondLst>
                                        </p:cTn>
                                        <p:tgtEl>
                                          <p:spTgt spid="1028"/>
                                        </p:tgtEl>
                                        <p:attrNameLst>
                                          <p:attrName>r</p:attrName>
                                        </p:attrNameLst>
                                      </p:cBhvr>
                                    </p:animRot>
                                    <p:animRot by="240000">
                                      <p:cBhvr>
                                        <p:cTn id="28" dur="200" fill="hold">
                                          <p:stCondLst>
                                            <p:cond delay="400"/>
                                          </p:stCondLst>
                                        </p:cTn>
                                        <p:tgtEl>
                                          <p:spTgt spid="1028"/>
                                        </p:tgtEl>
                                        <p:attrNameLst>
                                          <p:attrName>r</p:attrName>
                                        </p:attrNameLst>
                                      </p:cBhvr>
                                    </p:animRot>
                                    <p:animRot by="-240000">
                                      <p:cBhvr>
                                        <p:cTn id="29" dur="200" fill="hold">
                                          <p:stCondLst>
                                            <p:cond delay="600"/>
                                          </p:stCondLst>
                                        </p:cTn>
                                        <p:tgtEl>
                                          <p:spTgt spid="1028"/>
                                        </p:tgtEl>
                                        <p:attrNameLst>
                                          <p:attrName>r</p:attrName>
                                        </p:attrNameLst>
                                      </p:cBhvr>
                                    </p:animRot>
                                    <p:animRot by="120000">
                                      <p:cBhvr>
                                        <p:cTn id="30" dur="200" fill="hold">
                                          <p:stCondLst>
                                            <p:cond delay="8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24647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210128" y="77824"/>
            <a:ext cx="8784358" cy="3539430"/>
          </a:xfrm>
          <a:prstGeom prst="rect">
            <a:avLst/>
          </a:prstGeom>
          <a:noFill/>
        </p:spPr>
        <p:txBody>
          <a:bodyPr wrap="square" rtlCol="0">
            <a:spAutoFit/>
          </a:bodyPr>
          <a:lstStyle/>
          <a:p>
            <a:pPr algn="ctr"/>
            <a:r>
              <a:rPr lang="en-US" sz="3200" u="sng" dirty="0">
                <a:solidFill>
                  <a:srgbClr val="FF0000"/>
                </a:solidFill>
                <a:latin typeface="Trade Gothic Next Heavy" panose="020B0604020202020204" pitchFamily="34" charset="0"/>
              </a:rPr>
              <a:t>All</a:t>
            </a:r>
            <a:r>
              <a:rPr lang="en-US" sz="3200" dirty="0">
                <a:latin typeface="Trade Gothic Next Heavy" panose="020B0604020202020204" pitchFamily="34" charset="0"/>
              </a:rPr>
              <a:t> enlisted, officers and warrant officers from the Army, Coast Guard, Marines, Navy, Air Force and Space Force. </a:t>
            </a:r>
          </a:p>
          <a:p>
            <a:pPr algn="ctr"/>
            <a:endParaRPr lang="en-US" sz="3200" dirty="0">
              <a:latin typeface="Trade Gothic Next Heavy" panose="020B0604020202020204" pitchFamily="34" charset="0"/>
            </a:endParaRPr>
          </a:p>
          <a:p>
            <a:pPr algn="ctr"/>
            <a:r>
              <a:rPr lang="en-US" sz="3200" dirty="0">
                <a:latin typeface="Trade Gothic Next Heavy" panose="020B0604020202020204" pitchFamily="34" charset="0"/>
              </a:rPr>
              <a:t>This includes members of the National Guard and Reserves.</a:t>
            </a:r>
          </a:p>
          <a:p>
            <a:pPr algn="ctr"/>
            <a:endParaRPr lang="en-US" sz="3200" dirty="0">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6" name="Picture 5" descr="A group of people in military uniforms&#10;&#10;Description automatically generated with medium confidence">
            <a:extLst>
              <a:ext uri="{FF2B5EF4-FFF2-40B4-BE49-F238E27FC236}">
                <a16:creationId xmlns:a16="http://schemas.microsoft.com/office/drawing/2014/main" id="{E3379EAD-264B-5E9A-5F1D-4275E7146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791" y="3278774"/>
            <a:ext cx="7516947" cy="3345766"/>
          </a:xfrm>
          <a:prstGeom prst="rect">
            <a:avLst/>
          </a:prstGeom>
        </p:spPr>
      </p:pic>
    </p:spTree>
    <p:extLst>
      <p:ext uri="{BB962C8B-B14F-4D97-AF65-F5344CB8AC3E}">
        <p14:creationId xmlns:p14="http://schemas.microsoft.com/office/powerpoint/2010/main" val="619863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24647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77824"/>
            <a:ext cx="8920546" cy="7126823"/>
          </a:xfrm>
          <a:prstGeom prst="rect">
            <a:avLst/>
          </a:prstGeom>
          <a:noFill/>
        </p:spPr>
        <p:txBody>
          <a:bodyPr wrap="square" rtlCol="0">
            <a:spAutoFit/>
          </a:bodyPr>
          <a:lstStyle/>
          <a:p>
            <a:pPr algn="ctr"/>
            <a:r>
              <a:rPr lang="en-US" sz="4400" dirty="0">
                <a:effectLst>
                  <a:outerShdw blurRad="50800" dist="50800" dir="5400000" algn="ctr" rotWithShape="0">
                    <a:schemeClr val="tx1">
                      <a:lumMod val="50000"/>
                      <a:lumOff val="50000"/>
                    </a:schemeClr>
                  </a:outerShdw>
                </a:effectLst>
                <a:latin typeface="Trade Gothic Next Heavy" panose="020B0604020202020204" pitchFamily="34" charset="0"/>
              </a:rPr>
              <a:t>How Can a Student Get Their Military Transcript? </a:t>
            </a:r>
          </a:p>
          <a:p>
            <a:pPr algn="ctr"/>
            <a:endParaRPr lang="en-US" sz="3200" dirty="0">
              <a:latin typeface="Trade Gothic Next Heavy" panose="020B0604020202020204" pitchFamily="34" charset="0"/>
            </a:endParaRPr>
          </a:p>
          <a:p>
            <a:r>
              <a:rPr lang="en-US" sz="3600" dirty="0">
                <a:latin typeface="Trade Gothic Next Heavy" panose="020B0604020202020204" pitchFamily="34" charset="0"/>
              </a:rPr>
              <a:t>Veterans &amp; Reservists of the Army, Navy, Marines &amp; Coast Guard, and Army National Guard will log into </a:t>
            </a:r>
            <a:r>
              <a:rPr lang="en-US" sz="3600" dirty="0">
                <a:solidFill>
                  <a:schemeClr val="accent1">
                    <a:lumMod val="75000"/>
                  </a:schemeClr>
                </a:solidFill>
                <a:latin typeface="Trade Gothic Next Heavy" panose="020B0604020202020204" pitchFamily="34" charset="0"/>
                <a:hlinkClick r:id="rId4"/>
              </a:rPr>
              <a:t>https://jst.doded.mil/jst/</a:t>
            </a:r>
            <a:r>
              <a:rPr lang="en-US" sz="3600" dirty="0">
                <a:solidFill>
                  <a:schemeClr val="accent1">
                    <a:lumMod val="75000"/>
                  </a:schemeClr>
                </a:solidFill>
                <a:latin typeface="Trade Gothic Next Heavy" panose="020B0604020202020204" pitchFamily="34" charset="0"/>
              </a:rPr>
              <a:t> </a:t>
            </a:r>
            <a:r>
              <a:rPr lang="en-US" sz="3600" dirty="0">
                <a:latin typeface="Trade Gothic Next Heavy" panose="020B0604020202020204" pitchFamily="34" charset="0"/>
              </a:rPr>
              <a:t>and select the option to “Request Official Transcript”.</a:t>
            </a:r>
          </a:p>
          <a:p>
            <a:endParaRPr lang="en-US" sz="3600" dirty="0">
              <a:latin typeface="Trade Gothic Next Heavy" panose="020B0604020202020204" pitchFamily="34" charset="0"/>
            </a:endParaRPr>
          </a:p>
          <a:p>
            <a:pPr algn="ctr"/>
            <a:r>
              <a:rPr lang="en-US" sz="2800" dirty="0">
                <a:solidFill>
                  <a:srgbClr val="C00000"/>
                </a:solidFill>
                <a:latin typeface="Trade Gothic Next Heavy" panose="020B0604020202020204" pitchFamily="34" charset="0"/>
              </a:rPr>
              <a:t>All students using Chapter 31 – VR&amp;E, Chapter 33 – Post 9/11, Chapter 30 – MGIB, and Chapter 1606 – MGIB-SR will need to submit military transcripts.</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5"/>
          <a:stretch>
            <a:fillRect/>
          </a:stretch>
        </p:blipFill>
        <p:spPr>
          <a:xfrm>
            <a:off x="411913" y="3429000"/>
            <a:ext cx="2172294" cy="2127556"/>
          </a:xfrm>
          <a:prstGeom prst="rect">
            <a:avLst/>
          </a:prstGeom>
        </p:spPr>
      </p:pic>
    </p:spTree>
    <p:extLst>
      <p:ext uri="{BB962C8B-B14F-4D97-AF65-F5344CB8AC3E}">
        <p14:creationId xmlns:p14="http://schemas.microsoft.com/office/powerpoint/2010/main" val="310206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73988"/>
            <a:ext cx="9195880" cy="2633285"/>
          </a:xfrm>
          <a:prstGeom prst="rect">
            <a:avLst/>
          </a:prstGeom>
          <a:noFill/>
        </p:spPr>
        <p:txBody>
          <a:bodyPr wrap="square" rtlCol="0">
            <a:spAutoFit/>
          </a:bodyPr>
          <a:lstStyle/>
          <a:p>
            <a:pPr algn="ctr"/>
            <a:r>
              <a:rPr lang="en-US" sz="3200" dirty="0">
                <a:latin typeface="Trade Gothic Next Heavy" panose="020B0604020202020204" pitchFamily="34" charset="0"/>
              </a:rPr>
              <a:t>If they haven’t requested a transcript previously, they will need to create an account by registering for one. A CAC card/reader is not a requirement to request the transcript. </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6" name="Picture 5">
            <a:extLst>
              <a:ext uri="{FF2B5EF4-FFF2-40B4-BE49-F238E27FC236}">
                <a16:creationId xmlns:a16="http://schemas.microsoft.com/office/drawing/2014/main" id="{37532FDC-5999-19CC-F9C3-358C2CF9E261}"/>
              </a:ext>
            </a:extLst>
          </p:cNvPr>
          <p:cNvPicPr>
            <a:picLocks noChangeAspect="1"/>
          </p:cNvPicPr>
          <p:nvPr/>
        </p:nvPicPr>
        <p:blipFill>
          <a:blip r:embed="rId5"/>
          <a:stretch>
            <a:fillRect/>
          </a:stretch>
        </p:blipFill>
        <p:spPr>
          <a:xfrm>
            <a:off x="3848911" y="2326456"/>
            <a:ext cx="7490298" cy="4332643"/>
          </a:xfrm>
          <a:prstGeom prst="rect">
            <a:avLst/>
          </a:prstGeom>
        </p:spPr>
      </p:pic>
    </p:spTree>
    <p:extLst>
      <p:ext uri="{BB962C8B-B14F-4D97-AF65-F5344CB8AC3E}">
        <p14:creationId xmlns:p14="http://schemas.microsoft.com/office/powerpoint/2010/main" val="2441412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35078"/>
            <a:ext cx="9195880" cy="2633285"/>
          </a:xfrm>
          <a:prstGeom prst="rect">
            <a:avLst/>
          </a:prstGeom>
          <a:noFill/>
        </p:spPr>
        <p:txBody>
          <a:bodyPr wrap="square" rtlCol="0">
            <a:spAutoFit/>
          </a:bodyPr>
          <a:lstStyle/>
          <a:p>
            <a:pPr algn="ctr"/>
            <a:r>
              <a:rPr lang="en-US" sz="3200" dirty="0">
                <a:latin typeface="Trade Gothic Next Heavy" panose="020B0604020202020204" pitchFamily="34" charset="0"/>
              </a:rPr>
              <a:t>Once the student creates their profile and has accessed the system, they will click, “My Transcripts” and choose the option to “Request Official Transcript”.</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7" name="Picture 6">
            <a:extLst>
              <a:ext uri="{FF2B5EF4-FFF2-40B4-BE49-F238E27FC236}">
                <a16:creationId xmlns:a16="http://schemas.microsoft.com/office/drawing/2014/main" id="{1100ED93-7AD2-06E9-C8D6-6377BB6C147E}"/>
              </a:ext>
            </a:extLst>
          </p:cNvPr>
          <p:cNvPicPr>
            <a:picLocks noChangeAspect="1"/>
          </p:cNvPicPr>
          <p:nvPr/>
        </p:nvPicPr>
        <p:blipFill>
          <a:blip r:embed="rId5"/>
          <a:stretch>
            <a:fillRect/>
          </a:stretch>
        </p:blipFill>
        <p:spPr>
          <a:xfrm>
            <a:off x="3988341" y="2141401"/>
            <a:ext cx="7568505" cy="4594337"/>
          </a:xfrm>
          <a:prstGeom prst="rect">
            <a:avLst/>
          </a:prstGeom>
        </p:spPr>
      </p:pic>
    </p:spTree>
    <p:extLst>
      <p:ext uri="{BB962C8B-B14F-4D97-AF65-F5344CB8AC3E}">
        <p14:creationId xmlns:p14="http://schemas.microsoft.com/office/powerpoint/2010/main" val="373848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white and blue flag&#10;&#10;Description automatically generated with medium confidence">
            <a:extLst>
              <a:ext uri="{FF2B5EF4-FFF2-40B4-BE49-F238E27FC236}">
                <a16:creationId xmlns:a16="http://schemas.microsoft.com/office/drawing/2014/main" id="{5ECAC645-D3FF-ACF6-7B4B-DAB86DE27B8D}"/>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96120" y="0"/>
            <a:ext cx="9195880" cy="6858000"/>
          </a:xfrm>
          <a:prstGeom prst="rect">
            <a:avLst/>
          </a:prstGeom>
          <a:effectLst>
            <a:outerShdw blurRad="50800" dist="50800" sx="1000" sy="1000" algn="ctr" rotWithShape="0">
              <a:srgbClr val="000000"/>
            </a:outerShdw>
          </a:effectLst>
        </p:spPr>
      </p:pic>
      <p:pic>
        <p:nvPicPr>
          <p:cNvPr id="5" name="Picture 4">
            <a:extLst>
              <a:ext uri="{FF2B5EF4-FFF2-40B4-BE49-F238E27FC236}">
                <a16:creationId xmlns:a16="http://schemas.microsoft.com/office/drawing/2014/main" id="{6471C316-F05B-A92F-F68F-92F81AFC46E3}"/>
              </a:ext>
            </a:extLst>
          </p:cNvPr>
          <p:cNvPicPr>
            <a:picLocks noChangeAspect="1"/>
          </p:cNvPicPr>
          <p:nvPr/>
        </p:nvPicPr>
        <p:blipFill>
          <a:blip r:embed="rId3"/>
          <a:stretch>
            <a:fillRect/>
          </a:stretch>
        </p:blipFill>
        <p:spPr>
          <a:xfrm>
            <a:off x="0" y="0"/>
            <a:ext cx="3073940" cy="6858000"/>
          </a:xfrm>
          <a:prstGeom prst="rect">
            <a:avLst/>
          </a:prstGeom>
        </p:spPr>
      </p:pic>
      <p:sp>
        <p:nvSpPr>
          <p:cNvPr id="9" name="TextBox 8">
            <a:extLst>
              <a:ext uri="{FF2B5EF4-FFF2-40B4-BE49-F238E27FC236}">
                <a16:creationId xmlns:a16="http://schemas.microsoft.com/office/drawing/2014/main" id="{E241C72C-4FE7-F0F9-0B87-74967F28FFB9}"/>
              </a:ext>
            </a:extLst>
          </p:cNvPr>
          <p:cNvSpPr txBox="1"/>
          <p:nvPr/>
        </p:nvSpPr>
        <p:spPr>
          <a:xfrm>
            <a:off x="3073940" y="35078"/>
            <a:ext cx="9195880" cy="2633285"/>
          </a:xfrm>
          <a:prstGeom prst="rect">
            <a:avLst/>
          </a:prstGeom>
          <a:noFill/>
        </p:spPr>
        <p:txBody>
          <a:bodyPr wrap="square" rtlCol="0">
            <a:spAutoFit/>
          </a:bodyPr>
          <a:lstStyle/>
          <a:p>
            <a:pPr algn="ctr"/>
            <a:r>
              <a:rPr lang="en-US" sz="3200" dirty="0">
                <a:latin typeface="Trade Gothic Next Heavy" panose="020B0604020202020204" pitchFamily="34" charset="0"/>
              </a:rPr>
              <a:t>The student will then search for their institution in the “School Search” section, select that institution and then select the option to “Send Official Transcript”.</a:t>
            </a:r>
          </a:p>
          <a:p>
            <a:pPr>
              <a:lnSpc>
                <a:spcPct val="150000"/>
              </a:lnSpc>
            </a:pPr>
            <a:endParaRPr lang="en-US" sz="2800" dirty="0">
              <a:effectLst>
                <a:outerShdw blurRad="50800" dist="50800" dir="5400000" algn="ctr" rotWithShape="0">
                  <a:schemeClr val="tx1">
                    <a:lumMod val="50000"/>
                    <a:lumOff val="50000"/>
                  </a:schemeClr>
                </a:outerShdw>
              </a:effectLst>
              <a:latin typeface="Trade Gothic Next Heavy" panose="020B0604020202020204" pitchFamily="34" charset="0"/>
            </a:endParaRPr>
          </a:p>
        </p:txBody>
      </p:sp>
      <p:pic>
        <p:nvPicPr>
          <p:cNvPr id="2" name="Picture 1">
            <a:extLst>
              <a:ext uri="{FF2B5EF4-FFF2-40B4-BE49-F238E27FC236}">
                <a16:creationId xmlns:a16="http://schemas.microsoft.com/office/drawing/2014/main" id="{EC4E5E80-D905-FD4A-7E91-083B10650801}"/>
              </a:ext>
            </a:extLst>
          </p:cNvPr>
          <p:cNvPicPr>
            <a:picLocks noChangeAspect="1"/>
          </p:cNvPicPr>
          <p:nvPr/>
        </p:nvPicPr>
        <p:blipFill>
          <a:blip r:embed="rId4"/>
          <a:stretch>
            <a:fillRect/>
          </a:stretch>
        </p:blipFill>
        <p:spPr>
          <a:xfrm>
            <a:off x="411913" y="3429000"/>
            <a:ext cx="2172294" cy="2127556"/>
          </a:xfrm>
          <a:prstGeom prst="rect">
            <a:avLst/>
          </a:prstGeom>
        </p:spPr>
      </p:pic>
      <p:pic>
        <p:nvPicPr>
          <p:cNvPr id="6" name="Picture 5">
            <a:extLst>
              <a:ext uri="{FF2B5EF4-FFF2-40B4-BE49-F238E27FC236}">
                <a16:creationId xmlns:a16="http://schemas.microsoft.com/office/drawing/2014/main" id="{E0D306C2-CA6E-CEFA-DC59-4B6BEC58B20F}"/>
              </a:ext>
            </a:extLst>
          </p:cNvPr>
          <p:cNvPicPr>
            <a:picLocks noChangeAspect="1"/>
          </p:cNvPicPr>
          <p:nvPr/>
        </p:nvPicPr>
        <p:blipFill>
          <a:blip r:embed="rId5"/>
          <a:stretch>
            <a:fillRect/>
          </a:stretch>
        </p:blipFill>
        <p:spPr>
          <a:xfrm>
            <a:off x="4700898" y="2062667"/>
            <a:ext cx="5303179" cy="3349661"/>
          </a:xfrm>
          <a:prstGeom prst="rect">
            <a:avLst/>
          </a:prstGeom>
        </p:spPr>
      </p:pic>
      <p:pic>
        <p:nvPicPr>
          <p:cNvPr id="10" name="Picture 9">
            <a:extLst>
              <a:ext uri="{FF2B5EF4-FFF2-40B4-BE49-F238E27FC236}">
                <a16:creationId xmlns:a16="http://schemas.microsoft.com/office/drawing/2014/main" id="{DC86E877-EE16-9ADA-880C-D3B45502EF26}"/>
              </a:ext>
            </a:extLst>
          </p:cNvPr>
          <p:cNvPicPr>
            <a:picLocks noChangeAspect="1"/>
          </p:cNvPicPr>
          <p:nvPr/>
        </p:nvPicPr>
        <p:blipFill>
          <a:blip r:embed="rId6"/>
          <a:stretch>
            <a:fillRect/>
          </a:stretch>
        </p:blipFill>
        <p:spPr>
          <a:xfrm>
            <a:off x="4700898" y="5412328"/>
            <a:ext cx="5303179" cy="1362075"/>
          </a:xfrm>
          <a:prstGeom prst="rect">
            <a:avLst/>
          </a:prstGeom>
        </p:spPr>
      </p:pic>
    </p:spTree>
    <p:extLst>
      <p:ext uri="{BB962C8B-B14F-4D97-AF65-F5344CB8AC3E}">
        <p14:creationId xmlns:p14="http://schemas.microsoft.com/office/powerpoint/2010/main" val="2997448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1341</Words>
  <Application>Microsoft Office PowerPoint</Application>
  <PresentationFormat>Widescreen</PresentationFormat>
  <Paragraphs>99</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Trade Gothic Next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Cobb</dc:creator>
  <cp:lastModifiedBy>Rose Marie Cobb</cp:lastModifiedBy>
  <cp:revision>2</cp:revision>
  <cp:lastPrinted>2023-09-22T21:17:24Z</cp:lastPrinted>
  <dcterms:created xsi:type="dcterms:W3CDTF">2022-10-24T16:14:33Z</dcterms:created>
  <dcterms:modified xsi:type="dcterms:W3CDTF">2023-09-22T22:26:11Z</dcterms:modified>
</cp:coreProperties>
</file>