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0" r:id="rId2"/>
  </p:sldMasterIdLst>
  <p:sldIdLst>
    <p:sldId id="270" r:id="rId3"/>
    <p:sldId id="271" r:id="rId4"/>
    <p:sldId id="274" r:id="rId5"/>
    <p:sldId id="275" r:id="rId6"/>
    <p:sldId id="276" r:id="rId7"/>
    <p:sldId id="277" r:id="rId8"/>
    <p:sldId id="342" r:id="rId9"/>
    <p:sldId id="280" r:id="rId10"/>
    <p:sldId id="279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73" autoAdjust="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, Gerald D CIV (USA)" userId="b3048b1c-8ac8-4eb6-96b3-e67760949b3a" providerId="ADAL" clId="{46CB80F8-FBDF-4AA1-AE30-AA68A61C8B70}"/>
    <pc:docChg chg="modSld">
      <pc:chgData name="Bruno, Gerald D CIV (USA)" userId="b3048b1c-8ac8-4eb6-96b3-e67760949b3a" providerId="ADAL" clId="{46CB80F8-FBDF-4AA1-AE30-AA68A61C8B70}" dt="2023-10-10T19:02:33.985" v="88" actId="20577"/>
      <pc:docMkLst>
        <pc:docMk/>
      </pc:docMkLst>
      <pc:sldChg chg="modSp mod">
        <pc:chgData name="Bruno, Gerald D CIV (USA)" userId="b3048b1c-8ac8-4eb6-96b3-e67760949b3a" providerId="ADAL" clId="{46CB80F8-FBDF-4AA1-AE30-AA68A61C8B70}" dt="2023-10-10T19:02:33.985" v="88" actId="20577"/>
        <pc:sldMkLst>
          <pc:docMk/>
          <pc:sldMk cId="629913315" sldId="280"/>
        </pc:sldMkLst>
        <pc:spChg chg="mod">
          <ac:chgData name="Bruno, Gerald D CIV (USA)" userId="b3048b1c-8ac8-4eb6-96b3-e67760949b3a" providerId="ADAL" clId="{46CB80F8-FBDF-4AA1-AE30-AA68A61C8B70}" dt="2023-10-10T19:02:33.985" v="88" actId="20577"/>
          <ac:spMkLst>
            <pc:docMk/>
            <pc:sldMk cId="629913315" sldId="28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71" y="186155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71" y="42491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979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367148" cy="365125"/>
          </a:xfrm>
          <a:prstGeom prst="rect">
            <a:avLst/>
          </a:prstGeom>
        </p:spPr>
        <p:txBody>
          <a:bodyPr/>
          <a:lstStyle/>
          <a:p>
            <a:fld id="{42C316A7-4C92-4564-8391-D909EA08B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68" y="636089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367148" cy="365125"/>
          </a:xfrm>
          <a:prstGeom prst="rect">
            <a:avLst/>
          </a:prstGeom>
        </p:spPr>
        <p:txBody>
          <a:bodyPr/>
          <a:lstStyle/>
          <a:p>
            <a:fld id="{42C316A7-4C92-4564-8391-D909EA08B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74668" y="6360890"/>
            <a:ext cx="2507731" cy="365125"/>
          </a:xfrm>
          <a:prstGeom prst="rect">
            <a:avLst/>
          </a:prstGeom>
        </p:spPr>
        <p:txBody>
          <a:bodyPr/>
          <a:lstStyle/>
          <a:p>
            <a:fld id="{3BB09015-6B38-4423-A820-EABEBA6133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7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9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6"/>
            <a:ext cx="8951682" cy="128178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444" y="1924699"/>
            <a:ext cx="9978839" cy="471525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1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6425" y="2039815"/>
            <a:ext cx="479708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4522" y="2039815"/>
            <a:ext cx="486859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0491" y="1864042"/>
            <a:ext cx="47408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0491" y="2687955"/>
            <a:ext cx="47408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2658" y="1864042"/>
            <a:ext cx="48561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2658" y="2687955"/>
            <a:ext cx="48561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3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16393" y="1859623"/>
            <a:ext cx="5714243" cy="47381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3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6393" y="1859623"/>
            <a:ext cx="5713412" cy="4738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alf Frame 3"/>
          <p:cNvSpPr/>
          <p:nvPr userDrawn="1"/>
        </p:nvSpPr>
        <p:spPr>
          <a:xfrm rot="10800000">
            <a:off x="2409027" y="3800823"/>
            <a:ext cx="3175847" cy="2527368"/>
          </a:xfrm>
          <a:prstGeom prst="halfFrame">
            <a:avLst/>
          </a:prstGeom>
          <a:solidFill>
            <a:srgbClr val="FFD530"/>
          </a:solidFill>
          <a:ln>
            <a:solidFill>
              <a:srgbClr val="FFD5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>
            <a:off x="2248427" y="2117372"/>
            <a:ext cx="3175847" cy="2527368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9027" y="2266471"/>
            <a:ext cx="3015247" cy="3842283"/>
          </a:xfrm>
          <a:prstGeom prst="rect">
            <a:avLst/>
          </a:prstGeom>
          <a:ln w="28575"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45474" y="3255349"/>
            <a:ext cx="4839286" cy="186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Franklin Gothic Book" panose="020B0503020102020204" pitchFamily="34" charset="0"/>
              </a:defRPr>
            </a:lvl1pPr>
            <a:lvl2pPr algn="l">
              <a:defRPr>
                <a:latin typeface="Franklin Gothic Book" panose="020B0503020102020204" pitchFamily="34" charset="0"/>
              </a:defRPr>
            </a:lvl2pPr>
            <a:lvl3pPr algn="l">
              <a:defRPr>
                <a:latin typeface="Franklin Gothic Book" panose="020B0503020102020204" pitchFamily="34" charset="0"/>
              </a:defRPr>
            </a:lvl3pPr>
            <a:lvl4pPr algn="l">
              <a:defRPr>
                <a:latin typeface="Franklin Gothic Book" panose="020B0503020102020204" pitchFamily="34" charset="0"/>
              </a:defRPr>
            </a:lvl4pPr>
            <a:lvl5pPr algn="l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2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9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41742"/>
          <a:stretch/>
        </p:blipFill>
        <p:spPr>
          <a:xfrm>
            <a:off x="2046480" y="41563"/>
            <a:ext cx="10073476" cy="1665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997612" cy="6858000"/>
          </a:xfrm>
          <a:prstGeom prst="rect">
            <a:avLst/>
          </a:prstGeom>
          <a:solidFill>
            <a:srgbClr val="FFD5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2" y="5244167"/>
            <a:ext cx="1512968" cy="161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6" y="180720"/>
            <a:ext cx="1188599" cy="121809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65497" y="1751617"/>
            <a:ext cx="21286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“Education,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KEY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to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Strength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and </a:t>
            </a:r>
          </a:p>
          <a:p>
            <a:pPr algn="ctr">
              <a:lnSpc>
                <a:spcPct val="100000"/>
              </a:lnSpc>
            </a:pPr>
            <a:endParaRPr lang="en-US" sz="1200" b="0" i="1" kern="1200" dirty="0">
              <a:solidFill>
                <a:schemeClr val="tx1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en-US" sz="2000" b="0" i="1" kern="1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Readiness”</a:t>
            </a:r>
          </a:p>
        </p:txBody>
      </p:sp>
    </p:spTree>
    <p:extLst>
      <p:ext uri="{BB962C8B-B14F-4D97-AF65-F5344CB8AC3E}">
        <p14:creationId xmlns:p14="http://schemas.microsoft.com/office/powerpoint/2010/main" val="374087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87" r:id="rId7"/>
    <p:sldLayoutId id="2147483689" r:id="rId8"/>
    <p:sldLayoutId id="2147483688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FDD53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707" y="6139546"/>
            <a:ext cx="12192000" cy="6875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7058" y="336931"/>
            <a:ext cx="8479411" cy="82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779" y="1779924"/>
            <a:ext cx="10972800" cy="395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50444" y="36371"/>
            <a:ext cx="1164101" cy="250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31" b="1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12857" y="6304665"/>
            <a:ext cx="7213833" cy="438582"/>
          </a:xfrm>
          <a:prstGeom prst="rect">
            <a:avLst/>
          </a:prstGeom>
          <a:noFill/>
          <a:ln/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25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“Education</a:t>
            </a:r>
            <a:r>
              <a:rPr lang="en-US" sz="2250" b="1" i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50" b="1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Key To Strength and Readiness”</a:t>
            </a:r>
            <a:endParaRPr lang="en-US" sz="225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-5641" y="6202315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-36348" y="6803437"/>
            <a:ext cx="12197641" cy="0"/>
          </a:xfrm>
          <a:prstGeom prst="line">
            <a:avLst/>
          </a:prstGeom>
          <a:ln w="44450">
            <a:solidFill>
              <a:srgbClr val="FDD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59" y="222910"/>
            <a:ext cx="1270749" cy="10072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" y="0"/>
            <a:ext cx="1761274" cy="14530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373113" y="1320105"/>
            <a:ext cx="11426496" cy="1238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3113" y="1401881"/>
            <a:ext cx="11426496" cy="208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857250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9" indent="-321469" algn="l" defTabSz="85725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96516" indent="-267891" algn="l" defTabSz="857250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spcBef>
          <a:spcPct val="20000"/>
        </a:spcBef>
        <a:buFont typeface="Arial" pitchFamily="34" charset="0"/>
        <a:buChar char="»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27996" y="2553067"/>
            <a:ext cx="9144000" cy="2387600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Alabama National Guard Education Service Office</a:t>
            </a:r>
            <a:br>
              <a:rPr lang="en-US" sz="5400" dirty="0">
                <a:solidFill>
                  <a:schemeClr val="tx1"/>
                </a:solidFill>
                <a:latin typeface="Franklin Gothic Heavy" panose="020B0903020102020204" pitchFamily="34" charset="0"/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94671" y="5202238"/>
            <a:ext cx="9144000" cy="1655762"/>
          </a:xfrm>
        </p:spPr>
        <p:txBody>
          <a:bodyPr/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i="1" dirty="0">
                <a:latin typeface="Franklin Gothic Medium" panose="020B0603020102020204" pitchFamily="34" charset="0"/>
              </a:rPr>
              <a:t>Alabama Army National Guard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i="1" dirty="0"/>
              <a:t>Education Service Office</a:t>
            </a:r>
            <a:endParaRPr lang="en-US" i="1" dirty="0">
              <a:latin typeface="Franklin Gothic Medium" panose="020B0603020102020204" pitchFamily="34" charset="0"/>
            </a:endParaRPr>
          </a:p>
          <a:p>
            <a:r>
              <a:rPr lang="en-US" i="1" dirty="0"/>
              <a:t>Mr. Gerald Bruno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16 October 2023 – 18 October 2023</a:t>
            </a:r>
          </a:p>
        </p:txBody>
      </p:sp>
    </p:spTree>
    <p:extLst>
      <p:ext uri="{BB962C8B-B14F-4D97-AF65-F5344CB8AC3E}">
        <p14:creationId xmlns:p14="http://schemas.microsoft.com/office/powerpoint/2010/main" val="18615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11443" y="1636870"/>
            <a:ext cx="5485409" cy="9896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 Joshulyn Evans</a:t>
            </a:r>
          </a:p>
          <a:p>
            <a:pPr marL="0" indent="0" algn="ctr"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  Service Officer</a:t>
            </a:r>
          </a:p>
          <a:p>
            <a:pPr marL="0" indent="0" algn="ctr"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334-271-7207</a:t>
            </a:r>
          </a:p>
          <a:p>
            <a:pPr marL="0" indent="0" algn="ctr">
              <a:buNone/>
            </a:pP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joshulyn.e.evans.mil@army.mil 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468823" y="3036174"/>
            <a:ext cx="3377714" cy="1111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Mr. Mark Ward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SLRP/IM Assistant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334-213-7528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mark.a.ward40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.civ@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army.mil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20069" y="4824408"/>
            <a:ext cx="3420136" cy="10890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Ms. Janett Tucker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GI Bill Manager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334-274-6337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janett.l.tucker.civ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army.mil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52935" y="4839570"/>
            <a:ext cx="3390472" cy="1037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Mrs. Valerie Prude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Federal Tuition Assistance Manager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334-260-6357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valerie.d.prude.civ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army.mil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8426401" y="4839570"/>
            <a:ext cx="3420136" cy="10890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Mr. Gerald Bruno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Alabama State Tuition (ANGEAP)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334-271-7229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gerald.d.bruno.civ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army.mil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0D70B5F-910E-450D-A8F5-15187ABAB473}"/>
              </a:ext>
            </a:extLst>
          </p:cNvPr>
          <p:cNvSpPr txBox="1">
            <a:spLocks/>
          </p:cNvSpPr>
          <p:nvPr/>
        </p:nvSpPr>
        <p:spPr>
          <a:xfrm>
            <a:off x="552935" y="3032265"/>
            <a:ext cx="3390472" cy="1111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SFC Phillip M. Sharpe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Incentive Manager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334-523-3162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12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hillip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.m.sharpe.mil@army.mil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9428A2C-6497-919B-E059-0AC21ED4F9CD}"/>
              </a:ext>
            </a:extLst>
          </p:cNvPr>
          <p:cNvSpPr txBox="1">
            <a:spLocks/>
          </p:cNvSpPr>
          <p:nvPr/>
        </p:nvSpPr>
        <p:spPr>
          <a:xfrm>
            <a:off x="4520068" y="3072542"/>
            <a:ext cx="3420135" cy="11113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21469" indent="-321469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96516" indent="-267891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SFC Angie Vanherwyn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Incentive Manager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334-871-7446</a:t>
            </a:r>
          </a:p>
          <a:p>
            <a:pPr marL="0" marR="0" lvl="0" indent="0" algn="ctr" defTabSz="8572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angie.l.vanherwyn.mil</a:t>
            </a:r>
            <a:r>
              <a:rPr kumimoji="0" lang="en-US" sz="1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@army.mil</a:t>
            </a:r>
          </a:p>
        </p:txBody>
      </p:sp>
    </p:spTree>
    <p:extLst>
      <p:ext uri="{BB962C8B-B14F-4D97-AF65-F5344CB8AC3E}">
        <p14:creationId xmlns:p14="http://schemas.microsoft.com/office/powerpoint/2010/main" val="422568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Education Programs</a:t>
            </a:r>
          </a:p>
          <a:p>
            <a:pPr lvl="1"/>
            <a:r>
              <a:rPr lang="en-US" dirty="0"/>
              <a:t>Federal Tuition Assistance</a:t>
            </a:r>
          </a:p>
          <a:p>
            <a:pPr lvl="1"/>
            <a:r>
              <a:rPr lang="en-US" dirty="0"/>
              <a:t>GI Bill</a:t>
            </a:r>
          </a:p>
          <a:p>
            <a:pPr lvl="1"/>
            <a:r>
              <a:rPr lang="en-US" dirty="0"/>
              <a:t>ANGEAP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Programs Interact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ANGEAP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 Years of age of or older</a:t>
            </a:r>
          </a:p>
          <a:p>
            <a:r>
              <a:rPr lang="en-US" dirty="0"/>
              <a:t>Active member in good standing with the Alabama National Guard</a:t>
            </a:r>
          </a:p>
          <a:p>
            <a:r>
              <a:rPr lang="en-US" dirty="0"/>
              <a:t>Active member of a federally recognized unit of the Alabama National Guard</a:t>
            </a:r>
          </a:p>
          <a:p>
            <a:r>
              <a:rPr lang="en-US" dirty="0"/>
              <a:t>Have completed basic training</a:t>
            </a:r>
          </a:p>
          <a:p>
            <a:r>
              <a:rPr lang="en-US" dirty="0"/>
              <a:t>Pursuing the first undergraduate or post graduate degree program</a:t>
            </a:r>
          </a:p>
          <a:p>
            <a:r>
              <a:rPr lang="en-US" dirty="0"/>
              <a:t>Can only receive assistance with one degree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271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ANGEAP Requirements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Enrolled in a certificate or degree program at an accredited community or technical within the state of Alabama</a:t>
            </a:r>
          </a:p>
          <a:p>
            <a:r>
              <a:rPr lang="en-US" dirty="0"/>
              <a:t>Maintain a cumulative 2.00 GPA for Undergraduate; 3.00 GPA for Graduate at the end of each semester</a:t>
            </a:r>
          </a:p>
          <a:p>
            <a:r>
              <a:rPr lang="en-US" dirty="0"/>
              <a:t>Must have a FASFA on file</a:t>
            </a:r>
          </a:p>
          <a:p>
            <a:r>
              <a:rPr lang="en-US" dirty="0"/>
              <a:t>Must demonstrate financial need of at least $100.00</a:t>
            </a:r>
          </a:p>
          <a:p>
            <a:r>
              <a:rPr lang="en-US" dirty="0"/>
              <a:t>Assistance will cover no more than a total of 120 academic hours</a:t>
            </a:r>
          </a:p>
        </p:txBody>
      </p:sp>
    </p:spTree>
    <p:extLst>
      <p:ext uri="{BB962C8B-B14F-4D97-AF65-F5344CB8AC3E}">
        <p14:creationId xmlns:p14="http://schemas.microsoft.com/office/powerpoint/2010/main" val="282777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ANGEAP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award amounts </a:t>
            </a:r>
          </a:p>
          <a:p>
            <a:pPr lvl="1"/>
            <a:r>
              <a:rPr lang="en-US" dirty="0"/>
              <a:t>Semester - $5,852.00 </a:t>
            </a:r>
          </a:p>
          <a:p>
            <a:pPr lvl="1"/>
            <a:r>
              <a:rPr lang="en-US" dirty="0"/>
              <a:t>Quarter - $3,901.33</a:t>
            </a:r>
          </a:p>
          <a:p>
            <a:pPr lvl="1"/>
            <a:endParaRPr lang="en-US" dirty="0"/>
          </a:p>
          <a:p>
            <a:r>
              <a:rPr lang="en-US" dirty="0"/>
              <a:t>Only covers </a:t>
            </a:r>
            <a:r>
              <a:rPr lang="en-US" u="sng" dirty="0"/>
              <a:t>One Degree</a:t>
            </a:r>
          </a:p>
          <a:p>
            <a:pPr lvl="1"/>
            <a:r>
              <a:rPr lang="en-US" sz="2000" dirty="0"/>
              <a:t>If Service Member (SM) is pursuing Associates to Bachelors, cannot exceed 120 hours. </a:t>
            </a:r>
          </a:p>
          <a:p>
            <a:pPr lvl="1"/>
            <a:r>
              <a:rPr lang="en-US" sz="2000" dirty="0"/>
              <a:t>If SM has Bachelor’s can use to obtain Master’s degree</a:t>
            </a:r>
          </a:p>
          <a:p>
            <a:pPr lvl="1"/>
            <a:r>
              <a:rPr lang="en-US" sz="2000" dirty="0"/>
              <a:t>Cannot obtain secondary or duplicate degrees</a:t>
            </a:r>
          </a:p>
          <a:p>
            <a:r>
              <a:rPr lang="en-US" dirty="0"/>
              <a:t>Does not cover Room and Board, Meal Plans, Parking Permits, Books, Supplies, and non instructional fees.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0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applications received after these dates by ACHE will not be paid.</a:t>
            </a:r>
          </a:p>
          <a:p>
            <a:pPr lvl="1"/>
            <a:r>
              <a:rPr lang="en-US" dirty="0"/>
              <a:t>ACHE can no longer accept late requests for payment</a:t>
            </a:r>
          </a:p>
          <a:p>
            <a:r>
              <a:rPr lang="en-US" dirty="0"/>
              <a:t>Current deadlines are:</a:t>
            </a:r>
          </a:p>
          <a:p>
            <a:pPr lvl="2"/>
            <a:r>
              <a:rPr lang="en-US" sz="2400" dirty="0"/>
              <a:t>Fall Semester: 27 October 2023 / Paid 8 December 2023 </a:t>
            </a:r>
          </a:p>
          <a:p>
            <a:pPr lvl="2"/>
            <a:r>
              <a:rPr lang="en-US" sz="2400" dirty="0"/>
              <a:t>Spring Semester: 1 March 2024 / Paid 30 April 2023</a:t>
            </a:r>
          </a:p>
          <a:p>
            <a:pPr lvl="2"/>
            <a:r>
              <a:rPr lang="en-US" sz="2400" dirty="0"/>
              <a:t>Summer Semester: 28 June 2024 / Paid 31 July 2023</a:t>
            </a:r>
          </a:p>
        </p:txBody>
      </p:sp>
    </p:spTree>
    <p:extLst>
      <p:ext uri="{BB962C8B-B14F-4D97-AF65-F5344CB8AC3E}">
        <p14:creationId xmlns:p14="http://schemas.microsoft.com/office/powerpoint/2010/main" val="153347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43A0-688E-6D2D-5B77-6A76159E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8729-1F32-2C28-9DE0-EF088953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a projected shortfall, each institution will receive a percentage amount of the fund based on their percentage of the Summer 2023 or the actual amount due; whichever is less</a:t>
            </a:r>
          </a:p>
          <a:p>
            <a:pPr marL="0" indent="0">
              <a:buNone/>
            </a:pPr>
            <a:r>
              <a:rPr lang="en-US" dirty="0"/>
              <a:t>•Based on the previous year (Summer 2024 awards:</a:t>
            </a:r>
          </a:p>
          <a:p>
            <a:pPr marL="0" indent="0">
              <a:buNone/>
            </a:pPr>
            <a:r>
              <a:rPr lang="en-US" dirty="0"/>
              <a:t>Fund Balance x institutional % of Summer FY 24 amount received</a:t>
            </a:r>
          </a:p>
        </p:txBody>
      </p:sp>
    </p:spTree>
    <p:extLst>
      <p:ext uri="{BB962C8B-B14F-4D97-AF65-F5344CB8AC3E}">
        <p14:creationId xmlns:p14="http://schemas.microsoft.com/office/powerpoint/2010/main" val="33391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Benefits Interact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benefits together, how ever limitations are as follows:</a:t>
            </a:r>
          </a:p>
          <a:p>
            <a:pPr lvl="1"/>
            <a:r>
              <a:rPr lang="en-US" dirty="0"/>
              <a:t>FTA can be used with GI Bill or ANGEAP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FTA and GI Bill will be applied prior to ANGEAP, ANGEAP will cover any remaining class and associated fees up to max allowance. Must meet minimum request of $100.00</a:t>
            </a:r>
          </a:p>
          <a:p>
            <a:pPr lvl="1"/>
            <a:r>
              <a:rPr lang="en-US" dirty="0"/>
              <a:t>Non- Deductions</a:t>
            </a:r>
          </a:p>
          <a:p>
            <a:pPr lvl="2"/>
            <a:r>
              <a:rPr lang="en-US" dirty="0"/>
              <a:t>Student Loans</a:t>
            </a:r>
          </a:p>
          <a:p>
            <a:pPr lvl="2"/>
            <a:r>
              <a:rPr lang="en-US" dirty="0"/>
              <a:t>Federal Work-study</a:t>
            </a:r>
          </a:p>
          <a:p>
            <a:pPr lvl="2"/>
            <a:r>
              <a:rPr lang="en-US" dirty="0"/>
              <a:t>PACT Contracts</a:t>
            </a:r>
          </a:p>
          <a:p>
            <a:pPr lvl="2"/>
            <a:r>
              <a:rPr lang="en-US" dirty="0"/>
              <a:t>Chapter 1606</a:t>
            </a:r>
          </a:p>
          <a:p>
            <a:pPr lvl="2"/>
            <a:r>
              <a:rPr lang="en-US"/>
              <a:t>Chapter 35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1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711784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560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Franklin Gothic Heavy</vt:lpstr>
      <vt:lpstr>Franklin Gothic Medium</vt:lpstr>
      <vt:lpstr>Tahoma</vt:lpstr>
      <vt:lpstr>Times New Roman</vt:lpstr>
      <vt:lpstr>Custom Design</vt:lpstr>
      <vt:lpstr>1_Office Theme</vt:lpstr>
      <vt:lpstr>Alabama National Guard Education Service Office </vt:lpstr>
      <vt:lpstr>Topics</vt:lpstr>
      <vt:lpstr>Current ANGEAP Requirements </vt:lpstr>
      <vt:lpstr>Current ANGEAP Requirements </vt:lpstr>
      <vt:lpstr>Updates to ANGEAP</vt:lpstr>
      <vt:lpstr>Application Deadlines </vt:lpstr>
      <vt:lpstr>Application Deadlines</vt:lpstr>
      <vt:lpstr>How Benefits Interact</vt:lpstr>
      <vt:lpstr>PowerPoint Presentation</vt:lpstr>
      <vt:lpstr>CONTACT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Pulaski, Stephanie L Ms CTR NG NGB ARNG</dc:creator>
  <cp:lastModifiedBy>Bruno, Gerald D CIV (USA)</cp:lastModifiedBy>
  <cp:revision>70</cp:revision>
  <dcterms:created xsi:type="dcterms:W3CDTF">2020-10-26T17:53:25Z</dcterms:created>
  <dcterms:modified xsi:type="dcterms:W3CDTF">2023-10-10T19:02:34Z</dcterms:modified>
</cp:coreProperties>
</file>