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24"/>
  </p:sldMasterIdLst>
  <p:notesMasterIdLst>
    <p:notesMasterId r:id="rId106"/>
  </p:notesMasterIdLst>
  <p:handoutMasterIdLst>
    <p:handoutMasterId r:id="rId107"/>
  </p:handoutMasterIdLst>
  <p:sldIdLst>
    <p:sldId id="305" r:id="rId25"/>
    <p:sldId id="435" r:id="rId26"/>
    <p:sldId id="293" r:id="rId27"/>
    <p:sldId id="421" r:id="rId28"/>
    <p:sldId id="304" r:id="rId29"/>
    <p:sldId id="605" r:id="rId30"/>
    <p:sldId id="458" r:id="rId31"/>
    <p:sldId id="606" r:id="rId32"/>
    <p:sldId id="607" r:id="rId33"/>
    <p:sldId id="608" r:id="rId34"/>
    <p:sldId id="611" r:id="rId35"/>
    <p:sldId id="422" r:id="rId36"/>
    <p:sldId id="644" r:id="rId37"/>
    <p:sldId id="459" r:id="rId38"/>
    <p:sldId id="613" r:id="rId39"/>
    <p:sldId id="615" r:id="rId40"/>
    <p:sldId id="567" r:id="rId41"/>
    <p:sldId id="548" r:id="rId42"/>
    <p:sldId id="617" r:id="rId43"/>
    <p:sldId id="318" r:id="rId44"/>
    <p:sldId id="616" r:id="rId45"/>
    <p:sldId id="614" r:id="rId46"/>
    <p:sldId id="618" r:id="rId47"/>
    <p:sldId id="621" r:id="rId48"/>
    <p:sldId id="619" r:id="rId49"/>
    <p:sldId id="612" r:id="rId50"/>
    <p:sldId id="1444" r:id="rId51"/>
    <p:sldId id="297" r:id="rId52"/>
    <p:sldId id="620" r:id="rId53"/>
    <p:sldId id="622" r:id="rId54"/>
    <p:sldId id="623" r:id="rId55"/>
    <p:sldId id="624" r:id="rId56"/>
    <p:sldId id="325" r:id="rId57"/>
    <p:sldId id="625" r:id="rId58"/>
    <p:sldId id="604" r:id="rId59"/>
    <p:sldId id="560" r:id="rId60"/>
    <p:sldId id="561" r:id="rId61"/>
    <p:sldId id="627" r:id="rId62"/>
    <p:sldId id="648" r:id="rId63"/>
    <p:sldId id="342" r:id="rId64"/>
    <p:sldId id="343" r:id="rId65"/>
    <p:sldId id="555" r:id="rId66"/>
    <p:sldId id="327" r:id="rId67"/>
    <p:sldId id="292" r:id="rId68"/>
    <p:sldId id="647" r:id="rId69"/>
    <p:sldId id="558" r:id="rId70"/>
    <p:sldId id="637" r:id="rId71"/>
    <p:sldId id="636" r:id="rId72"/>
    <p:sldId id="361" r:id="rId73"/>
    <p:sldId id="462" r:id="rId74"/>
    <p:sldId id="366" r:id="rId75"/>
    <p:sldId id="328" r:id="rId76"/>
    <p:sldId id="556" r:id="rId77"/>
    <p:sldId id="452" r:id="rId78"/>
    <p:sldId id="367" r:id="rId79"/>
    <p:sldId id="454" r:id="rId80"/>
    <p:sldId id="639" r:id="rId81"/>
    <p:sldId id="641" r:id="rId82"/>
    <p:sldId id="640" r:id="rId83"/>
    <p:sldId id="631" r:id="rId84"/>
    <p:sldId id="632" r:id="rId85"/>
    <p:sldId id="633" r:id="rId86"/>
    <p:sldId id="634" r:id="rId87"/>
    <p:sldId id="630" r:id="rId88"/>
    <p:sldId id="649" r:id="rId89"/>
    <p:sldId id="353" r:id="rId90"/>
    <p:sldId id="552" r:id="rId91"/>
    <p:sldId id="598" r:id="rId92"/>
    <p:sldId id="642" r:id="rId93"/>
    <p:sldId id="602" r:id="rId94"/>
    <p:sldId id="599" r:id="rId95"/>
    <p:sldId id="1431" r:id="rId96"/>
    <p:sldId id="1443" r:id="rId97"/>
    <p:sldId id="600" r:id="rId98"/>
    <p:sldId id="601" r:id="rId99"/>
    <p:sldId id="603" r:id="rId100"/>
    <p:sldId id="418" r:id="rId101"/>
    <p:sldId id="1430" r:id="rId102"/>
    <p:sldId id="276" r:id="rId103"/>
    <p:sldId id="306" r:id="rId104"/>
    <p:sldId id="434" r:id="rId105"/>
  </p:sldIdLst>
  <p:sldSz cx="12192000" cy="6858000"/>
  <p:notesSz cx="6858000" cy="9144000"/>
  <p:custDataLst>
    <p:tags r:id="rId10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86A53E4-C022-4593-929B-1F988C1493F1}">
          <p14:sldIdLst>
            <p14:sldId id="305"/>
            <p14:sldId id="435"/>
            <p14:sldId id="293"/>
            <p14:sldId id="421"/>
            <p14:sldId id="304"/>
            <p14:sldId id="605"/>
            <p14:sldId id="458"/>
            <p14:sldId id="606"/>
            <p14:sldId id="607"/>
            <p14:sldId id="608"/>
            <p14:sldId id="611"/>
            <p14:sldId id="422"/>
            <p14:sldId id="644"/>
            <p14:sldId id="459"/>
            <p14:sldId id="613"/>
            <p14:sldId id="615"/>
            <p14:sldId id="567"/>
            <p14:sldId id="548"/>
            <p14:sldId id="617"/>
            <p14:sldId id="318"/>
            <p14:sldId id="616"/>
            <p14:sldId id="614"/>
            <p14:sldId id="618"/>
            <p14:sldId id="621"/>
            <p14:sldId id="619"/>
            <p14:sldId id="612"/>
            <p14:sldId id="1444"/>
            <p14:sldId id="297"/>
            <p14:sldId id="620"/>
            <p14:sldId id="622"/>
            <p14:sldId id="623"/>
            <p14:sldId id="624"/>
            <p14:sldId id="325"/>
            <p14:sldId id="625"/>
            <p14:sldId id="604"/>
            <p14:sldId id="560"/>
            <p14:sldId id="561"/>
            <p14:sldId id="627"/>
            <p14:sldId id="648"/>
            <p14:sldId id="342"/>
            <p14:sldId id="343"/>
            <p14:sldId id="555"/>
            <p14:sldId id="327"/>
            <p14:sldId id="292"/>
            <p14:sldId id="647"/>
            <p14:sldId id="558"/>
            <p14:sldId id="637"/>
            <p14:sldId id="636"/>
            <p14:sldId id="361"/>
            <p14:sldId id="462"/>
            <p14:sldId id="366"/>
            <p14:sldId id="328"/>
            <p14:sldId id="556"/>
            <p14:sldId id="452"/>
            <p14:sldId id="367"/>
            <p14:sldId id="454"/>
            <p14:sldId id="639"/>
            <p14:sldId id="641"/>
            <p14:sldId id="640"/>
            <p14:sldId id="631"/>
            <p14:sldId id="632"/>
            <p14:sldId id="633"/>
            <p14:sldId id="634"/>
            <p14:sldId id="630"/>
            <p14:sldId id="649"/>
            <p14:sldId id="353"/>
            <p14:sldId id="552"/>
            <p14:sldId id="598"/>
            <p14:sldId id="642"/>
            <p14:sldId id="602"/>
            <p14:sldId id="599"/>
            <p14:sldId id="1431"/>
            <p14:sldId id="1443"/>
            <p14:sldId id="600"/>
            <p14:sldId id="601"/>
            <p14:sldId id="603"/>
            <p14:sldId id="418"/>
            <p14:sldId id="1430"/>
            <p14:sldId id="276"/>
            <p14:sldId id="306"/>
            <p14:sldId id="434"/>
          </p14:sldIdLst>
        </p14:section>
        <p14:section name="Untitled Section" id="{F7A769F0-E110-4035-8FF0-FB946BE4466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rley-Myers, Margaret, VBAMONT" initials="SMV" lastIdx="1" clrIdx="0">
    <p:extLst>
      <p:ext uri="{19B8F6BF-5375-455C-9EA6-DF929625EA0E}">
        <p15:presenceInfo xmlns:p15="http://schemas.microsoft.com/office/powerpoint/2012/main" userId="S::Margaret.Shirley-Myers@va.gov::b9eddd73-a25d-4e29-8510-bf147fef5d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013"/>
    <a:srgbClr val="1A1A1A"/>
    <a:srgbClr val="FFFFFF"/>
    <a:srgbClr val="181818"/>
    <a:srgbClr val="264A7A"/>
    <a:srgbClr val="343434"/>
    <a:srgbClr val="282828"/>
    <a:srgbClr val="808080"/>
    <a:srgbClr val="244771"/>
    <a:srgbClr val="2447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86275" autoAdjust="0"/>
  </p:normalViewPr>
  <p:slideViewPr>
    <p:cSldViewPr snapToGrid="0">
      <p:cViewPr varScale="1">
        <p:scale>
          <a:sx n="57" d="100"/>
          <a:sy n="57" d="100"/>
        </p:scale>
        <p:origin x="96" y="948"/>
      </p:cViewPr>
      <p:guideLst/>
    </p:cSldViewPr>
  </p:slideViewPr>
  <p:notesTextViewPr>
    <p:cViewPr>
      <p:scale>
        <a:sx n="3" d="2"/>
        <a:sy n="3" d="2"/>
      </p:scale>
      <p:origin x="0" y="0"/>
    </p:cViewPr>
  </p:notesTextViewPr>
  <p:notesViewPr>
    <p:cSldViewPr snapToGrid="0" showGuides="1">
      <p:cViewPr varScale="1">
        <p:scale>
          <a:sx n="88" d="100"/>
          <a:sy n="88" d="100"/>
        </p:scale>
        <p:origin x="373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customXml" Target="../customXml/item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5.xml"/><Relationship Id="rId107" Type="http://schemas.openxmlformats.org/officeDocument/2006/relationships/handoutMaster" Target="handoutMasters/handoutMaster1.xml"/><Relationship Id="rId11" Type="http://schemas.openxmlformats.org/officeDocument/2006/relationships/customXml" Target="../customXml/item11.xml"/><Relationship Id="rId24" Type="http://schemas.openxmlformats.org/officeDocument/2006/relationships/slideMaster" Target="slideMasters/slideMaster1.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slide" Target="slides/slide55.xml"/><Relationship Id="rId87" Type="http://schemas.openxmlformats.org/officeDocument/2006/relationships/slide" Target="slides/slide63.xml"/><Relationship Id="rId102" Type="http://schemas.openxmlformats.org/officeDocument/2006/relationships/slide" Target="slides/slide78.xml"/><Relationship Id="rId110"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37.xml"/><Relationship Id="rId82" Type="http://schemas.openxmlformats.org/officeDocument/2006/relationships/slide" Target="slides/slide58.xml"/><Relationship Id="rId90" Type="http://schemas.openxmlformats.org/officeDocument/2006/relationships/slide" Target="slides/slide66.xml"/><Relationship Id="rId95" Type="http://schemas.openxmlformats.org/officeDocument/2006/relationships/slide" Target="slides/slide7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13"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slide" Target="slides/slide61.xml"/><Relationship Id="rId93" Type="http://schemas.openxmlformats.org/officeDocument/2006/relationships/slide" Target="slides/slide69.xml"/><Relationship Id="rId98" Type="http://schemas.openxmlformats.org/officeDocument/2006/relationships/slide" Target="slides/slide74.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103" Type="http://schemas.openxmlformats.org/officeDocument/2006/relationships/slide" Target="slides/slide79.xml"/><Relationship Id="rId108" Type="http://schemas.openxmlformats.org/officeDocument/2006/relationships/tags" Target="tags/tag1.xml"/><Relationship Id="rId20" Type="http://schemas.openxmlformats.org/officeDocument/2006/relationships/customXml" Target="../customXml/item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slide" Target="slides/slide72.xml"/><Relationship Id="rId11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notesMaster" Target="notesMasters/notesMaster1.xml"/><Relationship Id="rId10" Type="http://schemas.openxmlformats.org/officeDocument/2006/relationships/customXml" Target="../customXml/item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5.xml"/><Relationship Id="rId109" Type="http://schemas.openxmlformats.org/officeDocument/2006/relationships/commentAuthors" Target="commentAuthors.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7" Type="http://schemas.openxmlformats.org/officeDocument/2006/relationships/customXml" Target="../customXml/item7.xml"/><Relationship Id="rId71" Type="http://schemas.openxmlformats.org/officeDocument/2006/relationships/slide" Target="slides/slide47.xml"/><Relationship Id="rId92" Type="http://schemas.openxmlformats.org/officeDocument/2006/relationships/slide" Target="slides/slide6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14T22:44:32.113" idx="1">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3CD410-5E2E-4080-A893-907D31D22CB3}" type="doc">
      <dgm:prSet loTypeId="urn:microsoft.com/office/officeart/2017/3/layout/HorizontalLabelsTimeline" loCatId="other" qsTypeId="urn:microsoft.com/office/officeart/2005/8/quickstyle/simple1" qsCatId="simple" csTypeId="urn:microsoft.com/office/officeart/2005/8/colors/accent1_2" csCatId="accent1" phldr="1"/>
      <dgm:spPr/>
      <dgm:t>
        <a:bodyPr/>
        <a:lstStyle/>
        <a:p>
          <a:endParaRPr lang="en-US"/>
        </a:p>
      </dgm:t>
    </dgm:pt>
    <dgm:pt modelId="{D423FB80-F2BD-4DDE-80B1-76F84FE09A02}">
      <dgm:prSet phldrT="[Text]" custT="1"/>
      <dgm:spPr>
        <a:solidFill>
          <a:srgbClr val="244775"/>
        </a:solidFill>
        <a:ln>
          <a:noFill/>
        </a:ln>
      </dgm:spPr>
      <dgm:t>
        <a:bodyPr/>
        <a:lstStyle/>
        <a:p>
          <a:pPr>
            <a:defRPr b="1"/>
          </a:pPr>
          <a:r>
            <a:rPr lang="en-US" sz="2000" dirty="0">
              <a:latin typeface="+mj-lt"/>
            </a:rPr>
            <a:t>October 1, 2021</a:t>
          </a:r>
        </a:p>
      </dgm:t>
    </dgm:pt>
    <dgm:pt modelId="{9B1CA3FF-D252-4AF5-8F50-CFC93ACA9175}" type="parTrans" cxnId="{5BF3B7B1-A779-4E2D-8625-77DE0CA38FEE}">
      <dgm:prSet/>
      <dgm:spPr/>
      <dgm:t>
        <a:bodyPr/>
        <a:lstStyle/>
        <a:p>
          <a:endParaRPr lang="en-US"/>
        </a:p>
      </dgm:t>
    </dgm:pt>
    <dgm:pt modelId="{EBE862E1-9761-4AA7-AA00-BD79FA3B27DD}" type="sibTrans" cxnId="{5BF3B7B1-A779-4E2D-8625-77DE0CA38FEE}">
      <dgm:prSet/>
      <dgm:spPr/>
      <dgm:t>
        <a:bodyPr/>
        <a:lstStyle/>
        <a:p>
          <a:endParaRPr lang="en-US"/>
        </a:p>
      </dgm:t>
    </dgm:pt>
    <dgm:pt modelId="{245E128E-7700-4C91-9411-CDD1DCA94D67}">
      <dgm:prSet phldrT="[Text]" custT="1"/>
      <dgm:spPr>
        <a:solidFill>
          <a:schemeClr val="accent1">
            <a:lumMod val="20000"/>
            <a:lumOff val="80000"/>
            <a:alpha val="90000"/>
          </a:schemeClr>
        </a:solidFill>
        <a:ln>
          <a:noFill/>
        </a:ln>
      </dgm:spPr>
      <dgm:t>
        <a:bodyPr/>
        <a:lstStyle/>
        <a:p>
          <a:r>
            <a:rPr lang="en-US" sz="1200" i="1" kern="1200" dirty="0">
              <a:solidFill>
                <a:srgbClr val="454D55"/>
              </a:solidFill>
              <a:latin typeface="+mn-lt"/>
              <a:ea typeface="+mn-ea"/>
              <a:cs typeface="+mn-cs"/>
            </a:rPr>
            <a:t>Annual Training Window Opened. Updated training requirements for all new SCOs and continuing education requirements for existing SCOs are effective</a:t>
          </a:r>
        </a:p>
      </dgm:t>
    </dgm:pt>
    <dgm:pt modelId="{B4D95EBA-0423-4AFA-B379-E030341B1F23}" type="parTrans" cxnId="{68D35F9D-DABF-4E5A-94D4-F988D8E84907}">
      <dgm:prSet/>
      <dgm:spPr/>
      <dgm:t>
        <a:bodyPr/>
        <a:lstStyle/>
        <a:p>
          <a:endParaRPr lang="en-US"/>
        </a:p>
      </dgm:t>
    </dgm:pt>
    <dgm:pt modelId="{4963BA97-D4C5-477B-9B0D-68DB38F61579}" type="sibTrans" cxnId="{68D35F9D-DABF-4E5A-94D4-F988D8E84907}">
      <dgm:prSet/>
      <dgm:spPr/>
      <dgm:t>
        <a:bodyPr/>
        <a:lstStyle/>
        <a:p>
          <a:endParaRPr lang="en-US"/>
        </a:p>
      </dgm:t>
    </dgm:pt>
    <dgm:pt modelId="{2DC4903D-31E8-4ED6-875F-63877788B702}">
      <dgm:prSet phldrT="[Text]" custT="1"/>
      <dgm:spPr>
        <a:solidFill>
          <a:srgbClr val="244775"/>
        </a:solidFill>
        <a:ln>
          <a:noFill/>
        </a:ln>
      </dgm:spPr>
      <dgm:t>
        <a:bodyPr/>
        <a:lstStyle/>
        <a:p>
          <a:pPr>
            <a:defRPr b="1"/>
          </a:pPr>
          <a:r>
            <a:rPr lang="en-US" sz="2000" dirty="0">
              <a:latin typeface="+mj-lt"/>
            </a:rPr>
            <a:t>August 31, 2022</a:t>
          </a:r>
        </a:p>
      </dgm:t>
    </dgm:pt>
    <dgm:pt modelId="{A18F8C20-9A13-44DB-9E45-C2DE49ACE5D9}" type="parTrans" cxnId="{A319CB69-6926-431D-A805-EACBFA83FA66}">
      <dgm:prSet/>
      <dgm:spPr/>
      <dgm:t>
        <a:bodyPr/>
        <a:lstStyle/>
        <a:p>
          <a:endParaRPr lang="en-US"/>
        </a:p>
      </dgm:t>
    </dgm:pt>
    <dgm:pt modelId="{EBFDEA83-93E5-4D72-A672-078838B258F5}" type="sibTrans" cxnId="{A319CB69-6926-431D-A805-EACBFA83FA66}">
      <dgm:prSet/>
      <dgm:spPr/>
      <dgm:t>
        <a:bodyPr/>
        <a:lstStyle/>
        <a:p>
          <a:endParaRPr lang="en-US"/>
        </a:p>
      </dgm:t>
    </dgm:pt>
    <dgm:pt modelId="{A9FB790A-3E33-4887-962E-7206A01AD84F}">
      <dgm:prSet phldrT="[Text]" custT="1"/>
      <dgm:spPr>
        <a:solidFill>
          <a:schemeClr val="accent1">
            <a:lumMod val="20000"/>
            <a:lumOff val="80000"/>
            <a:alpha val="90000"/>
          </a:schemeClr>
        </a:solidFill>
        <a:ln>
          <a:noFill/>
        </a:ln>
      </dgm:spPr>
      <dgm:t>
        <a:bodyPr/>
        <a:lstStyle/>
        <a:p>
          <a:r>
            <a:rPr lang="en-US" sz="1200" i="1" kern="1200" dirty="0">
              <a:solidFill>
                <a:srgbClr val="454D55"/>
              </a:solidFill>
              <a:latin typeface="+mn-lt"/>
              <a:ea typeface="+mn-ea"/>
              <a:cs typeface="+mn-cs"/>
            </a:rPr>
            <a:t>Annual Training Window Closes! Continuing education requirements for existing SCOs completed</a:t>
          </a:r>
        </a:p>
      </dgm:t>
    </dgm:pt>
    <dgm:pt modelId="{2E34BE83-4A83-4B5F-8976-D4AC57FE5007}" type="parTrans" cxnId="{607143D0-C26B-448B-8E8C-A8A46198F0C6}">
      <dgm:prSet/>
      <dgm:spPr/>
      <dgm:t>
        <a:bodyPr/>
        <a:lstStyle/>
        <a:p>
          <a:endParaRPr lang="en-US"/>
        </a:p>
      </dgm:t>
    </dgm:pt>
    <dgm:pt modelId="{A18338C2-0675-4B1C-898F-3D939F41C34C}" type="sibTrans" cxnId="{607143D0-C26B-448B-8E8C-A8A46198F0C6}">
      <dgm:prSet/>
      <dgm:spPr/>
      <dgm:t>
        <a:bodyPr/>
        <a:lstStyle/>
        <a:p>
          <a:endParaRPr lang="en-US"/>
        </a:p>
      </dgm:t>
    </dgm:pt>
    <dgm:pt modelId="{8A93A940-284B-49B0-9D89-5FA2B3B3C7E5}">
      <dgm:prSet phldrT="[Text]" custT="1"/>
      <dgm:spPr>
        <a:solidFill>
          <a:srgbClr val="244775"/>
        </a:solidFill>
        <a:ln>
          <a:noFill/>
        </a:ln>
      </dgm:spPr>
      <dgm:t>
        <a:bodyPr/>
        <a:lstStyle/>
        <a:p>
          <a:pPr>
            <a:defRPr b="1"/>
          </a:pPr>
          <a:r>
            <a:rPr lang="en-US" sz="2000" dirty="0">
              <a:latin typeface="+mj-lt"/>
            </a:rPr>
            <a:t>September 1-30, 2022</a:t>
          </a:r>
        </a:p>
      </dgm:t>
    </dgm:pt>
    <dgm:pt modelId="{CD96219D-3688-4138-ACC9-901ED9FEACCC}" type="parTrans" cxnId="{982D7B44-1518-4DD0-82D4-8A3901DD95E9}">
      <dgm:prSet/>
      <dgm:spPr/>
      <dgm:t>
        <a:bodyPr/>
        <a:lstStyle/>
        <a:p>
          <a:endParaRPr lang="en-US"/>
        </a:p>
      </dgm:t>
    </dgm:pt>
    <dgm:pt modelId="{E0447E4A-3C15-4884-AEBE-804149EBD331}" type="sibTrans" cxnId="{982D7B44-1518-4DD0-82D4-8A3901DD95E9}">
      <dgm:prSet/>
      <dgm:spPr/>
      <dgm:t>
        <a:bodyPr/>
        <a:lstStyle/>
        <a:p>
          <a:endParaRPr lang="en-US"/>
        </a:p>
      </dgm:t>
    </dgm:pt>
    <dgm:pt modelId="{6BA5F3BE-D53A-42E0-A7FE-674B99BD07E6}">
      <dgm:prSet phldrT="[Text]" custT="1"/>
      <dgm:spPr>
        <a:solidFill>
          <a:schemeClr val="accent1">
            <a:lumMod val="20000"/>
            <a:lumOff val="80000"/>
            <a:alpha val="90000"/>
          </a:schemeClr>
        </a:solidFill>
        <a:ln>
          <a:noFill/>
        </a:ln>
      </dgm:spPr>
      <dgm:t>
        <a:bodyPr/>
        <a:lstStyle/>
        <a:p>
          <a:r>
            <a:rPr lang="en-US" sz="1200" i="1" kern="1200" dirty="0">
              <a:solidFill>
                <a:srgbClr val="454D55"/>
              </a:solidFill>
              <a:latin typeface="+mn-lt"/>
              <a:ea typeface="+mn-ea"/>
              <a:cs typeface="+mn-cs"/>
            </a:rPr>
            <a:t>Existing SCOs - No training in progress</a:t>
          </a:r>
        </a:p>
      </dgm:t>
    </dgm:pt>
    <dgm:pt modelId="{9484BBA1-86EE-4AA2-B94A-A26EED0EFB1E}" type="parTrans" cxnId="{6AEB3B94-8522-4F42-A6BC-BC55C5AED92F}">
      <dgm:prSet/>
      <dgm:spPr/>
      <dgm:t>
        <a:bodyPr/>
        <a:lstStyle/>
        <a:p>
          <a:endParaRPr lang="en-US"/>
        </a:p>
      </dgm:t>
    </dgm:pt>
    <dgm:pt modelId="{48C67DB7-8AA6-454C-83AE-A16B3B9F45FF}" type="sibTrans" cxnId="{6AEB3B94-8522-4F42-A6BC-BC55C5AED92F}">
      <dgm:prSet/>
      <dgm:spPr/>
      <dgm:t>
        <a:bodyPr/>
        <a:lstStyle/>
        <a:p>
          <a:endParaRPr lang="en-US"/>
        </a:p>
      </dgm:t>
    </dgm:pt>
    <dgm:pt modelId="{F01D5F9E-ABC5-4560-ACB4-E6CFBC60BFF2}">
      <dgm:prSet custT="1"/>
      <dgm:spPr>
        <a:solidFill>
          <a:srgbClr val="244775"/>
        </a:solidFill>
        <a:ln>
          <a:noFill/>
        </a:ln>
      </dgm:spPr>
      <dgm:t>
        <a:bodyPr/>
        <a:lstStyle/>
        <a:p>
          <a:pPr>
            <a:defRPr b="1"/>
          </a:pPr>
          <a:r>
            <a:rPr lang="en-US" sz="2000" dirty="0">
              <a:latin typeface="+mj-lt"/>
            </a:rPr>
            <a:t>June 1, 2022</a:t>
          </a:r>
        </a:p>
      </dgm:t>
    </dgm:pt>
    <dgm:pt modelId="{FEAC3315-4B36-4E3C-89B3-70A50C7F13CC}" type="parTrans" cxnId="{4B61AF65-3991-4A24-9475-D4AA0127738F}">
      <dgm:prSet/>
      <dgm:spPr/>
      <dgm:t>
        <a:bodyPr/>
        <a:lstStyle/>
        <a:p>
          <a:endParaRPr lang="en-US"/>
        </a:p>
      </dgm:t>
    </dgm:pt>
    <dgm:pt modelId="{36ABC0D0-B41E-401C-840C-2AFBE73989B4}" type="sibTrans" cxnId="{4B61AF65-3991-4A24-9475-D4AA0127738F}">
      <dgm:prSet/>
      <dgm:spPr/>
      <dgm:t>
        <a:bodyPr/>
        <a:lstStyle/>
        <a:p>
          <a:endParaRPr lang="en-US"/>
        </a:p>
      </dgm:t>
    </dgm:pt>
    <dgm:pt modelId="{454D56AF-0D14-43A4-A4AA-2274946C5116}">
      <dgm:prSet custT="1"/>
      <dgm:spPr>
        <a:solidFill>
          <a:srgbClr val="244775"/>
        </a:solidFill>
        <a:ln>
          <a:noFill/>
        </a:ln>
      </dgm:spPr>
      <dgm:t>
        <a:bodyPr/>
        <a:lstStyle/>
        <a:p>
          <a:pPr>
            <a:defRPr b="1"/>
          </a:pPr>
          <a:r>
            <a:rPr lang="en-US" sz="2000" dirty="0">
              <a:latin typeface="+mj-lt"/>
            </a:rPr>
            <a:t>July 1, 2022</a:t>
          </a:r>
        </a:p>
      </dgm:t>
    </dgm:pt>
    <dgm:pt modelId="{340931FA-0A09-49B9-99A7-6650F93FDC08}" type="parTrans" cxnId="{5A3B2130-5035-4E61-92B1-343AA432C9DF}">
      <dgm:prSet/>
      <dgm:spPr/>
      <dgm:t>
        <a:bodyPr/>
        <a:lstStyle/>
        <a:p>
          <a:endParaRPr lang="en-US"/>
        </a:p>
      </dgm:t>
    </dgm:pt>
    <dgm:pt modelId="{511F28C0-50D9-4CBB-862C-2AD0ACC17105}" type="sibTrans" cxnId="{5A3B2130-5035-4E61-92B1-343AA432C9DF}">
      <dgm:prSet/>
      <dgm:spPr/>
      <dgm:t>
        <a:bodyPr/>
        <a:lstStyle/>
        <a:p>
          <a:endParaRPr lang="en-US"/>
        </a:p>
      </dgm:t>
    </dgm:pt>
    <dgm:pt modelId="{A7F4784E-75AE-4F03-B342-C71355D1ACCF}">
      <dgm:prSet custT="1"/>
      <dgm:spPr>
        <a:solidFill>
          <a:srgbClr val="244775"/>
        </a:solidFill>
        <a:ln>
          <a:noFill/>
        </a:ln>
      </dgm:spPr>
      <dgm:t>
        <a:bodyPr/>
        <a:lstStyle/>
        <a:p>
          <a:pPr>
            <a:defRPr b="1"/>
          </a:pPr>
          <a:r>
            <a:rPr lang="en-US" sz="2000" dirty="0">
              <a:latin typeface="+mj-lt"/>
            </a:rPr>
            <a:t>August 1, 2022</a:t>
          </a:r>
        </a:p>
      </dgm:t>
    </dgm:pt>
    <dgm:pt modelId="{E8170CB0-7D27-4024-BF4D-F79F86202313}" type="parTrans" cxnId="{33DFDD33-182D-44AF-9877-B1DCECE3CC9D}">
      <dgm:prSet/>
      <dgm:spPr/>
      <dgm:t>
        <a:bodyPr/>
        <a:lstStyle/>
        <a:p>
          <a:endParaRPr lang="en-US"/>
        </a:p>
      </dgm:t>
    </dgm:pt>
    <dgm:pt modelId="{3078DB00-0C2A-4587-8661-74E5E36CBCA7}" type="sibTrans" cxnId="{33DFDD33-182D-44AF-9877-B1DCECE3CC9D}">
      <dgm:prSet/>
      <dgm:spPr/>
      <dgm:t>
        <a:bodyPr/>
        <a:lstStyle/>
        <a:p>
          <a:endParaRPr lang="en-US"/>
        </a:p>
      </dgm:t>
    </dgm:pt>
    <dgm:pt modelId="{A59C9EB4-4836-41EA-88FC-E68E29755DEF}">
      <dgm:prSet custT="1"/>
      <dgm:spPr>
        <a:solidFill>
          <a:srgbClr val="244775"/>
        </a:solidFill>
        <a:ln>
          <a:noFill/>
        </a:ln>
      </dgm:spPr>
      <dgm:t>
        <a:bodyPr/>
        <a:lstStyle/>
        <a:p>
          <a:pPr>
            <a:defRPr b="1"/>
          </a:pPr>
          <a:r>
            <a:rPr lang="en-US" sz="2000" dirty="0">
              <a:latin typeface="+mj-lt"/>
            </a:rPr>
            <a:t>August 15, 2022</a:t>
          </a:r>
        </a:p>
      </dgm:t>
    </dgm:pt>
    <dgm:pt modelId="{C486CA18-5D6B-49AD-B92C-52313E993EC5}" type="parTrans" cxnId="{C2A8B52A-540B-46B5-A43B-27FAF06A13EF}">
      <dgm:prSet/>
      <dgm:spPr/>
      <dgm:t>
        <a:bodyPr/>
        <a:lstStyle/>
        <a:p>
          <a:endParaRPr lang="en-US"/>
        </a:p>
      </dgm:t>
    </dgm:pt>
    <dgm:pt modelId="{62C75627-0A71-4E35-B62B-749D8AB3C189}" type="sibTrans" cxnId="{C2A8B52A-540B-46B5-A43B-27FAF06A13EF}">
      <dgm:prSet/>
      <dgm:spPr/>
      <dgm:t>
        <a:bodyPr/>
        <a:lstStyle/>
        <a:p>
          <a:endParaRPr lang="en-US"/>
        </a:p>
      </dgm:t>
    </dgm:pt>
    <dgm:pt modelId="{3280BE73-5C4D-4941-9102-E5930904556F}">
      <dgm:prSet custT="1"/>
      <dgm:spPr>
        <a:solidFill>
          <a:schemeClr val="accent1">
            <a:lumMod val="20000"/>
            <a:lumOff val="80000"/>
            <a:alpha val="90000"/>
          </a:schemeClr>
        </a:solidFill>
        <a:ln>
          <a:noFill/>
        </a:ln>
      </dgm:spPr>
      <dgm:t>
        <a:bodyPr/>
        <a:lstStyle/>
        <a:p>
          <a:r>
            <a:rPr lang="en-US" sz="1200" i="1" kern="1200" dirty="0">
              <a:solidFill>
                <a:srgbClr val="454D55"/>
              </a:solidFill>
              <a:latin typeface="+mn-lt"/>
              <a:ea typeface="+mn-ea"/>
              <a:cs typeface="+mn-cs"/>
            </a:rPr>
            <a:t>60-Day Training Alert!  Notifications and reminders of the approaching August 31st continuing education deadline will be posted on the GI Bill® website and sent to SCOs via Gov Delivery notice</a:t>
          </a:r>
        </a:p>
      </dgm:t>
    </dgm:pt>
    <dgm:pt modelId="{596FE3BE-79D4-47E4-8416-EDF8385B1DE9}" type="parTrans" cxnId="{B9B38C7F-D679-4A39-B742-6501D3961044}">
      <dgm:prSet/>
      <dgm:spPr/>
      <dgm:t>
        <a:bodyPr/>
        <a:lstStyle/>
        <a:p>
          <a:endParaRPr lang="en-US"/>
        </a:p>
      </dgm:t>
    </dgm:pt>
    <dgm:pt modelId="{8E22D1FB-CF90-47F0-B06E-C66C75D54226}" type="sibTrans" cxnId="{B9B38C7F-D679-4A39-B742-6501D3961044}">
      <dgm:prSet/>
      <dgm:spPr/>
      <dgm:t>
        <a:bodyPr/>
        <a:lstStyle/>
        <a:p>
          <a:endParaRPr lang="en-US"/>
        </a:p>
      </dgm:t>
    </dgm:pt>
    <dgm:pt modelId="{47BE8E0B-496B-44FC-825E-C2A10D821DC9}">
      <dgm:prSet custT="1"/>
      <dgm:spPr>
        <a:solidFill>
          <a:schemeClr val="accent1">
            <a:lumMod val="20000"/>
            <a:lumOff val="80000"/>
            <a:alpha val="90000"/>
          </a:schemeClr>
        </a:solidFill>
        <a:ln>
          <a:noFill/>
        </a:ln>
      </dgm:spPr>
      <dgm:t>
        <a:bodyPr/>
        <a:lstStyle/>
        <a:p>
          <a:r>
            <a:rPr lang="en-US" sz="1200" i="1" kern="1200" dirty="0">
              <a:solidFill>
                <a:srgbClr val="454D55"/>
              </a:solidFill>
              <a:latin typeface="+mn-lt"/>
              <a:ea typeface="+mn-ea"/>
              <a:cs typeface="+mn-cs"/>
            </a:rPr>
            <a:t>90-Day Training Alert!  90-Day Notifications and reminders of the approaching August 31st continuing education deadline will be posted on the GI Bill® website and sent to SCOs via Gov Delivery notice</a:t>
          </a:r>
        </a:p>
      </dgm:t>
    </dgm:pt>
    <dgm:pt modelId="{26C37286-A207-4C3A-8F03-B64C4EB72DB8}" type="parTrans" cxnId="{47F4D29A-7D65-4C2F-8677-61780F0F1118}">
      <dgm:prSet/>
      <dgm:spPr/>
      <dgm:t>
        <a:bodyPr/>
        <a:lstStyle/>
        <a:p>
          <a:endParaRPr lang="en-US"/>
        </a:p>
      </dgm:t>
    </dgm:pt>
    <dgm:pt modelId="{258C30B8-1EDE-458F-9BAB-BD0E5C8E1BF9}" type="sibTrans" cxnId="{47F4D29A-7D65-4C2F-8677-61780F0F1118}">
      <dgm:prSet/>
      <dgm:spPr/>
      <dgm:t>
        <a:bodyPr/>
        <a:lstStyle/>
        <a:p>
          <a:endParaRPr lang="en-US"/>
        </a:p>
      </dgm:t>
    </dgm:pt>
    <dgm:pt modelId="{1827863D-2FA1-48D1-81C4-0E7D31ADB47E}">
      <dgm:prSet custT="1"/>
      <dgm:spPr>
        <a:solidFill>
          <a:schemeClr val="accent1">
            <a:lumMod val="20000"/>
            <a:lumOff val="80000"/>
            <a:alpha val="90000"/>
          </a:schemeClr>
        </a:solidFill>
        <a:ln>
          <a:noFill/>
        </a:ln>
      </dgm:spPr>
      <dgm:t>
        <a:bodyPr/>
        <a:lstStyle/>
        <a:p>
          <a:r>
            <a:rPr lang="en-US" sz="1200" i="1" kern="1200" dirty="0">
              <a:solidFill>
                <a:srgbClr val="454D55"/>
              </a:solidFill>
              <a:latin typeface="+mn-lt"/>
              <a:ea typeface="+mn-ea"/>
              <a:cs typeface="+mn-cs"/>
            </a:rPr>
            <a:t>30-Day Training Alert!  Notifications and reminders of the approaching August 31st continuing education deadline will be posted on the GI Bill® website and sent to SCOs via Gov Delivery notice</a:t>
          </a:r>
        </a:p>
      </dgm:t>
    </dgm:pt>
    <dgm:pt modelId="{B426C98F-7250-4E9E-84CB-E9FC83F8CB06}" type="parTrans" cxnId="{7749B4AD-5089-49E7-8F6B-1B2382C9B50E}">
      <dgm:prSet/>
      <dgm:spPr/>
      <dgm:t>
        <a:bodyPr/>
        <a:lstStyle/>
        <a:p>
          <a:endParaRPr lang="en-US"/>
        </a:p>
      </dgm:t>
    </dgm:pt>
    <dgm:pt modelId="{D0D7EB30-49F6-43D6-AF40-1B9302B3ADF0}" type="sibTrans" cxnId="{7749B4AD-5089-49E7-8F6B-1B2382C9B50E}">
      <dgm:prSet/>
      <dgm:spPr/>
      <dgm:t>
        <a:bodyPr/>
        <a:lstStyle/>
        <a:p>
          <a:endParaRPr lang="en-US"/>
        </a:p>
      </dgm:t>
    </dgm:pt>
    <dgm:pt modelId="{CF564C6C-7771-4FD5-B851-B5B84730268F}">
      <dgm:prSet custT="1"/>
      <dgm:spPr>
        <a:solidFill>
          <a:schemeClr val="accent1">
            <a:lumMod val="20000"/>
            <a:lumOff val="80000"/>
            <a:alpha val="90000"/>
          </a:schemeClr>
        </a:solidFill>
        <a:ln>
          <a:noFill/>
        </a:ln>
      </dgm:spPr>
      <dgm:t>
        <a:bodyPr/>
        <a:lstStyle/>
        <a:p>
          <a:r>
            <a:rPr lang="en-US" sz="1200" i="1" kern="1200" dirty="0">
              <a:solidFill>
                <a:srgbClr val="454D55"/>
              </a:solidFill>
              <a:latin typeface="+mn-lt"/>
              <a:ea typeface="+mn-ea"/>
              <a:cs typeface="+mn-cs"/>
            </a:rPr>
            <a:t>15-Day Training Alert!  Notifications and reminders of the approaching August 31st continuing education deadline will be posted on the GI Bill® website and sent to SCOs via Gov Delivery notice</a:t>
          </a:r>
        </a:p>
      </dgm:t>
    </dgm:pt>
    <dgm:pt modelId="{5A57A755-D716-4DC9-9A51-20693042AFC8}" type="parTrans" cxnId="{5F80C7E1-A7BD-418E-A665-3DAF3DEDF5A4}">
      <dgm:prSet/>
      <dgm:spPr/>
      <dgm:t>
        <a:bodyPr/>
        <a:lstStyle/>
        <a:p>
          <a:endParaRPr lang="en-US"/>
        </a:p>
      </dgm:t>
    </dgm:pt>
    <dgm:pt modelId="{024A7FBC-BB10-4242-BAF3-82678A4C13DA}" type="sibTrans" cxnId="{5F80C7E1-A7BD-418E-A665-3DAF3DEDF5A4}">
      <dgm:prSet/>
      <dgm:spPr/>
      <dgm:t>
        <a:bodyPr/>
        <a:lstStyle/>
        <a:p>
          <a:endParaRPr lang="en-US"/>
        </a:p>
      </dgm:t>
    </dgm:pt>
    <dgm:pt modelId="{A8790C1A-7738-4F18-887A-02D86BD6C9F2}">
      <dgm:prSet custT="1"/>
      <dgm:spPr/>
      <dgm:t>
        <a:bodyPr/>
        <a:lstStyle/>
        <a:p>
          <a:endParaRPr lang="en-US" sz="1200" i="1" kern="1200" dirty="0">
            <a:solidFill>
              <a:srgbClr val="454D55"/>
            </a:solidFill>
            <a:latin typeface="+mn-lt"/>
            <a:ea typeface="+mn-ea"/>
            <a:cs typeface="+mn-cs"/>
          </a:endParaRPr>
        </a:p>
      </dgm:t>
    </dgm:pt>
    <dgm:pt modelId="{C85D721A-7771-4679-AD72-AF95622BCAA0}" type="parTrans" cxnId="{07CF0F68-F2BE-4609-9A31-05369C6732BD}">
      <dgm:prSet/>
      <dgm:spPr/>
      <dgm:t>
        <a:bodyPr/>
        <a:lstStyle/>
        <a:p>
          <a:endParaRPr lang="en-US"/>
        </a:p>
      </dgm:t>
    </dgm:pt>
    <dgm:pt modelId="{96720A43-2C29-44CE-9603-4CA1130E53F4}" type="sibTrans" cxnId="{07CF0F68-F2BE-4609-9A31-05369C6732BD}">
      <dgm:prSet/>
      <dgm:spPr/>
      <dgm:t>
        <a:bodyPr/>
        <a:lstStyle/>
        <a:p>
          <a:endParaRPr lang="en-US"/>
        </a:p>
      </dgm:t>
    </dgm:pt>
    <dgm:pt modelId="{F9F6085C-97A2-4228-8CD2-693336366B74}">
      <dgm:prSet custT="1"/>
      <dgm:spPr/>
      <dgm:t>
        <a:bodyPr/>
        <a:lstStyle/>
        <a:p>
          <a:endParaRPr lang="en-US" sz="1200" i="1" kern="1200" dirty="0">
            <a:solidFill>
              <a:srgbClr val="454D55"/>
            </a:solidFill>
            <a:latin typeface="+mn-lt"/>
            <a:ea typeface="+mn-ea"/>
            <a:cs typeface="+mn-cs"/>
          </a:endParaRPr>
        </a:p>
      </dgm:t>
    </dgm:pt>
    <dgm:pt modelId="{D745F3DD-3568-41FF-99AD-C55B2DD6674A}" type="parTrans" cxnId="{BCFF9E62-378D-4A31-B9DF-8124DF83581F}">
      <dgm:prSet/>
      <dgm:spPr/>
      <dgm:t>
        <a:bodyPr/>
        <a:lstStyle/>
        <a:p>
          <a:endParaRPr lang="en-US"/>
        </a:p>
      </dgm:t>
    </dgm:pt>
    <dgm:pt modelId="{2569D29A-94E0-4480-AE18-CED53BB37EA2}" type="sibTrans" cxnId="{BCFF9E62-378D-4A31-B9DF-8124DF83581F}">
      <dgm:prSet/>
      <dgm:spPr/>
      <dgm:t>
        <a:bodyPr/>
        <a:lstStyle/>
        <a:p>
          <a:endParaRPr lang="en-US"/>
        </a:p>
      </dgm:t>
    </dgm:pt>
    <dgm:pt modelId="{2FE7E4D1-60AF-4AF7-A3B8-469E00792ED2}">
      <dgm:prSet custT="1"/>
      <dgm:spPr>
        <a:solidFill>
          <a:schemeClr val="accent1">
            <a:lumMod val="20000"/>
            <a:lumOff val="80000"/>
            <a:alpha val="90000"/>
          </a:schemeClr>
        </a:solidFill>
        <a:ln>
          <a:noFill/>
        </a:ln>
      </dgm:spPr>
      <dgm:t>
        <a:bodyPr/>
        <a:lstStyle/>
        <a:p>
          <a:r>
            <a:rPr lang="en-US" sz="1200" i="1" kern="1200" dirty="0">
              <a:solidFill>
                <a:srgbClr val="454D55"/>
              </a:solidFill>
              <a:latin typeface="+mn-lt"/>
              <a:ea typeface="+mn-ea"/>
              <a:cs typeface="+mn-cs"/>
            </a:rPr>
            <a:t>.</a:t>
          </a:r>
        </a:p>
      </dgm:t>
    </dgm:pt>
    <dgm:pt modelId="{C6A26EB9-4255-4707-972A-27558E9D2889}" type="parTrans" cxnId="{39D44B58-A297-49E5-838F-F1ED4803C710}">
      <dgm:prSet/>
      <dgm:spPr/>
    </dgm:pt>
    <dgm:pt modelId="{85ABF238-D7F5-4D21-AE4C-3D11E7D41E9C}" type="sibTrans" cxnId="{39D44B58-A297-49E5-838F-F1ED4803C710}">
      <dgm:prSet/>
      <dgm:spPr/>
    </dgm:pt>
    <dgm:pt modelId="{159F64F3-C0B0-4E25-BF8B-9DFF0CF48DDA}">
      <dgm:prSet custT="1"/>
      <dgm:spPr/>
      <dgm:t>
        <a:bodyPr/>
        <a:lstStyle/>
        <a:p>
          <a:endParaRPr lang="en-US" sz="1200" i="1" kern="1200" dirty="0">
            <a:solidFill>
              <a:srgbClr val="454D55"/>
            </a:solidFill>
            <a:latin typeface="+mn-lt"/>
            <a:ea typeface="+mn-ea"/>
            <a:cs typeface="+mn-cs"/>
          </a:endParaRPr>
        </a:p>
      </dgm:t>
    </dgm:pt>
    <dgm:pt modelId="{D8C310B4-576E-4B34-96B7-8288DF9F33FB}" type="parTrans" cxnId="{EFCDBD03-D0D6-40EF-B23F-059C5723FEF9}">
      <dgm:prSet/>
      <dgm:spPr/>
      <dgm:t>
        <a:bodyPr/>
        <a:lstStyle/>
        <a:p>
          <a:endParaRPr lang="en-US"/>
        </a:p>
      </dgm:t>
    </dgm:pt>
    <dgm:pt modelId="{3156FC2A-0DCC-4B56-927C-C2D0BAD3D1D0}" type="sibTrans" cxnId="{EFCDBD03-D0D6-40EF-B23F-059C5723FEF9}">
      <dgm:prSet/>
      <dgm:spPr/>
      <dgm:t>
        <a:bodyPr/>
        <a:lstStyle/>
        <a:p>
          <a:endParaRPr lang="en-US"/>
        </a:p>
      </dgm:t>
    </dgm:pt>
    <dgm:pt modelId="{2DCE37FF-3F0D-4038-8DA6-BAA5F6363601}">
      <dgm:prSet custT="1"/>
      <dgm:spPr/>
      <dgm:t>
        <a:bodyPr/>
        <a:lstStyle/>
        <a:p>
          <a:r>
            <a:rPr lang="en-US" sz="1200" i="1" kern="1200" dirty="0">
              <a:solidFill>
                <a:srgbClr val="454D55"/>
              </a:solidFill>
              <a:latin typeface="+mn-lt"/>
              <a:ea typeface="+mn-ea"/>
              <a:cs typeface="+mn-cs"/>
            </a:rPr>
            <a:t>New SCOs – Training is continuous throughout the year</a:t>
          </a:r>
        </a:p>
        <a:p>
          <a:endParaRPr lang="en-US" sz="1200" i="1" kern="1200" dirty="0">
            <a:solidFill>
              <a:srgbClr val="454D55"/>
            </a:solidFill>
            <a:latin typeface="+mn-lt"/>
            <a:ea typeface="+mn-ea"/>
            <a:cs typeface="+mn-cs"/>
          </a:endParaRPr>
        </a:p>
        <a:p>
          <a:endParaRPr lang="en-US" sz="1200" i="1" kern="1200" dirty="0">
            <a:solidFill>
              <a:srgbClr val="454D55"/>
            </a:solidFill>
            <a:latin typeface="+mn-lt"/>
            <a:ea typeface="+mn-ea"/>
            <a:cs typeface="+mn-cs"/>
          </a:endParaRPr>
        </a:p>
      </dgm:t>
    </dgm:pt>
    <dgm:pt modelId="{001F0DA4-0EB7-45CE-9103-17286F6AB62D}" type="parTrans" cxnId="{8D14970D-C6E7-4FAF-813A-8B8B96348C8C}">
      <dgm:prSet/>
      <dgm:spPr/>
      <dgm:t>
        <a:bodyPr/>
        <a:lstStyle/>
        <a:p>
          <a:endParaRPr lang="en-US"/>
        </a:p>
      </dgm:t>
    </dgm:pt>
    <dgm:pt modelId="{F3C0E582-AC44-40F7-862B-251C36F6BA45}" type="sibTrans" cxnId="{8D14970D-C6E7-4FAF-813A-8B8B96348C8C}">
      <dgm:prSet/>
      <dgm:spPr/>
      <dgm:t>
        <a:bodyPr/>
        <a:lstStyle/>
        <a:p>
          <a:endParaRPr lang="en-US"/>
        </a:p>
      </dgm:t>
    </dgm:pt>
    <dgm:pt modelId="{687CC7BD-79EF-4A0F-BDD3-809BFA49E6BE}" type="pres">
      <dgm:prSet presAssocID="{FF3CD410-5E2E-4080-A893-907D31D22CB3}" presName="root" presStyleCnt="0">
        <dgm:presLayoutVars>
          <dgm:chMax/>
          <dgm:chPref/>
          <dgm:animLvl val="lvl"/>
        </dgm:presLayoutVars>
      </dgm:prSet>
      <dgm:spPr/>
    </dgm:pt>
    <dgm:pt modelId="{6168B371-2815-4661-9209-F8A29814ADCC}" type="pres">
      <dgm:prSet presAssocID="{FF3CD410-5E2E-4080-A893-907D31D22CB3}" presName="divider" presStyleLbl="fgAcc1" presStyleIdx="0" presStyleCnt="1"/>
      <dgm:spPr>
        <a:ln w="38100">
          <a:solidFill>
            <a:schemeClr val="bg2"/>
          </a:solidFill>
        </a:ln>
      </dgm:spPr>
    </dgm:pt>
    <dgm:pt modelId="{4C5F54B5-504F-4069-AF1D-9A370FBD268C}" type="pres">
      <dgm:prSet presAssocID="{FF3CD410-5E2E-4080-A893-907D31D22CB3}" presName="nodes" presStyleCnt="0">
        <dgm:presLayoutVars>
          <dgm:chMax/>
          <dgm:chPref/>
          <dgm:animLvl val="lvl"/>
        </dgm:presLayoutVars>
      </dgm:prSet>
      <dgm:spPr/>
    </dgm:pt>
    <dgm:pt modelId="{34539F78-7536-446A-B749-4315D26F2C4E}" type="pres">
      <dgm:prSet presAssocID="{D423FB80-F2BD-4DDE-80B1-76F84FE09A02}" presName="composite" presStyleCnt="0"/>
      <dgm:spPr/>
    </dgm:pt>
    <dgm:pt modelId="{64E37A6A-8F95-4F28-92FC-1FE8089D7DAF}" type="pres">
      <dgm:prSet presAssocID="{D423FB80-F2BD-4DDE-80B1-76F84FE09A02}" presName="L1TextContainer" presStyleLbl="alignNode1" presStyleIdx="0" presStyleCnt="7">
        <dgm:presLayoutVars>
          <dgm:chMax val="1"/>
          <dgm:chPref val="1"/>
          <dgm:bulletEnabled val="1"/>
        </dgm:presLayoutVars>
      </dgm:prSet>
      <dgm:spPr/>
    </dgm:pt>
    <dgm:pt modelId="{301B11E7-9AB9-40DA-A950-87C47281308D}" type="pres">
      <dgm:prSet presAssocID="{D423FB80-F2BD-4DDE-80B1-76F84FE09A02}" presName="L2TextContainerWrapper" presStyleCnt="0">
        <dgm:presLayoutVars>
          <dgm:bulletEnabled val="1"/>
        </dgm:presLayoutVars>
      </dgm:prSet>
      <dgm:spPr/>
    </dgm:pt>
    <dgm:pt modelId="{255B3FC7-BD87-4810-87ED-7952D0F23157}" type="pres">
      <dgm:prSet presAssocID="{D423FB80-F2BD-4DDE-80B1-76F84FE09A02}" presName="L2TextContainer" presStyleLbl="bgAccFollowNode1" presStyleIdx="0" presStyleCnt="7"/>
      <dgm:spPr/>
    </dgm:pt>
    <dgm:pt modelId="{4B545162-9690-412E-B970-54DA905B44AF}" type="pres">
      <dgm:prSet presAssocID="{D423FB80-F2BD-4DDE-80B1-76F84FE09A02}" presName="FlexibleEmptyPlaceHolder" presStyleCnt="0"/>
      <dgm:spPr/>
    </dgm:pt>
    <dgm:pt modelId="{DF478A7F-4668-4E0A-86F7-C1205CF5AA73}" type="pres">
      <dgm:prSet presAssocID="{D423FB80-F2BD-4DDE-80B1-76F84FE09A02}" presName="ConnectLine" presStyleLbl="sibTrans1D1" presStyleIdx="0" presStyleCnt="7"/>
      <dgm:spPr>
        <a:ln w="19050">
          <a:solidFill>
            <a:schemeClr val="bg2"/>
          </a:solidFill>
        </a:ln>
      </dgm:spPr>
    </dgm:pt>
    <dgm:pt modelId="{6D7F9BE3-3008-4E5E-96F3-C71D72649902}" type="pres">
      <dgm:prSet presAssocID="{D423FB80-F2BD-4DDE-80B1-76F84FE09A02}" presName="ConnectorPoint" presStyleLbl="node1" presStyleIdx="0" presStyleCnt="7"/>
      <dgm:spPr>
        <a:prstGeom prst="ellipse">
          <a:avLst/>
        </a:prstGeom>
        <a:solidFill>
          <a:schemeClr val="accent2"/>
        </a:solidFill>
        <a:ln w="6350" cap="flat" cmpd="sng" algn="ctr">
          <a:noFill/>
          <a:prstDash val="solid"/>
          <a:miter lim="800000"/>
        </a:ln>
        <a:effectLst/>
      </dgm:spPr>
    </dgm:pt>
    <dgm:pt modelId="{02633C3C-6589-41FB-998C-85A7548107A4}" type="pres">
      <dgm:prSet presAssocID="{D423FB80-F2BD-4DDE-80B1-76F84FE09A02}" presName="EmptyPlaceHolder" presStyleCnt="0"/>
      <dgm:spPr/>
    </dgm:pt>
    <dgm:pt modelId="{41467129-B2CC-4E38-A5B2-56D30FA28409}" type="pres">
      <dgm:prSet presAssocID="{EBE862E1-9761-4AA7-AA00-BD79FA3B27DD}" presName="spaceBetweenRectangles" presStyleCnt="0"/>
      <dgm:spPr/>
    </dgm:pt>
    <dgm:pt modelId="{C7F26193-F277-4FC2-96E8-E896E5EFC9BC}" type="pres">
      <dgm:prSet presAssocID="{F01D5F9E-ABC5-4560-ACB4-E6CFBC60BFF2}" presName="composite" presStyleCnt="0"/>
      <dgm:spPr/>
    </dgm:pt>
    <dgm:pt modelId="{5C68C37A-C349-49AE-97A1-63D110D2C7D1}" type="pres">
      <dgm:prSet presAssocID="{F01D5F9E-ABC5-4560-ACB4-E6CFBC60BFF2}" presName="L1TextContainer" presStyleLbl="alignNode1" presStyleIdx="1" presStyleCnt="7">
        <dgm:presLayoutVars>
          <dgm:chMax val="1"/>
          <dgm:chPref val="1"/>
          <dgm:bulletEnabled val="1"/>
        </dgm:presLayoutVars>
      </dgm:prSet>
      <dgm:spPr/>
    </dgm:pt>
    <dgm:pt modelId="{3E3F09C6-0C94-40B1-A308-6929444363D4}" type="pres">
      <dgm:prSet presAssocID="{F01D5F9E-ABC5-4560-ACB4-E6CFBC60BFF2}" presName="L2TextContainerWrapper" presStyleCnt="0">
        <dgm:presLayoutVars>
          <dgm:bulletEnabled val="1"/>
        </dgm:presLayoutVars>
      </dgm:prSet>
      <dgm:spPr/>
    </dgm:pt>
    <dgm:pt modelId="{A01D9671-7007-4F3F-98D6-A9730C5B45E4}" type="pres">
      <dgm:prSet presAssocID="{F01D5F9E-ABC5-4560-ACB4-E6CFBC60BFF2}" presName="L2TextContainer" presStyleLbl="bgAccFollowNode1" presStyleIdx="1" presStyleCnt="7"/>
      <dgm:spPr/>
    </dgm:pt>
    <dgm:pt modelId="{65C95A24-31B5-46D2-BCB4-07372ABDD6F2}" type="pres">
      <dgm:prSet presAssocID="{F01D5F9E-ABC5-4560-ACB4-E6CFBC60BFF2}" presName="FlexibleEmptyPlaceHolder" presStyleCnt="0"/>
      <dgm:spPr/>
    </dgm:pt>
    <dgm:pt modelId="{D4347EDB-4883-4C4B-A672-6266C9702B5A}" type="pres">
      <dgm:prSet presAssocID="{F01D5F9E-ABC5-4560-ACB4-E6CFBC60BFF2}" presName="ConnectLine" presStyleLbl="sibTrans1D1" presStyleIdx="1" presStyleCnt="7"/>
      <dgm:spPr>
        <a:ln w="19050">
          <a:solidFill>
            <a:schemeClr val="bg2"/>
          </a:solidFill>
        </a:ln>
      </dgm:spPr>
    </dgm:pt>
    <dgm:pt modelId="{D10813CD-B7B7-4CC7-9B2D-B5AE3D30A4DA}" type="pres">
      <dgm:prSet presAssocID="{F01D5F9E-ABC5-4560-ACB4-E6CFBC60BFF2}" presName="ConnectorPoint" presStyleLbl="node1" presStyleIdx="1" presStyleCnt="7"/>
      <dgm:spPr>
        <a:prstGeom prst="ellipse">
          <a:avLst/>
        </a:prstGeom>
        <a:solidFill>
          <a:schemeClr val="accent2"/>
        </a:solidFill>
        <a:ln w="6350" cap="flat" cmpd="sng" algn="ctr">
          <a:noFill/>
          <a:prstDash val="solid"/>
          <a:miter lim="800000"/>
        </a:ln>
        <a:effectLst/>
      </dgm:spPr>
    </dgm:pt>
    <dgm:pt modelId="{143FACBA-FB69-402B-8D92-68DCE90EA86A}" type="pres">
      <dgm:prSet presAssocID="{F01D5F9E-ABC5-4560-ACB4-E6CFBC60BFF2}" presName="EmptyPlaceHolder" presStyleCnt="0"/>
      <dgm:spPr/>
    </dgm:pt>
    <dgm:pt modelId="{0587E036-7F91-482C-9B0A-860FD4CCD0E2}" type="pres">
      <dgm:prSet presAssocID="{36ABC0D0-B41E-401C-840C-2AFBE73989B4}" presName="spaceBetweenRectangles" presStyleCnt="0"/>
      <dgm:spPr/>
    </dgm:pt>
    <dgm:pt modelId="{795AD8F1-7B20-410C-90F4-2E04F4F4C93D}" type="pres">
      <dgm:prSet presAssocID="{454D56AF-0D14-43A4-A4AA-2274946C5116}" presName="composite" presStyleCnt="0"/>
      <dgm:spPr/>
    </dgm:pt>
    <dgm:pt modelId="{C5503B6E-C1DB-44F5-ABB8-38EF445ED1E8}" type="pres">
      <dgm:prSet presAssocID="{454D56AF-0D14-43A4-A4AA-2274946C5116}" presName="L1TextContainer" presStyleLbl="alignNode1" presStyleIdx="2" presStyleCnt="7">
        <dgm:presLayoutVars>
          <dgm:chMax val="1"/>
          <dgm:chPref val="1"/>
          <dgm:bulletEnabled val="1"/>
        </dgm:presLayoutVars>
      </dgm:prSet>
      <dgm:spPr/>
    </dgm:pt>
    <dgm:pt modelId="{FD7DE90B-3DDE-4250-BB93-6AFB95DB30C9}" type="pres">
      <dgm:prSet presAssocID="{454D56AF-0D14-43A4-A4AA-2274946C5116}" presName="L2TextContainerWrapper" presStyleCnt="0">
        <dgm:presLayoutVars>
          <dgm:bulletEnabled val="1"/>
        </dgm:presLayoutVars>
      </dgm:prSet>
      <dgm:spPr/>
    </dgm:pt>
    <dgm:pt modelId="{04897CD2-CF6F-4A55-8E79-1E7393B07B06}" type="pres">
      <dgm:prSet presAssocID="{454D56AF-0D14-43A4-A4AA-2274946C5116}" presName="L2TextContainer" presStyleLbl="bgAccFollowNode1" presStyleIdx="2" presStyleCnt="7"/>
      <dgm:spPr/>
    </dgm:pt>
    <dgm:pt modelId="{30F499EF-86B9-43D4-9E36-2ADCD18D3C55}" type="pres">
      <dgm:prSet presAssocID="{454D56AF-0D14-43A4-A4AA-2274946C5116}" presName="FlexibleEmptyPlaceHolder" presStyleCnt="0"/>
      <dgm:spPr/>
    </dgm:pt>
    <dgm:pt modelId="{73ACB8E4-FFC1-49E5-BB46-1EBD63F3BF67}" type="pres">
      <dgm:prSet presAssocID="{454D56AF-0D14-43A4-A4AA-2274946C5116}" presName="ConnectLine" presStyleLbl="sibTrans1D1" presStyleIdx="2" presStyleCnt="7"/>
      <dgm:spPr>
        <a:ln w="19050">
          <a:solidFill>
            <a:schemeClr val="bg2"/>
          </a:solidFill>
        </a:ln>
      </dgm:spPr>
    </dgm:pt>
    <dgm:pt modelId="{FE89438A-B301-4219-9492-D30967496E8F}" type="pres">
      <dgm:prSet presAssocID="{454D56AF-0D14-43A4-A4AA-2274946C5116}" presName="ConnectorPoint" presStyleLbl="node1" presStyleIdx="2" presStyleCnt="7"/>
      <dgm:spPr>
        <a:prstGeom prst="ellipse">
          <a:avLst/>
        </a:prstGeom>
        <a:solidFill>
          <a:schemeClr val="accent2"/>
        </a:solidFill>
        <a:ln w="6350" cap="flat" cmpd="sng" algn="ctr">
          <a:noFill/>
          <a:prstDash val="solid"/>
          <a:miter lim="800000"/>
        </a:ln>
        <a:effectLst/>
      </dgm:spPr>
    </dgm:pt>
    <dgm:pt modelId="{80E00C49-A058-42B1-B4A9-8FC8989D4F58}" type="pres">
      <dgm:prSet presAssocID="{454D56AF-0D14-43A4-A4AA-2274946C5116}" presName="EmptyPlaceHolder" presStyleCnt="0"/>
      <dgm:spPr/>
    </dgm:pt>
    <dgm:pt modelId="{396E0C2C-79C3-4FCA-B5E5-8B3C2758C30F}" type="pres">
      <dgm:prSet presAssocID="{511F28C0-50D9-4CBB-862C-2AD0ACC17105}" presName="spaceBetweenRectangles" presStyleCnt="0"/>
      <dgm:spPr/>
    </dgm:pt>
    <dgm:pt modelId="{866B658A-D972-4AD8-A7E6-4082FD2CB001}" type="pres">
      <dgm:prSet presAssocID="{A7F4784E-75AE-4F03-B342-C71355D1ACCF}" presName="composite" presStyleCnt="0"/>
      <dgm:spPr/>
    </dgm:pt>
    <dgm:pt modelId="{CBCB6B30-5D46-4B19-B9DE-C0B7FB057712}" type="pres">
      <dgm:prSet presAssocID="{A7F4784E-75AE-4F03-B342-C71355D1ACCF}" presName="L1TextContainer" presStyleLbl="alignNode1" presStyleIdx="3" presStyleCnt="7">
        <dgm:presLayoutVars>
          <dgm:chMax val="1"/>
          <dgm:chPref val="1"/>
          <dgm:bulletEnabled val="1"/>
        </dgm:presLayoutVars>
      </dgm:prSet>
      <dgm:spPr/>
    </dgm:pt>
    <dgm:pt modelId="{746F6004-1265-4B16-B698-179F0477DB3D}" type="pres">
      <dgm:prSet presAssocID="{A7F4784E-75AE-4F03-B342-C71355D1ACCF}" presName="L2TextContainerWrapper" presStyleCnt="0">
        <dgm:presLayoutVars>
          <dgm:bulletEnabled val="1"/>
        </dgm:presLayoutVars>
      </dgm:prSet>
      <dgm:spPr/>
    </dgm:pt>
    <dgm:pt modelId="{95B1E40E-26D9-44C8-A99F-14EA44505DF3}" type="pres">
      <dgm:prSet presAssocID="{A7F4784E-75AE-4F03-B342-C71355D1ACCF}" presName="L2TextContainer" presStyleLbl="bgAccFollowNode1" presStyleIdx="3" presStyleCnt="7"/>
      <dgm:spPr/>
    </dgm:pt>
    <dgm:pt modelId="{752FC6D6-93A6-414C-B65D-6F2858E07E0C}" type="pres">
      <dgm:prSet presAssocID="{A7F4784E-75AE-4F03-B342-C71355D1ACCF}" presName="FlexibleEmptyPlaceHolder" presStyleCnt="0"/>
      <dgm:spPr/>
    </dgm:pt>
    <dgm:pt modelId="{BBBD3B06-9C30-48DB-A77E-5A358B1C6E78}" type="pres">
      <dgm:prSet presAssocID="{A7F4784E-75AE-4F03-B342-C71355D1ACCF}" presName="ConnectLine" presStyleLbl="sibTrans1D1" presStyleIdx="3" presStyleCnt="7"/>
      <dgm:spPr>
        <a:ln w="19050">
          <a:solidFill>
            <a:schemeClr val="bg2"/>
          </a:solidFill>
        </a:ln>
      </dgm:spPr>
    </dgm:pt>
    <dgm:pt modelId="{C574381E-6C24-436D-B265-4BCFEFA46591}" type="pres">
      <dgm:prSet presAssocID="{A7F4784E-75AE-4F03-B342-C71355D1ACCF}" presName="ConnectorPoint" presStyleLbl="node1" presStyleIdx="3" presStyleCnt="7"/>
      <dgm:spPr>
        <a:prstGeom prst="ellipse">
          <a:avLst/>
        </a:prstGeom>
        <a:solidFill>
          <a:schemeClr val="accent2"/>
        </a:solidFill>
        <a:ln w="6350" cap="flat" cmpd="sng" algn="ctr">
          <a:noFill/>
          <a:prstDash val="solid"/>
          <a:miter lim="800000"/>
        </a:ln>
        <a:effectLst/>
      </dgm:spPr>
    </dgm:pt>
    <dgm:pt modelId="{CC7E7566-0B46-4E0A-B951-BFE404664D2C}" type="pres">
      <dgm:prSet presAssocID="{A7F4784E-75AE-4F03-B342-C71355D1ACCF}" presName="EmptyPlaceHolder" presStyleCnt="0"/>
      <dgm:spPr/>
    </dgm:pt>
    <dgm:pt modelId="{F50C4635-5C0A-4C07-B5AD-BABD96009847}" type="pres">
      <dgm:prSet presAssocID="{3078DB00-0C2A-4587-8661-74E5E36CBCA7}" presName="spaceBetweenRectangles" presStyleCnt="0"/>
      <dgm:spPr/>
    </dgm:pt>
    <dgm:pt modelId="{5667DB6C-E90F-44DB-BFD7-8570D48D28D4}" type="pres">
      <dgm:prSet presAssocID="{A59C9EB4-4836-41EA-88FC-E68E29755DEF}" presName="composite" presStyleCnt="0"/>
      <dgm:spPr/>
    </dgm:pt>
    <dgm:pt modelId="{88F6D506-033B-4CA4-9572-41E373A6B43C}" type="pres">
      <dgm:prSet presAssocID="{A59C9EB4-4836-41EA-88FC-E68E29755DEF}" presName="L1TextContainer" presStyleLbl="alignNode1" presStyleIdx="4" presStyleCnt="7">
        <dgm:presLayoutVars>
          <dgm:chMax val="1"/>
          <dgm:chPref val="1"/>
          <dgm:bulletEnabled val="1"/>
        </dgm:presLayoutVars>
      </dgm:prSet>
      <dgm:spPr/>
    </dgm:pt>
    <dgm:pt modelId="{E3303ED6-54B9-4518-AD7C-3197102106EF}" type="pres">
      <dgm:prSet presAssocID="{A59C9EB4-4836-41EA-88FC-E68E29755DEF}" presName="L2TextContainerWrapper" presStyleCnt="0">
        <dgm:presLayoutVars>
          <dgm:bulletEnabled val="1"/>
        </dgm:presLayoutVars>
      </dgm:prSet>
      <dgm:spPr/>
    </dgm:pt>
    <dgm:pt modelId="{FE14A9FC-66E7-4679-B63E-054F98E59204}" type="pres">
      <dgm:prSet presAssocID="{A59C9EB4-4836-41EA-88FC-E68E29755DEF}" presName="L2TextContainer" presStyleLbl="bgAccFollowNode1" presStyleIdx="4" presStyleCnt="7"/>
      <dgm:spPr/>
    </dgm:pt>
    <dgm:pt modelId="{8F1DAFAE-685A-4EC1-8FC0-2EE182F59B78}" type="pres">
      <dgm:prSet presAssocID="{A59C9EB4-4836-41EA-88FC-E68E29755DEF}" presName="FlexibleEmptyPlaceHolder" presStyleCnt="0"/>
      <dgm:spPr/>
    </dgm:pt>
    <dgm:pt modelId="{4702B22B-8EB6-4454-9F8E-9A963F32B8A1}" type="pres">
      <dgm:prSet presAssocID="{A59C9EB4-4836-41EA-88FC-E68E29755DEF}" presName="ConnectLine" presStyleLbl="sibTrans1D1" presStyleIdx="4" presStyleCnt="7"/>
      <dgm:spPr>
        <a:ln w="19050">
          <a:solidFill>
            <a:schemeClr val="bg2"/>
          </a:solidFill>
        </a:ln>
      </dgm:spPr>
    </dgm:pt>
    <dgm:pt modelId="{F2E81385-B138-4A59-9452-A3C9AC4F2012}" type="pres">
      <dgm:prSet presAssocID="{A59C9EB4-4836-41EA-88FC-E68E29755DEF}" presName="ConnectorPoint" presStyleLbl="node1" presStyleIdx="4" presStyleCnt="7"/>
      <dgm:spPr>
        <a:prstGeom prst="ellipse">
          <a:avLst/>
        </a:prstGeom>
        <a:solidFill>
          <a:schemeClr val="accent2"/>
        </a:solidFill>
        <a:ln w="6350" cap="flat" cmpd="sng" algn="ctr">
          <a:noFill/>
          <a:prstDash val="solid"/>
          <a:miter lim="800000"/>
        </a:ln>
        <a:effectLst/>
      </dgm:spPr>
    </dgm:pt>
    <dgm:pt modelId="{00C34F8E-67EA-485C-B754-5C6C9BC871C5}" type="pres">
      <dgm:prSet presAssocID="{A59C9EB4-4836-41EA-88FC-E68E29755DEF}" presName="EmptyPlaceHolder" presStyleCnt="0"/>
      <dgm:spPr/>
    </dgm:pt>
    <dgm:pt modelId="{E2C470F7-A894-4A64-A64E-235B0E510421}" type="pres">
      <dgm:prSet presAssocID="{62C75627-0A71-4E35-B62B-749D8AB3C189}" presName="spaceBetweenRectangles" presStyleCnt="0"/>
      <dgm:spPr/>
    </dgm:pt>
    <dgm:pt modelId="{6AA3FB3F-E213-4147-93D1-22B952CDFE17}" type="pres">
      <dgm:prSet presAssocID="{2DC4903D-31E8-4ED6-875F-63877788B702}" presName="composite" presStyleCnt="0"/>
      <dgm:spPr/>
    </dgm:pt>
    <dgm:pt modelId="{270971D8-F05B-4392-88C0-D9921BB5F6B0}" type="pres">
      <dgm:prSet presAssocID="{2DC4903D-31E8-4ED6-875F-63877788B702}" presName="L1TextContainer" presStyleLbl="alignNode1" presStyleIdx="5" presStyleCnt="7">
        <dgm:presLayoutVars>
          <dgm:chMax val="1"/>
          <dgm:chPref val="1"/>
          <dgm:bulletEnabled val="1"/>
        </dgm:presLayoutVars>
      </dgm:prSet>
      <dgm:spPr/>
    </dgm:pt>
    <dgm:pt modelId="{68B34C20-0EE9-4A51-9634-702BEA794899}" type="pres">
      <dgm:prSet presAssocID="{2DC4903D-31E8-4ED6-875F-63877788B702}" presName="L2TextContainerWrapper" presStyleCnt="0">
        <dgm:presLayoutVars>
          <dgm:bulletEnabled val="1"/>
        </dgm:presLayoutVars>
      </dgm:prSet>
      <dgm:spPr/>
    </dgm:pt>
    <dgm:pt modelId="{1D60394B-1800-4790-9694-08B1C1D1B34D}" type="pres">
      <dgm:prSet presAssocID="{2DC4903D-31E8-4ED6-875F-63877788B702}" presName="L2TextContainer" presStyleLbl="bgAccFollowNode1" presStyleIdx="5" presStyleCnt="7"/>
      <dgm:spPr/>
    </dgm:pt>
    <dgm:pt modelId="{F7828579-24D8-4EC2-A1D6-344D5AD522E4}" type="pres">
      <dgm:prSet presAssocID="{2DC4903D-31E8-4ED6-875F-63877788B702}" presName="FlexibleEmptyPlaceHolder" presStyleCnt="0"/>
      <dgm:spPr/>
    </dgm:pt>
    <dgm:pt modelId="{59F1EF41-14EA-48EE-A559-118169DBDB24}" type="pres">
      <dgm:prSet presAssocID="{2DC4903D-31E8-4ED6-875F-63877788B702}" presName="ConnectLine" presStyleLbl="sibTrans1D1" presStyleIdx="5" presStyleCnt="7"/>
      <dgm:spPr>
        <a:ln w="19050">
          <a:solidFill>
            <a:schemeClr val="bg2"/>
          </a:solidFill>
        </a:ln>
      </dgm:spPr>
    </dgm:pt>
    <dgm:pt modelId="{8E0947F0-E28B-4B2E-B1D6-BFEED1AF012B}" type="pres">
      <dgm:prSet presAssocID="{2DC4903D-31E8-4ED6-875F-63877788B702}" presName="ConnectorPoint" presStyleLbl="node1" presStyleIdx="5" presStyleCnt="7"/>
      <dgm:spPr>
        <a:prstGeom prst="ellipse">
          <a:avLst/>
        </a:prstGeom>
        <a:solidFill>
          <a:schemeClr val="accent2"/>
        </a:solidFill>
        <a:ln w="6350" cap="flat" cmpd="sng" algn="ctr">
          <a:noFill/>
          <a:prstDash val="solid"/>
          <a:miter lim="800000"/>
        </a:ln>
        <a:effectLst/>
      </dgm:spPr>
    </dgm:pt>
    <dgm:pt modelId="{6BA99215-8D0D-4B24-ACDB-B8619064A20A}" type="pres">
      <dgm:prSet presAssocID="{2DC4903D-31E8-4ED6-875F-63877788B702}" presName="EmptyPlaceHolder" presStyleCnt="0"/>
      <dgm:spPr/>
    </dgm:pt>
    <dgm:pt modelId="{9B2B8A77-95BF-4B3D-B7A2-74A64BEAD033}" type="pres">
      <dgm:prSet presAssocID="{EBFDEA83-93E5-4D72-A672-078838B258F5}" presName="spaceBetweenRectangles" presStyleCnt="0"/>
      <dgm:spPr/>
    </dgm:pt>
    <dgm:pt modelId="{CB500B18-4CCC-44D0-A7EE-E63EC340604C}" type="pres">
      <dgm:prSet presAssocID="{8A93A940-284B-49B0-9D89-5FA2B3B3C7E5}" presName="composite" presStyleCnt="0"/>
      <dgm:spPr/>
    </dgm:pt>
    <dgm:pt modelId="{A7F04B95-81DC-4C70-990B-FEE82F4C63E7}" type="pres">
      <dgm:prSet presAssocID="{8A93A940-284B-49B0-9D89-5FA2B3B3C7E5}" presName="L1TextContainer" presStyleLbl="alignNode1" presStyleIdx="6" presStyleCnt="7">
        <dgm:presLayoutVars>
          <dgm:chMax val="1"/>
          <dgm:chPref val="1"/>
          <dgm:bulletEnabled val="1"/>
        </dgm:presLayoutVars>
      </dgm:prSet>
      <dgm:spPr/>
    </dgm:pt>
    <dgm:pt modelId="{16384FAB-C600-47F1-91A6-2EF972F345F9}" type="pres">
      <dgm:prSet presAssocID="{8A93A940-284B-49B0-9D89-5FA2B3B3C7E5}" presName="L2TextContainerWrapper" presStyleCnt="0">
        <dgm:presLayoutVars>
          <dgm:bulletEnabled val="1"/>
        </dgm:presLayoutVars>
      </dgm:prSet>
      <dgm:spPr/>
    </dgm:pt>
    <dgm:pt modelId="{725F2AEF-0925-4411-A89A-5976D96BC3B1}" type="pres">
      <dgm:prSet presAssocID="{8A93A940-284B-49B0-9D89-5FA2B3B3C7E5}" presName="L2TextContainer" presStyleLbl="bgAccFollowNode1" presStyleIdx="6" presStyleCnt="7"/>
      <dgm:spPr/>
    </dgm:pt>
    <dgm:pt modelId="{F1CEE27F-E297-4972-B373-BDB021CAF74B}" type="pres">
      <dgm:prSet presAssocID="{8A93A940-284B-49B0-9D89-5FA2B3B3C7E5}" presName="FlexibleEmptyPlaceHolder" presStyleCnt="0"/>
      <dgm:spPr/>
    </dgm:pt>
    <dgm:pt modelId="{3F1F843F-8CAA-4ECF-B5A2-211D6C43D3C6}" type="pres">
      <dgm:prSet presAssocID="{8A93A940-284B-49B0-9D89-5FA2B3B3C7E5}" presName="ConnectLine" presStyleLbl="sibTrans1D1" presStyleIdx="6" presStyleCnt="7"/>
      <dgm:spPr>
        <a:ln w="19050">
          <a:solidFill>
            <a:schemeClr val="bg2"/>
          </a:solidFill>
        </a:ln>
      </dgm:spPr>
    </dgm:pt>
    <dgm:pt modelId="{53B98CC0-1029-46A6-8053-0933F88F7705}" type="pres">
      <dgm:prSet presAssocID="{8A93A940-284B-49B0-9D89-5FA2B3B3C7E5}" presName="ConnectorPoint" presStyleLbl="node1" presStyleIdx="6" presStyleCnt="7"/>
      <dgm:spPr>
        <a:prstGeom prst="ellipse">
          <a:avLst/>
        </a:prstGeom>
        <a:solidFill>
          <a:schemeClr val="accent2"/>
        </a:solidFill>
        <a:ln w="6350" cap="flat" cmpd="sng" algn="ctr">
          <a:noFill/>
          <a:prstDash val="solid"/>
          <a:miter lim="800000"/>
        </a:ln>
        <a:effectLst/>
      </dgm:spPr>
    </dgm:pt>
    <dgm:pt modelId="{ED7FD386-E91E-4500-9B1B-A5B2EA2DCD9E}" type="pres">
      <dgm:prSet presAssocID="{8A93A940-284B-49B0-9D89-5FA2B3B3C7E5}" presName="EmptyPlaceHolder" presStyleCnt="0"/>
      <dgm:spPr/>
    </dgm:pt>
  </dgm:ptLst>
  <dgm:cxnLst>
    <dgm:cxn modelId="{EFCDBD03-D0D6-40EF-B23F-059C5723FEF9}" srcId="{A59C9EB4-4836-41EA-88FC-E68E29755DEF}" destId="{159F64F3-C0B0-4E25-BF8B-9DFF0CF48DDA}" srcOrd="1" destOrd="0" parTransId="{D8C310B4-576E-4B34-96B7-8288DF9F33FB}" sibTransId="{3156FC2A-0DCC-4B56-927C-C2D0BAD3D1D0}"/>
    <dgm:cxn modelId="{8D14970D-C6E7-4FAF-813A-8B8B96348C8C}" srcId="{8A93A940-284B-49B0-9D89-5FA2B3B3C7E5}" destId="{2DCE37FF-3F0D-4038-8DA6-BAA5F6363601}" srcOrd="1" destOrd="0" parTransId="{001F0DA4-0EB7-45CE-9103-17286F6AB62D}" sibTransId="{F3C0E582-AC44-40F7-862B-251C36F6BA45}"/>
    <dgm:cxn modelId="{D015A90D-3D28-484C-86C7-67F6B0B7CA80}" type="presOf" srcId="{2DCE37FF-3F0D-4038-8DA6-BAA5F6363601}" destId="{725F2AEF-0925-4411-A89A-5976D96BC3B1}" srcOrd="0" destOrd="1" presId="urn:microsoft.com/office/officeart/2017/3/layout/HorizontalLabelsTimeline"/>
    <dgm:cxn modelId="{EADCFF1E-172D-4C2D-BDB4-9D2B19597296}" type="presOf" srcId="{47BE8E0B-496B-44FC-825E-C2A10D821DC9}" destId="{A01D9671-7007-4F3F-98D6-A9730C5B45E4}" srcOrd="0" destOrd="0" presId="urn:microsoft.com/office/officeart/2017/3/layout/HorizontalLabelsTimeline"/>
    <dgm:cxn modelId="{C2A8B52A-540B-46B5-A43B-27FAF06A13EF}" srcId="{FF3CD410-5E2E-4080-A893-907D31D22CB3}" destId="{A59C9EB4-4836-41EA-88FC-E68E29755DEF}" srcOrd="4" destOrd="0" parTransId="{C486CA18-5D6B-49AD-B92C-52313E993EC5}" sibTransId="{62C75627-0A71-4E35-B62B-749D8AB3C189}"/>
    <dgm:cxn modelId="{5A3B2130-5035-4E61-92B1-343AA432C9DF}" srcId="{FF3CD410-5E2E-4080-A893-907D31D22CB3}" destId="{454D56AF-0D14-43A4-A4AA-2274946C5116}" srcOrd="2" destOrd="0" parTransId="{340931FA-0A09-49B9-99A7-6650F93FDC08}" sibTransId="{511F28C0-50D9-4CBB-862C-2AD0ACC17105}"/>
    <dgm:cxn modelId="{33DFDD33-182D-44AF-9877-B1DCECE3CC9D}" srcId="{FF3CD410-5E2E-4080-A893-907D31D22CB3}" destId="{A7F4784E-75AE-4F03-B342-C71355D1ACCF}" srcOrd="3" destOrd="0" parTransId="{E8170CB0-7D27-4024-BF4D-F79F86202313}" sibTransId="{3078DB00-0C2A-4587-8661-74E5E36CBCA7}"/>
    <dgm:cxn modelId="{4F0EAB3D-D6DC-4270-A428-F626A2666D2A}" type="presOf" srcId="{8A93A940-284B-49B0-9D89-5FA2B3B3C7E5}" destId="{A7F04B95-81DC-4C70-990B-FEE82F4C63E7}" srcOrd="0" destOrd="0" presId="urn:microsoft.com/office/officeart/2017/3/layout/HorizontalLabelsTimeline"/>
    <dgm:cxn modelId="{27DFC140-6B7C-4936-8F85-B67BAE35FE0A}" type="presOf" srcId="{159F64F3-C0B0-4E25-BF8B-9DFF0CF48DDA}" destId="{FE14A9FC-66E7-4679-B63E-054F98E59204}" srcOrd="0" destOrd="1" presId="urn:microsoft.com/office/officeart/2017/3/layout/HorizontalLabelsTimeline"/>
    <dgm:cxn modelId="{C436E05B-3981-4E5A-BD66-5DBD06BC52A1}" type="presOf" srcId="{F01D5F9E-ABC5-4560-ACB4-E6CFBC60BFF2}" destId="{5C68C37A-C349-49AE-97A1-63D110D2C7D1}" srcOrd="0" destOrd="0" presId="urn:microsoft.com/office/officeart/2017/3/layout/HorizontalLabelsTimeline"/>
    <dgm:cxn modelId="{0F399562-D70A-4562-8F3B-6BDFB478E9DA}" type="presOf" srcId="{F9F6085C-97A2-4228-8CD2-693336366B74}" destId="{A01D9671-7007-4F3F-98D6-A9730C5B45E4}" srcOrd="0" destOrd="1" presId="urn:microsoft.com/office/officeart/2017/3/layout/HorizontalLabelsTimeline"/>
    <dgm:cxn modelId="{BCFF9E62-378D-4A31-B9DF-8124DF83581F}" srcId="{F01D5F9E-ABC5-4560-ACB4-E6CFBC60BFF2}" destId="{F9F6085C-97A2-4228-8CD2-693336366B74}" srcOrd="1" destOrd="0" parTransId="{D745F3DD-3568-41FF-99AD-C55B2DD6674A}" sibTransId="{2569D29A-94E0-4480-AE18-CED53BB37EA2}"/>
    <dgm:cxn modelId="{982D7B44-1518-4DD0-82D4-8A3901DD95E9}" srcId="{FF3CD410-5E2E-4080-A893-907D31D22CB3}" destId="{8A93A940-284B-49B0-9D89-5FA2B3B3C7E5}" srcOrd="6" destOrd="0" parTransId="{CD96219D-3688-4138-ACC9-901ED9FEACCC}" sibTransId="{E0447E4A-3C15-4884-AEBE-804149EBD331}"/>
    <dgm:cxn modelId="{4B61AF65-3991-4A24-9475-D4AA0127738F}" srcId="{FF3CD410-5E2E-4080-A893-907D31D22CB3}" destId="{F01D5F9E-ABC5-4560-ACB4-E6CFBC60BFF2}" srcOrd="1" destOrd="0" parTransId="{FEAC3315-4B36-4E3C-89B3-70A50C7F13CC}" sibTransId="{36ABC0D0-B41E-401C-840C-2AFBE73989B4}"/>
    <dgm:cxn modelId="{07CF0F68-F2BE-4609-9A31-05369C6732BD}" srcId="{D423FB80-F2BD-4DDE-80B1-76F84FE09A02}" destId="{A8790C1A-7738-4F18-887A-02D86BD6C9F2}" srcOrd="1" destOrd="0" parTransId="{C85D721A-7771-4679-AD72-AF95622BCAA0}" sibTransId="{96720A43-2C29-44CE-9603-4CA1130E53F4}"/>
    <dgm:cxn modelId="{A319CB69-6926-431D-A805-EACBFA83FA66}" srcId="{FF3CD410-5E2E-4080-A893-907D31D22CB3}" destId="{2DC4903D-31E8-4ED6-875F-63877788B702}" srcOrd="5" destOrd="0" parTransId="{A18F8C20-9A13-44DB-9E45-C2DE49ACE5D9}" sibTransId="{EBFDEA83-93E5-4D72-A672-078838B258F5}"/>
    <dgm:cxn modelId="{935F274E-0D61-4EDD-92A7-9CA37702DC15}" type="presOf" srcId="{2DC4903D-31E8-4ED6-875F-63877788B702}" destId="{270971D8-F05B-4392-88C0-D9921BB5F6B0}" srcOrd="0" destOrd="0" presId="urn:microsoft.com/office/officeart/2017/3/layout/HorizontalLabelsTimeline"/>
    <dgm:cxn modelId="{24FE186F-F804-46F5-9C2D-96C1655A06BB}" type="presOf" srcId="{FF3CD410-5E2E-4080-A893-907D31D22CB3}" destId="{687CC7BD-79EF-4A0F-BDD3-809BFA49E6BE}" srcOrd="0" destOrd="0" presId="urn:microsoft.com/office/officeart/2017/3/layout/HorizontalLabelsTimeline"/>
    <dgm:cxn modelId="{39D44B58-A297-49E5-838F-F1ED4803C710}" srcId="{454D56AF-0D14-43A4-A4AA-2274946C5116}" destId="{2FE7E4D1-60AF-4AF7-A3B8-469E00792ED2}" srcOrd="1" destOrd="0" parTransId="{C6A26EB9-4255-4707-972A-27558E9D2889}" sibTransId="{85ABF238-D7F5-4D21-AE4C-3D11E7D41E9C}"/>
    <dgm:cxn modelId="{B9B38C7F-D679-4A39-B742-6501D3961044}" srcId="{454D56AF-0D14-43A4-A4AA-2274946C5116}" destId="{3280BE73-5C4D-4941-9102-E5930904556F}" srcOrd="0" destOrd="0" parTransId="{596FE3BE-79D4-47E4-8416-EDF8385B1DE9}" sibTransId="{8E22D1FB-CF90-47F0-B06E-C66C75D54226}"/>
    <dgm:cxn modelId="{59B27383-B045-4BF7-93D0-B9D2CB156BC5}" type="presOf" srcId="{1827863D-2FA1-48D1-81C4-0E7D31ADB47E}" destId="{95B1E40E-26D9-44C8-A99F-14EA44505DF3}" srcOrd="0" destOrd="0" presId="urn:microsoft.com/office/officeart/2017/3/layout/HorizontalLabelsTimeline"/>
    <dgm:cxn modelId="{270F1A8F-053B-4B29-B86C-B8D01B394942}" type="presOf" srcId="{CF564C6C-7771-4FD5-B851-B5B84730268F}" destId="{FE14A9FC-66E7-4679-B63E-054F98E59204}" srcOrd="0" destOrd="0" presId="urn:microsoft.com/office/officeart/2017/3/layout/HorizontalLabelsTimeline"/>
    <dgm:cxn modelId="{6AEB3B94-8522-4F42-A6BC-BC55C5AED92F}" srcId="{8A93A940-284B-49B0-9D89-5FA2B3B3C7E5}" destId="{6BA5F3BE-D53A-42E0-A7FE-674B99BD07E6}" srcOrd="0" destOrd="0" parTransId="{9484BBA1-86EE-4AA2-B94A-A26EED0EFB1E}" sibTransId="{48C67DB7-8AA6-454C-83AE-A16B3B9F45FF}"/>
    <dgm:cxn modelId="{47F4D29A-7D65-4C2F-8677-61780F0F1118}" srcId="{F01D5F9E-ABC5-4560-ACB4-E6CFBC60BFF2}" destId="{47BE8E0B-496B-44FC-825E-C2A10D821DC9}" srcOrd="0" destOrd="0" parTransId="{26C37286-A207-4C3A-8F03-B64C4EB72DB8}" sibTransId="{258C30B8-1EDE-458F-9BAB-BD0E5C8E1BF9}"/>
    <dgm:cxn modelId="{68D35F9D-DABF-4E5A-94D4-F988D8E84907}" srcId="{D423FB80-F2BD-4DDE-80B1-76F84FE09A02}" destId="{245E128E-7700-4C91-9411-CDD1DCA94D67}" srcOrd="0" destOrd="0" parTransId="{B4D95EBA-0423-4AFA-B379-E030341B1F23}" sibTransId="{4963BA97-D4C5-477B-9B0D-68DB38F61579}"/>
    <dgm:cxn modelId="{2C87A39F-871C-45C6-8C22-A8C358151D70}" type="presOf" srcId="{A7F4784E-75AE-4F03-B342-C71355D1ACCF}" destId="{CBCB6B30-5D46-4B19-B9DE-C0B7FB057712}" srcOrd="0" destOrd="0" presId="urn:microsoft.com/office/officeart/2017/3/layout/HorizontalLabelsTimeline"/>
    <dgm:cxn modelId="{078029A2-947D-4D6B-B786-5B31CB659BA9}" type="presOf" srcId="{A59C9EB4-4836-41EA-88FC-E68E29755DEF}" destId="{88F6D506-033B-4CA4-9572-41E373A6B43C}" srcOrd="0" destOrd="0" presId="urn:microsoft.com/office/officeart/2017/3/layout/HorizontalLabelsTimeline"/>
    <dgm:cxn modelId="{F235FFA2-7CA0-45AA-B8F8-6565B3CBFFC6}" type="presOf" srcId="{6BA5F3BE-D53A-42E0-A7FE-674B99BD07E6}" destId="{725F2AEF-0925-4411-A89A-5976D96BC3B1}" srcOrd="0" destOrd="0" presId="urn:microsoft.com/office/officeart/2017/3/layout/HorizontalLabelsTimeline"/>
    <dgm:cxn modelId="{7749B4AD-5089-49E7-8F6B-1B2382C9B50E}" srcId="{A7F4784E-75AE-4F03-B342-C71355D1ACCF}" destId="{1827863D-2FA1-48D1-81C4-0E7D31ADB47E}" srcOrd="0" destOrd="0" parTransId="{B426C98F-7250-4E9E-84CB-E9FC83F8CB06}" sibTransId="{D0D7EB30-49F6-43D6-AF40-1B9302B3ADF0}"/>
    <dgm:cxn modelId="{5BF3B7B1-A779-4E2D-8625-77DE0CA38FEE}" srcId="{FF3CD410-5E2E-4080-A893-907D31D22CB3}" destId="{D423FB80-F2BD-4DDE-80B1-76F84FE09A02}" srcOrd="0" destOrd="0" parTransId="{9B1CA3FF-D252-4AF5-8F50-CFC93ACA9175}" sibTransId="{EBE862E1-9761-4AA7-AA00-BD79FA3B27DD}"/>
    <dgm:cxn modelId="{F68895C0-3F1F-4678-B72B-DB82A8D7873D}" type="presOf" srcId="{245E128E-7700-4C91-9411-CDD1DCA94D67}" destId="{255B3FC7-BD87-4810-87ED-7952D0F23157}" srcOrd="0" destOrd="0" presId="urn:microsoft.com/office/officeart/2017/3/layout/HorizontalLabelsTimeline"/>
    <dgm:cxn modelId="{115BCDC0-EC6D-46AE-815F-E83D066AE364}" type="presOf" srcId="{A8790C1A-7738-4F18-887A-02D86BD6C9F2}" destId="{255B3FC7-BD87-4810-87ED-7952D0F23157}" srcOrd="0" destOrd="1" presId="urn:microsoft.com/office/officeart/2017/3/layout/HorizontalLabelsTimeline"/>
    <dgm:cxn modelId="{607143D0-C26B-448B-8E8C-A8A46198F0C6}" srcId="{2DC4903D-31E8-4ED6-875F-63877788B702}" destId="{A9FB790A-3E33-4887-962E-7206A01AD84F}" srcOrd="0" destOrd="0" parTransId="{2E34BE83-4A83-4B5F-8976-D4AC57FE5007}" sibTransId="{A18338C2-0675-4B1C-898F-3D939F41C34C}"/>
    <dgm:cxn modelId="{186572D2-DD3E-469C-B4C6-FC405845D66C}" type="presOf" srcId="{3280BE73-5C4D-4941-9102-E5930904556F}" destId="{04897CD2-CF6F-4A55-8E79-1E7393B07B06}" srcOrd="0" destOrd="0" presId="urn:microsoft.com/office/officeart/2017/3/layout/HorizontalLabelsTimeline"/>
    <dgm:cxn modelId="{0850A4D5-F517-4BE2-AE27-9281E3729461}" type="presOf" srcId="{454D56AF-0D14-43A4-A4AA-2274946C5116}" destId="{C5503B6E-C1DB-44F5-ABB8-38EF445ED1E8}" srcOrd="0" destOrd="0" presId="urn:microsoft.com/office/officeart/2017/3/layout/HorizontalLabelsTimeline"/>
    <dgm:cxn modelId="{69731CDC-F143-4649-B053-C5C42E2A4BB2}" type="presOf" srcId="{2FE7E4D1-60AF-4AF7-A3B8-469E00792ED2}" destId="{04897CD2-CF6F-4A55-8E79-1E7393B07B06}" srcOrd="0" destOrd="1" presId="urn:microsoft.com/office/officeart/2017/3/layout/HorizontalLabelsTimeline"/>
    <dgm:cxn modelId="{5F80C7E1-A7BD-418E-A665-3DAF3DEDF5A4}" srcId="{A59C9EB4-4836-41EA-88FC-E68E29755DEF}" destId="{CF564C6C-7771-4FD5-B851-B5B84730268F}" srcOrd="0" destOrd="0" parTransId="{5A57A755-D716-4DC9-9A51-20693042AFC8}" sibTransId="{024A7FBC-BB10-4242-BAF3-82678A4C13DA}"/>
    <dgm:cxn modelId="{913E9CE7-B8A6-4506-ADA2-FB6349E99383}" type="presOf" srcId="{A9FB790A-3E33-4887-962E-7206A01AD84F}" destId="{1D60394B-1800-4790-9694-08B1C1D1B34D}" srcOrd="0" destOrd="0" presId="urn:microsoft.com/office/officeart/2017/3/layout/HorizontalLabelsTimeline"/>
    <dgm:cxn modelId="{FAEC57FD-E661-46F9-8FC2-72568E9086CE}" type="presOf" srcId="{D423FB80-F2BD-4DDE-80B1-76F84FE09A02}" destId="{64E37A6A-8F95-4F28-92FC-1FE8089D7DAF}" srcOrd="0" destOrd="0" presId="urn:microsoft.com/office/officeart/2017/3/layout/HorizontalLabelsTimeline"/>
    <dgm:cxn modelId="{41A1825C-6B33-4866-A7F1-A86BC36862B3}" type="presParOf" srcId="{687CC7BD-79EF-4A0F-BDD3-809BFA49E6BE}" destId="{6168B371-2815-4661-9209-F8A29814ADCC}" srcOrd="0" destOrd="0" presId="urn:microsoft.com/office/officeart/2017/3/layout/HorizontalLabelsTimeline"/>
    <dgm:cxn modelId="{281FC94C-5AAC-413C-803D-BB6EEF9AD3A6}" type="presParOf" srcId="{687CC7BD-79EF-4A0F-BDD3-809BFA49E6BE}" destId="{4C5F54B5-504F-4069-AF1D-9A370FBD268C}" srcOrd="1" destOrd="0" presId="urn:microsoft.com/office/officeart/2017/3/layout/HorizontalLabelsTimeline"/>
    <dgm:cxn modelId="{CFDEA283-4601-4089-8563-A85225CFEF1D}" type="presParOf" srcId="{4C5F54B5-504F-4069-AF1D-9A370FBD268C}" destId="{34539F78-7536-446A-B749-4315D26F2C4E}" srcOrd="0" destOrd="0" presId="urn:microsoft.com/office/officeart/2017/3/layout/HorizontalLabelsTimeline"/>
    <dgm:cxn modelId="{8A5756AD-D676-4F95-8A8A-CDE3EA13E14C}" type="presParOf" srcId="{34539F78-7536-446A-B749-4315D26F2C4E}" destId="{64E37A6A-8F95-4F28-92FC-1FE8089D7DAF}" srcOrd="0" destOrd="0" presId="urn:microsoft.com/office/officeart/2017/3/layout/HorizontalLabelsTimeline"/>
    <dgm:cxn modelId="{C64DD621-F766-410D-81AE-A692FE379207}" type="presParOf" srcId="{34539F78-7536-446A-B749-4315D26F2C4E}" destId="{301B11E7-9AB9-40DA-A950-87C47281308D}" srcOrd="1" destOrd="0" presId="urn:microsoft.com/office/officeart/2017/3/layout/HorizontalLabelsTimeline"/>
    <dgm:cxn modelId="{72141621-AC11-4C6D-A617-B6CF19C76AAE}" type="presParOf" srcId="{301B11E7-9AB9-40DA-A950-87C47281308D}" destId="{255B3FC7-BD87-4810-87ED-7952D0F23157}" srcOrd="0" destOrd="0" presId="urn:microsoft.com/office/officeart/2017/3/layout/HorizontalLabelsTimeline"/>
    <dgm:cxn modelId="{C728B947-ADB2-406E-9206-93298476CEFD}" type="presParOf" srcId="{301B11E7-9AB9-40DA-A950-87C47281308D}" destId="{4B545162-9690-412E-B970-54DA905B44AF}" srcOrd="1" destOrd="0" presId="urn:microsoft.com/office/officeart/2017/3/layout/HorizontalLabelsTimeline"/>
    <dgm:cxn modelId="{9B7FD2A9-25B9-477B-AC6A-FE14BD3BFF32}" type="presParOf" srcId="{34539F78-7536-446A-B749-4315D26F2C4E}" destId="{DF478A7F-4668-4E0A-86F7-C1205CF5AA73}" srcOrd="2" destOrd="0" presId="urn:microsoft.com/office/officeart/2017/3/layout/HorizontalLabelsTimeline"/>
    <dgm:cxn modelId="{A1F8B173-85E4-4ED9-BFF5-CF116D6F7CE3}" type="presParOf" srcId="{34539F78-7536-446A-B749-4315D26F2C4E}" destId="{6D7F9BE3-3008-4E5E-96F3-C71D72649902}" srcOrd="3" destOrd="0" presId="urn:microsoft.com/office/officeart/2017/3/layout/HorizontalLabelsTimeline"/>
    <dgm:cxn modelId="{74F580D4-41FC-4B1B-82E4-22FCC2246045}" type="presParOf" srcId="{34539F78-7536-446A-B749-4315D26F2C4E}" destId="{02633C3C-6589-41FB-998C-85A7548107A4}" srcOrd="4" destOrd="0" presId="urn:microsoft.com/office/officeart/2017/3/layout/HorizontalLabelsTimeline"/>
    <dgm:cxn modelId="{ACB72553-49A5-440C-B1C8-D7D8CFF44BD6}" type="presParOf" srcId="{4C5F54B5-504F-4069-AF1D-9A370FBD268C}" destId="{41467129-B2CC-4E38-A5B2-56D30FA28409}" srcOrd="1" destOrd="0" presId="urn:microsoft.com/office/officeart/2017/3/layout/HorizontalLabelsTimeline"/>
    <dgm:cxn modelId="{25113ECB-44A4-43A3-B2D0-D47302F35B26}" type="presParOf" srcId="{4C5F54B5-504F-4069-AF1D-9A370FBD268C}" destId="{C7F26193-F277-4FC2-96E8-E896E5EFC9BC}" srcOrd="2" destOrd="0" presId="urn:microsoft.com/office/officeart/2017/3/layout/HorizontalLabelsTimeline"/>
    <dgm:cxn modelId="{AEF2036D-29F6-4431-8357-64776A18B655}" type="presParOf" srcId="{C7F26193-F277-4FC2-96E8-E896E5EFC9BC}" destId="{5C68C37A-C349-49AE-97A1-63D110D2C7D1}" srcOrd="0" destOrd="0" presId="urn:microsoft.com/office/officeart/2017/3/layout/HorizontalLabelsTimeline"/>
    <dgm:cxn modelId="{51F9D33C-AECD-4F33-B2DA-43CF6B93002F}" type="presParOf" srcId="{C7F26193-F277-4FC2-96E8-E896E5EFC9BC}" destId="{3E3F09C6-0C94-40B1-A308-6929444363D4}" srcOrd="1" destOrd="0" presId="urn:microsoft.com/office/officeart/2017/3/layout/HorizontalLabelsTimeline"/>
    <dgm:cxn modelId="{17B9A51D-D490-4C54-B91D-5CD40783571D}" type="presParOf" srcId="{3E3F09C6-0C94-40B1-A308-6929444363D4}" destId="{A01D9671-7007-4F3F-98D6-A9730C5B45E4}" srcOrd="0" destOrd="0" presId="urn:microsoft.com/office/officeart/2017/3/layout/HorizontalLabelsTimeline"/>
    <dgm:cxn modelId="{A6AAA60B-E979-47B8-A997-DB62C715690F}" type="presParOf" srcId="{3E3F09C6-0C94-40B1-A308-6929444363D4}" destId="{65C95A24-31B5-46D2-BCB4-07372ABDD6F2}" srcOrd="1" destOrd="0" presId="urn:microsoft.com/office/officeart/2017/3/layout/HorizontalLabelsTimeline"/>
    <dgm:cxn modelId="{05694172-1DAF-4D9C-BBD9-0794366FCD56}" type="presParOf" srcId="{C7F26193-F277-4FC2-96E8-E896E5EFC9BC}" destId="{D4347EDB-4883-4C4B-A672-6266C9702B5A}" srcOrd="2" destOrd="0" presId="urn:microsoft.com/office/officeart/2017/3/layout/HorizontalLabelsTimeline"/>
    <dgm:cxn modelId="{BC9943FE-1230-4FDB-A7D8-898D013B9350}" type="presParOf" srcId="{C7F26193-F277-4FC2-96E8-E896E5EFC9BC}" destId="{D10813CD-B7B7-4CC7-9B2D-B5AE3D30A4DA}" srcOrd="3" destOrd="0" presId="urn:microsoft.com/office/officeart/2017/3/layout/HorizontalLabelsTimeline"/>
    <dgm:cxn modelId="{084C9897-3EE7-44CF-9F38-C9A562B67975}" type="presParOf" srcId="{C7F26193-F277-4FC2-96E8-E896E5EFC9BC}" destId="{143FACBA-FB69-402B-8D92-68DCE90EA86A}" srcOrd="4" destOrd="0" presId="urn:microsoft.com/office/officeart/2017/3/layout/HorizontalLabelsTimeline"/>
    <dgm:cxn modelId="{3DFFAC5F-0847-4E2F-A4CD-4FB95268ED8C}" type="presParOf" srcId="{4C5F54B5-504F-4069-AF1D-9A370FBD268C}" destId="{0587E036-7F91-482C-9B0A-860FD4CCD0E2}" srcOrd="3" destOrd="0" presId="urn:microsoft.com/office/officeart/2017/3/layout/HorizontalLabelsTimeline"/>
    <dgm:cxn modelId="{0C2CFEA1-3FB4-47D5-BA0C-2B2C20EB640F}" type="presParOf" srcId="{4C5F54B5-504F-4069-AF1D-9A370FBD268C}" destId="{795AD8F1-7B20-410C-90F4-2E04F4F4C93D}" srcOrd="4" destOrd="0" presId="urn:microsoft.com/office/officeart/2017/3/layout/HorizontalLabelsTimeline"/>
    <dgm:cxn modelId="{5EA692BD-507A-40EE-B699-B1F92E600F62}" type="presParOf" srcId="{795AD8F1-7B20-410C-90F4-2E04F4F4C93D}" destId="{C5503B6E-C1DB-44F5-ABB8-38EF445ED1E8}" srcOrd="0" destOrd="0" presId="urn:microsoft.com/office/officeart/2017/3/layout/HorizontalLabelsTimeline"/>
    <dgm:cxn modelId="{84215AA0-8ED4-45B6-8451-521906DE0059}" type="presParOf" srcId="{795AD8F1-7B20-410C-90F4-2E04F4F4C93D}" destId="{FD7DE90B-3DDE-4250-BB93-6AFB95DB30C9}" srcOrd="1" destOrd="0" presId="urn:microsoft.com/office/officeart/2017/3/layout/HorizontalLabelsTimeline"/>
    <dgm:cxn modelId="{CD1AF92D-7CB7-4156-9C24-3DD50EA4D129}" type="presParOf" srcId="{FD7DE90B-3DDE-4250-BB93-6AFB95DB30C9}" destId="{04897CD2-CF6F-4A55-8E79-1E7393B07B06}" srcOrd="0" destOrd="0" presId="urn:microsoft.com/office/officeart/2017/3/layout/HorizontalLabelsTimeline"/>
    <dgm:cxn modelId="{E596D201-A9A8-46AA-BA6C-731E186DBB6C}" type="presParOf" srcId="{FD7DE90B-3DDE-4250-BB93-6AFB95DB30C9}" destId="{30F499EF-86B9-43D4-9E36-2ADCD18D3C55}" srcOrd="1" destOrd="0" presId="urn:microsoft.com/office/officeart/2017/3/layout/HorizontalLabelsTimeline"/>
    <dgm:cxn modelId="{7D0F95A1-0D0D-4B3A-AD37-1D9E68A59E7B}" type="presParOf" srcId="{795AD8F1-7B20-410C-90F4-2E04F4F4C93D}" destId="{73ACB8E4-FFC1-49E5-BB46-1EBD63F3BF67}" srcOrd="2" destOrd="0" presId="urn:microsoft.com/office/officeart/2017/3/layout/HorizontalLabelsTimeline"/>
    <dgm:cxn modelId="{A5FB3F07-307E-4B9C-AF1B-722131ED4362}" type="presParOf" srcId="{795AD8F1-7B20-410C-90F4-2E04F4F4C93D}" destId="{FE89438A-B301-4219-9492-D30967496E8F}" srcOrd="3" destOrd="0" presId="urn:microsoft.com/office/officeart/2017/3/layout/HorizontalLabelsTimeline"/>
    <dgm:cxn modelId="{2F2BB858-3070-4463-950E-16B32D1FC1A0}" type="presParOf" srcId="{795AD8F1-7B20-410C-90F4-2E04F4F4C93D}" destId="{80E00C49-A058-42B1-B4A9-8FC8989D4F58}" srcOrd="4" destOrd="0" presId="urn:microsoft.com/office/officeart/2017/3/layout/HorizontalLabelsTimeline"/>
    <dgm:cxn modelId="{4CFFAECA-C6E6-463A-90AA-C4DEAB87918A}" type="presParOf" srcId="{4C5F54B5-504F-4069-AF1D-9A370FBD268C}" destId="{396E0C2C-79C3-4FCA-B5E5-8B3C2758C30F}" srcOrd="5" destOrd="0" presId="urn:microsoft.com/office/officeart/2017/3/layout/HorizontalLabelsTimeline"/>
    <dgm:cxn modelId="{28A719F5-6237-4C83-8EB7-BB9ACE657CCA}" type="presParOf" srcId="{4C5F54B5-504F-4069-AF1D-9A370FBD268C}" destId="{866B658A-D972-4AD8-A7E6-4082FD2CB001}" srcOrd="6" destOrd="0" presId="urn:microsoft.com/office/officeart/2017/3/layout/HorizontalLabelsTimeline"/>
    <dgm:cxn modelId="{E55C2317-CDB7-4C64-95C4-C04303FBB96A}" type="presParOf" srcId="{866B658A-D972-4AD8-A7E6-4082FD2CB001}" destId="{CBCB6B30-5D46-4B19-B9DE-C0B7FB057712}" srcOrd="0" destOrd="0" presId="urn:microsoft.com/office/officeart/2017/3/layout/HorizontalLabelsTimeline"/>
    <dgm:cxn modelId="{2E742A39-B2D8-41E7-938B-B4FE7E0F1794}" type="presParOf" srcId="{866B658A-D972-4AD8-A7E6-4082FD2CB001}" destId="{746F6004-1265-4B16-B698-179F0477DB3D}" srcOrd="1" destOrd="0" presId="urn:microsoft.com/office/officeart/2017/3/layout/HorizontalLabelsTimeline"/>
    <dgm:cxn modelId="{000BAB58-4AA6-43D9-89B5-0C604F29C6EA}" type="presParOf" srcId="{746F6004-1265-4B16-B698-179F0477DB3D}" destId="{95B1E40E-26D9-44C8-A99F-14EA44505DF3}" srcOrd="0" destOrd="0" presId="urn:microsoft.com/office/officeart/2017/3/layout/HorizontalLabelsTimeline"/>
    <dgm:cxn modelId="{6D12DD85-6CC0-441A-BB74-D3B24BE9ECF2}" type="presParOf" srcId="{746F6004-1265-4B16-B698-179F0477DB3D}" destId="{752FC6D6-93A6-414C-B65D-6F2858E07E0C}" srcOrd="1" destOrd="0" presId="urn:microsoft.com/office/officeart/2017/3/layout/HorizontalLabelsTimeline"/>
    <dgm:cxn modelId="{6CE5E65F-BF35-4F9A-9FAC-9FD84A211FC6}" type="presParOf" srcId="{866B658A-D972-4AD8-A7E6-4082FD2CB001}" destId="{BBBD3B06-9C30-48DB-A77E-5A358B1C6E78}" srcOrd="2" destOrd="0" presId="urn:microsoft.com/office/officeart/2017/3/layout/HorizontalLabelsTimeline"/>
    <dgm:cxn modelId="{457B6E85-E149-4279-81E9-511D2D038B9A}" type="presParOf" srcId="{866B658A-D972-4AD8-A7E6-4082FD2CB001}" destId="{C574381E-6C24-436D-B265-4BCFEFA46591}" srcOrd="3" destOrd="0" presId="urn:microsoft.com/office/officeart/2017/3/layout/HorizontalLabelsTimeline"/>
    <dgm:cxn modelId="{376FD1F8-A0AB-4CA9-B35C-A1F5747217B7}" type="presParOf" srcId="{866B658A-D972-4AD8-A7E6-4082FD2CB001}" destId="{CC7E7566-0B46-4E0A-B951-BFE404664D2C}" srcOrd="4" destOrd="0" presId="urn:microsoft.com/office/officeart/2017/3/layout/HorizontalLabelsTimeline"/>
    <dgm:cxn modelId="{CA63DDF8-DE3B-4E8A-886E-D787300C3FD4}" type="presParOf" srcId="{4C5F54B5-504F-4069-AF1D-9A370FBD268C}" destId="{F50C4635-5C0A-4C07-B5AD-BABD96009847}" srcOrd="7" destOrd="0" presId="urn:microsoft.com/office/officeart/2017/3/layout/HorizontalLabelsTimeline"/>
    <dgm:cxn modelId="{187F63AE-22E9-42D8-BA25-F8E70A982232}" type="presParOf" srcId="{4C5F54B5-504F-4069-AF1D-9A370FBD268C}" destId="{5667DB6C-E90F-44DB-BFD7-8570D48D28D4}" srcOrd="8" destOrd="0" presId="urn:microsoft.com/office/officeart/2017/3/layout/HorizontalLabelsTimeline"/>
    <dgm:cxn modelId="{782591FC-39B3-43EE-A99E-69B60AB63978}" type="presParOf" srcId="{5667DB6C-E90F-44DB-BFD7-8570D48D28D4}" destId="{88F6D506-033B-4CA4-9572-41E373A6B43C}" srcOrd="0" destOrd="0" presId="urn:microsoft.com/office/officeart/2017/3/layout/HorizontalLabelsTimeline"/>
    <dgm:cxn modelId="{DA98866D-BB74-46A1-B98B-9B6BDACA94E3}" type="presParOf" srcId="{5667DB6C-E90F-44DB-BFD7-8570D48D28D4}" destId="{E3303ED6-54B9-4518-AD7C-3197102106EF}" srcOrd="1" destOrd="0" presId="urn:microsoft.com/office/officeart/2017/3/layout/HorizontalLabelsTimeline"/>
    <dgm:cxn modelId="{BFB054F1-AA6C-4CA5-B7A3-FF579439BD18}" type="presParOf" srcId="{E3303ED6-54B9-4518-AD7C-3197102106EF}" destId="{FE14A9FC-66E7-4679-B63E-054F98E59204}" srcOrd="0" destOrd="0" presId="urn:microsoft.com/office/officeart/2017/3/layout/HorizontalLabelsTimeline"/>
    <dgm:cxn modelId="{6BF922DC-DA85-4710-BB6F-2CCCF2CFD764}" type="presParOf" srcId="{E3303ED6-54B9-4518-AD7C-3197102106EF}" destId="{8F1DAFAE-685A-4EC1-8FC0-2EE182F59B78}" srcOrd="1" destOrd="0" presId="urn:microsoft.com/office/officeart/2017/3/layout/HorizontalLabelsTimeline"/>
    <dgm:cxn modelId="{6907C7E4-84E2-47E3-949B-BC87F9D211CC}" type="presParOf" srcId="{5667DB6C-E90F-44DB-BFD7-8570D48D28D4}" destId="{4702B22B-8EB6-4454-9F8E-9A963F32B8A1}" srcOrd="2" destOrd="0" presId="urn:microsoft.com/office/officeart/2017/3/layout/HorizontalLabelsTimeline"/>
    <dgm:cxn modelId="{68C6501C-DCCA-438E-8565-A8631BB6C8AC}" type="presParOf" srcId="{5667DB6C-E90F-44DB-BFD7-8570D48D28D4}" destId="{F2E81385-B138-4A59-9452-A3C9AC4F2012}" srcOrd="3" destOrd="0" presId="urn:microsoft.com/office/officeart/2017/3/layout/HorizontalLabelsTimeline"/>
    <dgm:cxn modelId="{F4686330-D4C5-4698-8BC6-EF28FB9176C1}" type="presParOf" srcId="{5667DB6C-E90F-44DB-BFD7-8570D48D28D4}" destId="{00C34F8E-67EA-485C-B754-5C6C9BC871C5}" srcOrd="4" destOrd="0" presId="urn:microsoft.com/office/officeart/2017/3/layout/HorizontalLabelsTimeline"/>
    <dgm:cxn modelId="{FA06019D-A6EE-447A-894D-5FBD4FB143DA}" type="presParOf" srcId="{4C5F54B5-504F-4069-AF1D-9A370FBD268C}" destId="{E2C470F7-A894-4A64-A64E-235B0E510421}" srcOrd="9" destOrd="0" presId="urn:microsoft.com/office/officeart/2017/3/layout/HorizontalLabelsTimeline"/>
    <dgm:cxn modelId="{779E8BAE-E165-44A0-8F61-F1D6F07BA6D3}" type="presParOf" srcId="{4C5F54B5-504F-4069-AF1D-9A370FBD268C}" destId="{6AA3FB3F-E213-4147-93D1-22B952CDFE17}" srcOrd="10" destOrd="0" presId="urn:microsoft.com/office/officeart/2017/3/layout/HorizontalLabelsTimeline"/>
    <dgm:cxn modelId="{FDEBFC71-A7CC-4193-89B3-3D17A65C6735}" type="presParOf" srcId="{6AA3FB3F-E213-4147-93D1-22B952CDFE17}" destId="{270971D8-F05B-4392-88C0-D9921BB5F6B0}" srcOrd="0" destOrd="0" presId="urn:microsoft.com/office/officeart/2017/3/layout/HorizontalLabelsTimeline"/>
    <dgm:cxn modelId="{DDE712DF-EAC7-4AEA-8C8F-518516542CAF}" type="presParOf" srcId="{6AA3FB3F-E213-4147-93D1-22B952CDFE17}" destId="{68B34C20-0EE9-4A51-9634-702BEA794899}" srcOrd="1" destOrd="0" presId="urn:microsoft.com/office/officeart/2017/3/layout/HorizontalLabelsTimeline"/>
    <dgm:cxn modelId="{0AB24538-9BA6-44A1-BA14-80061D14A8F4}" type="presParOf" srcId="{68B34C20-0EE9-4A51-9634-702BEA794899}" destId="{1D60394B-1800-4790-9694-08B1C1D1B34D}" srcOrd="0" destOrd="0" presId="urn:microsoft.com/office/officeart/2017/3/layout/HorizontalLabelsTimeline"/>
    <dgm:cxn modelId="{2AAA8EAA-0E27-421D-A811-E0050D6E2E66}" type="presParOf" srcId="{68B34C20-0EE9-4A51-9634-702BEA794899}" destId="{F7828579-24D8-4EC2-A1D6-344D5AD522E4}" srcOrd="1" destOrd="0" presId="urn:microsoft.com/office/officeart/2017/3/layout/HorizontalLabelsTimeline"/>
    <dgm:cxn modelId="{1951676A-386A-4A55-8D85-8529FCA60223}" type="presParOf" srcId="{6AA3FB3F-E213-4147-93D1-22B952CDFE17}" destId="{59F1EF41-14EA-48EE-A559-118169DBDB24}" srcOrd="2" destOrd="0" presId="urn:microsoft.com/office/officeart/2017/3/layout/HorizontalLabelsTimeline"/>
    <dgm:cxn modelId="{FF7D7122-10DC-403C-B42A-BC23EECD800F}" type="presParOf" srcId="{6AA3FB3F-E213-4147-93D1-22B952CDFE17}" destId="{8E0947F0-E28B-4B2E-B1D6-BFEED1AF012B}" srcOrd="3" destOrd="0" presId="urn:microsoft.com/office/officeart/2017/3/layout/HorizontalLabelsTimeline"/>
    <dgm:cxn modelId="{11C26640-7348-4167-8AF4-596740246EB0}" type="presParOf" srcId="{6AA3FB3F-E213-4147-93D1-22B952CDFE17}" destId="{6BA99215-8D0D-4B24-ACDB-B8619064A20A}" srcOrd="4" destOrd="0" presId="urn:microsoft.com/office/officeart/2017/3/layout/HorizontalLabelsTimeline"/>
    <dgm:cxn modelId="{4C86226D-C9C0-4413-B426-06F8252E51C5}" type="presParOf" srcId="{4C5F54B5-504F-4069-AF1D-9A370FBD268C}" destId="{9B2B8A77-95BF-4B3D-B7A2-74A64BEAD033}" srcOrd="11" destOrd="0" presId="urn:microsoft.com/office/officeart/2017/3/layout/HorizontalLabelsTimeline"/>
    <dgm:cxn modelId="{DA1E98F3-DEEF-449E-A505-7BE8E77DC666}" type="presParOf" srcId="{4C5F54B5-504F-4069-AF1D-9A370FBD268C}" destId="{CB500B18-4CCC-44D0-A7EE-E63EC340604C}" srcOrd="12" destOrd="0" presId="urn:microsoft.com/office/officeart/2017/3/layout/HorizontalLabelsTimeline"/>
    <dgm:cxn modelId="{5DE12D35-65C6-43A3-9CCB-9DB1FBB88A6F}" type="presParOf" srcId="{CB500B18-4CCC-44D0-A7EE-E63EC340604C}" destId="{A7F04B95-81DC-4C70-990B-FEE82F4C63E7}" srcOrd="0" destOrd="0" presId="urn:microsoft.com/office/officeart/2017/3/layout/HorizontalLabelsTimeline"/>
    <dgm:cxn modelId="{84E6A2E6-334E-486A-9E18-50B4C9242157}" type="presParOf" srcId="{CB500B18-4CCC-44D0-A7EE-E63EC340604C}" destId="{16384FAB-C600-47F1-91A6-2EF972F345F9}" srcOrd="1" destOrd="0" presId="urn:microsoft.com/office/officeart/2017/3/layout/HorizontalLabelsTimeline"/>
    <dgm:cxn modelId="{0D7AFB00-50B5-4763-8B9B-058959A93926}" type="presParOf" srcId="{16384FAB-C600-47F1-91A6-2EF972F345F9}" destId="{725F2AEF-0925-4411-A89A-5976D96BC3B1}" srcOrd="0" destOrd="0" presId="urn:microsoft.com/office/officeart/2017/3/layout/HorizontalLabelsTimeline"/>
    <dgm:cxn modelId="{6BE0CB7D-05CB-48BF-95E8-5BD301DDCFDF}" type="presParOf" srcId="{16384FAB-C600-47F1-91A6-2EF972F345F9}" destId="{F1CEE27F-E297-4972-B373-BDB021CAF74B}" srcOrd="1" destOrd="0" presId="urn:microsoft.com/office/officeart/2017/3/layout/HorizontalLabelsTimeline"/>
    <dgm:cxn modelId="{73AA2BF1-3651-48D4-B218-B7BECAF7B8D5}" type="presParOf" srcId="{CB500B18-4CCC-44D0-A7EE-E63EC340604C}" destId="{3F1F843F-8CAA-4ECF-B5A2-211D6C43D3C6}" srcOrd="2" destOrd="0" presId="urn:microsoft.com/office/officeart/2017/3/layout/HorizontalLabelsTimeline"/>
    <dgm:cxn modelId="{3C38FC4B-81C9-40B9-BE5E-6E8032D8A2A6}" type="presParOf" srcId="{CB500B18-4CCC-44D0-A7EE-E63EC340604C}" destId="{53B98CC0-1029-46A6-8053-0933F88F7705}" srcOrd="3" destOrd="0" presId="urn:microsoft.com/office/officeart/2017/3/layout/HorizontalLabelsTimeline"/>
    <dgm:cxn modelId="{6DDB047D-A89D-46BF-8D68-1A2DD3FE6D44}" type="presParOf" srcId="{CB500B18-4CCC-44D0-A7EE-E63EC340604C}" destId="{ED7FD386-E91E-4500-9B1B-A5B2EA2DCD9E}"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8B371-2815-4661-9209-F8A29814ADCC}">
      <dsp:nvSpPr>
        <dsp:cNvPr id="0" name=""/>
        <dsp:cNvSpPr/>
      </dsp:nvSpPr>
      <dsp:spPr>
        <a:xfrm>
          <a:off x="0" y="2175669"/>
          <a:ext cx="10515600" cy="0"/>
        </a:xfrm>
        <a:prstGeom prst="line">
          <a:avLst/>
        </a:prstGeom>
        <a:solidFill>
          <a:schemeClr val="lt1">
            <a:alpha val="90000"/>
            <a:hueOff val="0"/>
            <a:satOff val="0"/>
            <a:lumOff val="0"/>
            <a:alphaOff val="0"/>
          </a:schemeClr>
        </a:solidFill>
        <a:ln w="381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64E37A6A-8F95-4F28-92FC-1FE8089D7DAF}">
      <dsp:nvSpPr>
        <dsp:cNvPr id="0" name=""/>
        <dsp:cNvSpPr/>
      </dsp:nvSpPr>
      <dsp:spPr>
        <a:xfrm>
          <a:off x="157734" y="1348914"/>
          <a:ext cx="2313432" cy="522160"/>
        </a:xfrm>
        <a:prstGeom prst="rect">
          <a:avLst/>
        </a:prstGeom>
        <a:solidFill>
          <a:srgbClr val="2447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latin typeface="+mj-lt"/>
            </a:rPr>
            <a:t>October 1, 2021</a:t>
          </a:r>
        </a:p>
      </dsp:txBody>
      <dsp:txXfrm>
        <a:off x="157734" y="1348914"/>
        <a:ext cx="2313432" cy="522160"/>
      </dsp:txXfrm>
    </dsp:sp>
    <dsp:sp modelId="{255B3FC7-BD87-4810-87ED-7952D0F23157}">
      <dsp:nvSpPr>
        <dsp:cNvPr id="0" name=""/>
        <dsp:cNvSpPr/>
      </dsp:nvSpPr>
      <dsp:spPr>
        <a:xfrm>
          <a:off x="157734" y="0"/>
          <a:ext cx="2313432" cy="1348914"/>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Annual Training Window Opened. Updated training requirements for all new SCOs and continuing education requirements for existing SCOs are effective</a:t>
          </a:r>
        </a:p>
        <a:p>
          <a:pPr marL="0" lvl="0" indent="0" algn="l" defTabSz="533400">
            <a:lnSpc>
              <a:spcPct val="90000"/>
            </a:lnSpc>
            <a:spcBef>
              <a:spcPct val="0"/>
            </a:spcBef>
            <a:spcAft>
              <a:spcPct val="35000"/>
            </a:spcAft>
            <a:buNone/>
          </a:pPr>
          <a:endParaRPr lang="en-US" sz="1200" i="1" kern="1200" dirty="0">
            <a:solidFill>
              <a:srgbClr val="454D55"/>
            </a:solidFill>
            <a:latin typeface="+mn-lt"/>
            <a:ea typeface="+mn-ea"/>
            <a:cs typeface="+mn-cs"/>
          </a:endParaRPr>
        </a:p>
      </dsp:txBody>
      <dsp:txXfrm>
        <a:off x="157734" y="0"/>
        <a:ext cx="2313432" cy="1348914"/>
      </dsp:txXfrm>
    </dsp:sp>
    <dsp:sp modelId="{DF478A7F-4668-4E0A-86F7-C1205CF5AA73}">
      <dsp:nvSpPr>
        <dsp:cNvPr id="0" name=""/>
        <dsp:cNvSpPr/>
      </dsp:nvSpPr>
      <dsp:spPr>
        <a:xfrm>
          <a:off x="1314450" y="1871075"/>
          <a:ext cx="0" cy="304593"/>
        </a:xfrm>
        <a:prstGeom prst="line">
          <a:avLst/>
        </a:prstGeom>
        <a:noFill/>
        <a:ln w="19050" cap="flat" cmpd="sng" algn="ctr">
          <a:solidFill>
            <a:schemeClr val="bg2"/>
          </a:solidFill>
          <a:prstDash val="solid"/>
          <a:miter lim="800000"/>
        </a:ln>
        <a:effectLst/>
      </dsp:spPr>
      <dsp:style>
        <a:lnRef idx="1">
          <a:scrgbClr r="0" g="0" b="0"/>
        </a:lnRef>
        <a:fillRef idx="0">
          <a:scrgbClr r="0" g="0" b="0"/>
        </a:fillRef>
        <a:effectRef idx="0">
          <a:scrgbClr r="0" g="0" b="0"/>
        </a:effectRef>
        <a:fontRef idx="minor"/>
      </dsp:style>
    </dsp:sp>
    <dsp:sp modelId="{5C68C37A-C349-49AE-97A1-63D110D2C7D1}">
      <dsp:nvSpPr>
        <dsp:cNvPr id="0" name=""/>
        <dsp:cNvSpPr/>
      </dsp:nvSpPr>
      <dsp:spPr>
        <a:xfrm>
          <a:off x="1472184" y="2480262"/>
          <a:ext cx="2313432" cy="522160"/>
        </a:xfrm>
        <a:prstGeom prst="rect">
          <a:avLst/>
        </a:prstGeom>
        <a:solidFill>
          <a:srgbClr val="2447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latin typeface="+mj-lt"/>
            </a:rPr>
            <a:t>June 1, 2022</a:t>
          </a:r>
        </a:p>
      </dsp:txBody>
      <dsp:txXfrm>
        <a:off x="1472184" y="2480262"/>
        <a:ext cx="2313432" cy="522160"/>
      </dsp:txXfrm>
    </dsp:sp>
    <dsp:sp modelId="{A01D9671-7007-4F3F-98D6-A9730C5B45E4}">
      <dsp:nvSpPr>
        <dsp:cNvPr id="0" name=""/>
        <dsp:cNvSpPr/>
      </dsp:nvSpPr>
      <dsp:spPr>
        <a:xfrm>
          <a:off x="1472184" y="3002423"/>
          <a:ext cx="2313432" cy="1348914"/>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90-Day Training Alert!  90-Day Notifications and reminders of the approaching August 31st continuing education deadline will be posted on the GI Bill® website and sent to SCOs via Gov Delivery notice</a:t>
          </a:r>
        </a:p>
        <a:p>
          <a:pPr marL="0" lvl="0" indent="0" algn="l" defTabSz="533400">
            <a:lnSpc>
              <a:spcPct val="90000"/>
            </a:lnSpc>
            <a:spcBef>
              <a:spcPct val="0"/>
            </a:spcBef>
            <a:spcAft>
              <a:spcPct val="35000"/>
            </a:spcAft>
            <a:buNone/>
          </a:pPr>
          <a:endParaRPr lang="en-US" sz="1200" i="1" kern="1200" dirty="0">
            <a:solidFill>
              <a:srgbClr val="454D55"/>
            </a:solidFill>
            <a:latin typeface="+mn-lt"/>
            <a:ea typeface="+mn-ea"/>
            <a:cs typeface="+mn-cs"/>
          </a:endParaRPr>
        </a:p>
      </dsp:txBody>
      <dsp:txXfrm>
        <a:off x="1472184" y="3002423"/>
        <a:ext cx="2313432" cy="1348914"/>
      </dsp:txXfrm>
    </dsp:sp>
    <dsp:sp modelId="{D4347EDB-4883-4C4B-A672-6266C9702B5A}">
      <dsp:nvSpPr>
        <dsp:cNvPr id="0" name=""/>
        <dsp:cNvSpPr/>
      </dsp:nvSpPr>
      <dsp:spPr>
        <a:xfrm>
          <a:off x="2628900" y="2175668"/>
          <a:ext cx="0" cy="304593"/>
        </a:xfrm>
        <a:prstGeom prst="line">
          <a:avLst/>
        </a:prstGeom>
        <a:noFill/>
        <a:ln w="19050" cap="flat" cmpd="sng" algn="ctr">
          <a:solidFill>
            <a:schemeClr val="bg2"/>
          </a:solidFill>
          <a:prstDash val="solid"/>
          <a:miter lim="800000"/>
        </a:ln>
        <a:effectLst/>
      </dsp:spPr>
      <dsp:style>
        <a:lnRef idx="1">
          <a:scrgbClr r="0" g="0" b="0"/>
        </a:lnRef>
        <a:fillRef idx="0">
          <a:scrgbClr r="0" g="0" b="0"/>
        </a:fillRef>
        <a:effectRef idx="0">
          <a:scrgbClr r="0" g="0" b="0"/>
        </a:effectRef>
        <a:fontRef idx="minor"/>
      </dsp:style>
    </dsp:sp>
    <dsp:sp modelId="{6D7F9BE3-3008-4E5E-96F3-C71D72649902}">
      <dsp:nvSpPr>
        <dsp:cNvPr id="0" name=""/>
        <dsp:cNvSpPr/>
      </dsp:nvSpPr>
      <dsp:spPr>
        <a:xfrm rot="2700000">
          <a:off x="1280604" y="2141823"/>
          <a:ext cx="67690" cy="67690"/>
        </a:xfrm>
        <a:prstGeom prst="ellipse">
          <a:avLst/>
        </a:prstGeom>
        <a:solidFill>
          <a:schemeClr val="accent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0813CD-B7B7-4CC7-9B2D-B5AE3D30A4DA}">
      <dsp:nvSpPr>
        <dsp:cNvPr id="0" name=""/>
        <dsp:cNvSpPr/>
      </dsp:nvSpPr>
      <dsp:spPr>
        <a:xfrm rot="2700000">
          <a:off x="2595054" y="2141823"/>
          <a:ext cx="67690" cy="67690"/>
        </a:xfrm>
        <a:prstGeom prst="ellipse">
          <a:avLst/>
        </a:prstGeom>
        <a:solidFill>
          <a:schemeClr val="accent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503B6E-C1DB-44F5-ABB8-38EF445ED1E8}">
      <dsp:nvSpPr>
        <dsp:cNvPr id="0" name=""/>
        <dsp:cNvSpPr/>
      </dsp:nvSpPr>
      <dsp:spPr>
        <a:xfrm>
          <a:off x="2786634" y="1348914"/>
          <a:ext cx="2313432" cy="522160"/>
        </a:xfrm>
        <a:prstGeom prst="rect">
          <a:avLst/>
        </a:prstGeom>
        <a:solidFill>
          <a:srgbClr val="2447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latin typeface="+mj-lt"/>
            </a:rPr>
            <a:t>July 1, 2022</a:t>
          </a:r>
        </a:p>
      </dsp:txBody>
      <dsp:txXfrm>
        <a:off x="2786634" y="1348914"/>
        <a:ext cx="2313432" cy="522160"/>
      </dsp:txXfrm>
    </dsp:sp>
    <dsp:sp modelId="{04897CD2-CF6F-4A55-8E79-1E7393B07B06}">
      <dsp:nvSpPr>
        <dsp:cNvPr id="0" name=""/>
        <dsp:cNvSpPr/>
      </dsp:nvSpPr>
      <dsp:spPr>
        <a:xfrm>
          <a:off x="2786634" y="0"/>
          <a:ext cx="2313432" cy="1348914"/>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60-Day Training Alert!  Notifications and reminders of the approaching August 31st continuing education deadline will be posted on the GI Bill® website and sent to SCOs via Gov Delivery notice</a:t>
          </a:r>
        </a:p>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a:t>
          </a:r>
        </a:p>
      </dsp:txBody>
      <dsp:txXfrm>
        <a:off x="2786634" y="0"/>
        <a:ext cx="2313432" cy="1348914"/>
      </dsp:txXfrm>
    </dsp:sp>
    <dsp:sp modelId="{73ACB8E4-FFC1-49E5-BB46-1EBD63F3BF67}">
      <dsp:nvSpPr>
        <dsp:cNvPr id="0" name=""/>
        <dsp:cNvSpPr/>
      </dsp:nvSpPr>
      <dsp:spPr>
        <a:xfrm>
          <a:off x="3943350" y="1871075"/>
          <a:ext cx="0" cy="304593"/>
        </a:xfrm>
        <a:prstGeom prst="line">
          <a:avLst/>
        </a:prstGeom>
        <a:noFill/>
        <a:ln w="19050" cap="flat" cmpd="sng" algn="ctr">
          <a:solidFill>
            <a:schemeClr val="bg2"/>
          </a:solidFill>
          <a:prstDash val="solid"/>
          <a:miter lim="800000"/>
        </a:ln>
        <a:effectLst/>
      </dsp:spPr>
      <dsp:style>
        <a:lnRef idx="1">
          <a:scrgbClr r="0" g="0" b="0"/>
        </a:lnRef>
        <a:fillRef idx="0">
          <a:scrgbClr r="0" g="0" b="0"/>
        </a:fillRef>
        <a:effectRef idx="0">
          <a:scrgbClr r="0" g="0" b="0"/>
        </a:effectRef>
        <a:fontRef idx="minor"/>
      </dsp:style>
    </dsp:sp>
    <dsp:sp modelId="{CBCB6B30-5D46-4B19-B9DE-C0B7FB057712}">
      <dsp:nvSpPr>
        <dsp:cNvPr id="0" name=""/>
        <dsp:cNvSpPr/>
      </dsp:nvSpPr>
      <dsp:spPr>
        <a:xfrm>
          <a:off x="4101084" y="2480262"/>
          <a:ext cx="2313432" cy="522160"/>
        </a:xfrm>
        <a:prstGeom prst="rect">
          <a:avLst/>
        </a:prstGeom>
        <a:solidFill>
          <a:srgbClr val="2447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latin typeface="+mj-lt"/>
            </a:rPr>
            <a:t>August 1, 2022</a:t>
          </a:r>
        </a:p>
      </dsp:txBody>
      <dsp:txXfrm>
        <a:off x="4101084" y="2480262"/>
        <a:ext cx="2313432" cy="522160"/>
      </dsp:txXfrm>
    </dsp:sp>
    <dsp:sp modelId="{95B1E40E-26D9-44C8-A99F-14EA44505DF3}">
      <dsp:nvSpPr>
        <dsp:cNvPr id="0" name=""/>
        <dsp:cNvSpPr/>
      </dsp:nvSpPr>
      <dsp:spPr>
        <a:xfrm>
          <a:off x="4101084" y="3002423"/>
          <a:ext cx="2313432" cy="1348071"/>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30-Day Training Alert!  Notifications and reminders of the approaching August 31st continuing education deadline will be posted on the GI Bill® website and sent to SCOs via Gov Delivery notice</a:t>
          </a:r>
        </a:p>
      </dsp:txBody>
      <dsp:txXfrm>
        <a:off x="4101084" y="3002423"/>
        <a:ext cx="2313432" cy="1348071"/>
      </dsp:txXfrm>
    </dsp:sp>
    <dsp:sp modelId="{BBBD3B06-9C30-48DB-A77E-5A358B1C6E78}">
      <dsp:nvSpPr>
        <dsp:cNvPr id="0" name=""/>
        <dsp:cNvSpPr/>
      </dsp:nvSpPr>
      <dsp:spPr>
        <a:xfrm>
          <a:off x="5257800" y="2175668"/>
          <a:ext cx="0" cy="304593"/>
        </a:xfrm>
        <a:prstGeom prst="line">
          <a:avLst/>
        </a:prstGeom>
        <a:noFill/>
        <a:ln w="19050" cap="flat" cmpd="sng" algn="ctr">
          <a:solidFill>
            <a:schemeClr val="bg2"/>
          </a:solidFill>
          <a:prstDash val="solid"/>
          <a:miter lim="800000"/>
        </a:ln>
        <a:effectLst/>
      </dsp:spPr>
      <dsp:style>
        <a:lnRef idx="1">
          <a:scrgbClr r="0" g="0" b="0"/>
        </a:lnRef>
        <a:fillRef idx="0">
          <a:scrgbClr r="0" g="0" b="0"/>
        </a:fillRef>
        <a:effectRef idx="0">
          <a:scrgbClr r="0" g="0" b="0"/>
        </a:effectRef>
        <a:fontRef idx="minor"/>
      </dsp:style>
    </dsp:sp>
    <dsp:sp modelId="{FE89438A-B301-4219-9492-D30967496E8F}">
      <dsp:nvSpPr>
        <dsp:cNvPr id="0" name=""/>
        <dsp:cNvSpPr/>
      </dsp:nvSpPr>
      <dsp:spPr>
        <a:xfrm rot="2700000">
          <a:off x="3909504" y="2141823"/>
          <a:ext cx="67690" cy="67690"/>
        </a:xfrm>
        <a:prstGeom prst="ellipse">
          <a:avLst/>
        </a:prstGeom>
        <a:solidFill>
          <a:schemeClr val="accent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74381E-6C24-436D-B265-4BCFEFA46591}">
      <dsp:nvSpPr>
        <dsp:cNvPr id="0" name=""/>
        <dsp:cNvSpPr/>
      </dsp:nvSpPr>
      <dsp:spPr>
        <a:xfrm rot="2700000">
          <a:off x="5223954" y="2141823"/>
          <a:ext cx="67690" cy="67690"/>
        </a:xfrm>
        <a:prstGeom prst="ellipse">
          <a:avLst/>
        </a:prstGeom>
        <a:solidFill>
          <a:schemeClr val="accent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F6D506-033B-4CA4-9572-41E373A6B43C}">
      <dsp:nvSpPr>
        <dsp:cNvPr id="0" name=""/>
        <dsp:cNvSpPr/>
      </dsp:nvSpPr>
      <dsp:spPr>
        <a:xfrm>
          <a:off x="5415534" y="1348914"/>
          <a:ext cx="2313432" cy="522160"/>
        </a:xfrm>
        <a:prstGeom prst="rect">
          <a:avLst/>
        </a:prstGeom>
        <a:solidFill>
          <a:srgbClr val="2447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latin typeface="+mj-lt"/>
            </a:rPr>
            <a:t>August 15, 2022</a:t>
          </a:r>
        </a:p>
      </dsp:txBody>
      <dsp:txXfrm>
        <a:off x="5415534" y="1348914"/>
        <a:ext cx="2313432" cy="522160"/>
      </dsp:txXfrm>
    </dsp:sp>
    <dsp:sp modelId="{FE14A9FC-66E7-4679-B63E-054F98E59204}">
      <dsp:nvSpPr>
        <dsp:cNvPr id="0" name=""/>
        <dsp:cNvSpPr/>
      </dsp:nvSpPr>
      <dsp:spPr>
        <a:xfrm>
          <a:off x="5415534" y="0"/>
          <a:ext cx="2313432" cy="1348914"/>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15-Day Training Alert!  Notifications and reminders of the approaching August 31st continuing education deadline will be posted on the GI Bill® website and sent to SCOs via Gov Delivery notice</a:t>
          </a:r>
        </a:p>
        <a:p>
          <a:pPr marL="0" lvl="0" indent="0" algn="l" defTabSz="533400">
            <a:lnSpc>
              <a:spcPct val="90000"/>
            </a:lnSpc>
            <a:spcBef>
              <a:spcPct val="0"/>
            </a:spcBef>
            <a:spcAft>
              <a:spcPct val="35000"/>
            </a:spcAft>
            <a:buNone/>
          </a:pPr>
          <a:endParaRPr lang="en-US" sz="1200" i="1" kern="1200" dirty="0">
            <a:solidFill>
              <a:srgbClr val="454D55"/>
            </a:solidFill>
            <a:latin typeface="+mn-lt"/>
            <a:ea typeface="+mn-ea"/>
            <a:cs typeface="+mn-cs"/>
          </a:endParaRPr>
        </a:p>
      </dsp:txBody>
      <dsp:txXfrm>
        <a:off x="5415534" y="0"/>
        <a:ext cx="2313432" cy="1348914"/>
      </dsp:txXfrm>
    </dsp:sp>
    <dsp:sp modelId="{4702B22B-8EB6-4454-9F8E-9A963F32B8A1}">
      <dsp:nvSpPr>
        <dsp:cNvPr id="0" name=""/>
        <dsp:cNvSpPr/>
      </dsp:nvSpPr>
      <dsp:spPr>
        <a:xfrm>
          <a:off x="6572250" y="1871075"/>
          <a:ext cx="0" cy="304593"/>
        </a:xfrm>
        <a:prstGeom prst="line">
          <a:avLst/>
        </a:prstGeom>
        <a:noFill/>
        <a:ln w="19050" cap="flat" cmpd="sng" algn="ctr">
          <a:solidFill>
            <a:schemeClr val="bg2"/>
          </a:solidFill>
          <a:prstDash val="solid"/>
          <a:miter lim="800000"/>
        </a:ln>
        <a:effectLst/>
      </dsp:spPr>
      <dsp:style>
        <a:lnRef idx="1">
          <a:scrgbClr r="0" g="0" b="0"/>
        </a:lnRef>
        <a:fillRef idx="0">
          <a:scrgbClr r="0" g="0" b="0"/>
        </a:fillRef>
        <a:effectRef idx="0">
          <a:scrgbClr r="0" g="0" b="0"/>
        </a:effectRef>
        <a:fontRef idx="minor"/>
      </dsp:style>
    </dsp:sp>
    <dsp:sp modelId="{270971D8-F05B-4392-88C0-D9921BB5F6B0}">
      <dsp:nvSpPr>
        <dsp:cNvPr id="0" name=""/>
        <dsp:cNvSpPr/>
      </dsp:nvSpPr>
      <dsp:spPr>
        <a:xfrm>
          <a:off x="6729984" y="2480262"/>
          <a:ext cx="2313432" cy="522160"/>
        </a:xfrm>
        <a:prstGeom prst="rect">
          <a:avLst/>
        </a:prstGeom>
        <a:solidFill>
          <a:srgbClr val="2447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latin typeface="+mj-lt"/>
            </a:rPr>
            <a:t>August 31, 2022</a:t>
          </a:r>
        </a:p>
      </dsp:txBody>
      <dsp:txXfrm>
        <a:off x="6729984" y="2480262"/>
        <a:ext cx="2313432" cy="522160"/>
      </dsp:txXfrm>
    </dsp:sp>
    <dsp:sp modelId="{1D60394B-1800-4790-9694-08B1C1D1B34D}">
      <dsp:nvSpPr>
        <dsp:cNvPr id="0" name=""/>
        <dsp:cNvSpPr/>
      </dsp:nvSpPr>
      <dsp:spPr>
        <a:xfrm>
          <a:off x="6729984" y="3002423"/>
          <a:ext cx="2313432" cy="871314"/>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Annual Training Window Closes! Continuing education requirements for existing SCOs completed</a:t>
          </a:r>
        </a:p>
      </dsp:txBody>
      <dsp:txXfrm>
        <a:off x="6729984" y="3002423"/>
        <a:ext cx="2313432" cy="871314"/>
      </dsp:txXfrm>
    </dsp:sp>
    <dsp:sp modelId="{59F1EF41-14EA-48EE-A559-118169DBDB24}">
      <dsp:nvSpPr>
        <dsp:cNvPr id="0" name=""/>
        <dsp:cNvSpPr/>
      </dsp:nvSpPr>
      <dsp:spPr>
        <a:xfrm>
          <a:off x="7886700" y="2175668"/>
          <a:ext cx="0" cy="304593"/>
        </a:xfrm>
        <a:prstGeom prst="line">
          <a:avLst/>
        </a:prstGeom>
        <a:noFill/>
        <a:ln w="19050" cap="flat" cmpd="sng" algn="ctr">
          <a:solidFill>
            <a:schemeClr val="bg2"/>
          </a:solidFill>
          <a:prstDash val="solid"/>
          <a:miter lim="800000"/>
        </a:ln>
        <a:effectLst/>
      </dsp:spPr>
      <dsp:style>
        <a:lnRef idx="1">
          <a:scrgbClr r="0" g="0" b="0"/>
        </a:lnRef>
        <a:fillRef idx="0">
          <a:scrgbClr r="0" g="0" b="0"/>
        </a:fillRef>
        <a:effectRef idx="0">
          <a:scrgbClr r="0" g="0" b="0"/>
        </a:effectRef>
        <a:fontRef idx="minor"/>
      </dsp:style>
    </dsp:sp>
    <dsp:sp modelId="{F2E81385-B138-4A59-9452-A3C9AC4F2012}">
      <dsp:nvSpPr>
        <dsp:cNvPr id="0" name=""/>
        <dsp:cNvSpPr/>
      </dsp:nvSpPr>
      <dsp:spPr>
        <a:xfrm rot="2700000">
          <a:off x="6538404" y="2141823"/>
          <a:ext cx="67690" cy="67690"/>
        </a:xfrm>
        <a:prstGeom prst="ellipse">
          <a:avLst/>
        </a:prstGeom>
        <a:solidFill>
          <a:schemeClr val="accent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0947F0-E28B-4B2E-B1D6-BFEED1AF012B}">
      <dsp:nvSpPr>
        <dsp:cNvPr id="0" name=""/>
        <dsp:cNvSpPr/>
      </dsp:nvSpPr>
      <dsp:spPr>
        <a:xfrm rot="2700000">
          <a:off x="7852854" y="2141823"/>
          <a:ext cx="67690" cy="67690"/>
        </a:xfrm>
        <a:prstGeom prst="ellipse">
          <a:avLst/>
        </a:prstGeom>
        <a:solidFill>
          <a:schemeClr val="accent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F04B95-81DC-4C70-990B-FEE82F4C63E7}">
      <dsp:nvSpPr>
        <dsp:cNvPr id="0" name=""/>
        <dsp:cNvSpPr/>
      </dsp:nvSpPr>
      <dsp:spPr>
        <a:xfrm>
          <a:off x="8044434" y="1348914"/>
          <a:ext cx="2313432" cy="522160"/>
        </a:xfrm>
        <a:prstGeom prst="rect">
          <a:avLst/>
        </a:prstGeom>
        <a:solidFill>
          <a:srgbClr val="24477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latin typeface="+mj-lt"/>
            </a:rPr>
            <a:t>September 1-30, 2022</a:t>
          </a:r>
        </a:p>
      </dsp:txBody>
      <dsp:txXfrm>
        <a:off x="8044434" y="1348914"/>
        <a:ext cx="2313432" cy="522160"/>
      </dsp:txXfrm>
    </dsp:sp>
    <dsp:sp modelId="{725F2AEF-0925-4411-A89A-5976D96BC3B1}">
      <dsp:nvSpPr>
        <dsp:cNvPr id="0" name=""/>
        <dsp:cNvSpPr/>
      </dsp:nvSpPr>
      <dsp:spPr>
        <a:xfrm>
          <a:off x="8044434" y="0"/>
          <a:ext cx="2313432" cy="1348914"/>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Existing SCOs - No training in progress</a:t>
          </a:r>
        </a:p>
        <a:p>
          <a:pPr marL="0" lvl="0" indent="0" algn="l" defTabSz="533400">
            <a:lnSpc>
              <a:spcPct val="90000"/>
            </a:lnSpc>
            <a:spcBef>
              <a:spcPct val="0"/>
            </a:spcBef>
            <a:spcAft>
              <a:spcPct val="35000"/>
            </a:spcAft>
            <a:buNone/>
          </a:pPr>
          <a:r>
            <a:rPr lang="en-US" sz="1200" i="1" kern="1200" dirty="0">
              <a:solidFill>
                <a:srgbClr val="454D55"/>
              </a:solidFill>
              <a:latin typeface="+mn-lt"/>
              <a:ea typeface="+mn-ea"/>
              <a:cs typeface="+mn-cs"/>
            </a:rPr>
            <a:t>New SCOs – Training is continuous throughout the year</a:t>
          </a:r>
        </a:p>
        <a:p>
          <a:pPr marL="0" lvl="0" indent="0" algn="l" defTabSz="533400">
            <a:lnSpc>
              <a:spcPct val="90000"/>
            </a:lnSpc>
            <a:spcBef>
              <a:spcPct val="0"/>
            </a:spcBef>
            <a:spcAft>
              <a:spcPct val="35000"/>
            </a:spcAft>
            <a:buNone/>
          </a:pPr>
          <a:endParaRPr lang="en-US" sz="1200" i="1" kern="1200" dirty="0">
            <a:solidFill>
              <a:srgbClr val="454D55"/>
            </a:solidFill>
            <a:latin typeface="+mn-lt"/>
            <a:ea typeface="+mn-ea"/>
            <a:cs typeface="+mn-cs"/>
          </a:endParaRPr>
        </a:p>
        <a:p>
          <a:pPr marL="0" lvl="0" indent="0" algn="l" defTabSz="533400">
            <a:lnSpc>
              <a:spcPct val="90000"/>
            </a:lnSpc>
            <a:spcBef>
              <a:spcPct val="0"/>
            </a:spcBef>
            <a:spcAft>
              <a:spcPct val="35000"/>
            </a:spcAft>
            <a:buNone/>
          </a:pPr>
          <a:endParaRPr lang="en-US" sz="1200" i="1" kern="1200" dirty="0">
            <a:solidFill>
              <a:srgbClr val="454D55"/>
            </a:solidFill>
            <a:latin typeface="+mn-lt"/>
            <a:ea typeface="+mn-ea"/>
            <a:cs typeface="+mn-cs"/>
          </a:endParaRPr>
        </a:p>
      </dsp:txBody>
      <dsp:txXfrm>
        <a:off x="8044434" y="0"/>
        <a:ext cx="2313432" cy="1348914"/>
      </dsp:txXfrm>
    </dsp:sp>
    <dsp:sp modelId="{3F1F843F-8CAA-4ECF-B5A2-211D6C43D3C6}">
      <dsp:nvSpPr>
        <dsp:cNvPr id="0" name=""/>
        <dsp:cNvSpPr/>
      </dsp:nvSpPr>
      <dsp:spPr>
        <a:xfrm>
          <a:off x="9201150" y="1871075"/>
          <a:ext cx="0" cy="304593"/>
        </a:xfrm>
        <a:prstGeom prst="line">
          <a:avLst/>
        </a:prstGeom>
        <a:noFill/>
        <a:ln w="19050" cap="flat" cmpd="sng" algn="ctr">
          <a:solidFill>
            <a:schemeClr val="bg2"/>
          </a:solidFill>
          <a:prstDash val="solid"/>
          <a:miter lim="800000"/>
        </a:ln>
        <a:effectLst/>
      </dsp:spPr>
      <dsp:style>
        <a:lnRef idx="1">
          <a:scrgbClr r="0" g="0" b="0"/>
        </a:lnRef>
        <a:fillRef idx="0">
          <a:scrgbClr r="0" g="0" b="0"/>
        </a:fillRef>
        <a:effectRef idx="0">
          <a:scrgbClr r="0" g="0" b="0"/>
        </a:effectRef>
        <a:fontRef idx="minor"/>
      </dsp:style>
    </dsp:sp>
    <dsp:sp modelId="{53B98CC0-1029-46A6-8053-0933F88F7705}">
      <dsp:nvSpPr>
        <dsp:cNvPr id="0" name=""/>
        <dsp:cNvSpPr/>
      </dsp:nvSpPr>
      <dsp:spPr>
        <a:xfrm rot="2700000">
          <a:off x="9167304" y="2141823"/>
          <a:ext cx="67690" cy="67690"/>
        </a:xfrm>
        <a:prstGeom prst="ellipse">
          <a:avLst/>
        </a:prstGeom>
        <a:solidFill>
          <a:schemeClr val="accent2"/>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98ACE9-6F39-412A-AA6A-02588272BF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E29186F-CBF9-4D07-92FF-F18372B3B5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21CCF0-EAB4-4FF5-815C-04AA918C89DC}" type="datetimeFigureOut">
              <a:rPr lang="en-US" smtClean="0"/>
              <a:t>10/14/2021</a:t>
            </a:fld>
            <a:endParaRPr lang="en-US" dirty="0"/>
          </a:p>
        </p:txBody>
      </p:sp>
      <p:sp>
        <p:nvSpPr>
          <p:cNvPr id="4" name="Footer Placeholder 3">
            <a:extLst>
              <a:ext uri="{FF2B5EF4-FFF2-40B4-BE49-F238E27FC236}">
                <a16:creationId xmlns:a16="http://schemas.microsoft.com/office/drawing/2014/main" id="{3D095B82-FD39-46BA-A4C5-08D84F1341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11155C1-9B31-47C0-BE13-661D815ED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66FA84-4663-45AD-8B44-9BBBA2EDF951}" type="slidenum">
              <a:rPr lang="en-US" smtClean="0"/>
              <a:t>‹#›</a:t>
            </a:fld>
            <a:endParaRPr lang="en-US" dirty="0"/>
          </a:p>
        </p:txBody>
      </p:sp>
    </p:spTree>
    <p:extLst>
      <p:ext uri="{BB962C8B-B14F-4D97-AF65-F5344CB8AC3E}">
        <p14:creationId xmlns:p14="http://schemas.microsoft.com/office/powerpoint/2010/main" val="3278801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72E102-9ADF-4815-A589-5AE3C0EFCAF8}" type="datetimeFigureOut">
              <a:rPr lang="en-US" smtClean="0"/>
              <a:t>10/14/2021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82FF49-D91B-451F-ABFC-6E54D532B2A7}" type="slidenum">
              <a:rPr lang="en-US" smtClean="0"/>
              <a:t>‹#›</a:t>
            </a:fld>
            <a:endParaRPr lang="en-US" dirty="0"/>
          </a:p>
        </p:txBody>
      </p:sp>
    </p:spTree>
    <p:extLst>
      <p:ext uri="{BB962C8B-B14F-4D97-AF65-F5344CB8AC3E}">
        <p14:creationId xmlns:p14="http://schemas.microsoft.com/office/powerpoint/2010/main" val="428895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49088/School-Certifying-Official-Handbook-On-line#_bookmark6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cfr.gov/current/title-38/chapter-I/part-21/subpart-P/subject-group-ECFR06a8da89d2d9cdb/section-21.964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benefits.va.gov/gibill/docs/fgib/STEM_Program_List.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benefits.va.gov/GIBILL/resources/benefits_resources/rate_tables.asp"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benefits.va.gov/gibill/regional_processing.asp"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benefits.va.gov/GIBILL/resources/education_resources/school_certifying_officials/elr.asp"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benefits.va.gov/gibill/"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gibill.custhelp.com/app/utils/login_form/redirect/ask"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benefits.va.gov/gibill/resources/education_resources/school_certifying_officials/covered_institutions.asp"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endParaRPr lang="en-US" dirty="0"/>
          </a:p>
          <a:p>
            <a:r>
              <a:rPr lang="en-US" i="1" dirty="0"/>
              <a:t>Here are a some general notes about the presentation as well as some best practice facilitation tips:</a:t>
            </a:r>
            <a:br>
              <a:rPr lang="en-US" i="1" dirty="0"/>
            </a:br>
            <a:endParaRPr lang="en-US" i="1" dirty="0"/>
          </a:p>
          <a:p>
            <a:pPr marL="171450" indent="-171450">
              <a:buFont typeface="Arial" panose="020B0604020202020204" pitchFamily="34" charset="0"/>
              <a:buChar char="•"/>
            </a:pPr>
            <a:r>
              <a:rPr lang="en-US" i="1" dirty="0"/>
              <a:t>Review what is on each slide in your own words; refrain from reading the slides word for word.</a:t>
            </a:r>
          </a:p>
          <a:p>
            <a:pPr marL="171450" indent="-171450">
              <a:buFont typeface="Arial" panose="020B0604020202020204" pitchFamily="34" charset="0"/>
              <a:buChar char="•"/>
            </a:pPr>
            <a:r>
              <a:rPr lang="en-US" i="1" dirty="0"/>
              <a:t>On any slide, feel free to accentuate points using examples or scenarios from the field or elicit feedback from the participants.</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The notes in the “Instructor Notes” section may not always reflect what is on the slide. The text in “italics” is  meant to give direction or suggestions around content delivery. The information in regular font may be pertinent background information or examples that could be mentioned in addition to what is being spoken about on the slide. </a:t>
            </a:r>
          </a:p>
          <a:p>
            <a:pPr marL="171450" indent="-171450">
              <a:buFont typeface="Arial" panose="020B0604020202020204" pitchFamily="34" charset="0"/>
              <a:buChar char="•"/>
            </a:pPr>
            <a:r>
              <a:rPr lang="en-US" i="1" dirty="0"/>
              <a:t>There will be pacing guidelines on the topic slides with the number of slides in each section and the suggested time it should take to help keep you on track. This presentation is slated for # min. The pacing guidelines will read, “</a:t>
            </a:r>
            <a:r>
              <a:rPr lang="en-US" sz="1200" i="1" kern="1200" dirty="0">
                <a:solidFill>
                  <a:schemeClr val="tx1"/>
                </a:solidFill>
                <a:effectLst/>
                <a:latin typeface="+mn-lt"/>
                <a:ea typeface="+mn-ea"/>
                <a:cs typeface="+mn-cs"/>
              </a:rPr>
              <a:t>By the end of this section, you will be at # min of #min”.</a:t>
            </a:r>
            <a:endParaRPr lang="en-US" i="1" dirty="0"/>
          </a:p>
          <a:p>
            <a:pPr marL="0" indent="0">
              <a:buFont typeface="Arial" panose="020B0604020202020204" pitchFamily="34" charset="0"/>
              <a:buNone/>
            </a:pPr>
            <a:endParaRPr lang="en-US" i="1" dirty="0"/>
          </a:p>
          <a:p>
            <a:r>
              <a:rPr lang="en-US" sz="1200" i="1" kern="1200" dirty="0">
                <a:solidFill>
                  <a:schemeClr val="tx1"/>
                </a:solidFill>
                <a:effectLst/>
                <a:latin typeface="+mn-lt"/>
                <a:ea typeface="+mn-ea"/>
                <a:cs typeface="+mn-cs"/>
              </a:rPr>
              <a:t>Pacing:</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The introduction section including this slide, contains five slides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should take approximately 10 min (By the end of this section, you will be at 10min of 150min)</a:t>
            </a:r>
          </a:p>
          <a:p>
            <a:endParaRPr lang="en-US" dirty="0"/>
          </a:p>
          <a:p>
            <a:r>
              <a:rPr lang="en-US" dirty="0"/>
              <a:t>“Welcome to Education Service School Certifying Official Training. I am your instructor [Name] and in this portion of the training, we will be discussing New SCO information. This training is slated to take about </a:t>
            </a:r>
            <a:r>
              <a:rPr lang="en-US" dirty="0">
                <a:solidFill>
                  <a:srgbClr val="FFFF00"/>
                </a:solidFill>
                <a:highlight>
                  <a:srgbClr val="FFFF00"/>
                </a:highlight>
              </a:rPr>
              <a:t>[two hours and 20 min]. </a:t>
            </a:r>
          </a:p>
          <a:p>
            <a:endParaRPr lang="en-US" dirty="0">
              <a:highlight>
                <a:srgbClr val="FFFF00"/>
              </a:highlight>
            </a:endParaRPr>
          </a:p>
          <a:p>
            <a:r>
              <a:rPr lang="en-US" sz="1200" kern="1200" dirty="0">
                <a:solidFill>
                  <a:schemeClr val="tx1"/>
                </a:solidFill>
                <a:effectLst/>
                <a:highlight>
                  <a:srgbClr val="FFFF00"/>
                </a:highlight>
                <a:latin typeface="+mn-lt"/>
                <a:ea typeface="+mn-ea"/>
                <a:cs typeface="+mn-cs"/>
              </a:rPr>
              <a:t>As a SCO, your primary responsibility is the accurate and timely certification of GI Bill® Beneficiaries’ enrollments to VA.  In addition to certifying students, you will maintain student records and notify the State Approving Agency (SAA) of any institutional or programmatic changes.  </a:t>
            </a:r>
          </a:p>
          <a:p>
            <a:r>
              <a:rPr lang="en-US" sz="1200" kern="1200" dirty="0">
                <a:solidFill>
                  <a:schemeClr val="tx1"/>
                </a:solidFill>
                <a:effectLst/>
                <a:highlight>
                  <a:srgbClr val="FFFF00"/>
                </a:highlight>
                <a:latin typeface="+mn-lt"/>
                <a:ea typeface="+mn-ea"/>
                <a:cs typeface="+mn-cs"/>
              </a:rPr>
              <a:t> </a:t>
            </a:r>
          </a:p>
          <a:p>
            <a:r>
              <a:rPr lang="en-US" sz="1200" kern="1200" dirty="0">
                <a:solidFill>
                  <a:schemeClr val="tx1"/>
                </a:solidFill>
                <a:effectLst/>
                <a:highlight>
                  <a:srgbClr val="FFFF00"/>
                </a:highlight>
                <a:latin typeface="+mn-lt"/>
                <a:ea typeface="+mn-ea"/>
                <a:cs typeface="+mn-cs"/>
              </a:rPr>
              <a:t>You are also the liaison between VA and students seeking and/or using VA Education Benefits assistance programs. </a:t>
            </a:r>
          </a:p>
        </p:txBody>
      </p:sp>
      <p:sp>
        <p:nvSpPr>
          <p:cNvPr id="4" name="Slide Number Placeholder 3"/>
          <p:cNvSpPr>
            <a:spLocks noGrp="1"/>
          </p:cNvSpPr>
          <p:nvPr>
            <p:ph type="sldNum" sz="quarter" idx="5"/>
          </p:nvPr>
        </p:nvSpPr>
        <p:spPr/>
        <p:txBody>
          <a:bodyPr/>
          <a:lstStyle/>
          <a:p>
            <a:fld id="{0182FF49-D91B-451F-ABFC-6E54D532B2A7}" type="slidenum">
              <a:rPr lang="en-US" smtClean="0"/>
              <a:t>1</a:t>
            </a:fld>
            <a:endParaRPr lang="en-US" dirty="0"/>
          </a:p>
        </p:txBody>
      </p:sp>
    </p:spTree>
    <p:extLst>
      <p:ext uri="{BB962C8B-B14F-4D97-AF65-F5344CB8AC3E}">
        <p14:creationId xmlns:p14="http://schemas.microsoft.com/office/powerpoint/2010/main" val="3802576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a:t>
            </a:r>
            <a:r>
              <a:rPr lang="en-US" altLang="en-US" dirty="0">
                <a:ea typeface="Georgia" panose="02040502050405020303" pitchFamily="18" charset="0"/>
                <a:cs typeface="Georgia" panose="02040502050405020303" pitchFamily="18" charset="0"/>
              </a:rPr>
              <a:t>Veterans’ Readjustment Act of 1952</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b="0" i="1" kern="1200" dirty="0">
                <a:solidFill>
                  <a:schemeClr val="tx1"/>
                </a:solidFill>
                <a:effectLst/>
                <a:latin typeface="+mn-lt"/>
                <a:ea typeface="+mn-ea"/>
                <a:cs typeface="+mn-cs"/>
              </a:rPr>
              <a:t>why the updates were made for Act of 1952 </a:t>
            </a:r>
            <a:r>
              <a:rPr lang="en-US" i="1" dirty="0"/>
              <a:t>.</a:t>
            </a:r>
          </a:p>
          <a:p>
            <a:pPr marL="0" marR="0" lvl="0" indent="0" algn="l" defTabSz="914400" rtl="0" eaLnBrk="1" fontAlgn="auto" latinLnBrk="0" hangingPunct="1">
              <a:lnSpc>
                <a:spcPct val="150000"/>
              </a:lnSpc>
              <a:spcBef>
                <a:spcPct val="0"/>
              </a:spcBef>
              <a:spcAft>
                <a:spcPts val="0"/>
              </a:spcAft>
              <a:buClr>
                <a:schemeClr val="tx1"/>
              </a:buClr>
              <a:buSzTx/>
              <a:buFontTx/>
              <a:buNone/>
              <a:tabLst/>
              <a:defRPr/>
            </a:pPr>
            <a:endParaRPr lang="en-US"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cs typeface="Georgia" pitchFamily="18" charset="0"/>
              </a:rPr>
              <a:t>This bill, also known as </a:t>
            </a:r>
            <a:r>
              <a:rPr lang="en-US" altLang="en-US" sz="1200" dirty="0">
                <a:latin typeface="Georgia" panose="02040502050405020303" pitchFamily="18" charset="0"/>
                <a:ea typeface="Georgia" panose="02040502050405020303" pitchFamily="18" charset="0"/>
                <a:cs typeface="Georgia" panose="02040502050405020303" pitchFamily="18" charset="0"/>
              </a:rPr>
              <a:t>The Korean Conflict GI Bill came about due to the fraud that was occurring due to the money being generated from GI Bill. The Act of 1952 incorporated the 85-15 rule as well as the criteria for private school accreditation. It was s</a:t>
            </a:r>
            <a:r>
              <a:rPr lang="en-US" altLang="en-US" sz="1200" dirty="0">
                <a:cs typeface="Georgia" pitchFamily="18" charset="0"/>
              </a:rPr>
              <a:t>igned into law by Harry S. Truman on July 16, 1952.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were other bills passed in 1966 and 1976 but the framework has remained relatively the same with the Post -9/11 bill patterned </a:t>
            </a:r>
            <a:r>
              <a:rPr lang="en-US" altLang="en-US" sz="1200" dirty="0">
                <a:cs typeface="Georgia" pitchFamily="18" charset="0"/>
              </a:rPr>
              <a:t>after the World War II GI Bill</a:t>
            </a:r>
            <a:r>
              <a:rPr lang="en-US" altLang="en-US" sz="1200" b="1" baseline="20000" dirty="0">
                <a:cs typeface="Arial" panose="020B0604020202020204" pitchFamily="34" charset="0"/>
              </a:rPr>
              <a:t> </a:t>
            </a:r>
            <a:r>
              <a:rPr lang="en-US" altLang="en-US" sz="1200" dirty="0">
                <a:cs typeface="Georgia" pitchFamily="18" charset="0"/>
              </a:rPr>
              <a:t>with payments of tuition and fees to the schools and a housing allowance to the veterans.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Any questions? Let’s do a quick recap.</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10</a:t>
            </a:fld>
            <a:endParaRPr lang="en-US" dirty="0"/>
          </a:p>
        </p:txBody>
      </p:sp>
    </p:spTree>
    <p:extLst>
      <p:ext uri="{BB962C8B-B14F-4D97-AF65-F5344CB8AC3E}">
        <p14:creationId xmlns:p14="http://schemas.microsoft.com/office/powerpoint/2010/main" val="1782975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Notes: </a:t>
            </a:r>
          </a:p>
          <a:p>
            <a:r>
              <a:rPr lang="en-US" sz="1200" i="1" kern="1200" dirty="0">
                <a:solidFill>
                  <a:schemeClr val="tx1"/>
                </a:solidFill>
                <a:effectLst/>
                <a:latin typeface="+mn-lt"/>
                <a:ea typeface="+mn-ea"/>
                <a:cs typeface="+mn-cs"/>
              </a:rPr>
              <a:t>Pacing:</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This section contains 31 slides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should take approximately 40 min (By the end of this section, you will be at 65min of 150min)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start off by quickly looking at the enrollment process and then the eligible programs.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11</a:t>
            </a:fld>
            <a:endParaRPr lang="en-US" dirty="0"/>
          </a:p>
        </p:txBody>
      </p:sp>
    </p:spTree>
    <p:extLst>
      <p:ext uri="{BB962C8B-B14F-4D97-AF65-F5344CB8AC3E}">
        <p14:creationId xmlns:p14="http://schemas.microsoft.com/office/powerpoint/2010/main" val="2539345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Basic Education Benefit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Briefly explain application process</a:t>
            </a:r>
            <a:r>
              <a:rPr lang="en-US" sz="1200" b="0" i="1"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n-US" altLang="en-US" dirty="0"/>
              <a:t>When submitting an enrollment certification, students will submit VA Form 22-1999 or electronically via VA-ONCE.</a:t>
            </a:r>
          </a:p>
          <a:p>
            <a:endParaRPr lang="en-US" altLang="en-US" dirty="0"/>
          </a:p>
          <a:p>
            <a:pPr marL="12700" marR="5080" indent="0">
              <a:lnSpc>
                <a:spcPct val="100000"/>
              </a:lnSpc>
              <a:spcBef>
                <a:spcPts val="675"/>
              </a:spcBef>
              <a:buClr>
                <a:srgbClr val="CC0000"/>
              </a:buClr>
              <a:buFont typeface="Arial" panose="020B0604020202020204" pitchFamily="34" charset="0"/>
              <a:buNone/>
              <a:tabLst>
                <a:tab pos="355600" algn="l"/>
              </a:tabLst>
            </a:pPr>
            <a:r>
              <a:rPr lang="en-US" sz="1200" spc="-20" dirty="0">
                <a:solidFill>
                  <a:srgbClr val="1D3175"/>
                </a:solidFill>
                <a:latin typeface="+mn-lt"/>
                <a:cs typeface="Calibri"/>
              </a:rPr>
              <a:t>The benefits are geared towards both veterans and their dependents. Let’s talk through the benefits.]</a:t>
            </a:r>
          </a:p>
        </p:txBody>
      </p:sp>
      <p:sp>
        <p:nvSpPr>
          <p:cNvPr id="4" name="Slide Number Placeholder 3"/>
          <p:cNvSpPr>
            <a:spLocks noGrp="1"/>
          </p:cNvSpPr>
          <p:nvPr>
            <p:ph type="sldNum" sz="quarter" idx="5"/>
          </p:nvPr>
        </p:nvSpPr>
        <p:spPr/>
        <p:txBody>
          <a:bodyPr/>
          <a:lstStyle/>
          <a:p>
            <a:fld id="{0182FF49-D91B-451F-ABFC-6E54D532B2A7}" type="slidenum">
              <a:rPr lang="en-US" smtClean="0"/>
              <a:t>12</a:t>
            </a:fld>
            <a:endParaRPr lang="en-US" dirty="0"/>
          </a:p>
        </p:txBody>
      </p:sp>
    </p:spTree>
    <p:extLst>
      <p:ext uri="{BB962C8B-B14F-4D97-AF65-F5344CB8AC3E}">
        <p14:creationId xmlns:p14="http://schemas.microsoft.com/office/powerpoint/2010/main" val="45286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Education Benefit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Briefly explain the different education programs</a:t>
            </a:r>
            <a:r>
              <a:rPr lang="en-US" sz="1200" b="0" i="1"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12700">
              <a:lnSpc>
                <a:spcPct val="100000"/>
              </a:lnSpc>
            </a:pPr>
            <a:r>
              <a:rPr lang="en-US" sz="1200" b="0" i="0" u="none" strike="noStrike" kern="1200" baseline="0" dirty="0">
                <a:solidFill>
                  <a:schemeClr val="tx1"/>
                </a:solidFill>
                <a:latin typeface="+mn-lt"/>
                <a:ea typeface="+mn-ea"/>
                <a:cs typeface="+mn-cs"/>
              </a:rPr>
              <a:t>The GI Bill</a:t>
            </a:r>
            <a:r>
              <a:rPr lang="en-US" sz="1200" spc="-15" dirty="0">
                <a:solidFill>
                  <a:srgbClr val="001F5F"/>
                </a:solidFill>
                <a:latin typeface="+mn-lt"/>
                <a:cs typeface="Calibri"/>
              </a:rPr>
              <a:t>®</a:t>
            </a:r>
            <a:r>
              <a:rPr lang="en-US" sz="1200" b="0" i="0" u="none" strike="noStrike" kern="1200" baseline="0" dirty="0">
                <a:solidFill>
                  <a:schemeClr val="tx1"/>
                </a:solidFill>
                <a:latin typeface="+mn-lt"/>
                <a:ea typeface="+mn-ea"/>
                <a:cs typeface="+mn-cs"/>
              </a:rPr>
              <a:t> pays for such as</a:t>
            </a:r>
            <a:r>
              <a:rPr lang="en-US" sz="1200" spc="-20" dirty="0">
                <a:solidFill>
                  <a:srgbClr val="1D3175"/>
                </a:solidFill>
                <a:latin typeface="+mn-lt"/>
                <a:cs typeface="Calibri"/>
              </a:rPr>
              <a:t>:</a:t>
            </a:r>
          </a:p>
          <a:p>
            <a:pPr marL="184150" indent="-171450">
              <a:lnSpc>
                <a:spcPct val="100000"/>
              </a:lnSpc>
              <a:spcBef>
                <a:spcPts val="670"/>
              </a:spcBef>
              <a:buClr>
                <a:srgbClr val="CC0000"/>
              </a:buClr>
              <a:buFont typeface="Arial" panose="020B0604020202020204" pitchFamily="34" charset="0"/>
              <a:buChar char="•"/>
              <a:tabLst>
                <a:tab pos="355600" algn="l"/>
              </a:tabLst>
            </a:pPr>
            <a:r>
              <a:rPr lang="en-US" sz="1200" spc="-20" dirty="0">
                <a:solidFill>
                  <a:srgbClr val="1D3175"/>
                </a:solidFill>
                <a:latin typeface="+mn-lt"/>
                <a:cs typeface="Calibri"/>
              </a:rPr>
              <a:t>Degree</a:t>
            </a:r>
            <a:r>
              <a:rPr lang="en-US" sz="1200" spc="-15" dirty="0">
                <a:solidFill>
                  <a:srgbClr val="1D3175"/>
                </a:solidFill>
                <a:latin typeface="+mn-lt"/>
                <a:cs typeface="Calibri"/>
              </a:rPr>
              <a:t>s</a:t>
            </a:r>
            <a:r>
              <a:rPr lang="en-US" sz="1200" spc="10" dirty="0">
                <a:solidFill>
                  <a:srgbClr val="1D3175"/>
                </a:solidFill>
                <a:latin typeface="+mn-lt"/>
                <a:cs typeface="Calibri"/>
              </a:rPr>
              <a:t> </a:t>
            </a:r>
            <a:r>
              <a:rPr lang="en-US" sz="1200" spc="-15" dirty="0">
                <a:solidFill>
                  <a:srgbClr val="1D3175"/>
                </a:solidFill>
                <a:latin typeface="+mn-lt"/>
                <a:cs typeface="Calibri"/>
              </a:rPr>
              <a:t>at</a:t>
            </a:r>
            <a:r>
              <a:rPr lang="en-US" sz="1200" spc="-5" dirty="0">
                <a:solidFill>
                  <a:srgbClr val="1D3175"/>
                </a:solidFill>
                <a:latin typeface="+mn-lt"/>
                <a:cs typeface="Calibri"/>
              </a:rPr>
              <a:t> </a:t>
            </a:r>
            <a:r>
              <a:rPr lang="en-US" sz="1200" spc="-15" dirty="0">
                <a:solidFill>
                  <a:srgbClr val="1D3175"/>
                </a:solidFill>
                <a:latin typeface="+mn-lt"/>
                <a:cs typeface="Calibri"/>
              </a:rPr>
              <a:t>Approved</a:t>
            </a:r>
            <a:r>
              <a:rPr lang="en-US" sz="1200" spc="15" dirty="0">
                <a:solidFill>
                  <a:srgbClr val="1D3175"/>
                </a:solidFill>
                <a:latin typeface="+mn-lt"/>
                <a:cs typeface="Calibri"/>
              </a:rPr>
              <a:t> </a:t>
            </a:r>
            <a:r>
              <a:rPr lang="en-US" sz="1200" spc="-20" dirty="0">
                <a:solidFill>
                  <a:srgbClr val="1D3175"/>
                </a:solidFill>
                <a:latin typeface="+mn-lt"/>
                <a:cs typeface="Calibri"/>
              </a:rPr>
              <a:t>Schools</a:t>
            </a:r>
            <a:endParaRPr lang="en-US" sz="1200" dirty="0">
              <a:latin typeface="+mn-lt"/>
              <a:cs typeface="Calibri"/>
            </a:endParaRPr>
          </a:p>
          <a:p>
            <a:pPr marL="184150" indent="-171450">
              <a:lnSpc>
                <a:spcPct val="100000"/>
              </a:lnSpc>
              <a:spcBef>
                <a:spcPts val="670"/>
              </a:spcBef>
              <a:buClr>
                <a:srgbClr val="CC0000"/>
              </a:buClr>
              <a:buFont typeface="Arial" panose="020B0604020202020204" pitchFamily="34" charset="0"/>
              <a:buChar char="•"/>
              <a:tabLst>
                <a:tab pos="355600" algn="l"/>
              </a:tabLst>
            </a:pPr>
            <a:r>
              <a:rPr lang="en-US" sz="1200" spc="-20" dirty="0">
                <a:solidFill>
                  <a:srgbClr val="1D3175"/>
                </a:solidFill>
                <a:latin typeface="+mn-lt"/>
                <a:cs typeface="Calibri"/>
              </a:rPr>
              <a:t>Non</a:t>
            </a:r>
            <a:r>
              <a:rPr lang="en-US" sz="1200" spc="5" dirty="0">
                <a:solidFill>
                  <a:srgbClr val="1D3175"/>
                </a:solidFill>
                <a:latin typeface="+mn-lt"/>
                <a:cs typeface="Calibri"/>
              </a:rPr>
              <a:t>-</a:t>
            </a:r>
            <a:r>
              <a:rPr lang="en-US" sz="1200" spc="-20" dirty="0">
                <a:solidFill>
                  <a:srgbClr val="1D3175"/>
                </a:solidFill>
                <a:latin typeface="+mn-lt"/>
                <a:cs typeface="Calibri"/>
              </a:rPr>
              <a:t>Col</a:t>
            </a:r>
            <a:r>
              <a:rPr lang="en-US" sz="1200" spc="-25" dirty="0">
                <a:solidFill>
                  <a:srgbClr val="1D3175"/>
                </a:solidFill>
                <a:latin typeface="+mn-lt"/>
                <a:cs typeface="Calibri"/>
              </a:rPr>
              <a:t>l</a:t>
            </a:r>
            <a:r>
              <a:rPr lang="en-US" sz="1200" spc="-15" dirty="0">
                <a:solidFill>
                  <a:srgbClr val="1D3175"/>
                </a:solidFill>
                <a:latin typeface="+mn-lt"/>
                <a:cs typeface="Calibri"/>
              </a:rPr>
              <a:t>ege</a:t>
            </a:r>
            <a:r>
              <a:rPr lang="en-US" sz="1200" spc="-5" dirty="0">
                <a:solidFill>
                  <a:srgbClr val="1D3175"/>
                </a:solidFill>
                <a:latin typeface="+mn-lt"/>
                <a:cs typeface="Calibri"/>
              </a:rPr>
              <a:t> </a:t>
            </a:r>
            <a:r>
              <a:rPr lang="en-US" sz="1200" spc="-20" dirty="0">
                <a:solidFill>
                  <a:srgbClr val="1D3175"/>
                </a:solidFill>
                <a:latin typeface="+mn-lt"/>
                <a:cs typeface="Calibri"/>
              </a:rPr>
              <a:t>Cer</a:t>
            </a:r>
            <a:r>
              <a:rPr lang="en-US" sz="1200" spc="-10" dirty="0">
                <a:solidFill>
                  <a:srgbClr val="1D3175"/>
                </a:solidFill>
                <a:latin typeface="+mn-lt"/>
                <a:cs typeface="Calibri"/>
              </a:rPr>
              <a:t>ti</a:t>
            </a:r>
            <a:r>
              <a:rPr lang="en-US" sz="1200" spc="-20" dirty="0">
                <a:solidFill>
                  <a:srgbClr val="1D3175"/>
                </a:solidFill>
                <a:latin typeface="+mn-lt"/>
                <a:cs typeface="Calibri"/>
              </a:rPr>
              <a:t>f</a:t>
            </a:r>
            <a:r>
              <a:rPr lang="en-US" sz="1200" spc="-15" dirty="0">
                <a:solidFill>
                  <a:srgbClr val="1D3175"/>
                </a:solidFill>
                <a:latin typeface="+mn-lt"/>
                <a:cs typeface="Calibri"/>
              </a:rPr>
              <a:t>icates </a:t>
            </a:r>
            <a:r>
              <a:rPr lang="en-US" sz="1200" spc="-20" dirty="0">
                <a:solidFill>
                  <a:srgbClr val="1D3175"/>
                </a:solidFill>
                <a:latin typeface="+mn-lt"/>
                <a:cs typeface="Calibri"/>
              </a:rPr>
              <a:t>o</a:t>
            </a:r>
            <a:r>
              <a:rPr lang="en-US" sz="1200" spc="-10" dirty="0">
                <a:solidFill>
                  <a:srgbClr val="1D3175"/>
                </a:solidFill>
                <a:latin typeface="+mn-lt"/>
                <a:cs typeface="Calibri"/>
              </a:rPr>
              <a:t>r</a:t>
            </a:r>
            <a:r>
              <a:rPr lang="en-US" sz="1200" dirty="0">
                <a:solidFill>
                  <a:srgbClr val="1D3175"/>
                </a:solidFill>
                <a:latin typeface="+mn-lt"/>
                <a:cs typeface="Calibri"/>
              </a:rPr>
              <a:t> </a:t>
            </a:r>
            <a:r>
              <a:rPr lang="en-US" sz="1200" spc="-20" dirty="0">
                <a:solidFill>
                  <a:srgbClr val="1D3175"/>
                </a:solidFill>
                <a:latin typeface="+mn-lt"/>
                <a:cs typeface="Calibri"/>
              </a:rPr>
              <a:t>Dip</a:t>
            </a:r>
            <a:r>
              <a:rPr lang="en-US" sz="1200" spc="-25" dirty="0">
                <a:solidFill>
                  <a:srgbClr val="1D3175"/>
                </a:solidFill>
                <a:latin typeface="+mn-lt"/>
                <a:cs typeface="Calibri"/>
              </a:rPr>
              <a:t>lomas</a:t>
            </a:r>
            <a:endParaRPr lang="en-US" sz="1200" dirty="0">
              <a:latin typeface="+mn-lt"/>
              <a:cs typeface="Calibri"/>
            </a:endParaRPr>
          </a:p>
          <a:p>
            <a:pPr marL="184150" indent="-171450">
              <a:lnSpc>
                <a:spcPct val="100000"/>
              </a:lnSpc>
              <a:spcBef>
                <a:spcPts val="675"/>
              </a:spcBef>
              <a:buClr>
                <a:srgbClr val="CC0000"/>
              </a:buClr>
              <a:buFont typeface="Arial" panose="020B0604020202020204" pitchFamily="34" charset="0"/>
              <a:buChar char="•"/>
              <a:tabLst>
                <a:tab pos="355600" algn="l"/>
              </a:tabLst>
            </a:pPr>
            <a:r>
              <a:rPr lang="en-US" sz="1200" spc="-20" dirty="0">
                <a:solidFill>
                  <a:srgbClr val="1D3175"/>
                </a:solidFill>
                <a:latin typeface="+mn-lt"/>
                <a:cs typeface="Calibri"/>
              </a:rPr>
              <a:t>App</a:t>
            </a:r>
            <a:r>
              <a:rPr lang="en-US" sz="1200" spc="-25" dirty="0">
                <a:solidFill>
                  <a:srgbClr val="1D3175"/>
                </a:solidFill>
                <a:latin typeface="+mn-lt"/>
                <a:cs typeface="Calibri"/>
              </a:rPr>
              <a:t>r</a:t>
            </a:r>
            <a:r>
              <a:rPr lang="en-US" sz="1200" spc="-15" dirty="0">
                <a:solidFill>
                  <a:srgbClr val="1D3175"/>
                </a:solidFill>
                <a:latin typeface="+mn-lt"/>
                <a:cs typeface="Calibri"/>
              </a:rPr>
              <a:t>ent</a:t>
            </a:r>
            <a:r>
              <a:rPr lang="en-US" sz="1200" spc="-25" dirty="0">
                <a:solidFill>
                  <a:srgbClr val="1D3175"/>
                </a:solidFill>
                <a:latin typeface="+mn-lt"/>
                <a:cs typeface="Calibri"/>
              </a:rPr>
              <a:t>i</a:t>
            </a:r>
            <a:r>
              <a:rPr lang="en-US" sz="1200" spc="-15" dirty="0">
                <a:solidFill>
                  <a:srgbClr val="1D3175"/>
                </a:solidFill>
                <a:latin typeface="+mn-lt"/>
                <a:cs typeface="Calibri"/>
              </a:rPr>
              <a:t>ceships</a:t>
            </a:r>
            <a:r>
              <a:rPr lang="en-US" sz="1200" spc="55" dirty="0">
                <a:solidFill>
                  <a:srgbClr val="1D3175"/>
                </a:solidFill>
                <a:latin typeface="+mn-lt"/>
                <a:cs typeface="Calibri"/>
              </a:rPr>
              <a:t> </a:t>
            </a:r>
            <a:r>
              <a:rPr lang="en-US" sz="1200" spc="-15" dirty="0">
                <a:solidFill>
                  <a:srgbClr val="1D3175"/>
                </a:solidFill>
                <a:latin typeface="+mn-lt"/>
                <a:cs typeface="Calibri"/>
              </a:rPr>
              <a:t>and</a:t>
            </a:r>
            <a:r>
              <a:rPr lang="en-US" sz="1200" spc="15" dirty="0">
                <a:solidFill>
                  <a:srgbClr val="1D3175"/>
                </a:solidFill>
                <a:latin typeface="+mn-lt"/>
                <a:cs typeface="Calibri"/>
              </a:rPr>
              <a:t> </a:t>
            </a:r>
            <a:r>
              <a:rPr lang="en-US" sz="1200" spc="-25" dirty="0">
                <a:solidFill>
                  <a:srgbClr val="1D3175"/>
                </a:solidFill>
                <a:latin typeface="+mn-lt"/>
                <a:cs typeface="Calibri"/>
              </a:rPr>
              <a:t>O</a:t>
            </a:r>
            <a:r>
              <a:rPr lang="en-US" sz="1200" spc="-15" dirty="0">
                <a:solidFill>
                  <a:srgbClr val="1D3175"/>
                </a:solidFill>
                <a:latin typeface="+mn-lt"/>
                <a:cs typeface="Calibri"/>
              </a:rPr>
              <a:t>n-th</a:t>
            </a:r>
            <a:r>
              <a:rPr lang="en-US" sz="1200" spc="-20" dirty="0">
                <a:solidFill>
                  <a:srgbClr val="1D3175"/>
                </a:solidFill>
                <a:latin typeface="+mn-lt"/>
                <a:cs typeface="Calibri"/>
              </a:rPr>
              <a:t>e</a:t>
            </a:r>
            <a:r>
              <a:rPr lang="en-US" sz="1200" spc="-15" dirty="0">
                <a:solidFill>
                  <a:srgbClr val="1D3175"/>
                </a:solidFill>
                <a:latin typeface="+mn-lt"/>
                <a:cs typeface="Calibri"/>
              </a:rPr>
              <a:t>-Job</a:t>
            </a:r>
            <a:r>
              <a:rPr lang="en-US" sz="1200" spc="40" dirty="0">
                <a:solidFill>
                  <a:srgbClr val="1D3175"/>
                </a:solidFill>
                <a:latin typeface="+mn-lt"/>
                <a:cs typeface="Calibri"/>
              </a:rPr>
              <a:t> </a:t>
            </a:r>
            <a:r>
              <a:rPr lang="en-US" sz="1200" spc="-20" dirty="0">
                <a:solidFill>
                  <a:srgbClr val="1D3175"/>
                </a:solidFill>
                <a:latin typeface="+mn-lt"/>
                <a:cs typeface="Calibri"/>
              </a:rPr>
              <a:t>Trainin</a:t>
            </a:r>
            <a:r>
              <a:rPr lang="en-US" sz="1200" spc="-15" dirty="0">
                <a:solidFill>
                  <a:srgbClr val="1D3175"/>
                </a:solidFill>
                <a:latin typeface="+mn-lt"/>
                <a:cs typeface="Calibri"/>
              </a:rPr>
              <a:t>g</a:t>
            </a:r>
            <a:r>
              <a:rPr lang="en-US" sz="1200" spc="10" dirty="0">
                <a:solidFill>
                  <a:srgbClr val="1D3175"/>
                </a:solidFill>
                <a:latin typeface="+mn-lt"/>
                <a:cs typeface="Calibri"/>
              </a:rPr>
              <a:t> </a:t>
            </a:r>
            <a:r>
              <a:rPr lang="en-US" sz="1200" spc="-15" dirty="0">
                <a:solidFill>
                  <a:srgbClr val="1D3175"/>
                </a:solidFill>
                <a:latin typeface="+mn-lt"/>
                <a:cs typeface="Calibri"/>
              </a:rPr>
              <a:t>P</a:t>
            </a:r>
            <a:r>
              <a:rPr lang="en-US" sz="1200" spc="-20" dirty="0">
                <a:solidFill>
                  <a:srgbClr val="1D3175"/>
                </a:solidFill>
                <a:latin typeface="+mn-lt"/>
                <a:cs typeface="Calibri"/>
              </a:rPr>
              <a:t>rograms</a:t>
            </a:r>
            <a:endParaRPr lang="en-US" sz="1200" dirty="0">
              <a:latin typeface="+mn-lt"/>
              <a:cs typeface="Calibri"/>
            </a:endParaRPr>
          </a:p>
          <a:p>
            <a:pPr marL="184150" indent="-171450">
              <a:lnSpc>
                <a:spcPct val="100000"/>
              </a:lnSpc>
              <a:spcBef>
                <a:spcPts val="670"/>
              </a:spcBef>
              <a:buClr>
                <a:srgbClr val="CC0000"/>
              </a:buClr>
              <a:buFont typeface="Arial" panose="020B0604020202020204" pitchFamily="34" charset="0"/>
              <a:buChar char="•"/>
              <a:tabLst>
                <a:tab pos="355600" algn="l"/>
              </a:tabLst>
            </a:pPr>
            <a:r>
              <a:rPr lang="en-US" sz="1200" spc="-20" dirty="0">
                <a:solidFill>
                  <a:srgbClr val="1D3175"/>
                </a:solidFill>
                <a:latin typeface="+mn-lt"/>
                <a:cs typeface="Calibri"/>
              </a:rPr>
              <a:t>Correspon</a:t>
            </a:r>
            <a:r>
              <a:rPr lang="en-US" sz="1200" spc="-25" dirty="0">
                <a:solidFill>
                  <a:srgbClr val="1D3175"/>
                </a:solidFill>
                <a:latin typeface="+mn-lt"/>
                <a:cs typeface="Calibri"/>
              </a:rPr>
              <a:t>d</a:t>
            </a:r>
            <a:r>
              <a:rPr lang="en-US" sz="1200" spc="-15" dirty="0">
                <a:solidFill>
                  <a:srgbClr val="1D3175"/>
                </a:solidFill>
                <a:latin typeface="+mn-lt"/>
                <a:cs typeface="Calibri"/>
              </a:rPr>
              <a:t>ence</a:t>
            </a:r>
            <a:r>
              <a:rPr lang="en-US" sz="1200" spc="40" dirty="0">
                <a:solidFill>
                  <a:srgbClr val="1D3175"/>
                </a:solidFill>
                <a:latin typeface="+mn-lt"/>
                <a:cs typeface="Calibri"/>
              </a:rPr>
              <a:t> </a:t>
            </a:r>
            <a:r>
              <a:rPr lang="en-US" sz="1200" spc="-20" dirty="0">
                <a:solidFill>
                  <a:srgbClr val="1D3175"/>
                </a:solidFill>
                <a:latin typeface="+mn-lt"/>
                <a:cs typeface="Calibri"/>
              </a:rPr>
              <a:t>Cour</a:t>
            </a:r>
            <a:r>
              <a:rPr lang="en-US" sz="1200" spc="-25" dirty="0">
                <a:solidFill>
                  <a:srgbClr val="1D3175"/>
                </a:solidFill>
                <a:latin typeface="+mn-lt"/>
                <a:cs typeface="Calibri"/>
              </a:rPr>
              <a:t>s</a:t>
            </a:r>
            <a:r>
              <a:rPr lang="en-US" sz="1200" spc="-15" dirty="0">
                <a:solidFill>
                  <a:srgbClr val="1D3175"/>
                </a:solidFill>
                <a:latin typeface="+mn-lt"/>
                <a:cs typeface="Calibri"/>
              </a:rPr>
              <a:t>es</a:t>
            </a:r>
            <a:endParaRPr lang="en-US" sz="1200" dirty="0">
              <a:latin typeface="+mn-lt"/>
              <a:cs typeface="Calibri"/>
            </a:endParaRPr>
          </a:p>
          <a:p>
            <a:pPr marL="184150" indent="-171450">
              <a:lnSpc>
                <a:spcPct val="100000"/>
              </a:lnSpc>
              <a:spcBef>
                <a:spcPts val="670"/>
              </a:spcBef>
              <a:buClr>
                <a:srgbClr val="CC0000"/>
              </a:buClr>
              <a:buFont typeface="Arial" panose="020B0604020202020204" pitchFamily="34" charset="0"/>
              <a:buChar char="•"/>
              <a:tabLst>
                <a:tab pos="355600" algn="l"/>
              </a:tabLst>
            </a:pPr>
            <a:r>
              <a:rPr lang="en-US" sz="1200" spc="-5" dirty="0">
                <a:solidFill>
                  <a:srgbClr val="1D3175"/>
                </a:solidFill>
                <a:latin typeface="+mn-lt"/>
                <a:cs typeface="Calibri"/>
              </a:rPr>
              <a:t>Fl</a:t>
            </a:r>
            <a:r>
              <a:rPr lang="en-US" sz="1200" spc="-15" dirty="0">
                <a:solidFill>
                  <a:srgbClr val="1D3175"/>
                </a:solidFill>
                <a:latin typeface="+mn-lt"/>
                <a:cs typeface="Calibri"/>
              </a:rPr>
              <a:t>ight</a:t>
            </a:r>
            <a:r>
              <a:rPr lang="en-US" sz="1200" spc="5" dirty="0">
                <a:solidFill>
                  <a:srgbClr val="1D3175"/>
                </a:solidFill>
                <a:latin typeface="+mn-lt"/>
                <a:cs typeface="Calibri"/>
              </a:rPr>
              <a:t> </a:t>
            </a:r>
            <a:r>
              <a:rPr lang="en-US" sz="1200" spc="-5" dirty="0">
                <a:solidFill>
                  <a:srgbClr val="1D3175"/>
                </a:solidFill>
                <a:latin typeface="+mn-lt"/>
                <a:cs typeface="Calibri"/>
              </a:rPr>
              <a:t>Schoo</a:t>
            </a:r>
            <a:r>
              <a:rPr lang="en-US" sz="1200" dirty="0">
                <a:solidFill>
                  <a:srgbClr val="1D3175"/>
                </a:solidFill>
                <a:latin typeface="+mn-lt"/>
                <a:cs typeface="Calibri"/>
              </a:rPr>
              <a:t>l</a:t>
            </a:r>
            <a:r>
              <a:rPr lang="en-US" sz="1200" spc="15" dirty="0">
                <a:solidFill>
                  <a:srgbClr val="1D3175"/>
                </a:solidFill>
                <a:latin typeface="+mn-lt"/>
                <a:cs typeface="Calibri"/>
              </a:rPr>
              <a:t> </a:t>
            </a:r>
            <a:r>
              <a:rPr lang="en-US" sz="1200" spc="-20" dirty="0">
                <a:solidFill>
                  <a:srgbClr val="1D3175"/>
                </a:solidFill>
                <a:latin typeface="+mn-lt"/>
                <a:cs typeface="Calibri"/>
              </a:rPr>
              <a:t>Train</a:t>
            </a:r>
            <a:r>
              <a:rPr lang="en-US" sz="1200" dirty="0">
                <a:solidFill>
                  <a:srgbClr val="1D3175"/>
                </a:solidFill>
                <a:latin typeface="+mn-lt"/>
                <a:cs typeface="Calibri"/>
              </a:rPr>
              <a:t>i</a:t>
            </a:r>
            <a:r>
              <a:rPr lang="en-US" sz="1200" spc="-15" dirty="0">
                <a:solidFill>
                  <a:srgbClr val="1D3175"/>
                </a:solidFill>
                <a:latin typeface="+mn-lt"/>
                <a:cs typeface="Calibri"/>
              </a:rPr>
              <a:t>ng</a:t>
            </a:r>
            <a:endParaRPr lang="en-US" sz="1200" dirty="0">
              <a:latin typeface="+mn-lt"/>
              <a:cs typeface="Calibri"/>
            </a:endParaRPr>
          </a:p>
          <a:p>
            <a:pPr marL="184150" indent="-171450">
              <a:lnSpc>
                <a:spcPct val="100000"/>
              </a:lnSpc>
              <a:spcBef>
                <a:spcPts val="670"/>
              </a:spcBef>
              <a:buClr>
                <a:srgbClr val="CC0000"/>
              </a:buClr>
              <a:buFont typeface="Arial" panose="020B0604020202020204" pitchFamily="34" charset="0"/>
              <a:buChar char="•"/>
              <a:tabLst>
                <a:tab pos="355600" algn="l"/>
              </a:tabLst>
            </a:pPr>
            <a:r>
              <a:rPr lang="en-US" sz="1200" spc="-20" dirty="0">
                <a:solidFill>
                  <a:srgbClr val="1D3175"/>
                </a:solidFill>
                <a:latin typeface="+mn-lt"/>
                <a:cs typeface="Calibri"/>
              </a:rPr>
              <a:t>Cos</a:t>
            </a:r>
            <a:r>
              <a:rPr lang="en-US" sz="1200" spc="-10" dirty="0">
                <a:solidFill>
                  <a:srgbClr val="1D3175"/>
                </a:solidFill>
                <a:latin typeface="+mn-lt"/>
                <a:cs typeface="Calibri"/>
              </a:rPr>
              <a:t>t</a:t>
            </a:r>
            <a:r>
              <a:rPr lang="en-US" sz="1200" spc="10" dirty="0">
                <a:solidFill>
                  <a:srgbClr val="1D3175"/>
                </a:solidFill>
                <a:latin typeface="+mn-lt"/>
                <a:cs typeface="Calibri"/>
              </a:rPr>
              <a:t> </a:t>
            </a:r>
            <a:r>
              <a:rPr lang="en-US" sz="1200" spc="-20" dirty="0">
                <a:solidFill>
                  <a:srgbClr val="1D3175"/>
                </a:solidFill>
                <a:latin typeface="+mn-lt"/>
                <a:cs typeface="Calibri"/>
              </a:rPr>
              <a:t>o</a:t>
            </a:r>
            <a:r>
              <a:rPr lang="en-US" sz="1200" spc="-10" dirty="0">
                <a:solidFill>
                  <a:srgbClr val="1D3175"/>
                </a:solidFill>
                <a:latin typeface="+mn-lt"/>
                <a:cs typeface="Calibri"/>
              </a:rPr>
              <a:t>f</a:t>
            </a:r>
            <a:r>
              <a:rPr lang="en-US" sz="1200" spc="-5" dirty="0">
                <a:solidFill>
                  <a:srgbClr val="1D3175"/>
                </a:solidFill>
                <a:latin typeface="+mn-lt"/>
                <a:cs typeface="Calibri"/>
              </a:rPr>
              <a:t> </a:t>
            </a:r>
            <a:r>
              <a:rPr lang="en-US" sz="1200" spc="-20" dirty="0">
                <a:solidFill>
                  <a:srgbClr val="1D3175"/>
                </a:solidFill>
                <a:latin typeface="+mn-lt"/>
                <a:cs typeface="Calibri"/>
              </a:rPr>
              <a:t>Licens</a:t>
            </a:r>
            <a:r>
              <a:rPr lang="en-US" sz="1200" spc="-15" dirty="0">
                <a:solidFill>
                  <a:srgbClr val="1D3175"/>
                </a:solidFill>
                <a:latin typeface="+mn-lt"/>
                <a:cs typeface="Calibri"/>
              </a:rPr>
              <a:t>e</a:t>
            </a:r>
            <a:r>
              <a:rPr lang="en-US" sz="1200" spc="25" dirty="0">
                <a:solidFill>
                  <a:srgbClr val="1D3175"/>
                </a:solidFill>
                <a:latin typeface="+mn-lt"/>
                <a:cs typeface="Calibri"/>
              </a:rPr>
              <a:t> </a:t>
            </a:r>
            <a:r>
              <a:rPr lang="en-US" sz="1200" spc="-20" dirty="0">
                <a:solidFill>
                  <a:srgbClr val="1D3175"/>
                </a:solidFill>
                <a:latin typeface="+mn-lt"/>
                <a:cs typeface="Calibri"/>
              </a:rPr>
              <a:t>o</a:t>
            </a:r>
            <a:r>
              <a:rPr lang="en-US" sz="1200" spc="-10" dirty="0">
                <a:solidFill>
                  <a:srgbClr val="1D3175"/>
                </a:solidFill>
                <a:latin typeface="+mn-lt"/>
                <a:cs typeface="Calibri"/>
              </a:rPr>
              <a:t>r</a:t>
            </a:r>
            <a:r>
              <a:rPr lang="en-US" sz="1200" dirty="0">
                <a:solidFill>
                  <a:srgbClr val="1D3175"/>
                </a:solidFill>
                <a:latin typeface="+mn-lt"/>
                <a:cs typeface="Calibri"/>
              </a:rPr>
              <a:t> </a:t>
            </a:r>
            <a:r>
              <a:rPr lang="en-US" sz="1200" spc="-20" dirty="0">
                <a:solidFill>
                  <a:srgbClr val="1D3175"/>
                </a:solidFill>
                <a:latin typeface="+mn-lt"/>
                <a:cs typeface="Calibri"/>
              </a:rPr>
              <a:t>Certificatio</a:t>
            </a:r>
            <a:r>
              <a:rPr lang="en-US" sz="1200" spc="-15" dirty="0">
                <a:solidFill>
                  <a:srgbClr val="1D3175"/>
                </a:solidFill>
                <a:latin typeface="+mn-lt"/>
                <a:cs typeface="Calibri"/>
              </a:rPr>
              <a:t>n</a:t>
            </a:r>
            <a:r>
              <a:rPr lang="en-US" sz="1200" spc="10" dirty="0">
                <a:solidFill>
                  <a:srgbClr val="1D3175"/>
                </a:solidFill>
                <a:latin typeface="+mn-lt"/>
                <a:cs typeface="Calibri"/>
              </a:rPr>
              <a:t> </a:t>
            </a:r>
            <a:r>
              <a:rPr lang="en-US" sz="1200" spc="-20" dirty="0">
                <a:solidFill>
                  <a:srgbClr val="1D3175"/>
                </a:solidFill>
                <a:latin typeface="+mn-lt"/>
                <a:cs typeface="Calibri"/>
              </a:rPr>
              <a:t>Test</a:t>
            </a:r>
            <a:endParaRPr lang="en-US" sz="1200" dirty="0">
              <a:latin typeface="+mn-lt"/>
              <a:cs typeface="Calibri"/>
            </a:endParaRPr>
          </a:p>
          <a:p>
            <a:pPr marL="184150" marR="5080" indent="-171450">
              <a:lnSpc>
                <a:spcPct val="100000"/>
              </a:lnSpc>
              <a:spcBef>
                <a:spcPts val="675"/>
              </a:spcBef>
              <a:buClr>
                <a:srgbClr val="CC0000"/>
              </a:buClr>
              <a:buFont typeface="Arial" panose="020B0604020202020204" pitchFamily="34" charset="0"/>
              <a:buChar char="•"/>
              <a:tabLst>
                <a:tab pos="355600" algn="l"/>
              </a:tabLst>
            </a:pPr>
            <a:r>
              <a:rPr lang="en-US" sz="1200" spc="-15" dirty="0">
                <a:solidFill>
                  <a:srgbClr val="1D3175"/>
                </a:solidFill>
                <a:latin typeface="+mn-lt"/>
                <a:cs typeface="Calibri"/>
              </a:rPr>
              <a:t>Nat</a:t>
            </a:r>
            <a:r>
              <a:rPr lang="en-US" sz="1200" spc="-20" dirty="0">
                <a:solidFill>
                  <a:srgbClr val="1D3175"/>
                </a:solidFill>
                <a:latin typeface="+mn-lt"/>
                <a:cs typeface="Calibri"/>
              </a:rPr>
              <a:t>iona</a:t>
            </a:r>
            <a:r>
              <a:rPr lang="en-US" sz="1200" spc="-10" dirty="0">
                <a:solidFill>
                  <a:srgbClr val="1D3175"/>
                </a:solidFill>
                <a:latin typeface="+mn-lt"/>
                <a:cs typeface="Calibri"/>
              </a:rPr>
              <a:t>l</a:t>
            </a:r>
            <a:r>
              <a:rPr lang="en-US" sz="1200" spc="10" dirty="0">
                <a:solidFill>
                  <a:srgbClr val="1D3175"/>
                </a:solidFill>
                <a:latin typeface="+mn-lt"/>
                <a:cs typeface="Calibri"/>
              </a:rPr>
              <a:t> </a:t>
            </a:r>
            <a:r>
              <a:rPr lang="en-US" sz="1200" spc="-20" dirty="0">
                <a:solidFill>
                  <a:srgbClr val="1D3175"/>
                </a:solidFill>
                <a:latin typeface="+mn-lt"/>
                <a:cs typeface="Calibri"/>
              </a:rPr>
              <a:t>Ex</a:t>
            </a:r>
            <a:r>
              <a:rPr lang="en-US" sz="1200" spc="-10" dirty="0">
                <a:solidFill>
                  <a:srgbClr val="1D3175"/>
                </a:solidFill>
                <a:latin typeface="+mn-lt"/>
                <a:cs typeface="Calibri"/>
              </a:rPr>
              <a:t>a</a:t>
            </a:r>
            <a:r>
              <a:rPr lang="en-US" sz="1200" spc="-20" dirty="0">
                <a:solidFill>
                  <a:srgbClr val="1D3175"/>
                </a:solidFill>
                <a:latin typeface="+mn-lt"/>
                <a:cs typeface="Calibri"/>
              </a:rPr>
              <a:t>ms</a:t>
            </a:r>
            <a:r>
              <a:rPr lang="en-US" sz="1200" spc="5" dirty="0">
                <a:solidFill>
                  <a:srgbClr val="1D3175"/>
                </a:solidFill>
                <a:latin typeface="+mn-lt"/>
                <a:cs typeface="Calibri"/>
              </a:rPr>
              <a:t> </a:t>
            </a:r>
            <a:r>
              <a:rPr lang="en-US" sz="1200" spc="-20" dirty="0">
                <a:solidFill>
                  <a:srgbClr val="1D3175"/>
                </a:solidFill>
                <a:latin typeface="+mn-lt"/>
                <a:cs typeface="Calibri"/>
              </a:rPr>
              <a:t>suc</a:t>
            </a:r>
            <a:r>
              <a:rPr lang="en-US" sz="1200" spc="-15" dirty="0">
                <a:solidFill>
                  <a:srgbClr val="1D3175"/>
                </a:solidFill>
                <a:latin typeface="+mn-lt"/>
                <a:cs typeface="Calibri"/>
              </a:rPr>
              <a:t>h</a:t>
            </a:r>
            <a:r>
              <a:rPr lang="en-US" sz="1200" spc="20" dirty="0">
                <a:solidFill>
                  <a:srgbClr val="1D3175"/>
                </a:solidFill>
                <a:latin typeface="+mn-lt"/>
                <a:cs typeface="Calibri"/>
              </a:rPr>
              <a:t> </a:t>
            </a:r>
            <a:r>
              <a:rPr lang="en-US" sz="1200" spc="-15" dirty="0">
                <a:solidFill>
                  <a:srgbClr val="1D3175"/>
                </a:solidFill>
                <a:latin typeface="+mn-lt"/>
                <a:cs typeface="Calibri"/>
              </a:rPr>
              <a:t>as</a:t>
            </a:r>
            <a:r>
              <a:rPr lang="en-US" sz="1200" spc="-5" dirty="0">
                <a:solidFill>
                  <a:srgbClr val="1D3175"/>
                </a:solidFill>
                <a:latin typeface="+mn-lt"/>
                <a:cs typeface="Calibri"/>
              </a:rPr>
              <a:t> </a:t>
            </a:r>
            <a:r>
              <a:rPr lang="en-US" sz="1200" spc="-20" dirty="0">
                <a:solidFill>
                  <a:srgbClr val="1D3175"/>
                </a:solidFill>
                <a:latin typeface="+mn-lt"/>
                <a:cs typeface="Calibri"/>
              </a:rPr>
              <a:t>G</a:t>
            </a:r>
            <a:r>
              <a:rPr lang="en-US" sz="1200" spc="-10" dirty="0">
                <a:solidFill>
                  <a:srgbClr val="1D3175"/>
                </a:solidFill>
                <a:latin typeface="+mn-lt"/>
                <a:cs typeface="Calibri"/>
              </a:rPr>
              <a:t>R</a:t>
            </a:r>
            <a:r>
              <a:rPr lang="en-US" sz="1200" spc="-20" dirty="0">
                <a:solidFill>
                  <a:srgbClr val="1D3175"/>
                </a:solidFill>
                <a:latin typeface="+mn-lt"/>
                <a:cs typeface="Calibri"/>
              </a:rPr>
              <a:t>E</a:t>
            </a:r>
            <a:r>
              <a:rPr lang="en-US" sz="1200" spc="-10" dirty="0">
                <a:solidFill>
                  <a:srgbClr val="1D3175"/>
                </a:solidFill>
                <a:latin typeface="+mn-lt"/>
                <a:cs typeface="Calibri"/>
              </a:rPr>
              <a:t>,</a:t>
            </a:r>
            <a:r>
              <a:rPr lang="en-US" sz="1200" dirty="0">
                <a:solidFill>
                  <a:srgbClr val="1D3175"/>
                </a:solidFill>
                <a:latin typeface="+mn-lt"/>
                <a:cs typeface="Calibri"/>
              </a:rPr>
              <a:t> </a:t>
            </a:r>
            <a:r>
              <a:rPr lang="en-US" sz="1200" spc="-20" dirty="0">
                <a:solidFill>
                  <a:srgbClr val="1D3175"/>
                </a:solidFill>
                <a:latin typeface="+mn-lt"/>
                <a:cs typeface="Calibri"/>
              </a:rPr>
              <a:t>SA</a:t>
            </a:r>
            <a:r>
              <a:rPr lang="en-US" sz="1200" spc="-5" dirty="0">
                <a:solidFill>
                  <a:srgbClr val="1D3175"/>
                </a:solidFill>
                <a:latin typeface="+mn-lt"/>
                <a:cs typeface="Calibri"/>
              </a:rPr>
              <a:t>T</a:t>
            </a:r>
            <a:r>
              <a:rPr lang="en-US" sz="1200" spc="-10" dirty="0">
                <a:solidFill>
                  <a:srgbClr val="1D3175"/>
                </a:solidFill>
                <a:latin typeface="+mn-lt"/>
                <a:cs typeface="Calibri"/>
              </a:rPr>
              <a:t>,</a:t>
            </a:r>
            <a:r>
              <a:rPr lang="en-US" sz="1200" spc="10" dirty="0">
                <a:solidFill>
                  <a:srgbClr val="1D3175"/>
                </a:solidFill>
                <a:latin typeface="+mn-lt"/>
                <a:cs typeface="Calibri"/>
              </a:rPr>
              <a:t> </a:t>
            </a:r>
            <a:r>
              <a:rPr lang="en-US" sz="1200" spc="-20" dirty="0">
                <a:solidFill>
                  <a:srgbClr val="1D3175"/>
                </a:solidFill>
                <a:latin typeface="+mn-lt"/>
                <a:cs typeface="Calibri"/>
              </a:rPr>
              <a:t>LSA</a:t>
            </a:r>
            <a:r>
              <a:rPr lang="en-US" sz="1200" spc="-10" dirty="0">
                <a:solidFill>
                  <a:srgbClr val="1D3175"/>
                </a:solidFill>
                <a:latin typeface="+mn-lt"/>
                <a:cs typeface="Calibri"/>
              </a:rPr>
              <a:t>T,</a:t>
            </a:r>
            <a:r>
              <a:rPr lang="en-US" sz="1200" spc="10" dirty="0">
                <a:solidFill>
                  <a:srgbClr val="1D3175"/>
                </a:solidFill>
                <a:latin typeface="+mn-lt"/>
                <a:cs typeface="Calibri"/>
              </a:rPr>
              <a:t> </a:t>
            </a:r>
            <a:r>
              <a:rPr lang="en-US" sz="1200" spc="-20" dirty="0">
                <a:solidFill>
                  <a:srgbClr val="1D3175"/>
                </a:solidFill>
                <a:latin typeface="+mn-lt"/>
                <a:cs typeface="Calibri"/>
              </a:rPr>
              <a:t>CLEP</a:t>
            </a:r>
            <a:r>
              <a:rPr lang="en-US" sz="1200" spc="-10" dirty="0">
                <a:solidFill>
                  <a:srgbClr val="1D3175"/>
                </a:solidFill>
                <a:latin typeface="+mn-lt"/>
                <a:cs typeface="Calibri"/>
              </a:rPr>
              <a:t>,</a:t>
            </a:r>
            <a:r>
              <a:rPr lang="en-US" sz="1200" dirty="0">
                <a:solidFill>
                  <a:srgbClr val="1D3175"/>
                </a:solidFill>
                <a:latin typeface="+mn-lt"/>
                <a:cs typeface="Calibri"/>
              </a:rPr>
              <a:t> </a:t>
            </a:r>
            <a:r>
              <a:rPr lang="en-US" sz="1200" spc="-15" dirty="0">
                <a:solidFill>
                  <a:srgbClr val="1D3175"/>
                </a:solidFill>
                <a:latin typeface="+mn-lt"/>
                <a:cs typeface="Calibri"/>
              </a:rPr>
              <a:t>AP,</a:t>
            </a:r>
            <a:r>
              <a:rPr lang="en-US" sz="1200" spc="15" dirty="0">
                <a:solidFill>
                  <a:srgbClr val="1D3175"/>
                </a:solidFill>
                <a:latin typeface="+mn-lt"/>
                <a:cs typeface="Calibri"/>
              </a:rPr>
              <a:t> </a:t>
            </a:r>
            <a:r>
              <a:rPr lang="en-US" sz="1200" spc="-15" dirty="0">
                <a:solidFill>
                  <a:srgbClr val="1D3175"/>
                </a:solidFill>
                <a:latin typeface="+mn-lt"/>
                <a:cs typeface="Calibri"/>
              </a:rPr>
              <a:t>and</a:t>
            </a:r>
            <a:r>
              <a:rPr lang="en-US" sz="1200" spc="-20" dirty="0">
                <a:solidFill>
                  <a:srgbClr val="1D3175"/>
                </a:solidFill>
                <a:latin typeface="+mn-lt"/>
                <a:cs typeface="Calibri"/>
              </a:rPr>
              <a:t> GMAT</a:t>
            </a:r>
          </a:p>
          <a:p>
            <a:pPr marL="12700" marR="5080" indent="0">
              <a:lnSpc>
                <a:spcPct val="100000"/>
              </a:lnSpc>
              <a:spcBef>
                <a:spcPts val="675"/>
              </a:spcBef>
              <a:buClr>
                <a:srgbClr val="CC0000"/>
              </a:buClr>
              <a:buFont typeface="Arial" panose="020B0604020202020204" pitchFamily="34" charset="0"/>
              <a:buNone/>
              <a:tabLst>
                <a:tab pos="355600" algn="l"/>
              </a:tabLst>
            </a:pPr>
            <a:endParaRPr lang="en-US" sz="1200" spc="-20" dirty="0">
              <a:solidFill>
                <a:srgbClr val="1D3175"/>
              </a:solidFill>
              <a:latin typeface="+mn-lt"/>
              <a:cs typeface="Calibri"/>
            </a:endParaRPr>
          </a:p>
          <a:p>
            <a:pPr marL="12700" marR="5080" indent="0">
              <a:lnSpc>
                <a:spcPct val="100000"/>
              </a:lnSpc>
              <a:spcBef>
                <a:spcPts val="675"/>
              </a:spcBef>
              <a:buClr>
                <a:srgbClr val="CC0000"/>
              </a:buClr>
              <a:buFont typeface="Arial" panose="020B0604020202020204" pitchFamily="34" charset="0"/>
              <a:buNone/>
              <a:tabLst>
                <a:tab pos="355600" algn="l"/>
              </a:tabLst>
            </a:pPr>
            <a:r>
              <a:rPr lang="en-US" sz="1200" spc="-20" dirty="0">
                <a:solidFill>
                  <a:srgbClr val="1D3175"/>
                </a:solidFill>
                <a:latin typeface="+mn-lt"/>
                <a:cs typeface="Calibri"/>
              </a:rPr>
              <a:t>Let’s start with Ch 30, 35, and 1606.]</a:t>
            </a:r>
          </a:p>
        </p:txBody>
      </p:sp>
      <p:sp>
        <p:nvSpPr>
          <p:cNvPr id="4" name="Slide Number Placeholder 3"/>
          <p:cNvSpPr>
            <a:spLocks noGrp="1"/>
          </p:cNvSpPr>
          <p:nvPr>
            <p:ph type="sldNum" sz="quarter" idx="5"/>
          </p:nvPr>
        </p:nvSpPr>
        <p:spPr/>
        <p:txBody>
          <a:bodyPr/>
          <a:lstStyle/>
          <a:p>
            <a:fld id="{0182FF49-D91B-451F-ABFC-6E54D532B2A7}" type="slidenum">
              <a:rPr lang="en-US" smtClean="0"/>
              <a:t>13</a:t>
            </a:fld>
            <a:endParaRPr lang="en-US" dirty="0"/>
          </a:p>
        </p:txBody>
      </p:sp>
    </p:spTree>
    <p:extLst>
      <p:ext uri="{BB962C8B-B14F-4D97-AF65-F5344CB8AC3E}">
        <p14:creationId xmlns:p14="http://schemas.microsoft.com/office/powerpoint/2010/main" val="1374279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Chapter 30 Montgomery GI Bill – Active Duty.]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b="0" i="1" kern="1200" dirty="0">
                <a:solidFill>
                  <a:schemeClr val="tx1"/>
                </a:solidFill>
                <a:effectLst/>
                <a:latin typeface="+mn-lt"/>
                <a:ea typeface="+mn-ea"/>
                <a:cs typeface="+mn-cs"/>
              </a:rPr>
              <a:t>Chapter 30 program using some of the information below (if needed)</a:t>
            </a:r>
            <a:r>
              <a:rPr lang="en-US" i="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spc="-2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20" dirty="0">
                <a:solidFill>
                  <a:schemeClr val="tx1"/>
                </a:solidFill>
              </a:rPr>
              <a:t>Must first enter on active duty after June 30, 1985.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20" dirty="0">
                <a:solidFill>
                  <a:schemeClr val="tx1"/>
                </a:solidFill>
              </a:rPr>
              <a:t>If individual signs up for benefit, service branch will deduct $1,200 from service pay</a:t>
            </a:r>
            <a:r>
              <a:rPr lang="en-US" altLang="en-US" dirty="0">
                <a:cs typeface="Georgia" panose="02040502050405020303" pitchFamily="18" charset="0"/>
              </a:rPr>
              <a:t>.]</a:t>
            </a:r>
          </a:p>
          <a:p>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14</a:t>
            </a:fld>
            <a:endParaRPr lang="en-US" dirty="0"/>
          </a:p>
        </p:txBody>
      </p:sp>
    </p:spTree>
    <p:extLst>
      <p:ext uri="{BB962C8B-B14F-4D97-AF65-F5344CB8AC3E}">
        <p14:creationId xmlns:p14="http://schemas.microsoft.com/office/powerpoint/2010/main" val="3199916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Chapter 35 </a:t>
            </a:r>
            <a:r>
              <a:rPr lang="en-US" spc="-20" dirty="0"/>
              <a:t>Depe</a:t>
            </a:r>
            <a:r>
              <a:rPr lang="en-US" spc="-25" dirty="0"/>
              <a:t>n</a:t>
            </a:r>
            <a:r>
              <a:rPr lang="en-US" spc="-20" dirty="0"/>
              <a:t>de</a:t>
            </a:r>
            <a:r>
              <a:rPr lang="en-US" spc="-50" dirty="0"/>
              <a:t>n</a:t>
            </a:r>
            <a:r>
              <a:rPr lang="en-US" spc="-15" dirty="0"/>
              <a:t>ts</a:t>
            </a:r>
            <a:r>
              <a:rPr lang="en-US" spc="45" dirty="0"/>
              <a:t> </a:t>
            </a:r>
            <a:r>
              <a:rPr lang="en-US" spc="-50" dirty="0"/>
              <a:t>E</a:t>
            </a:r>
            <a:r>
              <a:rPr lang="en-US" spc="-20" dirty="0"/>
              <a:t>du</a:t>
            </a:r>
            <a:r>
              <a:rPr lang="en-US" spc="-40" dirty="0"/>
              <a:t>c</a:t>
            </a:r>
            <a:r>
              <a:rPr lang="en-US" spc="-35" dirty="0"/>
              <a:t>a</a:t>
            </a:r>
            <a:r>
              <a:rPr lang="en-US" spc="-15" dirty="0"/>
              <a:t>tion</a:t>
            </a:r>
            <a:r>
              <a:rPr lang="en-US" spc="15" dirty="0"/>
              <a:t> </a:t>
            </a:r>
            <a:r>
              <a:rPr lang="en-US" spc="-15" dirty="0"/>
              <a:t>Ass</a:t>
            </a:r>
            <a:r>
              <a:rPr lang="en-US" spc="-20" dirty="0"/>
              <a:t>i</a:t>
            </a:r>
            <a:r>
              <a:rPr lang="en-US" spc="-55" dirty="0"/>
              <a:t>st</a:t>
            </a:r>
            <a:r>
              <a:rPr lang="en-US" spc="-15" dirty="0"/>
              <a:t>ance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b="0" i="1" kern="1200" dirty="0">
                <a:solidFill>
                  <a:schemeClr val="tx1"/>
                </a:solidFill>
                <a:effectLst/>
                <a:latin typeface="+mn-lt"/>
                <a:ea typeface="+mn-ea"/>
                <a:cs typeface="+mn-cs"/>
              </a:rPr>
              <a:t>Chapter 35 program using information below (if needed)</a:t>
            </a:r>
            <a:r>
              <a:rPr lang="en-US" i="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spc="-20" dirty="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20" dirty="0">
                <a:solidFill>
                  <a:schemeClr val="tx1"/>
                </a:solidFill>
              </a:rPr>
              <a:t>POW designation is determined by the Secretary of Defense and benefits end when the status ends.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5" dirty="0">
                <a:solidFill>
                  <a:srgbClr val="001F5F"/>
                </a:solidFill>
                <a:cs typeface="Calibri"/>
              </a:rPr>
              <a:t>Claimants who first begin attending a program of education using Chapter 35 entitlement on or after August 1, 2018, receive an aggregate period of up to 36 months (or to the equivalent thereof in part-time training).</a:t>
            </a:r>
            <a:endParaRPr lang="en-US" sz="1600" spc="-5" dirty="0">
              <a:solidFill>
                <a:srgbClr val="001F5F"/>
              </a:solidFill>
              <a:latin typeface="+mn-lt"/>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35" dirty="0">
                <a:solidFill>
                  <a:srgbClr val="001F5F"/>
                </a:solidFill>
                <a:latin typeface="+mn-lt"/>
                <a:cs typeface="Calibri"/>
              </a:rPr>
              <a:t>R</a:t>
            </a:r>
            <a:r>
              <a:rPr lang="en-US" sz="1600" dirty="0">
                <a:solidFill>
                  <a:srgbClr val="001F5F"/>
                </a:solidFill>
                <a:latin typeface="+mn-lt"/>
                <a:cs typeface="Calibri"/>
              </a:rPr>
              <a:t>e</a:t>
            </a:r>
            <a:r>
              <a:rPr lang="en-US" sz="1600" spc="5" dirty="0">
                <a:solidFill>
                  <a:srgbClr val="001F5F"/>
                </a:solidFill>
                <a:latin typeface="+mn-lt"/>
                <a:cs typeface="Calibri"/>
              </a:rPr>
              <a:t>c</a:t>
            </a:r>
            <a:r>
              <a:rPr lang="en-US" sz="1600" dirty="0">
                <a:solidFill>
                  <a:srgbClr val="001F5F"/>
                </a:solidFill>
                <a:latin typeface="+mn-lt"/>
                <a:cs typeface="Calibri"/>
              </a:rPr>
              <a:t>ei</a:t>
            </a:r>
            <a:r>
              <a:rPr lang="en-US" sz="1600" spc="-30" dirty="0">
                <a:solidFill>
                  <a:srgbClr val="001F5F"/>
                </a:solidFill>
                <a:latin typeface="+mn-lt"/>
                <a:cs typeface="Calibri"/>
              </a:rPr>
              <a:t>v</a:t>
            </a:r>
            <a:r>
              <a:rPr lang="en-US" sz="1600" dirty="0">
                <a:solidFill>
                  <a:srgbClr val="001F5F"/>
                </a:solidFill>
                <a:latin typeface="+mn-lt"/>
                <a:cs typeface="Calibri"/>
              </a:rPr>
              <a:t>e</a:t>
            </a:r>
            <a:r>
              <a:rPr lang="en-US" sz="1600" spc="-25" dirty="0">
                <a:solidFill>
                  <a:srgbClr val="001F5F"/>
                </a:solidFill>
                <a:latin typeface="+mn-lt"/>
                <a:cs typeface="Calibri"/>
              </a:rPr>
              <a:t> </a:t>
            </a:r>
            <a:r>
              <a:rPr lang="en-US" sz="1600" dirty="0">
                <a:solidFill>
                  <a:srgbClr val="001F5F"/>
                </a:solidFill>
                <a:latin typeface="+mn-lt"/>
                <a:cs typeface="Calibri"/>
              </a:rPr>
              <a:t>5</a:t>
            </a:r>
            <a:r>
              <a:rPr lang="en-US" sz="1600" spc="-10" dirty="0">
                <a:solidFill>
                  <a:srgbClr val="001F5F"/>
                </a:solidFill>
                <a:latin typeface="+mn-lt"/>
                <a:cs typeface="Calibri"/>
              </a:rPr>
              <a:t> </a:t>
            </a:r>
            <a:r>
              <a:rPr lang="en-US" sz="1600" dirty="0">
                <a:solidFill>
                  <a:srgbClr val="001F5F"/>
                </a:solidFill>
                <a:latin typeface="+mn-lt"/>
                <a:cs typeface="Calibri"/>
              </a:rPr>
              <a:t>additi</a:t>
            </a:r>
            <a:r>
              <a:rPr lang="en-US" sz="1600" spc="-10" dirty="0">
                <a:solidFill>
                  <a:srgbClr val="001F5F"/>
                </a:solidFill>
                <a:latin typeface="+mn-lt"/>
                <a:cs typeface="Calibri"/>
              </a:rPr>
              <a:t>o</a:t>
            </a:r>
            <a:r>
              <a:rPr lang="en-US" sz="1600" spc="-5" dirty="0">
                <a:solidFill>
                  <a:srgbClr val="001F5F"/>
                </a:solidFill>
                <a:latin typeface="+mn-lt"/>
                <a:cs typeface="Calibri"/>
              </a:rPr>
              <a:t>na</a:t>
            </a:r>
            <a:r>
              <a:rPr lang="en-US" sz="1600" dirty="0">
                <a:solidFill>
                  <a:srgbClr val="001F5F"/>
                </a:solidFill>
                <a:latin typeface="+mn-lt"/>
                <a:cs typeface="Calibri"/>
              </a:rPr>
              <a:t>l m</a:t>
            </a:r>
            <a:r>
              <a:rPr lang="en-US" sz="1600" spc="-15" dirty="0">
                <a:solidFill>
                  <a:srgbClr val="001F5F"/>
                </a:solidFill>
                <a:latin typeface="+mn-lt"/>
                <a:cs typeface="Calibri"/>
              </a:rPr>
              <a:t>o</a:t>
            </a:r>
            <a:r>
              <a:rPr lang="en-US" sz="1600" spc="-30" dirty="0">
                <a:solidFill>
                  <a:srgbClr val="001F5F"/>
                </a:solidFill>
                <a:latin typeface="+mn-lt"/>
                <a:cs typeface="Calibri"/>
              </a:rPr>
              <a:t>n</a:t>
            </a:r>
            <a:r>
              <a:rPr lang="en-US" sz="1600" dirty="0">
                <a:solidFill>
                  <a:srgbClr val="001F5F"/>
                </a:solidFill>
                <a:latin typeface="+mn-lt"/>
                <a:cs typeface="Calibri"/>
              </a:rPr>
              <a:t>ths</a:t>
            </a:r>
            <a:r>
              <a:rPr lang="en-US" sz="1600" spc="-10" dirty="0">
                <a:solidFill>
                  <a:srgbClr val="001F5F"/>
                </a:solidFill>
                <a:latin typeface="+mn-lt"/>
                <a:cs typeface="Calibri"/>
              </a:rPr>
              <a:t> </a:t>
            </a:r>
            <a:r>
              <a:rPr lang="en-US" sz="1600" spc="-5" dirty="0">
                <a:solidFill>
                  <a:srgbClr val="001F5F"/>
                </a:solidFill>
                <a:latin typeface="+mn-lt"/>
                <a:cs typeface="Calibri"/>
              </a:rPr>
              <a:t>o</a:t>
            </a:r>
            <a:r>
              <a:rPr lang="en-US" sz="1600" dirty="0">
                <a:solidFill>
                  <a:srgbClr val="001F5F"/>
                </a:solidFill>
                <a:latin typeface="+mn-lt"/>
                <a:cs typeface="Calibri"/>
              </a:rPr>
              <a:t>f</a:t>
            </a:r>
            <a:r>
              <a:rPr lang="en-US" sz="1600" spc="-10" dirty="0">
                <a:solidFill>
                  <a:srgbClr val="001F5F"/>
                </a:solidFill>
                <a:latin typeface="+mn-lt"/>
                <a:cs typeface="Calibri"/>
              </a:rPr>
              <a:t> </a:t>
            </a:r>
            <a:r>
              <a:rPr lang="en-US" sz="1600" spc="-5" dirty="0">
                <a:solidFill>
                  <a:srgbClr val="001F5F"/>
                </a:solidFill>
                <a:latin typeface="+mn-lt"/>
                <a:cs typeface="Calibri"/>
              </a:rPr>
              <a:t>ben</a:t>
            </a:r>
            <a:r>
              <a:rPr lang="en-US" sz="1600" spc="-20" dirty="0">
                <a:solidFill>
                  <a:srgbClr val="001F5F"/>
                </a:solidFill>
                <a:latin typeface="+mn-lt"/>
                <a:cs typeface="Calibri"/>
              </a:rPr>
              <a:t>e</a:t>
            </a:r>
            <a:r>
              <a:rPr lang="en-US" sz="1600" spc="-5" dirty="0">
                <a:solidFill>
                  <a:srgbClr val="001F5F"/>
                </a:solidFill>
                <a:latin typeface="+mn-lt"/>
                <a:cs typeface="Calibri"/>
              </a:rPr>
              <a:t>fit</a:t>
            </a:r>
            <a:r>
              <a:rPr lang="en-US" sz="1600" dirty="0">
                <a:solidFill>
                  <a:srgbClr val="001F5F"/>
                </a:solidFill>
                <a:latin typeface="+mn-lt"/>
                <a:cs typeface="Calibri"/>
              </a:rPr>
              <a:t>s </a:t>
            </a:r>
            <a:r>
              <a:rPr lang="en-US" sz="1600" spc="-50" dirty="0">
                <a:solidFill>
                  <a:srgbClr val="001F5F"/>
                </a:solidFill>
                <a:latin typeface="+mn-lt"/>
                <a:cs typeface="Calibri"/>
              </a:rPr>
              <a:t>f</a:t>
            </a:r>
            <a:r>
              <a:rPr lang="en-US" sz="1600" spc="-5" dirty="0">
                <a:solidFill>
                  <a:srgbClr val="001F5F"/>
                </a:solidFill>
                <a:latin typeface="+mn-lt"/>
                <a:cs typeface="Calibri"/>
              </a:rPr>
              <a:t>o</a:t>
            </a:r>
            <a:r>
              <a:rPr lang="en-US" sz="1600" dirty="0">
                <a:solidFill>
                  <a:srgbClr val="001F5F"/>
                </a:solidFill>
                <a:latin typeface="+mn-lt"/>
                <a:cs typeface="Calibri"/>
              </a:rPr>
              <a:t>r</a:t>
            </a:r>
            <a:r>
              <a:rPr lang="en-US" sz="1600" spc="-5" dirty="0">
                <a:solidFill>
                  <a:srgbClr val="001F5F"/>
                </a:solidFill>
                <a:latin typeface="+mn-lt"/>
                <a:cs typeface="Calibri"/>
              </a:rPr>
              <a:t> hig</a:t>
            </a:r>
            <a:r>
              <a:rPr lang="en-US" sz="1600" dirty="0">
                <a:solidFill>
                  <a:srgbClr val="001F5F"/>
                </a:solidFill>
                <a:latin typeface="+mn-lt"/>
                <a:cs typeface="Calibri"/>
              </a:rPr>
              <a:t>h</a:t>
            </a:r>
            <a:r>
              <a:rPr lang="en-US" sz="1600" spc="-20" dirty="0">
                <a:solidFill>
                  <a:srgbClr val="001F5F"/>
                </a:solidFill>
                <a:latin typeface="+mn-lt"/>
                <a:cs typeface="Calibri"/>
              </a:rPr>
              <a:t> </a:t>
            </a:r>
            <a:r>
              <a:rPr lang="en-US" sz="1600" spc="-5" dirty="0">
                <a:solidFill>
                  <a:srgbClr val="001F5F"/>
                </a:solidFill>
                <a:latin typeface="+mn-lt"/>
                <a:cs typeface="Calibri"/>
              </a:rPr>
              <a:t>scho</a:t>
            </a:r>
            <a:r>
              <a:rPr lang="en-US" sz="1600" spc="-15" dirty="0">
                <a:solidFill>
                  <a:srgbClr val="001F5F"/>
                </a:solidFill>
                <a:latin typeface="+mn-lt"/>
                <a:cs typeface="Calibri"/>
              </a:rPr>
              <a:t>o</a:t>
            </a:r>
            <a:r>
              <a:rPr lang="en-US" sz="1600" dirty="0">
                <a:solidFill>
                  <a:srgbClr val="001F5F"/>
                </a:solidFill>
                <a:latin typeface="+mn-lt"/>
                <a:cs typeface="Calibri"/>
              </a:rPr>
              <a:t>l, </a:t>
            </a:r>
            <a:r>
              <a:rPr lang="en-US" sz="1600" spc="-45" dirty="0">
                <a:solidFill>
                  <a:srgbClr val="001F5F"/>
                </a:solidFill>
                <a:latin typeface="+mn-lt"/>
                <a:cs typeface="Calibri"/>
              </a:rPr>
              <a:t>r</a:t>
            </a:r>
            <a:r>
              <a:rPr lang="en-US" sz="1600" spc="-15" dirty="0">
                <a:solidFill>
                  <a:srgbClr val="001F5F"/>
                </a:solidFill>
                <a:latin typeface="+mn-lt"/>
                <a:cs typeface="Calibri"/>
              </a:rPr>
              <a:t>em</a:t>
            </a:r>
            <a:r>
              <a:rPr lang="en-US" sz="1600" dirty="0">
                <a:solidFill>
                  <a:srgbClr val="001F5F"/>
                </a:solidFill>
                <a:latin typeface="+mn-lt"/>
                <a:cs typeface="Calibri"/>
              </a:rPr>
              <a:t>edial,</a:t>
            </a:r>
            <a:r>
              <a:rPr lang="en-US" sz="1600" spc="-15" dirty="0">
                <a:solidFill>
                  <a:srgbClr val="001F5F"/>
                </a:solidFill>
                <a:latin typeface="+mn-lt"/>
                <a:cs typeface="Calibri"/>
              </a:rPr>
              <a:t> </a:t>
            </a:r>
            <a:r>
              <a:rPr lang="en-US" sz="1600" spc="-45" dirty="0">
                <a:solidFill>
                  <a:srgbClr val="001F5F"/>
                </a:solidFill>
                <a:latin typeface="+mn-lt"/>
                <a:cs typeface="Calibri"/>
              </a:rPr>
              <a:t>r</a:t>
            </a:r>
            <a:r>
              <a:rPr lang="en-US" sz="1600" spc="-35" dirty="0">
                <a:solidFill>
                  <a:srgbClr val="001F5F"/>
                </a:solidFill>
                <a:latin typeface="+mn-lt"/>
                <a:cs typeface="Calibri"/>
              </a:rPr>
              <a:t>e</a:t>
            </a:r>
            <a:r>
              <a:rPr lang="en-US" sz="1600" spc="-15" dirty="0">
                <a:solidFill>
                  <a:srgbClr val="001F5F"/>
                </a:solidFill>
                <a:latin typeface="+mn-lt"/>
                <a:cs typeface="Calibri"/>
              </a:rPr>
              <a:t>f</a:t>
            </a:r>
            <a:r>
              <a:rPr lang="en-US" sz="1600" spc="-45" dirty="0">
                <a:solidFill>
                  <a:srgbClr val="001F5F"/>
                </a:solidFill>
                <a:latin typeface="+mn-lt"/>
                <a:cs typeface="Calibri"/>
              </a:rPr>
              <a:t>r</a:t>
            </a:r>
            <a:r>
              <a:rPr lang="en-US" sz="1600" spc="-15" dirty="0">
                <a:solidFill>
                  <a:srgbClr val="001F5F"/>
                </a:solidFill>
                <a:latin typeface="+mn-lt"/>
                <a:cs typeface="Calibri"/>
              </a:rPr>
              <a:t>esher</a:t>
            </a:r>
            <a:r>
              <a:rPr lang="en-US" sz="1600" spc="10" dirty="0">
                <a:solidFill>
                  <a:srgbClr val="001F5F"/>
                </a:solidFill>
                <a:latin typeface="+mn-lt"/>
                <a:cs typeface="Calibri"/>
              </a:rPr>
              <a:t> </a:t>
            </a:r>
            <a:r>
              <a:rPr lang="en-US" sz="1600" spc="-20" dirty="0">
                <a:solidFill>
                  <a:srgbClr val="001F5F"/>
                </a:solidFill>
                <a:latin typeface="+mn-lt"/>
                <a:cs typeface="Calibri"/>
              </a:rPr>
              <a:t>o</a:t>
            </a:r>
            <a:r>
              <a:rPr lang="en-US" sz="1600" spc="-10" dirty="0">
                <a:solidFill>
                  <a:srgbClr val="001F5F"/>
                </a:solidFill>
                <a:latin typeface="+mn-lt"/>
                <a:cs typeface="Calibri"/>
              </a:rPr>
              <a:t>r</a:t>
            </a:r>
            <a:r>
              <a:rPr lang="en-US" sz="1600" dirty="0">
                <a:solidFill>
                  <a:srgbClr val="001F5F"/>
                </a:solidFill>
                <a:latin typeface="+mn-lt"/>
                <a:cs typeface="Calibri"/>
              </a:rPr>
              <a:t> </a:t>
            </a:r>
            <a:r>
              <a:rPr lang="en-US" sz="1600" spc="-20" dirty="0">
                <a:solidFill>
                  <a:srgbClr val="001F5F"/>
                </a:solidFill>
                <a:latin typeface="+mn-lt"/>
                <a:cs typeface="Calibri"/>
              </a:rPr>
              <a:t>d</a:t>
            </a:r>
            <a:r>
              <a:rPr lang="en-US" sz="1600" spc="-40" dirty="0">
                <a:solidFill>
                  <a:srgbClr val="001F5F"/>
                </a:solidFill>
                <a:latin typeface="+mn-lt"/>
                <a:cs typeface="Calibri"/>
              </a:rPr>
              <a:t>e</a:t>
            </a:r>
            <a:r>
              <a:rPr lang="en-US" sz="1600" spc="-5" dirty="0">
                <a:solidFill>
                  <a:srgbClr val="001F5F"/>
                </a:solidFill>
                <a:latin typeface="+mn-lt"/>
                <a:cs typeface="Calibri"/>
              </a:rPr>
              <a:t>fici</a:t>
            </a:r>
            <a:r>
              <a:rPr lang="en-US" sz="1600" spc="10" dirty="0">
                <a:solidFill>
                  <a:srgbClr val="001F5F"/>
                </a:solidFill>
                <a:latin typeface="+mn-lt"/>
                <a:cs typeface="Calibri"/>
              </a:rPr>
              <a:t>e</a:t>
            </a:r>
            <a:r>
              <a:rPr lang="en-US" sz="1600" spc="-20" dirty="0">
                <a:solidFill>
                  <a:srgbClr val="001F5F"/>
                </a:solidFill>
                <a:latin typeface="+mn-lt"/>
                <a:cs typeface="Calibri"/>
              </a:rPr>
              <a:t>nc</a:t>
            </a:r>
            <a:r>
              <a:rPr lang="en-US" sz="1600" spc="-15" dirty="0">
                <a:solidFill>
                  <a:srgbClr val="001F5F"/>
                </a:solidFill>
                <a:latin typeface="+mn-lt"/>
                <a:cs typeface="Calibri"/>
              </a:rPr>
              <a:t>y</a:t>
            </a:r>
            <a:r>
              <a:rPr lang="en-US" sz="1600" spc="-5" dirty="0">
                <a:solidFill>
                  <a:srgbClr val="001F5F"/>
                </a:solidFill>
                <a:latin typeface="+mn-lt"/>
                <a:cs typeface="Calibri"/>
              </a:rPr>
              <a:t> </a:t>
            </a:r>
            <a:r>
              <a:rPr lang="en-US" sz="1600" spc="-10" dirty="0">
                <a:solidFill>
                  <a:srgbClr val="001F5F"/>
                </a:solidFill>
                <a:latin typeface="+mn-lt"/>
                <a:cs typeface="Calibri"/>
              </a:rPr>
              <a:t>t</a:t>
            </a:r>
            <a:r>
              <a:rPr lang="en-US" sz="1600" spc="-55" dirty="0">
                <a:solidFill>
                  <a:srgbClr val="001F5F"/>
                </a:solidFill>
                <a:latin typeface="+mn-lt"/>
                <a:cs typeface="Calibri"/>
              </a:rPr>
              <a:t>r</a:t>
            </a:r>
            <a:r>
              <a:rPr lang="en-US" sz="1600" dirty="0">
                <a:solidFill>
                  <a:srgbClr val="001F5F"/>
                </a:solidFill>
                <a:latin typeface="+mn-lt"/>
                <a:cs typeface="Calibri"/>
              </a:rPr>
              <a:t>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Spouses h</a:t>
            </a:r>
            <a:r>
              <a:rPr lang="en-US" sz="1600" spc="-40" dirty="0"/>
              <a:t>a</a:t>
            </a:r>
            <a:r>
              <a:rPr lang="en-US" sz="1600" spc="-30" dirty="0"/>
              <a:t>v</a:t>
            </a:r>
            <a:r>
              <a:rPr lang="en-US" sz="1600" dirty="0"/>
              <a:t>e</a:t>
            </a:r>
            <a:r>
              <a:rPr lang="en-US" sz="1600" spc="10" dirty="0"/>
              <a:t> </a:t>
            </a:r>
            <a:r>
              <a:rPr lang="en-US" sz="1600" dirty="0"/>
              <a:t>10</a:t>
            </a:r>
            <a:r>
              <a:rPr lang="en-US" sz="1600" spc="-25" dirty="0"/>
              <a:t> </a:t>
            </a:r>
            <a:r>
              <a:rPr lang="en-US" sz="1600" spc="-20" dirty="0"/>
              <a:t>y</a:t>
            </a:r>
            <a:r>
              <a:rPr lang="en-US" sz="1600" dirty="0"/>
              <a:t>ea</a:t>
            </a:r>
            <a:r>
              <a:rPr lang="en-US" sz="1600" spc="-35" dirty="0"/>
              <a:t>r</a:t>
            </a:r>
            <a:r>
              <a:rPr lang="en-US" sz="1600" dirty="0"/>
              <a:t>s</a:t>
            </a:r>
            <a:r>
              <a:rPr lang="en-US" sz="1600" spc="-20" dirty="0"/>
              <a:t> </a:t>
            </a:r>
            <a:r>
              <a:rPr lang="en-US" sz="1600" dirty="0"/>
              <a:t>f</a:t>
            </a:r>
            <a:r>
              <a:rPr lang="en-US" sz="1600" spc="-35" dirty="0"/>
              <a:t>r</a:t>
            </a:r>
            <a:r>
              <a:rPr lang="en-US" sz="1600" dirty="0"/>
              <a:t>om</a:t>
            </a:r>
            <a:r>
              <a:rPr lang="en-US" sz="1600" spc="-20" dirty="0"/>
              <a:t> </a:t>
            </a:r>
            <a:r>
              <a:rPr lang="en-US" sz="1600" dirty="0"/>
              <a:t>the d</a:t>
            </a:r>
            <a:r>
              <a:rPr lang="en-US" sz="1600" spc="-20" dirty="0"/>
              <a:t>a</a:t>
            </a:r>
            <a:r>
              <a:rPr lang="en-US" sz="1600" spc="-25" dirty="0"/>
              <a:t>t</a:t>
            </a:r>
            <a:r>
              <a:rPr lang="en-US" sz="1600" dirty="0"/>
              <a:t>e</a:t>
            </a:r>
            <a:r>
              <a:rPr lang="en-US" sz="1600" spc="-10" dirty="0"/>
              <a:t> </a:t>
            </a:r>
            <a:r>
              <a:rPr lang="en-US" sz="1600" dirty="0"/>
              <a:t>of </a:t>
            </a:r>
            <a:r>
              <a:rPr lang="en-US" sz="1600" spc="-25" dirty="0"/>
              <a:t>v</a:t>
            </a:r>
            <a:r>
              <a:rPr lang="en-US" sz="1600" dirty="0"/>
              <a:t>e</a:t>
            </a:r>
            <a:r>
              <a:rPr lang="en-US" sz="1600" spc="-35" dirty="0"/>
              <a:t>t</a:t>
            </a:r>
            <a:r>
              <a:rPr lang="en-US" sz="1600" dirty="0"/>
              <a:t>e</a:t>
            </a:r>
            <a:r>
              <a:rPr lang="en-US" sz="1600" spc="-45" dirty="0"/>
              <a:t>r</a:t>
            </a:r>
            <a:r>
              <a:rPr lang="en-US" sz="1600" dirty="0"/>
              <a:t>an</a:t>
            </a:r>
            <a:r>
              <a:rPr lang="en-US" sz="1600" spc="-145" dirty="0"/>
              <a:t>’</a:t>
            </a:r>
            <a:r>
              <a:rPr lang="en-US" sz="1600" dirty="0"/>
              <a:t>s</a:t>
            </a:r>
            <a:r>
              <a:rPr lang="en-US" sz="1600" spc="-20" dirty="0"/>
              <a:t> </a:t>
            </a:r>
            <a:r>
              <a:rPr lang="en-US" sz="1600" dirty="0"/>
              <a:t>de</a:t>
            </a:r>
            <a:r>
              <a:rPr lang="en-US" sz="1600" spc="-20" dirty="0"/>
              <a:t>a</a:t>
            </a:r>
            <a:r>
              <a:rPr lang="en-US" sz="1600" dirty="0"/>
              <a:t>th or 1</a:t>
            </a:r>
            <a:r>
              <a:rPr lang="en-US" sz="1600" spc="-15" dirty="0"/>
              <a:t>0</a:t>
            </a:r>
            <a:r>
              <a:rPr lang="en-US" sz="1600" dirty="0"/>
              <a:t>0%</a:t>
            </a:r>
            <a:r>
              <a:rPr lang="en-US" sz="1600" spc="-10" dirty="0"/>
              <a:t> P</a:t>
            </a:r>
            <a:r>
              <a:rPr lang="en-US" sz="1600" spc="-5" dirty="0"/>
              <a:t>&amp;</a:t>
            </a:r>
            <a:r>
              <a:rPr lang="en-US" sz="1600" dirty="0"/>
              <a:t>T</a:t>
            </a:r>
            <a:r>
              <a:rPr lang="en-US" sz="1600" spc="-5" dirty="0"/>
              <a:t> </a:t>
            </a:r>
            <a:r>
              <a:rPr lang="en-US" sz="1600" spc="-55" dirty="0"/>
              <a:t>r</a:t>
            </a:r>
            <a:r>
              <a:rPr lang="en-US" sz="1600" spc="-25" dirty="0"/>
              <a:t>a</a:t>
            </a:r>
            <a:r>
              <a:rPr lang="en-US" sz="1600" dirty="0"/>
              <a:t>ting</a:t>
            </a:r>
            <a:r>
              <a:rPr lang="en-US" sz="1600" spc="-25" dirty="0"/>
              <a:t> t</a:t>
            </a:r>
            <a:r>
              <a:rPr lang="en-US" sz="1600" dirty="0"/>
              <a:t>o</a:t>
            </a:r>
            <a:r>
              <a:rPr lang="en-US" sz="1600" spc="-10" dirty="0"/>
              <a:t> </a:t>
            </a:r>
            <a:r>
              <a:rPr lang="en-US" sz="1600" spc="-5" dirty="0"/>
              <a:t>us</a:t>
            </a:r>
            <a:r>
              <a:rPr lang="en-US" sz="1600" dirty="0"/>
              <a:t>e </a:t>
            </a:r>
            <a:r>
              <a:rPr lang="en-US" sz="1600" spc="-5" dirty="0"/>
              <a:t>ben</a:t>
            </a:r>
            <a:r>
              <a:rPr lang="en-US" sz="1600" spc="-25" dirty="0"/>
              <a:t>e</a:t>
            </a:r>
            <a:r>
              <a:rPr lang="en-US" sz="1600" spc="-5" dirty="0"/>
              <a:t>fits.</a:t>
            </a:r>
            <a:endParaRPr lang="en-US" sz="1600" dirty="0"/>
          </a:p>
          <a:p>
            <a:pPr marL="298450" marR="369570" indent="-285750">
              <a:lnSpc>
                <a:spcPct val="100000"/>
              </a:lnSpc>
              <a:spcBef>
                <a:spcPts val="1725"/>
              </a:spcBef>
              <a:buClr>
                <a:srgbClr val="C00000"/>
              </a:buClr>
              <a:buFont typeface="Arial" panose="020B0604020202020204" pitchFamily="34" charset="0"/>
              <a:buChar char="•"/>
              <a:tabLst>
                <a:tab pos="355600" algn="l"/>
              </a:tabLst>
            </a:pPr>
            <a:r>
              <a:rPr lang="en-US" sz="1600" spc="-5" dirty="0"/>
              <a:t>Su</a:t>
            </a:r>
            <a:r>
              <a:rPr lang="en-US" sz="1600" spc="25" dirty="0"/>
              <a:t>r</a:t>
            </a:r>
            <a:r>
              <a:rPr lang="en-US" sz="1600" spc="-10" dirty="0"/>
              <a:t>vi</a:t>
            </a:r>
            <a:r>
              <a:rPr lang="en-US" sz="1600" spc="-25" dirty="0"/>
              <a:t>v</a:t>
            </a:r>
            <a:r>
              <a:rPr lang="en-US" sz="1600" dirty="0"/>
              <a:t>ing</a:t>
            </a:r>
            <a:r>
              <a:rPr lang="en-US" sz="1600" spc="-5" dirty="0"/>
              <a:t> s</a:t>
            </a:r>
            <a:r>
              <a:rPr lang="en-US" sz="1600" spc="-10" dirty="0"/>
              <a:t>p</a:t>
            </a:r>
            <a:r>
              <a:rPr lang="en-US" sz="1600" spc="-5" dirty="0"/>
              <a:t>ou</a:t>
            </a:r>
            <a:r>
              <a:rPr lang="en-US" sz="1600" spc="-10" dirty="0"/>
              <a:t>s</a:t>
            </a:r>
            <a:r>
              <a:rPr lang="en-US" sz="1600" spc="-15" dirty="0"/>
              <a:t>es</a:t>
            </a:r>
            <a:r>
              <a:rPr lang="en-US" sz="1600" spc="5" dirty="0"/>
              <a:t> </a:t>
            </a:r>
            <a:r>
              <a:rPr lang="en-US" sz="1600" spc="-5" dirty="0"/>
              <a:t>o</a:t>
            </a:r>
            <a:r>
              <a:rPr lang="en-US" sz="1600" dirty="0"/>
              <a:t>f </a:t>
            </a:r>
            <a:r>
              <a:rPr lang="en-US" sz="1600" spc="-55" dirty="0"/>
              <a:t>v</a:t>
            </a:r>
            <a:r>
              <a:rPr lang="en-US" sz="1600" spc="-15" dirty="0"/>
              <a:t>e</a:t>
            </a:r>
            <a:r>
              <a:rPr lang="en-US" sz="1600" spc="-45" dirty="0"/>
              <a:t>t</a:t>
            </a:r>
            <a:r>
              <a:rPr lang="en-US" sz="1600" spc="-15" dirty="0"/>
              <a:t>e</a:t>
            </a:r>
            <a:r>
              <a:rPr lang="en-US" sz="1600" spc="-50" dirty="0"/>
              <a:t>r</a:t>
            </a:r>
            <a:r>
              <a:rPr lang="en-US" sz="1600" dirty="0"/>
              <a:t>ans</a:t>
            </a:r>
            <a:r>
              <a:rPr lang="en-US" sz="1600" spc="-5" dirty="0"/>
              <a:t> </a:t>
            </a:r>
            <a:r>
              <a:rPr lang="en-US" sz="1600" dirty="0"/>
              <a:t>killed</a:t>
            </a:r>
            <a:r>
              <a:rPr lang="en-US" sz="1600" spc="-20" dirty="0"/>
              <a:t> </a:t>
            </a:r>
            <a:r>
              <a:rPr lang="en-US" sz="1600" spc="-5" dirty="0"/>
              <a:t>o</a:t>
            </a:r>
            <a:r>
              <a:rPr lang="en-US" sz="1600" dirty="0"/>
              <a:t>n</a:t>
            </a:r>
            <a:r>
              <a:rPr lang="en-US" sz="1600" spc="-5" dirty="0"/>
              <a:t> </a:t>
            </a:r>
            <a:r>
              <a:rPr lang="en-US" sz="1600" dirty="0"/>
              <a:t>a</a:t>
            </a:r>
            <a:r>
              <a:rPr lang="en-US" sz="1600" spc="-10" dirty="0"/>
              <a:t>cti</a:t>
            </a:r>
            <a:r>
              <a:rPr lang="en-US" sz="1600" spc="-40" dirty="0"/>
              <a:t>v</a:t>
            </a:r>
            <a:r>
              <a:rPr lang="en-US" sz="1600" spc="-15" dirty="0"/>
              <a:t>e</a:t>
            </a:r>
            <a:r>
              <a:rPr lang="en-US" sz="1600" spc="-10" dirty="0"/>
              <a:t> </a:t>
            </a:r>
            <a:r>
              <a:rPr lang="en-US" sz="1600" spc="-5" dirty="0"/>
              <a:t>dut</a:t>
            </a:r>
            <a:r>
              <a:rPr lang="en-US" sz="1600" dirty="0"/>
              <a:t>y</a:t>
            </a:r>
            <a:r>
              <a:rPr lang="en-US" sz="1600" spc="-5" dirty="0"/>
              <a:t> h</a:t>
            </a:r>
            <a:r>
              <a:rPr lang="en-US" sz="1600" spc="-35" dirty="0"/>
              <a:t>a</a:t>
            </a:r>
            <a:r>
              <a:rPr lang="en-US" sz="1600" spc="-45" dirty="0"/>
              <a:t>v</a:t>
            </a:r>
            <a:r>
              <a:rPr lang="en-US" sz="1600" spc="-15" dirty="0"/>
              <a:t>e</a:t>
            </a:r>
            <a:r>
              <a:rPr lang="en-US" sz="1600" dirty="0"/>
              <a:t> </a:t>
            </a:r>
            <a:r>
              <a:rPr lang="en-US" sz="1600" spc="-15" dirty="0"/>
              <a:t>20</a:t>
            </a:r>
            <a:r>
              <a:rPr lang="en-US" sz="1600" spc="-10" dirty="0"/>
              <a:t> </a:t>
            </a:r>
            <a:r>
              <a:rPr lang="en-US" sz="1600" spc="-35" dirty="0"/>
              <a:t>y</a:t>
            </a:r>
            <a:r>
              <a:rPr lang="en-US" sz="1600" spc="-15" dirty="0"/>
              <a:t>ea</a:t>
            </a:r>
            <a:r>
              <a:rPr lang="en-US" sz="1600" spc="-45" dirty="0"/>
              <a:t>r</a:t>
            </a:r>
            <a:r>
              <a:rPr lang="en-US" sz="1600" dirty="0"/>
              <a:t>s</a:t>
            </a:r>
            <a:r>
              <a:rPr lang="en-US" sz="1600" spc="-30" dirty="0"/>
              <a:t> </a:t>
            </a:r>
            <a:r>
              <a:rPr lang="en-US" sz="1600" spc="-35" dirty="0"/>
              <a:t>t</a:t>
            </a:r>
            <a:r>
              <a:rPr lang="en-US" sz="1600" dirty="0"/>
              <a:t>o</a:t>
            </a:r>
            <a:r>
              <a:rPr lang="en-US" sz="1600" spc="-5" dirty="0"/>
              <a:t> u</a:t>
            </a:r>
            <a:r>
              <a:rPr lang="en-US" sz="1600" spc="-10" dirty="0"/>
              <a:t>s</a:t>
            </a:r>
            <a:r>
              <a:rPr lang="en-US" sz="1600" spc="-15" dirty="0"/>
              <a:t>e</a:t>
            </a:r>
            <a:r>
              <a:rPr lang="en-US" sz="1600" dirty="0"/>
              <a:t> </a:t>
            </a:r>
            <a:r>
              <a:rPr lang="en-US" sz="1600" spc="-20" dirty="0"/>
              <a:t>b</a:t>
            </a:r>
            <a:r>
              <a:rPr lang="en-US" sz="1600" spc="-10" dirty="0"/>
              <a:t>e</a:t>
            </a:r>
            <a:r>
              <a:rPr lang="en-US" sz="1600" spc="-20" dirty="0"/>
              <a:t>n</a:t>
            </a:r>
            <a:r>
              <a:rPr lang="en-US" sz="1600" spc="-35" dirty="0"/>
              <a:t>e</a:t>
            </a:r>
            <a:r>
              <a:rPr lang="en-US" sz="1600" spc="-5" dirty="0"/>
              <a:t>fits.</a:t>
            </a:r>
            <a:endParaRPr lang="en-US" sz="1600" dirty="0"/>
          </a:p>
          <a:p>
            <a:pPr marL="298450" marR="154305" indent="-285750">
              <a:lnSpc>
                <a:spcPct val="100000"/>
              </a:lnSpc>
              <a:spcBef>
                <a:spcPts val="1730"/>
              </a:spcBef>
              <a:buClr>
                <a:srgbClr val="C00000"/>
              </a:buClr>
              <a:buFont typeface="Arial" panose="020B0604020202020204" pitchFamily="34" charset="0"/>
              <a:buChar char="•"/>
              <a:tabLst>
                <a:tab pos="355600" algn="l"/>
              </a:tabLst>
            </a:pPr>
            <a:r>
              <a:rPr lang="en-US" sz="1600" spc="-5" dirty="0"/>
              <a:t>Child</a:t>
            </a:r>
            <a:r>
              <a:rPr lang="en-US" sz="1600" spc="-30" dirty="0"/>
              <a:t>r</a:t>
            </a:r>
            <a:r>
              <a:rPr lang="en-US" sz="1600" spc="-15" dirty="0"/>
              <a:t>en </a:t>
            </a:r>
            <a:r>
              <a:rPr lang="en-US" sz="1600" spc="-45" dirty="0"/>
              <a:t>g</a:t>
            </a:r>
            <a:r>
              <a:rPr lang="en-US" sz="1600" spc="-15" dirty="0"/>
              <a:t>en</a:t>
            </a:r>
            <a:r>
              <a:rPr lang="en-US" sz="1600" spc="-10" dirty="0"/>
              <a:t>e</a:t>
            </a:r>
            <a:r>
              <a:rPr lang="en-US" sz="1600" spc="-55" dirty="0"/>
              <a:t>r</a:t>
            </a:r>
            <a:r>
              <a:rPr lang="en-US" sz="1600" dirty="0"/>
              <a:t>ally</a:t>
            </a:r>
            <a:r>
              <a:rPr lang="en-US" sz="1600" spc="-10" dirty="0"/>
              <a:t> </a:t>
            </a:r>
            <a:r>
              <a:rPr lang="en-US" sz="1600" spc="-5" dirty="0"/>
              <a:t>h</a:t>
            </a:r>
            <a:r>
              <a:rPr lang="en-US" sz="1600" spc="-35" dirty="0"/>
              <a:t>a</a:t>
            </a:r>
            <a:r>
              <a:rPr lang="en-US" sz="1600" spc="-45" dirty="0"/>
              <a:t>v</a:t>
            </a:r>
            <a:r>
              <a:rPr lang="en-US" sz="1600" spc="-15" dirty="0"/>
              <a:t>e</a:t>
            </a:r>
            <a:r>
              <a:rPr lang="en-US" sz="1600" spc="10" dirty="0"/>
              <a:t> </a:t>
            </a:r>
            <a:r>
              <a:rPr lang="en-US" sz="1600" spc="-15" dirty="0"/>
              <a:t>f</a:t>
            </a:r>
            <a:r>
              <a:rPr lang="en-US" sz="1600" spc="-45" dirty="0"/>
              <a:t>r</a:t>
            </a:r>
            <a:r>
              <a:rPr lang="en-US" sz="1600" spc="-5" dirty="0"/>
              <a:t>o</a:t>
            </a:r>
            <a:r>
              <a:rPr lang="en-US" sz="1600" dirty="0"/>
              <a:t>m</a:t>
            </a:r>
            <a:r>
              <a:rPr lang="en-US" sz="1600" spc="-20" dirty="0"/>
              <a:t> </a:t>
            </a:r>
            <a:r>
              <a:rPr lang="en-US" sz="1600" spc="-15" dirty="0"/>
              <a:t>the</a:t>
            </a:r>
            <a:r>
              <a:rPr lang="en-US" sz="1600" spc="-5" dirty="0"/>
              <a:t> </a:t>
            </a:r>
            <a:r>
              <a:rPr lang="en-US" sz="1600" spc="-15" dirty="0"/>
              <a:t>a</a:t>
            </a:r>
            <a:r>
              <a:rPr lang="en-US" sz="1600" spc="-40" dirty="0"/>
              <a:t>g</a:t>
            </a:r>
            <a:r>
              <a:rPr lang="en-US" sz="1600" spc="-15" dirty="0"/>
              <a:t>e</a:t>
            </a:r>
            <a:r>
              <a:rPr lang="en-US" sz="1600" spc="-10" dirty="0"/>
              <a:t> </a:t>
            </a:r>
            <a:r>
              <a:rPr lang="en-US" sz="1600" spc="-5" dirty="0"/>
              <a:t>o</a:t>
            </a:r>
            <a:r>
              <a:rPr lang="en-US" sz="1600" dirty="0"/>
              <a:t>f </a:t>
            </a:r>
            <a:r>
              <a:rPr lang="en-US" sz="1600" spc="-15" dirty="0"/>
              <a:t>18</a:t>
            </a:r>
            <a:r>
              <a:rPr lang="en-US" sz="1600" spc="-10" dirty="0"/>
              <a:t> </a:t>
            </a:r>
            <a:r>
              <a:rPr lang="en-US" sz="1600" spc="-35" dirty="0"/>
              <a:t>t</a:t>
            </a:r>
            <a:r>
              <a:rPr lang="en-US" sz="1600" dirty="0"/>
              <a:t>o</a:t>
            </a:r>
            <a:r>
              <a:rPr lang="en-US" sz="1600" spc="-20" dirty="0"/>
              <a:t> </a:t>
            </a:r>
            <a:r>
              <a:rPr lang="en-US" sz="1600" spc="-15" dirty="0"/>
              <a:t>26</a:t>
            </a:r>
            <a:r>
              <a:rPr lang="en-US" sz="1600" spc="-10" dirty="0"/>
              <a:t> </a:t>
            </a:r>
            <a:r>
              <a:rPr lang="en-US" sz="1600" spc="-40" dirty="0"/>
              <a:t>t</a:t>
            </a:r>
            <a:r>
              <a:rPr lang="en-US" sz="1600" dirty="0"/>
              <a:t>o</a:t>
            </a:r>
            <a:r>
              <a:rPr lang="en-US" sz="1600" spc="-5" dirty="0"/>
              <a:t> u</a:t>
            </a:r>
            <a:r>
              <a:rPr lang="en-US" sz="1600" spc="-10" dirty="0"/>
              <a:t>s</a:t>
            </a:r>
            <a:r>
              <a:rPr lang="en-US" sz="1600" spc="-15" dirty="0"/>
              <a:t>e</a:t>
            </a:r>
            <a:r>
              <a:rPr lang="en-US" sz="1600" dirty="0"/>
              <a:t> </a:t>
            </a:r>
            <a:r>
              <a:rPr lang="en-US" sz="1600" spc="-15" dirty="0"/>
              <a:t>the</a:t>
            </a:r>
            <a:r>
              <a:rPr lang="en-US" sz="1600" dirty="0"/>
              <a:t>ir </a:t>
            </a:r>
            <a:r>
              <a:rPr lang="en-US" sz="1600" spc="-20" dirty="0"/>
              <a:t>ben</a:t>
            </a:r>
            <a:r>
              <a:rPr lang="en-US" sz="1600" spc="-30" dirty="0"/>
              <a:t>e</a:t>
            </a:r>
            <a:r>
              <a:rPr lang="en-US" sz="1600" spc="-5" dirty="0"/>
              <a:t>fits</a:t>
            </a:r>
            <a:r>
              <a:rPr lang="en-US" altLang="en-US" dirty="0">
                <a:cs typeface="Georgia" panose="02040502050405020303" pitchFamily="18" charset="0"/>
              </a:rPr>
              <a:t>.]</a:t>
            </a:r>
          </a:p>
          <a:p>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15</a:t>
            </a:fld>
            <a:endParaRPr lang="en-US" dirty="0"/>
          </a:p>
        </p:txBody>
      </p:sp>
    </p:spTree>
    <p:extLst>
      <p:ext uri="{BB962C8B-B14F-4D97-AF65-F5344CB8AC3E}">
        <p14:creationId xmlns:p14="http://schemas.microsoft.com/office/powerpoint/2010/main" val="2688845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Chapter 1606 Montgomery GI Bill – Selected Reserve.]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b="0" i="1" kern="1200" dirty="0">
                <a:solidFill>
                  <a:schemeClr val="tx1"/>
                </a:solidFill>
                <a:effectLst/>
                <a:latin typeface="+mn-lt"/>
                <a:ea typeface="+mn-ea"/>
                <a:cs typeface="+mn-cs"/>
              </a:rPr>
              <a:t>Chapter 1606 program using information below (if needed)</a:t>
            </a:r>
            <a:r>
              <a:rPr lang="en-US" i="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spc="-20" dirty="0">
              <a:solidFill>
                <a:schemeClr val="tx1"/>
              </a:solidFill>
            </a:endParaRPr>
          </a:p>
          <a:p>
            <a:pPr marL="298450" indent="-285750">
              <a:lnSpc>
                <a:spcPct val="100000"/>
              </a:lnSpc>
              <a:buFont typeface="Arial" panose="020B0604020202020204" pitchFamily="34" charset="0"/>
              <a:buChar char="•"/>
              <a:tabLst>
                <a:tab pos="355600" algn="l"/>
              </a:tabLst>
            </a:pPr>
            <a:r>
              <a:rPr lang="en-US" sz="1600" spc="-20" dirty="0">
                <a:solidFill>
                  <a:schemeClr val="tx1"/>
                </a:solidFill>
              </a:rPr>
              <a:t>Reservist has an obligation to serve for a period of not less than 6 years after June 30, 1985.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20" dirty="0">
                <a:solidFill>
                  <a:schemeClr val="tx1"/>
                </a:solidFill>
              </a:rPr>
              <a:t>Member must be participating satisfactorily.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20" dirty="0">
                <a:solidFill>
                  <a:schemeClr val="tx1"/>
                </a:solidFill>
              </a:rPr>
              <a:t>Reservists may be eligible for an incentive kicker at service department’s discretion.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20" dirty="0">
                <a:solidFill>
                  <a:schemeClr val="tx1"/>
                </a:solidFill>
              </a:rPr>
              <a:t>Reserve components decide who is eligible.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20" dirty="0">
                <a:solidFill>
                  <a:schemeClr val="tx1"/>
                </a:solidFill>
              </a:rPr>
              <a:t>Generally, the benefit ends day of separation </a:t>
            </a:r>
            <a:r>
              <a:rPr lang="en-US" altLang="en-US" dirty="0">
                <a:cs typeface="Georgia" panose="02040502050405020303" pitchFamily="18" charset="0"/>
              </a:rPr>
              <a:t>.]</a:t>
            </a:r>
          </a:p>
          <a:p>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16</a:t>
            </a:fld>
            <a:endParaRPr lang="en-US" dirty="0"/>
          </a:p>
        </p:txBody>
      </p:sp>
    </p:spTree>
    <p:extLst>
      <p:ext uri="{BB962C8B-B14F-4D97-AF65-F5344CB8AC3E}">
        <p14:creationId xmlns:p14="http://schemas.microsoft.com/office/powerpoint/2010/main" val="3087741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Payments for Chapters 30, 35 &amp; 1606 Monthly Rates.]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formula in which 30, 35 &amp; 1606 are paid out.</a:t>
            </a:r>
            <a:r>
              <a:rPr lang="en-US" sz="1200" b="0" i="0" u="none" spc="-75" dirty="0">
                <a:solidFill>
                  <a:srgbClr val="001F5F"/>
                </a:solidFill>
                <a:latin typeface="+mn-lt"/>
              </a:rPr>
              <a:t>]</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17</a:t>
            </a:fld>
            <a:endParaRPr lang="en-US" dirty="0"/>
          </a:p>
        </p:txBody>
      </p:sp>
    </p:spTree>
    <p:extLst>
      <p:ext uri="{BB962C8B-B14F-4D97-AF65-F5344CB8AC3E}">
        <p14:creationId xmlns:p14="http://schemas.microsoft.com/office/powerpoint/2010/main" val="1893483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Training Time for Chapters 30, 35 &amp; 1606 (1 of 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Explain the difference between clock hours and credit hours. Provide examples such as a cosmetology license using clock hours in a classroom versus an Associates degree using credit hours.</a:t>
            </a:r>
          </a:p>
          <a:p>
            <a:endParaRPr lang="en-US" sz="1200" kern="1200" dirty="0">
              <a:solidFill>
                <a:schemeClr val="tx1"/>
              </a:solidFill>
              <a:effectLst/>
              <a:latin typeface="+mn-lt"/>
              <a:ea typeface="+mn-ea"/>
              <a:cs typeface="+mn-cs"/>
            </a:endParaRPr>
          </a:p>
          <a:p>
            <a:r>
              <a:rPr lang="en-US" dirty="0"/>
              <a:t>Let’s start with clock hours. ]</a:t>
            </a:r>
          </a:p>
        </p:txBody>
      </p:sp>
      <p:sp>
        <p:nvSpPr>
          <p:cNvPr id="4" name="Slide Number Placeholder 3"/>
          <p:cNvSpPr>
            <a:spLocks noGrp="1"/>
          </p:cNvSpPr>
          <p:nvPr>
            <p:ph type="sldNum" sz="quarter" idx="5"/>
          </p:nvPr>
        </p:nvSpPr>
        <p:spPr/>
        <p:txBody>
          <a:bodyPr/>
          <a:lstStyle/>
          <a:p>
            <a:fld id="{0182FF49-D91B-451F-ABFC-6E54D532B2A7}" type="slidenum">
              <a:rPr lang="en-US" smtClean="0"/>
              <a:t>18</a:t>
            </a:fld>
            <a:endParaRPr lang="en-US" dirty="0"/>
          </a:p>
        </p:txBody>
      </p:sp>
    </p:spTree>
    <p:extLst>
      <p:ext uri="{BB962C8B-B14F-4D97-AF65-F5344CB8AC3E}">
        <p14:creationId xmlns:p14="http://schemas.microsoft.com/office/powerpoint/2010/main" val="203504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Training Time for Chapters 30, 35 &amp; 1606 (2 of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Use this slide to give an example (like the one below) of how clock hour differ from Classroom and Shop practice in training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Training time may also come in the form of class time or shop time. There is 10 min change time for classrooms or 10 min to switch topics if you’re in the same class (i.e. 10 min to finish talking about gasoline motors and switch to studying diesel motors). Two 15 min breaks for shop which can be included in the total hours of instruction. ]</a:t>
            </a:r>
          </a:p>
        </p:txBody>
      </p:sp>
      <p:sp>
        <p:nvSpPr>
          <p:cNvPr id="4" name="Slide Number Placeholder 3"/>
          <p:cNvSpPr>
            <a:spLocks noGrp="1"/>
          </p:cNvSpPr>
          <p:nvPr>
            <p:ph type="sldNum" sz="quarter" idx="5"/>
          </p:nvPr>
        </p:nvSpPr>
        <p:spPr/>
        <p:txBody>
          <a:bodyPr/>
          <a:lstStyle/>
          <a:p>
            <a:fld id="{0182FF49-D91B-451F-ABFC-6E54D532B2A7}" type="slidenum">
              <a:rPr lang="en-US" smtClean="0"/>
              <a:t>19</a:t>
            </a:fld>
            <a:endParaRPr lang="en-US" dirty="0"/>
          </a:p>
        </p:txBody>
      </p:sp>
    </p:spTree>
    <p:extLst>
      <p:ext uri="{BB962C8B-B14F-4D97-AF65-F5344CB8AC3E}">
        <p14:creationId xmlns:p14="http://schemas.microsoft.com/office/powerpoint/2010/main" val="3578042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Learning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U</a:t>
            </a:r>
            <a:r>
              <a:rPr lang="en-US" b="0" dirty="0"/>
              <a:t>pon completion of this training you should be able to…</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learning objectives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2</a:t>
            </a:fld>
            <a:endParaRPr lang="en-US" dirty="0"/>
          </a:p>
        </p:txBody>
      </p:sp>
    </p:spTree>
    <p:extLst>
      <p:ext uri="{BB962C8B-B14F-4D97-AF65-F5344CB8AC3E}">
        <p14:creationId xmlns:p14="http://schemas.microsoft.com/office/powerpoint/2010/main" val="3068861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Training Time for Chapters 30, 35 &amp; 1606 (3 of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Talk through chart</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can see from this chart, training time for Classroom Theory vs. Shop Practice has a significant effect on the amount of payment GI Bill beneficiaries will receive. Rate of payment information for the different education benefits can be found on the GI Bill website also.]</a:t>
            </a:r>
          </a:p>
        </p:txBody>
      </p:sp>
      <p:sp>
        <p:nvSpPr>
          <p:cNvPr id="4" name="Slide Number Placeholder 3"/>
          <p:cNvSpPr>
            <a:spLocks noGrp="1"/>
          </p:cNvSpPr>
          <p:nvPr>
            <p:ph type="sldNum" sz="quarter" idx="5"/>
          </p:nvPr>
        </p:nvSpPr>
        <p:spPr/>
        <p:txBody>
          <a:bodyPr/>
          <a:lstStyle/>
          <a:p>
            <a:fld id="{0182FF49-D91B-451F-ABFC-6E54D532B2A7}" type="slidenum">
              <a:rPr lang="en-US" smtClean="0"/>
              <a:t>20</a:t>
            </a:fld>
            <a:endParaRPr lang="en-US" dirty="0"/>
          </a:p>
        </p:txBody>
      </p:sp>
    </p:spTree>
    <p:extLst>
      <p:ext uri="{BB962C8B-B14F-4D97-AF65-F5344CB8AC3E}">
        <p14:creationId xmlns:p14="http://schemas.microsoft.com/office/powerpoint/2010/main" val="3068861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Training Time for Chapters 30, 35 &amp; 1606 (4 of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[Instruction or Discussion – </a:t>
            </a:r>
          </a:p>
          <a:p>
            <a:endParaRPr lang="en-US" dirty="0"/>
          </a:p>
          <a:p>
            <a:pPr marL="12700" indent="0">
              <a:lnSpc>
                <a:spcPct val="100000"/>
              </a:lnSpc>
              <a:buClr>
                <a:srgbClr val="C00000"/>
              </a:buClr>
              <a:buFont typeface="Wingdings"/>
              <a:buNone/>
              <a:tabLst>
                <a:tab pos="355600" algn="l"/>
              </a:tabLst>
            </a:pPr>
            <a:r>
              <a:rPr lang="en-US" i="1" dirty="0"/>
              <a:t>Explain the credit breakdown for undergraduates. Let them know that f</a:t>
            </a:r>
            <a:r>
              <a:rPr lang="en-US" sz="1200" i="1" spc="-5" dirty="0">
                <a:solidFill>
                  <a:srgbClr val="001F5F"/>
                </a:solidFill>
                <a:latin typeface="+mn-lt"/>
                <a:cs typeface="Calibri"/>
              </a:rPr>
              <a:t>o</a:t>
            </a:r>
            <a:r>
              <a:rPr lang="en-US" sz="1200" i="1" dirty="0">
                <a:solidFill>
                  <a:srgbClr val="001F5F"/>
                </a:solidFill>
                <a:latin typeface="+mn-lt"/>
                <a:cs typeface="Calibri"/>
              </a:rPr>
              <a:t>r g</a:t>
            </a:r>
            <a:r>
              <a:rPr lang="en-US" sz="1200" i="1" spc="-45" dirty="0">
                <a:solidFill>
                  <a:srgbClr val="001F5F"/>
                </a:solidFill>
                <a:latin typeface="+mn-lt"/>
                <a:cs typeface="Calibri"/>
              </a:rPr>
              <a:t>r</a:t>
            </a:r>
            <a:r>
              <a:rPr lang="en-US" sz="1200" i="1" dirty="0">
                <a:solidFill>
                  <a:srgbClr val="001F5F"/>
                </a:solidFill>
                <a:latin typeface="+mn-lt"/>
                <a:cs typeface="Calibri"/>
              </a:rPr>
              <a:t>adu</a:t>
            </a:r>
            <a:r>
              <a:rPr lang="en-US" sz="1200" i="1" spc="-30" dirty="0">
                <a:solidFill>
                  <a:srgbClr val="001F5F"/>
                </a:solidFill>
                <a:latin typeface="+mn-lt"/>
                <a:cs typeface="Calibri"/>
              </a:rPr>
              <a:t>a</a:t>
            </a:r>
            <a:r>
              <a:rPr lang="en-US" sz="1200" i="1" spc="-25" dirty="0">
                <a:solidFill>
                  <a:srgbClr val="001F5F"/>
                </a:solidFill>
                <a:latin typeface="+mn-lt"/>
                <a:cs typeface="Calibri"/>
              </a:rPr>
              <a:t>t</a:t>
            </a:r>
            <a:r>
              <a:rPr lang="en-US" sz="1200" i="1" dirty="0">
                <a:solidFill>
                  <a:srgbClr val="001F5F"/>
                </a:solidFill>
                <a:latin typeface="+mn-lt"/>
                <a:cs typeface="Calibri"/>
              </a:rPr>
              <a:t>e students,</a:t>
            </a:r>
            <a:r>
              <a:rPr lang="en-US" sz="1200" i="1" spc="-45" dirty="0">
                <a:solidFill>
                  <a:srgbClr val="001F5F"/>
                </a:solidFill>
                <a:latin typeface="+mn-lt"/>
                <a:cs typeface="Calibri"/>
              </a:rPr>
              <a:t> </a:t>
            </a:r>
            <a:r>
              <a:rPr lang="en-US" sz="1200" i="1" spc="-125" dirty="0">
                <a:solidFill>
                  <a:srgbClr val="001F5F"/>
                </a:solidFill>
                <a:latin typeface="+mn-lt"/>
                <a:cs typeface="Calibri"/>
              </a:rPr>
              <a:t>V</a:t>
            </a:r>
            <a:r>
              <a:rPr lang="en-US" sz="1200" i="1" dirty="0">
                <a:solidFill>
                  <a:srgbClr val="001F5F"/>
                </a:solidFill>
                <a:latin typeface="+mn-lt"/>
                <a:cs typeface="Calibri"/>
              </a:rPr>
              <a:t>A</a:t>
            </a:r>
            <a:r>
              <a:rPr lang="en-US" sz="1200" i="1" spc="-10" dirty="0">
                <a:solidFill>
                  <a:srgbClr val="001F5F"/>
                </a:solidFill>
                <a:latin typeface="+mn-lt"/>
                <a:cs typeface="Calibri"/>
              </a:rPr>
              <a:t> </a:t>
            </a:r>
            <a:r>
              <a:rPr lang="en-US" sz="1200" i="1" spc="-5" dirty="0">
                <a:solidFill>
                  <a:srgbClr val="001F5F"/>
                </a:solidFill>
                <a:latin typeface="+mn-lt"/>
                <a:cs typeface="Calibri"/>
              </a:rPr>
              <a:t>ben</a:t>
            </a:r>
            <a:r>
              <a:rPr lang="en-US" sz="1200" i="1" spc="-30" dirty="0">
                <a:solidFill>
                  <a:srgbClr val="001F5F"/>
                </a:solidFill>
                <a:latin typeface="+mn-lt"/>
                <a:cs typeface="Calibri"/>
              </a:rPr>
              <a:t>e</a:t>
            </a:r>
            <a:r>
              <a:rPr lang="en-US" sz="1200" i="1" spc="-5" dirty="0">
                <a:solidFill>
                  <a:srgbClr val="001F5F"/>
                </a:solidFill>
                <a:latin typeface="+mn-lt"/>
                <a:cs typeface="Calibri"/>
              </a:rPr>
              <a:t>fit</a:t>
            </a:r>
            <a:r>
              <a:rPr lang="en-US" sz="1200" i="1" dirty="0">
                <a:solidFill>
                  <a:srgbClr val="001F5F"/>
                </a:solidFill>
                <a:latin typeface="+mn-lt"/>
                <a:cs typeface="Calibri"/>
              </a:rPr>
              <a:t>s</a:t>
            </a:r>
            <a:r>
              <a:rPr lang="en-US" sz="1200" i="1" spc="-45" dirty="0">
                <a:solidFill>
                  <a:srgbClr val="001F5F"/>
                </a:solidFill>
                <a:latin typeface="+mn-lt"/>
                <a:cs typeface="Calibri"/>
              </a:rPr>
              <a:t> </a:t>
            </a:r>
            <a:r>
              <a:rPr lang="en-US" sz="1200" i="1" dirty="0">
                <a:solidFill>
                  <a:srgbClr val="001F5F"/>
                </a:solidFill>
                <a:latin typeface="+mn-lt"/>
                <a:cs typeface="Calibri"/>
              </a:rPr>
              <a:t>a</a:t>
            </a:r>
            <a:r>
              <a:rPr lang="en-US" sz="1200" i="1" spc="-35" dirty="0">
                <a:solidFill>
                  <a:srgbClr val="001F5F"/>
                </a:solidFill>
                <a:latin typeface="+mn-lt"/>
                <a:cs typeface="Calibri"/>
              </a:rPr>
              <a:t>r</a:t>
            </a:r>
            <a:r>
              <a:rPr lang="en-US" sz="1200" i="1" dirty="0">
                <a:solidFill>
                  <a:srgbClr val="001F5F"/>
                </a:solidFill>
                <a:latin typeface="+mn-lt"/>
                <a:cs typeface="Calibri"/>
              </a:rPr>
              <a:t>e </a:t>
            </a:r>
            <a:r>
              <a:rPr lang="en-US" sz="1200" i="1" spc="-5" dirty="0">
                <a:solidFill>
                  <a:srgbClr val="001F5F"/>
                </a:solidFill>
                <a:latin typeface="+mn-lt"/>
                <a:cs typeface="Calibri"/>
              </a:rPr>
              <a:t>pai</a:t>
            </a:r>
            <a:r>
              <a:rPr lang="en-US" sz="1200" i="1" dirty="0">
                <a:solidFill>
                  <a:srgbClr val="001F5F"/>
                </a:solidFill>
                <a:latin typeface="+mn-lt"/>
                <a:cs typeface="Calibri"/>
              </a:rPr>
              <a:t>d</a:t>
            </a:r>
            <a:r>
              <a:rPr lang="en-US" sz="1200" i="1" spc="-10" dirty="0">
                <a:solidFill>
                  <a:srgbClr val="001F5F"/>
                </a:solidFill>
                <a:latin typeface="+mn-lt"/>
                <a:cs typeface="Calibri"/>
              </a:rPr>
              <a:t> </a:t>
            </a:r>
            <a:r>
              <a:rPr lang="en-US" sz="1200" i="1" spc="-5" dirty="0">
                <a:solidFill>
                  <a:srgbClr val="001F5F"/>
                </a:solidFill>
                <a:latin typeface="+mn-lt"/>
                <a:cs typeface="Calibri"/>
              </a:rPr>
              <a:t>base</a:t>
            </a:r>
            <a:r>
              <a:rPr lang="en-US" sz="1200" i="1" dirty="0">
                <a:solidFill>
                  <a:srgbClr val="001F5F"/>
                </a:solidFill>
                <a:latin typeface="+mn-lt"/>
                <a:cs typeface="Calibri"/>
              </a:rPr>
              <a:t>d</a:t>
            </a:r>
            <a:r>
              <a:rPr lang="en-US" sz="1200" i="1" spc="-20" dirty="0">
                <a:solidFill>
                  <a:srgbClr val="001F5F"/>
                </a:solidFill>
                <a:latin typeface="+mn-lt"/>
                <a:cs typeface="Calibri"/>
              </a:rPr>
              <a:t> </a:t>
            </a:r>
            <a:r>
              <a:rPr lang="en-US" sz="1200" i="1" spc="-5" dirty="0">
                <a:solidFill>
                  <a:srgbClr val="001F5F"/>
                </a:solidFill>
                <a:latin typeface="+mn-lt"/>
                <a:cs typeface="Calibri"/>
              </a:rPr>
              <a:t>o</a:t>
            </a:r>
            <a:r>
              <a:rPr lang="en-US" sz="1200" i="1" dirty="0">
                <a:solidFill>
                  <a:srgbClr val="001F5F"/>
                </a:solidFill>
                <a:latin typeface="+mn-lt"/>
                <a:cs typeface="Calibri"/>
              </a:rPr>
              <a:t>n the</a:t>
            </a:r>
            <a:r>
              <a:rPr lang="en-US" sz="1200" i="1" spc="-20" dirty="0">
                <a:solidFill>
                  <a:srgbClr val="001F5F"/>
                </a:solidFill>
                <a:latin typeface="+mn-lt"/>
                <a:cs typeface="Calibri"/>
              </a:rPr>
              <a:t> </a:t>
            </a:r>
            <a:r>
              <a:rPr lang="en-US" sz="1200" i="1" dirty="0">
                <a:solidFill>
                  <a:srgbClr val="001F5F"/>
                </a:solidFill>
                <a:latin typeface="+mn-lt"/>
                <a:cs typeface="Calibri"/>
              </a:rPr>
              <a:t>t</a:t>
            </a:r>
            <a:r>
              <a:rPr lang="en-US" sz="1200" i="1" spc="-45" dirty="0">
                <a:solidFill>
                  <a:srgbClr val="001F5F"/>
                </a:solidFill>
                <a:latin typeface="+mn-lt"/>
                <a:cs typeface="Calibri"/>
              </a:rPr>
              <a:t>r</a:t>
            </a:r>
            <a:r>
              <a:rPr lang="en-US" sz="1200" i="1" dirty="0">
                <a:solidFill>
                  <a:srgbClr val="001F5F"/>
                </a:solidFill>
                <a:latin typeface="+mn-lt"/>
                <a:cs typeface="Calibri"/>
              </a:rPr>
              <a:t>aining time</a:t>
            </a:r>
            <a:r>
              <a:rPr lang="en-US" sz="1200" i="1" spc="-10" dirty="0">
                <a:solidFill>
                  <a:srgbClr val="001F5F"/>
                </a:solidFill>
                <a:latin typeface="+mn-lt"/>
                <a:cs typeface="Calibri"/>
              </a:rPr>
              <a:t> </a:t>
            </a:r>
            <a:r>
              <a:rPr lang="en-US" sz="1200" i="1" dirty="0">
                <a:solidFill>
                  <a:srgbClr val="001F5F"/>
                </a:solidFill>
                <a:latin typeface="+mn-lt"/>
                <a:cs typeface="Calibri"/>
              </a:rPr>
              <a:t>cer</a:t>
            </a:r>
            <a:r>
              <a:rPr lang="en-US" sz="1200" i="1" spc="5" dirty="0">
                <a:solidFill>
                  <a:srgbClr val="001F5F"/>
                </a:solidFill>
                <a:latin typeface="+mn-lt"/>
                <a:cs typeface="Calibri"/>
              </a:rPr>
              <a:t>t</a:t>
            </a:r>
            <a:r>
              <a:rPr lang="en-US" sz="1200" i="1" dirty="0">
                <a:solidFill>
                  <a:srgbClr val="001F5F"/>
                </a:solidFill>
                <a:latin typeface="+mn-lt"/>
                <a:cs typeface="Calibri"/>
              </a:rPr>
              <a:t>ified</a:t>
            </a:r>
            <a:r>
              <a:rPr lang="en-US" sz="1200" i="1" spc="-45" dirty="0">
                <a:solidFill>
                  <a:srgbClr val="001F5F"/>
                </a:solidFill>
                <a:latin typeface="+mn-lt"/>
                <a:cs typeface="Calibri"/>
              </a:rPr>
              <a:t> </a:t>
            </a:r>
            <a:r>
              <a:rPr lang="en-US" sz="1200" i="1" spc="-15" dirty="0">
                <a:solidFill>
                  <a:srgbClr val="001F5F"/>
                </a:solidFill>
                <a:latin typeface="+mn-lt"/>
                <a:cs typeface="Calibri"/>
              </a:rPr>
              <a:t>b</a:t>
            </a:r>
            <a:r>
              <a:rPr lang="en-US" sz="1200" i="1" dirty="0">
                <a:solidFill>
                  <a:srgbClr val="001F5F"/>
                </a:solidFill>
                <a:latin typeface="+mn-lt"/>
                <a:cs typeface="Calibri"/>
              </a:rPr>
              <a:t>y the</a:t>
            </a:r>
            <a:r>
              <a:rPr lang="en-US" sz="1200" i="1" spc="-15" dirty="0">
                <a:solidFill>
                  <a:srgbClr val="001F5F"/>
                </a:solidFill>
                <a:latin typeface="+mn-lt"/>
                <a:cs typeface="Calibri"/>
              </a:rPr>
              <a:t> </a:t>
            </a:r>
            <a:r>
              <a:rPr lang="en-US" sz="1200" i="1" spc="-5" dirty="0">
                <a:solidFill>
                  <a:srgbClr val="001F5F"/>
                </a:solidFill>
                <a:latin typeface="+mn-lt"/>
                <a:cs typeface="Calibri"/>
              </a:rPr>
              <a:t>school</a:t>
            </a:r>
            <a:r>
              <a:rPr lang="en-US" i="1" dirty="0"/>
              <a:t>.</a:t>
            </a:r>
          </a:p>
          <a:p>
            <a:pPr marL="12700" indent="0">
              <a:lnSpc>
                <a:spcPct val="100000"/>
              </a:lnSpc>
              <a:buClr>
                <a:srgbClr val="C00000"/>
              </a:buClr>
              <a:buFont typeface="Wingdings"/>
              <a:buNone/>
              <a:tabLst>
                <a:tab pos="355600" algn="l"/>
              </a:tabLst>
            </a:pPr>
            <a:endParaRPr lang="en-US" i="1" dirty="0"/>
          </a:p>
          <a:p>
            <a:pPr algn="l"/>
            <a:r>
              <a:rPr lang="en-US" b="1" i="0" u="sng" dirty="0">
                <a:solidFill>
                  <a:srgbClr val="000000"/>
                </a:solidFill>
                <a:effectLst/>
                <a:latin typeface="arial" panose="020B0604020202020204" pitchFamily="34" charset="0"/>
              </a:rPr>
              <a:t>Certifying Graduate Training Reference webinar August 17-19 2021/Grad </a:t>
            </a:r>
            <a:r>
              <a:rPr lang="en-US" b="1" i="0" u="sng" dirty="0" err="1">
                <a:solidFill>
                  <a:srgbClr val="000000"/>
                </a:solidFill>
                <a:effectLst/>
                <a:latin typeface="arial" panose="020B0604020202020204" pitchFamily="34" charset="0"/>
              </a:rPr>
              <a:t>Traing</a:t>
            </a:r>
            <a:r>
              <a:rPr lang="en-US" b="1" i="0" u="sng" dirty="0">
                <a:solidFill>
                  <a:srgbClr val="000000"/>
                </a:solidFill>
                <a:effectLst/>
                <a:latin typeface="arial" panose="020B0604020202020204" pitchFamily="34" charset="0"/>
              </a:rPr>
              <a:t> for Non-Standard Terms Update.</a:t>
            </a:r>
          </a:p>
          <a:p>
            <a:pPr algn="l"/>
            <a:endParaRPr lang="en-US" b="1" i="0" dirty="0">
              <a:solidFill>
                <a:srgbClr val="000000"/>
              </a:solidFill>
              <a:effectLst/>
              <a:latin typeface="Helvetica Neue"/>
            </a:endParaRPr>
          </a:p>
          <a:p>
            <a:pPr algn="l"/>
            <a:r>
              <a:rPr lang="en-US" b="0" i="0" dirty="0">
                <a:solidFill>
                  <a:srgbClr val="000000"/>
                </a:solidFill>
                <a:effectLst/>
                <a:latin typeface="arial" panose="020B0604020202020204" pitchFamily="34" charset="0"/>
              </a:rPr>
              <a:t>Enter the training time (full, ¾, etc.) in the TT/FT box for the enrollment period based on your school’s academic policy. The institution determines what is considered full-time.</a:t>
            </a:r>
            <a:endParaRPr lang="en-US" b="0" i="0" dirty="0">
              <a:solidFill>
                <a:srgbClr val="000000"/>
              </a:solidFill>
              <a:effectLst/>
              <a:latin typeface="Helvetica Neue"/>
            </a:endParaRPr>
          </a:p>
          <a:p>
            <a:pPr algn="l"/>
            <a:r>
              <a:rPr lang="en-US" b="0" i="0" dirty="0">
                <a:solidFill>
                  <a:srgbClr val="000000"/>
                </a:solidFill>
                <a:effectLst/>
                <a:latin typeface="arial" panose="020B0604020202020204" pitchFamily="34" charset="0"/>
              </a:rPr>
              <a:t>Only credit that applies to the student’s program can be certified (see </a:t>
            </a:r>
            <a:r>
              <a:rPr lang="en-US" b="1" i="0" u="sng" dirty="0">
                <a:solidFill>
                  <a:srgbClr val="0000FF"/>
                </a:solidFill>
                <a:effectLst/>
                <a:latin typeface="arial" panose="020B0604020202020204" pitchFamily="34" charset="0"/>
                <a:hlinkClick r:id="rId3"/>
              </a:rPr>
              <a:t>Course Applicability</a:t>
            </a:r>
            <a:r>
              <a:rPr lang="en-US" b="0" i="0" dirty="0">
                <a:solidFill>
                  <a:srgbClr val="000000"/>
                </a:solidFill>
                <a:effectLst/>
                <a:latin typeface="arial" panose="020B0604020202020204" pitchFamily="34" charset="0"/>
              </a:rPr>
              <a:t>).</a:t>
            </a:r>
            <a:endParaRPr lang="en-US" b="0" i="0" dirty="0">
              <a:solidFill>
                <a:srgbClr val="000000"/>
              </a:solidFill>
              <a:effectLst/>
              <a:latin typeface="Helvetica Neue"/>
            </a:endParaRPr>
          </a:p>
          <a:p>
            <a:pPr algn="l"/>
            <a:r>
              <a:rPr lang="en-US" b="0" i="0" dirty="0">
                <a:solidFill>
                  <a:srgbClr val="000000"/>
                </a:solidFill>
                <a:effectLst/>
                <a:latin typeface="arial" panose="020B0604020202020204" pitchFamily="34" charset="0"/>
              </a:rPr>
              <a:t>If a student asks to be certified for fewer applicable credits than he or she takes to conserve entitlement, you can certify fewer credits than actually taken. For chapter 33, Tuition and Fees would be reported for the number of credit hours certified, not the number of credit hours taken. You can certify fewer credits to conserve entitlement, but you cannot change quarter, semester, term, or session dates to conserve entitlement. Actual dates must always be certified. Retain a copy of the student’s request in the VA file. </a:t>
            </a:r>
            <a:endParaRPr lang="en-US" b="0" i="0" dirty="0">
              <a:solidFill>
                <a:srgbClr val="000000"/>
              </a:solidFill>
              <a:effectLst/>
              <a:latin typeface="Helvetica Neue"/>
            </a:endParaRPr>
          </a:p>
          <a:p>
            <a:pPr marL="12700" indent="0">
              <a:lnSpc>
                <a:spcPct val="100000"/>
              </a:lnSpc>
              <a:buClr>
                <a:srgbClr val="C00000"/>
              </a:buClr>
              <a:buFont typeface="Wingdings"/>
              <a:buNone/>
              <a:tabLst>
                <a:tab pos="355600" algn="l"/>
              </a:tabLst>
            </a:pPr>
            <a:endParaRPr lang="en-US" i="1" dirty="0"/>
          </a:p>
          <a:p>
            <a:pPr marL="12700" indent="0">
              <a:lnSpc>
                <a:spcPct val="100000"/>
              </a:lnSpc>
              <a:buClr>
                <a:srgbClr val="C00000"/>
              </a:buClr>
              <a:buFont typeface="Wingdings"/>
              <a:buNone/>
              <a:tabLst>
                <a:tab pos="355600" algn="l"/>
              </a:tabLst>
            </a:pPr>
            <a:r>
              <a:rPr lang="en-US" sz="1200" i="1" kern="1200" dirty="0">
                <a:solidFill>
                  <a:schemeClr val="tx1"/>
                </a:solidFill>
                <a:effectLst/>
                <a:latin typeface="+mn-lt"/>
                <a:ea typeface="+mn-ea"/>
                <a:cs typeface="+mn-cs"/>
              </a:rPr>
              <a:t>The Webinar Provide additional Communication Resources available to School Certifying Officials.</a:t>
            </a:r>
          </a:p>
          <a:p>
            <a:pPr marL="12700" indent="0">
              <a:lnSpc>
                <a:spcPct val="100000"/>
              </a:lnSpc>
              <a:buClr>
                <a:srgbClr val="C00000"/>
              </a:buClr>
              <a:buFont typeface="Wingdings"/>
              <a:buNone/>
              <a:tabLst>
                <a:tab pos="355600" algn="l"/>
              </a:tabLst>
            </a:pPr>
            <a:endParaRPr lang="en-US" sz="1200" i="1" kern="1200" dirty="0">
              <a:solidFill>
                <a:schemeClr val="tx1"/>
              </a:solidFill>
              <a:effectLst/>
              <a:latin typeface="+mn-lt"/>
              <a:ea typeface="+mn-ea"/>
              <a:cs typeface="+mn-cs"/>
            </a:endParaRPr>
          </a:p>
          <a:p>
            <a:pPr marL="12700" indent="0">
              <a:lnSpc>
                <a:spcPct val="100000"/>
              </a:lnSpc>
              <a:buClr>
                <a:srgbClr val="C00000"/>
              </a:buClr>
              <a:buFont typeface="Wingdings"/>
              <a:buNone/>
              <a:tabLst>
                <a:tab pos="355600" algn="l"/>
              </a:tabLst>
            </a:pPr>
            <a:r>
              <a:rPr lang="en-US" sz="1200" i="0" kern="1200" dirty="0">
                <a:solidFill>
                  <a:schemeClr val="tx1"/>
                </a:solidFill>
                <a:effectLst/>
                <a:latin typeface="+mn-lt"/>
                <a:ea typeface="+mn-ea"/>
                <a:cs typeface="+mn-cs"/>
              </a:rPr>
              <a:t>Questions so far? Let’s look at Ch. 33 benefits now.</a:t>
            </a:r>
            <a:r>
              <a:rPr lang="en-US" sz="1200" kern="1200" dirty="0">
                <a:solidFill>
                  <a:schemeClr val="tx1"/>
                </a:solidFill>
                <a:effectLst/>
                <a:latin typeface="+mn-lt"/>
                <a:ea typeface="+mn-ea"/>
                <a:cs typeface="+mn-cs"/>
              </a:rPr>
              <a:t>]</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21</a:t>
            </a:fld>
            <a:endParaRPr lang="en-US" dirty="0"/>
          </a:p>
        </p:txBody>
      </p:sp>
    </p:spTree>
    <p:extLst>
      <p:ext uri="{BB962C8B-B14F-4D97-AF65-F5344CB8AC3E}">
        <p14:creationId xmlns:p14="http://schemas.microsoft.com/office/powerpoint/2010/main" val="3068861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Chapter 33 Post 9/11 GI Bill (1 of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how Chapter 33 is issued</a:t>
            </a:r>
            <a:r>
              <a:rPr lang="en-US" i="1" spc="-20" dirty="0">
                <a:solidFill>
                  <a:schemeClr val="tx1"/>
                </a:solidFill>
                <a:cs typeface="Calibri"/>
              </a:rPr>
              <a:t>.</a:t>
            </a:r>
            <a:endParaRPr lang="en-US" i="1" dirty="0">
              <a:solidFill>
                <a:schemeClr val="tx1"/>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spc="-20" dirty="0">
                <a:solidFill>
                  <a:schemeClr val="tx1"/>
                </a:solidFill>
              </a:rPr>
              <a:t>N</a:t>
            </a:r>
            <a:r>
              <a:rPr lang="en-US" spc="-20" dirty="0">
                <a:solidFill>
                  <a:schemeClr val="tx1"/>
                </a:solidFill>
              </a:rPr>
              <a:t>ote – Individuals are eligible while on active duty after serving a period of 90 days</a:t>
            </a:r>
            <a:r>
              <a:rPr lang="en-US" altLang="en-US" dirty="0">
                <a:cs typeface="Georgia" panose="02040502050405020303" pitchFamily="18" charset="0"/>
              </a:rPr>
              <a:t>. </a:t>
            </a:r>
            <a:r>
              <a:rPr lang="en-US" altLang="en-US" dirty="0"/>
              <a:t>Post – 9/11 GI Bill is the only benefit that pays tuition and fees directly to the school.</a:t>
            </a:r>
            <a:r>
              <a:rPr lang="en-US" altLang="en-US" dirty="0">
                <a:cs typeface="Georgia" panose="02040502050405020303" pitchFamily="18" charset="0"/>
              </a:rPr>
              <a:t>]</a:t>
            </a:r>
          </a:p>
          <a:p>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22</a:t>
            </a:fld>
            <a:endParaRPr lang="en-US" dirty="0"/>
          </a:p>
        </p:txBody>
      </p:sp>
    </p:spTree>
    <p:extLst>
      <p:ext uri="{BB962C8B-B14F-4D97-AF65-F5344CB8AC3E}">
        <p14:creationId xmlns:p14="http://schemas.microsoft.com/office/powerpoint/2010/main" val="173254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Chapter 33 Post 9/11 GI Bill (2 of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how Chapter 33 is based on aggregated active duty after 9/10/01</a:t>
            </a:r>
            <a:r>
              <a:rPr lang="en-US" altLang="en-US" dirty="0">
                <a:cs typeface="Georgia" panose="02040502050405020303" pitchFamily="18" charset="0"/>
              </a:rPr>
              <a:t>.] Percentage of Maximum Benefits Payable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cs typeface="Georgia" panose="02040502050405020303" pitchFamily="18" charset="0"/>
            </a:endParaRPr>
          </a:p>
          <a:p>
            <a:pPr algn="l"/>
            <a:r>
              <a:rPr lang="en-US" b="1" i="0" u="sng" dirty="0">
                <a:solidFill>
                  <a:srgbClr val="000000"/>
                </a:solidFill>
                <a:effectLst/>
                <a:latin typeface="arial" panose="020B0604020202020204" pitchFamily="34" charset="0"/>
              </a:rPr>
              <a:t>Length of Service Percentage (</a:t>
            </a:r>
            <a:r>
              <a:rPr lang="en-US" b="1" i="0" u="sng" dirty="0">
                <a:solidFill>
                  <a:srgbClr val="0000FF"/>
                </a:solidFill>
                <a:effectLst/>
                <a:latin typeface="arial" panose="020B0604020202020204" pitchFamily="34" charset="0"/>
                <a:hlinkClick r:id="rId3"/>
              </a:rPr>
              <a:t>38 CFR 21.9640</a:t>
            </a:r>
            <a:r>
              <a:rPr lang="en-US" b="1" i="0" u="sng" dirty="0">
                <a:solidFill>
                  <a:srgbClr val="000000"/>
                </a:solidFill>
                <a:effectLst/>
                <a:latin typeface="arial" panose="020B0604020202020204" pitchFamily="34" charset="0"/>
              </a:rPr>
              <a:t>)</a:t>
            </a:r>
            <a:endParaRPr lang="en-US" b="1" i="0" dirty="0">
              <a:solidFill>
                <a:srgbClr val="000000"/>
              </a:solidFill>
              <a:effectLst/>
              <a:latin typeface="Helvetica Neue"/>
            </a:endParaRPr>
          </a:p>
          <a:p>
            <a:pPr algn="l"/>
            <a:r>
              <a:rPr lang="en-US" b="0" i="0" dirty="0">
                <a:solidFill>
                  <a:srgbClr val="000000"/>
                </a:solidFill>
                <a:effectLst/>
                <a:latin typeface="arial" panose="020B0604020202020204" pitchFamily="34" charset="0"/>
              </a:rPr>
              <a:t>Eligible students receive a percentage of the chapter 33 benefit for tuition and fees, monthly housing allowance, and book stipend based on their length of service. The percentage is determined by the student’s aggregate active duty service after September 10, 2001. All creditable active duty and qualifying call-up service are combined to determine the aggregate service. </a:t>
            </a:r>
            <a:endParaRPr lang="en-US" b="0" i="0" dirty="0">
              <a:solidFill>
                <a:srgbClr val="000000"/>
              </a:solidFill>
              <a:effectLst/>
              <a:latin typeface="Helvetica Neue"/>
            </a:endParaRPr>
          </a:p>
          <a:p>
            <a:pPr algn="l"/>
            <a:r>
              <a:rPr lang="en-US" b="0" i="0" dirty="0">
                <a:solidFill>
                  <a:srgbClr val="000000"/>
                </a:solidFill>
                <a:effectLst/>
                <a:latin typeface="arial" panose="020B0604020202020204" pitchFamily="34" charset="0"/>
              </a:rPr>
              <a:t>Length of service percentages are described in the following table: </a:t>
            </a:r>
            <a:r>
              <a:rPr lang="en-US" b="1" i="0" dirty="0">
                <a:solidFill>
                  <a:srgbClr val="000000"/>
                </a:solidFill>
                <a:effectLst/>
                <a:latin typeface="arial" panose="020B0604020202020204" pitchFamily="34" charset="0"/>
              </a:rPr>
              <a:t>Effective 8/1/2020 the last two tiers changed. 40% was eliminated. </a:t>
            </a:r>
            <a:endParaRPr lang="en-US" b="0" i="0" dirty="0">
              <a:solidFill>
                <a:srgbClr val="000000"/>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cs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cs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23</a:t>
            </a:fld>
            <a:endParaRPr lang="en-US" dirty="0"/>
          </a:p>
        </p:txBody>
      </p:sp>
    </p:spTree>
    <p:extLst>
      <p:ext uri="{BB962C8B-B14F-4D97-AF65-F5344CB8AC3E}">
        <p14:creationId xmlns:p14="http://schemas.microsoft.com/office/powerpoint/2010/main" val="976968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Chapter 33 Post 9/11 GI Bill (3 of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how Chapter 33 is the most commonly used and what it covers</a:t>
            </a:r>
            <a:r>
              <a:rPr lang="en-US" sz="1200" b="0" i="1"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12700" marR="5080" indent="0">
              <a:lnSpc>
                <a:spcPct val="100000"/>
              </a:lnSpc>
              <a:spcBef>
                <a:spcPts val="675"/>
              </a:spcBef>
              <a:buClr>
                <a:srgbClr val="CC0000"/>
              </a:buClr>
              <a:buFont typeface="Arial" panose="020B0604020202020204" pitchFamily="34" charset="0"/>
              <a:buNone/>
              <a:tabLst>
                <a:tab pos="355600" algn="l"/>
              </a:tabLst>
            </a:pPr>
            <a:r>
              <a:rPr lang="en-US" sz="1200" spc="-20" dirty="0">
                <a:solidFill>
                  <a:srgbClr val="1D3175"/>
                </a:solidFill>
                <a:latin typeface="+mn-lt"/>
                <a:cs typeface="Calibri"/>
              </a:rPr>
              <a:t>Ch. 33 also has programs designed for veterans and their dependents . Let’s cover the two that can be used by the dependents first.]</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24</a:t>
            </a:fld>
            <a:endParaRPr lang="en-US" dirty="0"/>
          </a:p>
        </p:txBody>
      </p:sp>
    </p:spTree>
    <p:extLst>
      <p:ext uri="{BB962C8B-B14F-4D97-AF65-F5344CB8AC3E}">
        <p14:creationId xmlns:p14="http://schemas.microsoft.com/office/powerpoint/2010/main" val="2779312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Chapter 33 </a:t>
            </a:r>
            <a:r>
              <a:rPr lang="en-US" spc="-180" dirty="0"/>
              <a:t>T</a:t>
            </a:r>
            <a:r>
              <a:rPr lang="en-US" spc="-75" dirty="0"/>
              <a:t>r</a:t>
            </a:r>
            <a:r>
              <a:rPr lang="en-US" spc="-15" dirty="0"/>
              <a:t>an</a:t>
            </a:r>
            <a:r>
              <a:rPr lang="en-US" spc="-45" dirty="0"/>
              <a:t>s</a:t>
            </a:r>
            <a:r>
              <a:rPr lang="en-US" spc="-85" dirty="0"/>
              <a:t>f</a:t>
            </a:r>
            <a:r>
              <a:rPr lang="en-US" spc="-15" dirty="0"/>
              <a:t>er</a:t>
            </a:r>
            <a:r>
              <a:rPr lang="en-US" spc="-5" dirty="0"/>
              <a:t> </a:t>
            </a:r>
            <a:r>
              <a:rPr lang="en-US" spc="-20" dirty="0"/>
              <a:t>o</a:t>
            </a:r>
            <a:r>
              <a:rPr lang="en-US" spc="-10" dirty="0"/>
              <a:t>f</a:t>
            </a:r>
            <a:r>
              <a:rPr lang="en-US" spc="-5" dirty="0"/>
              <a:t> </a:t>
            </a:r>
            <a:r>
              <a:rPr lang="en-US" spc="-15" dirty="0"/>
              <a:t>E</a:t>
            </a:r>
            <a:r>
              <a:rPr lang="en-US" spc="-45" dirty="0"/>
              <a:t>n</a:t>
            </a:r>
            <a:r>
              <a:rPr lang="en-US" spc="-10" dirty="0"/>
              <a:t>ti</a:t>
            </a:r>
            <a:r>
              <a:rPr lang="en-US" spc="-20" dirty="0"/>
              <a:t>t</a:t>
            </a:r>
            <a:r>
              <a:rPr lang="en-US" spc="-15" dirty="0"/>
              <a:t>le</a:t>
            </a:r>
            <a:r>
              <a:rPr lang="en-US" spc="-35" dirty="0"/>
              <a:t>m</a:t>
            </a:r>
            <a:r>
              <a:rPr lang="en-US" spc="-15" dirty="0"/>
              <a:t>e</a:t>
            </a:r>
            <a:r>
              <a:rPr lang="en-US" spc="-45" dirty="0"/>
              <a:t>n</a:t>
            </a:r>
            <a:r>
              <a:rPr lang="en-US" spc="-10" dirty="0"/>
              <a:t>t</a:t>
            </a:r>
            <a:r>
              <a:rPr lang="en-US" spc="10" dirty="0"/>
              <a:t> </a:t>
            </a:r>
            <a:r>
              <a:rPr lang="en-US" spc="-15" dirty="0"/>
              <a:t>(</a:t>
            </a:r>
            <a:r>
              <a:rPr lang="en-US" spc="-90" dirty="0"/>
              <a:t>T</a:t>
            </a:r>
            <a:r>
              <a:rPr lang="en-US" spc="-25" dirty="0"/>
              <a:t>OE</a:t>
            </a:r>
            <a:r>
              <a:rPr lang="en-US" spc="-10" dirty="0"/>
              <a:t>)</a:t>
            </a:r>
            <a:r>
              <a:rPr lang="en-US" dirty="0"/>
              <a:t> </a:t>
            </a:r>
            <a:r>
              <a:rPr lang="en-US" spc="-15" dirty="0"/>
              <a:t>P</a:t>
            </a:r>
            <a:r>
              <a:rPr lang="en-US" spc="-70" dirty="0"/>
              <a:t>r</a:t>
            </a:r>
            <a:r>
              <a:rPr lang="en-US" spc="-20" dirty="0"/>
              <a:t>og</a:t>
            </a:r>
            <a:r>
              <a:rPr lang="en-US" spc="-70" dirty="0"/>
              <a:t>r</a:t>
            </a:r>
            <a:r>
              <a:rPr lang="en-US" spc="-20" dirty="0"/>
              <a:t>am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how Chapter 33 TOE program</a:t>
            </a:r>
            <a:r>
              <a:rPr lang="en-US" i="1" spc="-20" dirty="0">
                <a:solidFill>
                  <a:schemeClr val="tx1"/>
                </a:solidFill>
                <a:cs typeface="Calibri"/>
              </a:rPr>
              <a:t>.</a:t>
            </a:r>
            <a:endParaRPr lang="en-US" i="1" dirty="0">
              <a:solidFill>
                <a:schemeClr val="tx1"/>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pc="-20" dirty="0">
                <a:solidFill>
                  <a:schemeClr val="tx1"/>
                </a:solidFill>
              </a:rPr>
              <a:t>The individual transferring benefits must be approved by Department of Defense . The recipient must be eligible for benefits at the time of transfer to receive transferred educational benefits.</a:t>
            </a:r>
            <a:r>
              <a:rPr lang="en-US" altLang="en-US" dirty="0">
                <a:cs typeface="Georgia" panose="02040502050405020303" pitchFamily="18" charset="0"/>
              </a:rPr>
              <a:t>]</a:t>
            </a:r>
          </a:p>
          <a:p>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25</a:t>
            </a:fld>
            <a:endParaRPr lang="en-US" dirty="0"/>
          </a:p>
        </p:txBody>
      </p:sp>
    </p:spTree>
    <p:extLst>
      <p:ext uri="{BB962C8B-B14F-4D97-AF65-F5344CB8AC3E}">
        <p14:creationId xmlns:p14="http://schemas.microsoft.com/office/powerpoint/2010/main" val="95443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Fry Scholarship.]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b="0" i="1" kern="1200" dirty="0">
                <a:solidFill>
                  <a:schemeClr val="tx1"/>
                </a:solidFill>
                <a:effectLst/>
                <a:latin typeface="+mn-lt"/>
                <a:ea typeface="+mn-ea"/>
                <a:cs typeface="+mn-cs"/>
              </a:rPr>
              <a:t>Fry Scholarship program using some of the information below (if needed)</a:t>
            </a:r>
            <a:r>
              <a:rPr lang="en-US" i="1" dirty="0"/>
              <a:t>.</a:t>
            </a:r>
          </a:p>
          <a:p>
            <a:pPr marL="0" marR="0" lvl="0" indent="0" algn="l" defTabSz="914400" rtl="0" eaLnBrk="1" fontAlgn="auto" latinLnBrk="0" hangingPunct="1">
              <a:lnSpc>
                <a:spcPct val="150000"/>
              </a:lnSpc>
              <a:spcBef>
                <a:spcPct val="0"/>
              </a:spcBef>
              <a:spcAft>
                <a:spcPts val="0"/>
              </a:spcAft>
              <a:buClr>
                <a:schemeClr val="tx1"/>
              </a:buClr>
              <a:buSzTx/>
              <a:buFontTx/>
              <a:buNone/>
              <a:tabLst/>
              <a:defRPr/>
            </a:pPr>
            <a:endParaRPr lang="en-US" altLang="en-US" sz="1200" dirty="0"/>
          </a:p>
          <a:p>
            <a:pPr eaLnBrk="1" hangingPunct="1"/>
            <a:r>
              <a:rPr lang="en-US" altLang="en-US" sz="1600" b="1" dirty="0">
                <a:cs typeface="Georgia" panose="02040502050405020303" pitchFamily="18" charset="0"/>
              </a:rPr>
              <a:t>Children </a:t>
            </a:r>
            <a:r>
              <a:rPr lang="en-US" altLang="en-US" sz="1600" b="0" dirty="0">
                <a:cs typeface="Georgia" panose="02040502050405020303" pitchFamily="18" charset="0"/>
              </a:rPr>
              <a:t>m</a:t>
            </a:r>
            <a:r>
              <a:rPr lang="en-US" altLang="en-US" b="0" dirty="0">
                <a:cs typeface="Georgia" panose="02040502050405020303" pitchFamily="18" charset="0"/>
              </a:rPr>
              <a:t>ay</a:t>
            </a:r>
            <a:r>
              <a:rPr lang="en-US" altLang="en-US" dirty="0">
                <a:cs typeface="Georgia" panose="02040502050405020303" pitchFamily="18" charset="0"/>
              </a:rPr>
              <a:t> begin an approved program of education before the age of 18. Eligibility ends on the child’s 33rd birthday. </a:t>
            </a:r>
          </a:p>
          <a:p>
            <a:pPr eaLnBrk="1" hangingPunct="1"/>
            <a:endParaRPr lang="en-US" altLang="en-US" dirty="0">
              <a:cs typeface="Georgia" panose="02040502050405020303" pitchFamily="18" charset="0"/>
            </a:endParaRPr>
          </a:p>
          <a:p>
            <a:pPr eaLnBrk="1" hangingPunct="1"/>
            <a:r>
              <a:rPr lang="en-US" altLang="en-US" b="1" dirty="0">
                <a:cs typeface="Georgia" panose="02040502050405020303" pitchFamily="18" charset="0"/>
              </a:rPr>
              <a:t>A surviving spouse’s </a:t>
            </a:r>
            <a:r>
              <a:rPr lang="en-US" altLang="en-US" dirty="0">
                <a:cs typeface="Georgia" panose="02040502050405020303" pitchFamily="18" charset="0"/>
              </a:rPr>
              <a:t>eligibility generally ends 15 years after the Servicemember’s death. A spouse will </a:t>
            </a:r>
            <a:r>
              <a:rPr lang="en-US" altLang="en-US" u="sng" dirty="0">
                <a:cs typeface="Georgia" panose="02040502050405020303" pitchFamily="18" charset="0"/>
              </a:rPr>
              <a:t>lose eligibility to this benefit upon remarriage </a:t>
            </a:r>
            <a:r>
              <a:rPr lang="en-US" altLang="en-US" dirty="0">
                <a:cs typeface="Georgia" panose="02040502050405020303" pitchFamily="18" charset="0"/>
              </a:rPr>
              <a:t>if this occurs during the 15 year period.]</a:t>
            </a:r>
          </a:p>
        </p:txBody>
      </p:sp>
      <p:sp>
        <p:nvSpPr>
          <p:cNvPr id="4" name="Slide Number Placeholder 3"/>
          <p:cNvSpPr>
            <a:spLocks noGrp="1"/>
          </p:cNvSpPr>
          <p:nvPr>
            <p:ph type="sldNum" sz="quarter" idx="5"/>
          </p:nvPr>
        </p:nvSpPr>
        <p:spPr/>
        <p:txBody>
          <a:bodyPr/>
          <a:lstStyle/>
          <a:p>
            <a:fld id="{0182FF49-D91B-451F-ABFC-6E54D532B2A7}" type="slidenum">
              <a:rPr lang="en-US" smtClean="0"/>
              <a:t>26</a:t>
            </a:fld>
            <a:endParaRPr lang="en-US" dirty="0"/>
          </a:p>
        </p:txBody>
      </p:sp>
    </p:spTree>
    <p:extLst>
      <p:ext uri="{BB962C8B-B14F-4D97-AF65-F5344CB8AC3E}">
        <p14:creationId xmlns:p14="http://schemas.microsoft.com/office/powerpoint/2010/main" val="4272427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STEM Scholarship]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algn="l"/>
            <a:r>
              <a:rPr lang="en-US" b="1" i="0" dirty="0">
                <a:solidFill>
                  <a:srgbClr val="000000"/>
                </a:solidFill>
                <a:effectLst/>
                <a:latin typeface="arial" panose="020B0604020202020204" pitchFamily="34" charset="0"/>
              </a:rPr>
              <a:t>Who is eligible for the Rogers STEM Scholarship?</a:t>
            </a:r>
          </a:p>
          <a:p>
            <a:pPr algn="l"/>
            <a:endParaRPr lang="en-US" b="0" i="0" dirty="0">
              <a:solidFill>
                <a:srgbClr val="000000"/>
              </a:solidFill>
              <a:effectLst/>
              <a:latin typeface="Helvetica Neue"/>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Student must be enrolled in an undergraduate STEM degree or an undergraduate dual degree that includes at least one STEM program requiring at least 120 semester (or 180 quarter) credit hours for completion </a:t>
            </a:r>
            <a:r>
              <a:rPr lang="en-US" b="0" i="1" dirty="0">
                <a:solidFill>
                  <a:srgbClr val="000000"/>
                </a:solidFill>
                <a:effectLst/>
                <a:latin typeface="arial" panose="020B0604020202020204" pitchFamily="34" charset="0"/>
              </a:rPr>
              <a:t>or</a:t>
            </a:r>
            <a:endParaRPr lang="en-US" b="0" i="0" dirty="0">
              <a:solidFill>
                <a:srgbClr val="000000"/>
              </a:solidFill>
              <a:effectLst/>
              <a:latin typeface="Helvetica Neue"/>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Hold a Bachelor’s degree in a STEM field and accepted or enrolled in a Teaching Certification program. or</a:t>
            </a:r>
            <a:endParaRPr lang="en-US" b="0" i="0" dirty="0">
              <a:solidFill>
                <a:srgbClr val="000000"/>
              </a:solidFill>
              <a:effectLst/>
              <a:latin typeface="Helvetica Neue"/>
            </a:endParaRPr>
          </a:p>
          <a:p>
            <a:pPr algn="l">
              <a:buFont typeface="Arial" panose="020B0604020202020204" pitchFamily="34" charset="0"/>
              <a:buChar char="•"/>
            </a:pPr>
            <a:r>
              <a:rPr lang="en-US" sz="1800" b="0" i="0" dirty="0">
                <a:solidFill>
                  <a:srgbClr val="333333"/>
                </a:solidFill>
                <a:effectLst/>
                <a:latin typeface="Arial" panose="020B0604020202020204" pitchFamily="34" charset="0"/>
              </a:rPr>
              <a:t>Hold a Bachelor’s or graduate degree in a STEM field and enrolled in a covered clinical training program; and</a:t>
            </a:r>
            <a:endParaRPr lang="en-US" b="0" i="0" dirty="0">
              <a:solidFill>
                <a:srgbClr val="000000"/>
              </a:solidFill>
              <a:effectLst/>
              <a:latin typeface="Helvetica Neue"/>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Must have completed at least 60 semester hours or 90 quarter credit hours toward the STEM degree and;</a:t>
            </a:r>
            <a:endParaRPr lang="en-US" b="0" i="0" dirty="0">
              <a:solidFill>
                <a:srgbClr val="000000"/>
              </a:solidFill>
              <a:effectLst/>
              <a:latin typeface="Helvetica Neue"/>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Must have or will exhaust their Post-9/11 GI Bill entitlement within six months based on their current enrollment(s) </a:t>
            </a:r>
            <a:endParaRPr lang="en-US" b="0" i="0" dirty="0">
              <a:solidFill>
                <a:srgbClr val="000000"/>
              </a:solidFill>
              <a:effectLst/>
              <a:latin typeface="Helvetica Neue"/>
            </a:endParaRPr>
          </a:p>
          <a:p>
            <a:pPr algn="l"/>
            <a:r>
              <a:rPr lang="en-US" b="1" i="0" dirty="0">
                <a:solidFill>
                  <a:srgbClr val="000000"/>
                </a:solidFill>
                <a:effectLst/>
                <a:latin typeface="arial" panose="020B0604020202020204" pitchFamily="34" charset="0"/>
              </a:rPr>
              <a:t>More factors to know</a:t>
            </a:r>
            <a:endParaRPr lang="en-US" b="0" i="0" dirty="0">
              <a:solidFill>
                <a:srgbClr val="000000"/>
              </a:solidFill>
              <a:effectLst/>
              <a:latin typeface="Helvetica Neue"/>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Priority will be given to individuals who are entitled to 100% of Post-9/11 GI Bill benefits and to those who require the most credit hours.</a:t>
            </a:r>
            <a:endParaRPr lang="en-US" b="0" i="0" dirty="0">
              <a:solidFill>
                <a:srgbClr val="000000"/>
              </a:solidFill>
              <a:effectLst/>
              <a:latin typeface="Helvetica Neue"/>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Chapter 33 private school academic year maximum rates apply to the STEM scholarship program.</a:t>
            </a:r>
            <a:endParaRPr lang="en-US" b="0" i="0" dirty="0">
              <a:solidFill>
                <a:srgbClr val="000000"/>
              </a:solidFill>
              <a:effectLst/>
              <a:latin typeface="Helvetica Neue"/>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The Yellow Ribbon Program is not available with STEM. Schools may apply Yellow Ribbon funding, but VA can't match it.</a:t>
            </a:r>
            <a:endParaRPr lang="en-US" b="0" i="0" dirty="0">
              <a:solidFill>
                <a:srgbClr val="000000"/>
              </a:solidFill>
              <a:effectLst/>
              <a:latin typeface="Helvetica Neue"/>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These additional benefits can't be transferred to dependents.</a:t>
            </a:r>
            <a:endParaRPr lang="en-US" b="0" i="0" dirty="0">
              <a:solidFill>
                <a:srgbClr val="000000"/>
              </a:solidFill>
              <a:effectLst/>
              <a:latin typeface="Helvetica Neue"/>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Fry Scholars are eligible to apply for the Rogers STEM Scholarship. </a:t>
            </a:r>
            <a:endParaRPr lang="en-US" b="0" i="0" dirty="0">
              <a:solidFill>
                <a:srgbClr val="000000"/>
              </a:solidFill>
              <a:effectLst/>
              <a:latin typeface="Helvetica Neue"/>
            </a:endParaRPr>
          </a:p>
          <a:p>
            <a:pPr algn="l"/>
            <a:r>
              <a:rPr lang="en-US" b="1" i="0" dirty="0">
                <a:solidFill>
                  <a:srgbClr val="000000"/>
                </a:solidFill>
                <a:effectLst/>
                <a:latin typeface="arial" panose="020B0604020202020204" pitchFamily="34" charset="0"/>
              </a:rPr>
              <a:t>What fields of study qualify for the Rogers STEM Scholarship?</a:t>
            </a:r>
            <a:endParaRPr lang="en-US" b="0" i="0" dirty="0">
              <a:solidFill>
                <a:srgbClr val="000000"/>
              </a:solidFill>
              <a:effectLst/>
              <a:latin typeface="Helvetica Neue"/>
            </a:endParaRPr>
          </a:p>
          <a:p>
            <a:pPr algn="l"/>
            <a:r>
              <a:rPr lang="en-US" b="0" i="0" dirty="0">
                <a:solidFill>
                  <a:srgbClr val="000000"/>
                </a:solidFill>
                <a:effectLst/>
                <a:latin typeface="arial" panose="020B0604020202020204" pitchFamily="34" charset="0"/>
              </a:rPr>
              <a:t>Students must be enrolled in or have earned a degree in one of the following areas listed on this site:</a:t>
            </a:r>
            <a:endParaRPr lang="en-US" b="0" i="0" dirty="0">
              <a:solidFill>
                <a:srgbClr val="000000"/>
              </a:solidFill>
              <a:effectLst/>
              <a:latin typeface="Helvetica Neue"/>
            </a:endParaRPr>
          </a:p>
          <a:p>
            <a:pPr algn="l"/>
            <a:r>
              <a:rPr lang="en-US" b="1" i="0" u="sng" dirty="0">
                <a:solidFill>
                  <a:srgbClr val="0000FF"/>
                </a:solidFill>
                <a:effectLst/>
                <a:latin typeface="arial" panose="020B0604020202020204" pitchFamily="34" charset="0"/>
                <a:hlinkClick r:id="rId3"/>
              </a:rPr>
              <a:t>https://benefits.va.gov/gibill/docs/fgib/STEM_Program_List.pdf</a:t>
            </a:r>
            <a:r>
              <a:rPr lang="en-US" b="0" i="0" dirty="0">
                <a:solidFill>
                  <a:srgbClr val="000000"/>
                </a:solidFill>
                <a:effectLst/>
                <a:latin typeface="arial" panose="020B0604020202020204" pitchFamily="34" charset="0"/>
              </a:rPr>
              <a:t> </a:t>
            </a:r>
            <a:endParaRPr lang="en-US" b="0" i="0" dirty="0">
              <a:solidFill>
                <a:srgbClr val="000000"/>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Standard benefits are described in the </a:t>
            </a:r>
            <a:r>
              <a:rPr lang="en-US" b="1" i="0" u="sng" dirty="0">
                <a:solidFill>
                  <a:srgbClr val="0000FF"/>
                </a:solidFill>
                <a:effectLst/>
                <a:latin typeface="arial" panose="020B0604020202020204" pitchFamily="34" charset="0"/>
                <a:hlinkClick r:id="rId4"/>
              </a:rPr>
              <a:t>monthly rate tables. </a:t>
            </a:r>
            <a:r>
              <a:rPr lang="en-US" b="0" i="0" dirty="0">
                <a:solidFill>
                  <a:srgbClr val="000000"/>
                </a:solidFill>
                <a:effectLst/>
                <a:latin typeface="arial" panose="020B0604020202020204" pitchFamily="34" charset="0"/>
              </a:rPr>
              <a:t>An additional kicker may be paid to some chapter 30, 33, and 1606 students.</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27</a:t>
            </a:fld>
            <a:endParaRPr lang="en-US" dirty="0"/>
          </a:p>
        </p:txBody>
      </p:sp>
    </p:spTree>
    <p:extLst>
      <p:ext uri="{BB962C8B-B14F-4D97-AF65-F5344CB8AC3E}">
        <p14:creationId xmlns:p14="http://schemas.microsoft.com/office/powerpoint/2010/main" val="2332917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b="1" dirty="0"/>
              <a:t>Instructor Notes: </a:t>
            </a:r>
          </a:p>
          <a:p>
            <a:r>
              <a:rPr lang="en-US" dirty="0"/>
              <a:t>[Slide Title – </a:t>
            </a:r>
            <a:r>
              <a:rPr lang="en-US" spc="-80" dirty="0"/>
              <a:t>P</a:t>
            </a:r>
            <a:r>
              <a:rPr lang="en-US" spc="-20" dirty="0"/>
              <a:t>o</a:t>
            </a:r>
            <a:r>
              <a:rPr lang="en-US" spc="-50" dirty="0"/>
              <a:t>s</a:t>
            </a:r>
            <a:r>
              <a:rPr lang="en-US" spc="-15" dirty="0"/>
              <a:t>t-9/</a:t>
            </a:r>
            <a:r>
              <a:rPr lang="en-US" spc="-10" dirty="0"/>
              <a:t>1</a:t>
            </a:r>
            <a:r>
              <a:rPr lang="en-US" spc="-15" dirty="0"/>
              <a:t>1,</a:t>
            </a:r>
            <a:r>
              <a:rPr lang="en-US" spc="55" dirty="0"/>
              <a:t> </a:t>
            </a:r>
            <a:r>
              <a:rPr lang="en-US" spc="-20" dirty="0"/>
              <a:t>MGI</a:t>
            </a:r>
            <a:r>
              <a:rPr lang="en-US" spc="-55" dirty="0"/>
              <a:t>B</a:t>
            </a:r>
            <a:r>
              <a:rPr lang="en-US" spc="-10" dirty="0"/>
              <a:t>,</a:t>
            </a:r>
            <a:r>
              <a:rPr lang="en-US" spc="10" dirty="0"/>
              <a:t> </a:t>
            </a:r>
            <a:r>
              <a:rPr lang="en-US" spc="-20" dirty="0"/>
              <a:t>MGI</a:t>
            </a:r>
            <a:r>
              <a:rPr lang="en-US" spc="-5" dirty="0"/>
              <a:t>B</a:t>
            </a:r>
            <a:r>
              <a:rPr lang="en-US" spc="-20" dirty="0"/>
              <a:t>-SR</a:t>
            </a:r>
            <a:r>
              <a:rPr lang="en-US" spc="-10" dirty="0"/>
              <a:t>,</a:t>
            </a:r>
            <a:r>
              <a:rPr lang="en-US" spc="30" dirty="0"/>
              <a:t> </a:t>
            </a:r>
            <a:r>
              <a:rPr lang="en-US" spc="-20" dirty="0"/>
              <a:t>R</a:t>
            </a:r>
            <a:r>
              <a:rPr lang="en-US" spc="-30" dirty="0"/>
              <a:t>E</a:t>
            </a:r>
            <a:r>
              <a:rPr lang="en-US" spc="-20" dirty="0"/>
              <a:t>AP &amp; DEA</a:t>
            </a:r>
            <a:r>
              <a:rPr lang="en-US" spc="5" dirty="0"/>
              <a:t> </a:t>
            </a:r>
            <a:r>
              <a:rPr lang="en-US" spc="-20" dirty="0"/>
              <a:t>E</a:t>
            </a:r>
            <a:r>
              <a:rPr lang="en-US" spc="-45" dirty="0"/>
              <a:t>n</a:t>
            </a:r>
            <a:r>
              <a:rPr lang="en-US" spc="-10" dirty="0"/>
              <a:t>ti</a:t>
            </a:r>
            <a:r>
              <a:rPr lang="en-US" spc="-20" dirty="0"/>
              <a:t>t</a:t>
            </a:r>
            <a:r>
              <a:rPr lang="en-US" spc="-15" dirty="0"/>
              <a:t>le</a:t>
            </a:r>
            <a:r>
              <a:rPr lang="en-US" spc="-35" dirty="0"/>
              <a:t>m</a:t>
            </a:r>
            <a:r>
              <a:rPr lang="en-US" spc="-15" dirty="0"/>
              <a:t>e</a:t>
            </a:r>
            <a:r>
              <a:rPr lang="en-US" spc="-45" dirty="0"/>
              <a:t>n</a:t>
            </a:r>
            <a:r>
              <a:rPr lang="en-US" spc="-10" dirty="0"/>
              <a:t>t</a:t>
            </a:r>
            <a:r>
              <a:rPr lang="en-US" spc="10" dirty="0"/>
              <a:t> </a:t>
            </a:r>
            <a:r>
              <a:rPr lang="en-US" spc="-10" dirty="0"/>
              <a:t>I</a:t>
            </a:r>
            <a:r>
              <a:rPr lang="en-US" spc="-30" dirty="0"/>
              <a:t>n</a:t>
            </a:r>
            <a:r>
              <a:rPr lang="en-US" spc="-75" dirty="0"/>
              <a:t>f</a:t>
            </a:r>
            <a:r>
              <a:rPr lang="en-US" spc="-25" dirty="0"/>
              <a:t>orm</a:t>
            </a:r>
            <a:r>
              <a:rPr lang="en-US" spc="-35" dirty="0"/>
              <a:t>a</a:t>
            </a:r>
            <a:r>
              <a:rPr lang="en-US" spc="-15" dirty="0"/>
              <a:t>tion</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Explain </a:t>
            </a:r>
            <a:r>
              <a:rPr lang="en-US" i="1" spc="-80" dirty="0"/>
              <a:t>P</a:t>
            </a:r>
            <a:r>
              <a:rPr lang="en-US" i="1" spc="-20" dirty="0"/>
              <a:t>o</a:t>
            </a:r>
            <a:r>
              <a:rPr lang="en-US" i="1" spc="-50" dirty="0"/>
              <a:t>s</a:t>
            </a:r>
            <a:r>
              <a:rPr lang="en-US" i="1" spc="-15" dirty="0"/>
              <a:t>t-9/</a:t>
            </a:r>
            <a:r>
              <a:rPr lang="en-US" i="1" spc="-10" dirty="0"/>
              <a:t>1</a:t>
            </a:r>
            <a:r>
              <a:rPr lang="en-US" i="1" spc="-15" dirty="0"/>
              <a:t>1,</a:t>
            </a:r>
            <a:r>
              <a:rPr lang="en-US" i="1" spc="55" dirty="0"/>
              <a:t> </a:t>
            </a:r>
            <a:r>
              <a:rPr lang="en-US" i="1" spc="-20" dirty="0"/>
              <a:t>MGI</a:t>
            </a:r>
            <a:r>
              <a:rPr lang="en-US" i="1" spc="-55" dirty="0"/>
              <a:t>B</a:t>
            </a:r>
            <a:r>
              <a:rPr lang="en-US" i="1" spc="-10" dirty="0"/>
              <a:t>,</a:t>
            </a:r>
            <a:r>
              <a:rPr lang="en-US" i="1" spc="10" dirty="0"/>
              <a:t> </a:t>
            </a:r>
            <a:r>
              <a:rPr lang="en-US" i="1" spc="-20" dirty="0"/>
              <a:t>MGI</a:t>
            </a:r>
            <a:r>
              <a:rPr lang="en-US" i="1" spc="-5" dirty="0"/>
              <a:t>B</a:t>
            </a:r>
            <a:r>
              <a:rPr lang="en-US" i="1" spc="-20" dirty="0"/>
              <a:t>-SR</a:t>
            </a:r>
            <a:r>
              <a:rPr lang="en-US" i="1" spc="-10" dirty="0"/>
              <a:t>,</a:t>
            </a:r>
            <a:r>
              <a:rPr lang="en-US" i="1" spc="30" dirty="0"/>
              <a:t> </a:t>
            </a:r>
            <a:r>
              <a:rPr lang="en-US" i="1" spc="-20" dirty="0"/>
              <a:t>R</a:t>
            </a:r>
            <a:r>
              <a:rPr lang="en-US" i="1" spc="-30" dirty="0"/>
              <a:t>E</a:t>
            </a:r>
            <a:r>
              <a:rPr lang="en-US" i="1" spc="-20" dirty="0"/>
              <a:t>AP &amp; DEA</a:t>
            </a:r>
            <a:r>
              <a:rPr lang="en-US" i="1" spc="5" dirty="0"/>
              <a:t> </a:t>
            </a:r>
            <a:r>
              <a:rPr lang="en-US" i="1" spc="-20" dirty="0"/>
              <a:t>E</a:t>
            </a:r>
            <a:r>
              <a:rPr lang="en-US" i="1" spc="-45" dirty="0"/>
              <a:t>n</a:t>
            </a:r>
            <a:r>
              <a:rPr lang="en-US" i="1" spc="-10" dirty="0"/>
              <a:t>ti</a:t>
            </a:r>
            <a:r>
              <a:rPr lang="en-US" i="1" spc="-20" dirty="0"/>
              <a:t>t</a:t>
            </a:r>
            <a:r>
              <a:rPr lang="en-US" i="1" spc="-15" dirty="0"/>
              <a:t>le</a:t>
            </a:r>
            <a:r>
              <a:rPr lang="en-US" i="1" spc="-35" dirty="0"/>
              <a:t>m</a:t>
            </a:r>
            <a:r>
              <a:rPr lang="en-US" i="1" spc="-15" dirty="0"/>
              <a:t>e</a:t>
            </a:r>
            <a:r>
              <a:rPr lang="en-US" i="1" spc="-45" dirty="0"/>
              <a:t>n</a:t>
            </a:r>
            <a:r>
              <a:rPr lang="en-US" i="1" spc="-10" dirty="0"/>
              <a:t>t</a:t>
            </a:r>
            <a:r>
              <a:rPr lang="en-US" i="1" spc="10" dirty="0"/>
              <a:t> </a:t>
            </a:r>
            <a:r>
              <a:rPr lang="en-US" i="1" spc="-10" dirty="0"/>
              <a:t>I</a:t>
            </a:r>
            <a:r>
              <a:rPr lang="en-US" i="1" spc="-30" dirty="0"/>
              <a:t>n</a:t>
            </a:r>
            <a:r>
              <a:rPr lang="en-US" i="1" spc="-75" dirty="0"/>
              <a:t>f</a:t>
            </a:r>
            <a:r>
              <a:rPr lang="en-US" i="1" spc="-25" dirty="0"/>
              <a:t>orm</a:t>
            </a:r>
            <a:r>
              <a:rPr lang="en-US" i="1" spc="-35" dirty="0"/>
              <a:t>a</a:t>
            </a:r>
            <a:r>
              <a:rPr lang="en-US" i="1" spc="-15" dirty="0"/>
              <a:t>tion and how </a:t>
            </a:r>
            <a:r>
              <a:rPr lang="en-US" i="1" spc="-35" dirty="0">
                <a:cs typeface="Calibri"/>
              </a:rPr>
              <a:t>c</a:t>
            </a:r>
            <a:r>
              <a:rPr lang="en-US" i="1" spc="-5" dirty="0">
                <a:cs typeface="Calibri"/>
              </a:rPr>
              <a:t>ombine</a:t>
            </a:r>
            <a:r>
              <a:rPr lang="en-US" i="1" dirty="0">
                <a:cs typeface="Calibri"/>
              </a:rPr>
              <a:t>d</a:t>
            </a:r>
            <a:r>
              <a:rPr lang="en-US" i="1" spc="5" dirty="0">
                <a:cs typeface="Calibri"/>
              </a:rPr>
              <a:t> </a:t>
            </a:r>
            <a:r>
              <a:rPr lang="en-US" i="1" spc="-15" dirty="0">
                <a:cs typeface="Calibri"/>
              </a:rPr>
              <a:t>e</a:t>
            </a:r>
            <a:r>
              <a:rPr lang="en-US" i="1" spc="-40" dirty="0">
                <a:cs typeface="Calibri"/>
              </a:rPr>
              <a:t>n</a:t>
            </a:r>
            <a:r>
              <a:rPr lang="en-US" i="1" dirty="0">
                <a:cs typeface="Calibri"/>
              </a:rPr>
              <a:t>title</a:t>
            </a:r>
            <a:r>
              <a:rPr lang="en-US" i="1" spc="5" dirty="0">
                <a:cs typeface="Calibri"/>
              </a:rPr>
              <a:t>m</a:t>
            </a:r>
            <a:r>
              <a:rPr lang="en-US" i="1" spc="-15" dirty="0">
                <a:cs typeface="Calibri"/>
              </a:rPr>
              <a:t>e</a:t>
            </a:r>
            <a:r>
              <a:rPr lang="en-US" i="1" spc="-40" dirty="0">
                <a:cs typeface="Calibri"/>
              </a:rPr>
              <a:t>n</a:t>
            </a:r>
            <a:r>
              <a:rPr lang="en-US" i="1" spc="-10" dirty="0">
                <a:cs typeface="Calibri"/>
              </a:rPr>
              <a:t>ts are used</a:t>
            </a:r>
            <a:r>
              <a:rPr lang="en-US" i="1" spc="-30" dirty="0">
                <a:cs typeface="Calibri"/>
              </a:rPr>
              <a:t> </a:t>
            </a:r>
            <a:r>
              <a:rPr lang="en-US" i="1" dirty="0">
                <a:cs typeface="Calibri"/>
              </a:rPr>
              <a:t>with</a:t>
            </a:r>
            <a:r>
              <a:rPr lang="en-US" i="1" spc="-20" dirty="0">
                <a:cs typeface="Calibri"/>
              </a:rPr>
              <a:t> </a:t>
            </a:r>
            <a:r>
              <a:rPr lang="en-US" i="1" dirty="0">
                <a:cs typeface="Calibri"/>
              </a:rPr>
              <a:t>multiple</a:t>
            </a:r>
            <a:r>
              <a:rPr lang="en-US" i="1" spc="-5" dirty="0">
                <a:cs typeface="Calibri"/>
              </a:rPr>
              <a:t> </a:t>
            </a:r>
            <a:r>
              <a:rPr lang="en-US" i="1" spc="-20" dirty="0">
                <a:cs typeface="Calibri"/>
              </a:rPr>
              <a:t>ben</a:t>
            </a:r>
            <a:r>
              <a:rPr lang="en-US" i="1" spc="-30" dirty="0">
                <a:cs typeface="Calibri"/>
              </a:rPr>
              <a:t>e</a:t>
            </a:r>
            <a:r>
              <a:rPr lang="en-US" i="1" spc="-5" dirty="0">
                <a:cs typeface="Calibri"/>
              </a:rPr>
              <a:t>fits.</a:t>
            </a:r>
            <a:r>
              <a:rPr lang="en-US" i="0" spc="-5" dirty="0">
                <a:cs typeface="Calibri"/>
              </a:rPr>
              <a:t>]</a:t>
            </a:r>
            <a:endParaRPr i="1" dirty="0"/>
          </a:p>
        </p:txBody>
      </p:sp>
    </p:spTree>
    <p:extLst>
      <p:ext uri="{BB962C8B-B14F-4D97-AF65-F5344CB8AC3E}">
        <p14:creationId xmlns:p14="http://schemas.microsoft.com/office/powerpoint/2010/main" val="641346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Payments for Chapters 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forms in which 33 is paid out.</a:t>
            </a:r>
          </a:p>
          <a:p>
            <a:pPr marL="12700" indent="0">
              <a:lnSpc>
                <a:spcPct val="100000"/>
              </a:lnSpc>
              <a:buFont typeface="Arial" panose="020B0604020202020204" pitchFamily="34" charset="0"/>
              <a:buNone/>
            </a:pPr>
            <a:endParaRPr lang="en-US" altLang="en-US" sz="1200" b="0" i="1" u="none" spc="-75" dirty="0">
              <a:solidFill>
                <a:srgbClr val="001F5F"/>
              </a:solidFill>
              <a:latin typeface="+mn-lt"/>
              <a:cs typeface="Georgia" pitchFamily="18" charset="0"/>
            </a:endParaRPr>
          </a:p>
          <a:p>
            <a:pPr marL="12700" indent="0">
              <a:lnSpc>
                <a:spcPct val="100000"/>
              </a:lnSpc>
              <a:buFont typeface="Arial" panose="020B0604020202020204" pitchFamily="34" charset="0"/>
              <a:buNone/>
            </a:pPr>
            <a:r>
              <a:rPr lang="en-US" altLang="en-US" sz="1200" dirty="0">
                <a:solidFill>
                  <a:srgbClr val="001F5F"/>
                </a:solidFill>
                <a:latin typeface="+mn-lt"/>
                <a:cs typeface="Georgia" pitchFamily="18" charset="0"/>
              </a:rPr>
              <a:t>Let’s examine tuition and fees  payments first.]</a:t>
            </a:r>
            <a:endParaRPr lang="en-US" altLang="en-US" sz="1800" dirty="0">
              <a:solidFill>
                <a:srgbClr val="FF0000"/>
              </a:solidFill>
              <a:cs typeface="Georgia" pitchFamily="18" charset="0"/>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29</a:t>
            </a:fld>
            <a:endParaRPr lang="en-US" dirty="0"/>
          </a:p>
        </p:txBody>
      </p:sp>
    </p:spTree>
    <p:extLst>
      <p:ext uri="{BB962C8B-B14F-4D97-AF65-F5344CB8AC3E}">
        <p14:creationId xmlns:p14="http://schemas.microsoft.com/office/powerpoint/2010/main" val="2181490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Learning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U</a:t>
            </a:r>
            <a:r>
              <a:rPr lang="en-US" b="0" dirty="0"/>
              <a:t>pon completion of this training you should be able to…</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Read learning objectives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3</a:t>
            </a:fld>
            <a:endParaRPr lang="en-US" dirty="0"/>
          </a:p>
        </p:txBody>
      </p:sp>
    </p:spTree>
    <p:extLst>
      <p:ext uri="{BB962C8B-B14F-4D97-AF65-F5344CB8AC3E}">
        <p14:creationId xmlns:p14="http://schemas.microsoft.com/office/powerpoint/2010/main" val="3068861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Chapter 33  Tuition and Fees.]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r>
              <a:rPr lang="en-US" i="1" dirty="0"/>
              <a:t>Explain </a:t>
            </a:r>
            <a:r>
              <a:rPr lang="en-US" sz="1200" i="1" kern="0" spc="-20" dirty="0">
                <a:solidFill>
                  <a:sysClr val="window" lastClr="FFFFFF"/>
                </a:solidFill>
                <a:latin typeface="Georgia" panose="02040502050405020303" pitchFamily="18" charset="0"/>
              </a:rPr>
              <a:t>tuition and fee rules for Public versus private schools</a:t>
            </a:r>
            <a:r>
              <a:rPr lang="en-US" sz="1200" i="1" kern="0" spc="-15" dirty="0">
                <a:solidFill>
                  <a:sysClr val="window" lastClr="FFFFFF"/>
                </a:solidFill>
                <a:latin typeface="Georgia" panose="02040502050405020303" pitchFamily="18" charset="0"/>
              </a:rPr>
              <a:t>.</a:t>
            </a:r>
          </a:p>
          <a:p>
            <a:endParaRPr lang="en-US" altLang="en-US" sz="1200" i="1" dirty="0">
              <a:cs typeface="+mn-cs"/>
            </a:endParaRPr>
          </a:p>
          <a:p>
            <a:pPr>
              <a:defRPr/>
            </a:pPr>
            <a:r>
              <a:rPr lang="en-US" altLang="en-US" sz="2400" dirty="0">
                <a:cs typeface="Georgia" panose="02040502050405020303" pitchFamily="18" charset="0"/>
              </a:rPr>
              <a:t>The tuition specific waivers and other assistance does not include other funds provided under section 401(b) of the Higher Education Act of 1965.</a:t>
            </a:r>
          </a:p>
          <a:p>
            <a:pPr>
              <a:defRPr/>
            </a:pPr>
            <a:endParaRPr lang="en-US" altLang="en-US" sz="2400" dirty="0">
              <a:cs typeface="Georgia" panose="02040502050405020303" pitchFamily="18" charset="0"/>
            </a:endParaRPr>
          </a:p>
          <a:p>
            <a:pPr>
              <a:defRPr/>
            </a:pPr>
            <a:r>
              <a:rPr lang="en-US" altLang="en-US" sz="2400" dirty="0">
                <a:cs typeface="Georgia" panose="02040502050405020303" pitchFamily="18" charset="0"/>
              </a:rPr>
              <a:t>The amount of the yearly cap will be adjusted each year based upon a Cost Of Living Allowance (COLA) and is subject to proration based upon eligibility percentage</a:t>
            </a:r>
            <a:r>
              <a:rPr lang="en-US" sz="2400" dirty="0"/>
              <a:t>.</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30</a:t>
            </a:fld>
            <a:endParaRPr lang="en-US" dirty="0"/>
          </a:p>
        </p:txBody>
      </p:sp>
    </p:spTree>
    <p:extLst>
      <p:ext uri="{BB962C8B-B14F-4D97-AF65-F5344CB8AC3E}">
        <p14:creationId xmlns:p14="http://schemas.microsoft.com/office/powerpoint/2010/main" val="2135213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Chapter 33 Tuition and Fees (2 of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that Mandatory means that the charge is assessed to all students.</a:t>
            </a:r>
            <a:r>
              <a:rPr lang="en-US" dirty="0"/>
              <a:t> </a:t>
            </a:r>
            <a:r>
              <a:rPr lang="en-US" i="1" dirty="0"/>
              <a:t>Review examples on the slide.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2700" marR="5080">
              <a:lnSpc>
                <a:spcPct val="100000"/>
              </a:lnSpc>
              <a:spcBef>
                <a:spcPts val="2015"/>
              </a:spcBef>
            </a:pPr>
            <a:r>
              <a:rPr lang="en-US" sz="1200" spc="-20" dirty="0">
                <a:solidFill>
                  <a:srgbClr val="1D3175"/>
                </a:solidFill>
                <a:latin typeface="+mn-lt"/>
                <a:cs typeface="Calibri"/>
              </a:rPr>
              <a:t>Fee</a:t>
            </a:r>
            <a:r>
              <a:rPr lang="en-US" sz="1200" spc="-15" dirty="0">
                <a:solidFill>
                  <a:srgbClr val="1D3175"/>
                </a:solidFill>
                <a:latin typeface="+mn-lt"/>
                <a:cs typeface="Calibri"/>
              </a:rPr>
              <a:t>s</a:t>
            </a:r>
            <a:r>
              <a:rPr lang="en-US" sz="1200" spc="5" dirty="0">
                <a:solidFill>
                  <a:srgbClr val="1D3175"/>
                </a:solidFill>
                <a:latin typeface="+mn-lt"/>
                <a:cs typeface="Calibri"/>
              </a:rPr>
              <a:t> </a:t>
            </a:r>
            <a:r>
              <a:rPr lang="en-US" sz="1200" spc="-15" dirty="0">
                <a:solidFill>
                  <a:srgbClr val="1D3175"/>
                </a:solidFill>
                <a:latin typeface="+mn-lt"/>
                <a:cs typeface="Calibri"/>
              </a:rPr>
              <a:t>are</a:t>
            </a:r>
            <a:r>
              <a:rPr lang="en-US" sz="1200" dirty="0">
                <a:solidFill>
                  <a:srgbClr val="1D3175"/>
                </a:solidFill>
                <a:latin typeface="+mn-lt"/>
                <a:cs typeface="Calibri"/>
              </a:rPr>
              <a:t> </a:t>
            </a:r>
            <a:r>
              <a:rPr lang="en-US" sz="1200" spc="-25" dirty="0">
                <a:solidFill>
                  <a:srgbClr val="1D3175"/>
                </a:solidFill>
                <a:latin typeface="+mn-lt"/>
                <a:cs typeface="Calibri"/>
              </a:rPr>
              <a:t>m</a:t>
            </a:r>
            <a:r>
              <a:rPr lang="en-US" sz="1200" spc="-10" dirty="0">
                <a:solidFill>
                  <a:srgbClr val="1D3175"/>
                </a:solidFill>
                <a:latin typeface="+mn-lt"/>
                <a:cs typeface="Calibri"/>
              </a:rPr>
              <a:t>a</a:t>
            </a:r>
            <a:r>
              <a:rPr lang="en-US" sz="1200" spc="-20" dirty="0">
                <a:solidFill>
                  <a:srgbClr val="1D3175"/>
                </a:solidFill>
                <a:latin typeface="+mn-lt"/>
                <a:cs typeface="Calibri"/>
              </a:rPr>
              <a:t>ndator</a:t>
            </a:r>
            <a:r>
              <a:rPr lang="en-US" sz="1200" spc="-15" dirty="0">
                <a:solidFill>
                  <a:srgbClr val="1D3175"/>
                </a:solidFill>
                <a:latin typeface="+mn-lt"/>
                <a:cs typeface="Calibri"/>
              </a:rPr>
              <a:t>y</a:t>
            </a:r>
            <a:r>
              <a:rPr lang="en-US" sz="1200" spc="15" dirty="0">
                <a:solidFill>
                  <a:srgbClr val="1D3175"/>
                </a:solidFill>
                <a:latin typeface="+mn-lt"/>
                <a:cs typeface="Calibri"/>
              </a:rPr>
              <a:t> </a:t>
            </a:r>
            <a:r>
              <a:rPr lang="en-US" sz="1200" spc="-15" dirty="0">
                <a:solidFill>
                  <a:srgbClr val="1D3175"/>
                </a:solidFill>
                <a:latin typeface="+mn-lt"/>
                <a:cs typeface="Calibri"/>
              </a:rPr>
              <a:t>charges</a:t>
            </a:r>
            <a:r>
              <a:rPr lang="en-US" sz="1200" spc="-5" dirty="0">
                <a:solidFill>
                  <a:srgbClr val="1D3175"/>
                </a:solidFill>
                <a:latin typeface="+mn-lt"/>
                <a:cs typeface="Calibri"/>
              </a:rPr>
              <a:t> </a:t>
            </a:r>
            <a:r>
              <a:rPr lang="en-US" sz="1200" dirty="0">
                <a:solidFill>
                  <a:srgbClr val="1D3175"/>
                </a:solidFill>
                <a:latin typeface="+mn-lt"/>
                <a:cs typeface="Calibri"/>
              </a:rPr>
              <a:t>(</a:t>
            </a:r>
            <a:r>
              <a:rPr lang="en-US" sz="1200" spc="-20" dirty="0">
                <a:solidFill>
                  <a:srgbClr val="1D3175"/>
                </a:solidFill>
                <a:latin typeface="+mn-lt"/>
                <a:cs typeface="Calibri"/>
              </a:rPr>
              <a:t>othe</a:t>
            </a:r>
            <a:r>
              <a:rPr lang="en-US" sz="1200" spc="-10" dirty="0">
                <a:solidFill>
                  <a:srgbClr val="1D3175"/>
                </a:solidFill>
                <a:latin typeface="+mn-lt"/>
                <a:cs typeface="Calibri"/>
              </a:rPr>
              <a:t>r</a:t>
            </a:r>
            <a:r>
              <a:rPr lang="en-US" sz="1200" spc="15" dirty="0">
                <a:solidFill>
                  <a:srgbClr val="1D3175"/>
                </a:solidFill>
                <a:latin typeface="+mn-lt"/>
                <a:cs typeface="Calibri"/>
              </a:rPr>
              <a:t> </a:t>
            </a:r>
            <a:r>
              <a:rPr lang="en-US" sz="1200" spc="-15" dirty="0">
                <a:solidFill>
                  <a:srgbClr val="1D3175"/>
                </a:solidFill>
                <a:latin typeface="+mn-lt"/>
                <a:cs typeface="Calibri"/>
              </a:rPr>
              <a:t>than</a:t>
            </a:r>
            <a:r>
              <a:rPr lang="en-US" sz="1200" dirty="0">
                <a:solidFill>
                  <a:srgbClr val="1D3175"/>
                </a:solidFill>
                <a:latin typeface="+mn-lt"/>
                <a:cs typeface="Calibri"/>
              </a:rPr>
              <a:t> </a:t>
            </a:r>
            <a:r>
              <a:rPr lang="en-US" sz="1200" spc="-15" dirty="0">
                <a:solidFill>
                  <a:srgbClr val="1D3175"/>
                </a:solidFill>
                <a:latin typeface="+mn-lt"/>
                <a:cs typeface="Calibri"/>
              </a:rPr>
              <a:t>tu</a:t>
            </a:r>
            <a:r>
              <a:rPr lang="en-US" sz="1200" spc="-25" dirty="0">
                <a:solidFill>
                  <a:srgbClr val="1D3175"/>
                </a:solidFill>
                <a:latin typeface="+mn-lt"/>
                <a:cs typeface="Calibri"/>
              </a:rPr>
              <a:t>i</a:t>
            </a:r>
            <a:r>
              <a:rPr lang="en-US" sz="1200" spc="-15" dirty="0">
                <a:solidFill>
                  <a:srgbClr val="1D3175"/>
                </a:solidFill>
                <a:latin typeface="+mn-lt"/>
                <a:cs typeface="Calibri"/>
              </a:rPr>
              <a:t>tio</a:t>
            </a:r>
            <a:r>
              <a:rPr lang="en-US" sz="1200" spc="-25" dirty="0">
                <a:solidFill>
                  <a:srgbClr val="1D3175"/>
                </a:solidFill>
                <a:latin typeface="+mn-lt"/>
                <a:cs typeface="Calibri"/>
              </a:rPr>
              <a:t>n</a:t>
            </a:r>
            <a:r>
              <a:rPr lang="en-US" sz="1200" spc="-10" dirty="0">
                <a:solidFill>
                  <a:srgbClr val="1D3175"/>
                </a:solidFill>
                <a:latin typeface="+mn-lt"/>
                <a:cs typeface="Calibri"/>
              </a:rPr>
              <a:t>,</a:t>
            </a:r>
            <a:r>
              <a:rPr lang="en-US" sz="1200" spc="30" dirty="0">
                <a:solidFill>
                  <a:srgbClr val="1D3175"/>
                </a:solidFill>
                <a:latin typeface="+mn-lt"/>
                <a:cs typeface="Calibri"/>
              </a:rPr>
              <a:t> </a:t>
            </a:r>
            <a:r>
              <a:rPr lang="en-US" sz="1200" spc="-20" dirty="0">
                <a:solidFill>
                  <a:srgbClr val="1D3175"/>
                </a:solidFill>
                <a:latin typeface="+mn-lt"/>
                <a:cs typeface="Calibri"/>
              </a:rPr>
              <a:t>room</a:t>
            </a:r>
            <a:r>
              <a:rPr lang="en-US" sz="1200" spc="-15" dirty="0">
                <a:solidFill>
                  <a:srgbClr val="1D3175"/>
                </a:solidFill>
                <a:latin typeface="+mn-lt"/>
                <a:cs typeface="Calibri"/>
              </a:rPr>
              <a:t> and</a:t>
            </a:r>
            <a:r>
              <a:rPr lang="en-US" sz="1200" spc="5" dirty="0">
                <a:solidFill>
                  <a:srgbClr val="1D3175"/>
                </a:solidFill>
                <a:latin typeface="+mn-lt"/>
                <a:cs typeface="Calibri"/>
              </a:rPr>
              <a:t> </a:t>
            </a:r>
            <a:r>
              <a:rPr lang="en-US" sz="1200" spc="-20" dirty="0">
                <a:solidFill>
                  <a:srgbClr val="1D3175"/>
                </a:solidFill>
                <a:latin typeface="+mn-lt"/>
                <a:cs typeface="Calibri"/>
              </a:rPr>
              <a:t>board</a:t>
            </a:r>
            <a:r>
              <a:rPr lang="en-US" sz="1200" spc="-10" dirty="0">
                <a:solidFill>
                  <a:srgbClr val="1D3175"/>
                </a:solidFill>
                <a:latin typeface="+mn-lt"/>
                <a:cs typeface="Calibri"/>
              </a:rPr>
              <a:t>)</a:t>
            </a:r>
            <a:r>
              <a:rPr lang="en-US" sz="1200" spc="30" dirty="0">
                <a:solidFill>
                  <a:srgbClr val="1D3175"/>
                </a:solidFill>
                <a:latin typeface="+mn-lt"/>
                <a:cs typeface="Calibri"/>
              </a:rPr>
              <a:t> </a:t>
            </a:r>
            <a:r>
              <a:rPr lang="en-US" sz="1200" spc="-15" dirty="0">
                <a:solidFill>
                  <a:srgbClr val="1D3175"/>
                </a:solidFill>
                <a:latin typeface="+mn-lt"/>
                <a:cs typeface="Calibri"/>
              </a:rPr>
              <a:t>app</a:t>
            </a:r>
            <a:r>
              <a:rPr lang="en-US" sz="1200" spc="-25" dirty="0">
                <a:solidFill>
                  <a:srgbClr val="1D3175"/>
                </a:solidFill>
                <a:latin typeface="+mn-lt"/>
                <a:cs typeface="Calibri"/>
              </a:rPr>
              <a:t>l</a:t>
            </a:r>
            <a:r>
              <a:rPr lang="en-US" sz="1200" spc="-15" dirty="0">
                <a:solidFill>
                  <a:srgbClr val="1D3175"/>
                </a:solidFill>
                <a:latin typeface="+mn-lt"/>
                <a:cs typeface="Calibri"/>
              </a:rPr>
              <a:t>ied</a:t>
            </a:r>
            <a:r>
              <a:rPr lang="en-US" sz="1200" spc="10" dirty="0">
                <a:solidFill>
                  <a:srgbClr val="1D3175"/>
                </a:solidFill>
                <a:latin typeface="+mn-lt"/>
                <a:cs typeface="Calibri"/>
              </a:rPr>
              <a:t> </a:t>
            </a:r>
            <a:r>
              <a:rPr lang="en-US" sz="1200" spc="-20" dirty="0">
                <a:solidFill>
                  <a:srgbClr val="1D3175"/>
                </a:solidFill>
                <a:latin typeface="+mn-lt"/>
                <a:cs typeface="Calibri"/>
              </a:rPr>
              <a:t>b</a:t>
            </a:r>
            <a:r>
              <a:rPr lang="en-US" sz="1200" spc="-15" dirty="0">
                <a:solidFill>
                  <a:srgbClr val="1D3175"/>
                </a:solidFill>
                <a:latin typeface="+mn-lt"/>
                <a:cs typeface="Calibri"/>
              </a:rPr>
              <a:t>y</a:t>
            </a:r>
            <a:r>
              <a:rPr lang="en-US" sz="1200" dirty="0">
                <a:solidFill>
                  <a:srgbClr val="1D3175"/>
                </a:solidFill>
                <a:latin typeface="+mn-lt"/>
                <a:cs typeface="Calibri"/>
              </a:rPr>
              <a:t> </a:t>
            </a:r>
            <a:r>
              <a:rPr lang="en-US" sz="1200" spc="-15" dirty="0">
                <a:solidFill>
                  <a:srgbClr val="1D3175"/>
                </a:solidFill>
                <a:latin typeface="+mn-lt"/>
                <a:cs typeface="Calibri"/>
              </a:rPr>
              <a:t>the</a:t>
            </a:r>
            <a:r>
              <a:rPr lang="en-US" sz="1200" spc="5" dirty="0">
                <a:solidFill>
                  <a:srgbClr val="1D3175"/>
                </a:solidFill>
                <a:latin typeface="+mn-lt"/>
                <a:cs typeface="Calibri"/>
              </a:rPr>
              <a:t> </a:t>
            </a:r>
            <a:r>
              <a:rPr lang="en-US" sz="1200" spc="-20" dirty="0">
                <a:solidFill>
                  <a:srgbClr val="1D3175"/>
                </a:solidFill>
                <a:latin typeface="+mn-lt"/>
                <a:cs typeface="Calibri"/>
              </a:rPr>
              <a:t>schoo</a:t>
            </a:r>
            <a:r>
              <a:rPr lang="en-US" sz="1200" spc="-10" dirty="0">
                <a:solidFill>
                  <a:srgbClr val="1D3175"/>
                </a:solidFill>
                <a:latin typeface="+mn-lt"/>
                <a:cs typeface="Calibri"/>
              </a:rPr>
              <a:t>l</a:t>
            </a:r>
            <a:r>
              <a:rPr lang="en-US" sz="1200" spc="20" dirty="0">
                <a:solidFill>
                  <a:srgbClr val="1D3175"/>
                </a:solidFill>
                <a:latin typeface="+mn-lt"/>
                <a:cs typeface="Calibri"/>
              </a:rPr>
              <a:t> </a:t>
            </a:r>
            <a:r>
              <a:rPr lang="en-US" sz="1200" spc="-20" dirty="0">
                <a:solidFill>
                  <a:srgbClr val="1D3175"/>
                </a:solidFill>
                <a:latin typeface="+mn-lt"/>
                <a:cs typeface="Calibri"/>
              </a:rPr>
              <a:t>fo</a:t>
            </a:r>
            <a:r>
              <a:rPr lang="en-US" sz="1200" spc="-10" dirty="0">
                <a:solidFill>
                  <a:srgbClr val="1D3175"/>
                </a:solidFill>
                <a:latin typeface="+mn-lt"/>
                <a:cs typeface="Calibri"/>
              </a:rPr>
              <a:t>r</a:t>
            </a:r>
            <a:r>
              <a:rPr lang="en-US" sz="1200" dirty="0">
                <a:solidFill>
                  <a:srgbClr val="1D3175"/>
                </a:solidFill>
                <a:latin typeface="+mn-lt"/>
                <a:cs typeface="Calibri"/>
              </a:rPr>
              <a:t> </a:t>
            </a:r>
            <a:r>
              <a:rPr lang="en-US" sz="1200" spc="-20" dirty="0">
                <a:solidFill>
                  <a:srgbClr val="1D3175"/>
                </a:solidFill>
                <a:latin typeface="+mn-lt"/>
                <a:cs typeface="Calibri"/>
              </a:rPr>
              <a:t>pursu</a:t>
            </a:r>
            <a:r>
              <a:rPr lang="en-US" sz="1200" spc="-25" dirty="0">
                <a:solidFill>
                  <a:srgbClr val="1D3175"/>
                </a:solidFill>
                <a:latin typeface="+mn-lt"/>
                <a:cs typeface="Calibri"/>
              </a:rPr>
              <a:t>i</a:t>
            </a:r>
            <a:r>
              <a:rPr lang="en-US" sz="1200" spc="-10" dirty="0">
                <a:solidFill>
                  <a:srgbClr val="1D3175"/>
                </a:solidFill>
                <a:latin typeface="+mn-lt"/>
                <a:cs typeface="Calibri"/>
              </a:rPr>
              <a:t>t</a:t>
            </a:r>
            <a:r>
              <a:rPr lang="en-US" sz="1200" spc="45" dirty="0">
                <a:solidFill>
                  <a:srgbClr val="1D3175"/>
                </a:solidFill>
                <a:latin typeface="+mn-lt"/>
                <a:cs typeface="Calibri"/>
              </a:rPr>
              <a:t> </a:t>
            </a:r>
            <a:r>
              <a:rPr lang="en-US" sz="1200" spc="-20" dirty="0">
                <a:solidFill>
                  <a:srgbClr val="1D3175"/>
                </a:solidFill>
                <a:latin typeface="+mn-lt"/>
                <a:cs typeface="Calibri"/>
              </a:rPr>
              <a:t>o</a:t>
            </a:r>
            <a:r>
              <a:rPr lang="en-US" sz="1200" spc="-10" dirty="0">
                <a:solidFill>
                  <a:srgbClr val="1D3175"/>
                </a:solidFill>
                <a:latin typeface="+mn-lt"/>
                <a:cs typeface="Calibri"/>
              </a:rPr>
              <a:t>f</a:t>
            </a:r>
            <a:r>
              <a:rPr lang="en-US" sz="1200" spc="-5" dirty="0">
                <a:solidFill>
                  <a:srgbClr val="1D3175"/>
                </a:solidFill>
                <a:latin typeface="+mn-lt"/>
                <a:cs typeface="Calibri"/>
              </a:rPr>
              <a:t> </a:t>
            </a:r>
            <a:r>
              <a:rPr lang="en-US" sz="1200" spc="-10" dirty="0">
                <a:solidFill>
                  <a:srgbClr val="1D3175"/>
                </a:solidFill>
                <a:latin typeface="+mn-lt"/>
                <a:cs typeface="Calibri"/>
              </a:rPr>
              <a:t>a</a:t>
            </a:r>
            <a:r>
              <a:rPr lang="en-US" sz="1200" spc="-15" dirty="0">
                <a:solidFill>
                  <a:srgbClr val="1D3175"/>
                </a:solidFill>
                <a:latin typeface="+mn-lt"/>
                <a:cs typeface="Calibri"/>
              </a:rPr>
              <a:t>n app</a:t>
            </a:r>
            <a:r>
              <a:rPr lang="en-US" sz="1200" spc="-25" dirty="0">
                <a:solidFill>
                  <a:srgbClr val="1D3175"/>
                </a:solidFill>
                <a:latin typeface="+mn-lt"/>
                <a:cs typeface="Calibri"/>
              </a:rPr>
              <a:t>r</a:t>
            </a:r>
            <a:r>
              <a:rPr lang="en-US" sz="1200" spc="-20" dirty="0">
                <a:solidFill>
                  <a:srgbClr val="1D3175"/>
                </a:solidFill>
                <a:latin typeface="+mn-lt"/>
                <a:cs typeface="Calibri"/>
              </a:rPr>
              <a:t>ove</a:t>
            </a:r>
            <a:r>
              <a:rPr lang="en-US" sz="1200" spc="-15" dirty="0">
                <a:solidFill>
                  <a:srgbClr val="1D3175"/>
                </a:solidFill>
                <a:latin typeface="+mn-lt"/>
                <a:cs typeface="Calibri"/>
              </a:rPr>
              <a:t>d</a:t>
            </a:r>
            <a:r>
              <a:rPr lang="en-US" sz="1200" spc="15" dirty="0">
                <a:solidFill>
                  <a:srgbClr val="1D3175"/>
                </a:solidFill>
                <a:latin typeface="+mn-lt"/>
                <a:cs typeface="Calibri"/>
              </a:rPr>
              <a:t> </a:t>
            </a:r>
            <a:r>
              <a:rPr lang="en-US" sz="1200" spc="-20" dirty="0">
                <a:solidFill>
                  <a:srgbClr val="1D3175"/>
                </a:solidFill>
                <a:latin typeface="+mn-lt"/>
                <a:cs typeface="Calibri"/>
              </a:rPr>
              <a:t>p</a:t>
            </a:r>
            <a:r>
              <a:rPr lang="en-US" sz="1200" spc="-25" dirty="0">
                <a:solidFill>
                  <a:srgbClr val="1D3175"/>
                </a:solidFill>
                <a:latin typeface="+mn-lt"/>
                <a:cs typeface="Calibri"/>
              </a:rPr>
              <a:t>r</a:t>
            </a:r>
            <a:r>
              <a:rPr lang="en-US" sz="1200" spc="-20" dirty="0">
                <a:solidFill>
                  <a:srgbClr val="1D3175"/>
                </a:solidFill>
                <a:latin typeface="+mn-lt"/>
                <a:cs typeface="Calibri"/>
              </a:rPr>
              <a:t>ogra</a:t>
            </a:r>
            <a:r>
              <a:rPr lang="en-US" sz="1200" spc="-25" dirty="0">
                <a:solidFill>
                  <a:srgbClr val="1D3175"/>
                </a:solidFill>
                <a:latin typeface="+mn-lt"/>
                <a:cs typeface="Calibri"/>
              </a:rPr>
              <a:t>m</a:t>
            </a:r>
            <a:r>
              <a:rPr lang="en-US" sz="1200" spc="15" dirty="0">
                <a:solidFill>
                  <a:srgbClr val="1D3175"/>
                </a:solidFill>
                <a:latin typeface="+mn-lt"/>
                <a:cs typeface="Calibri"/>
              </a:rPr>
              <a:t> </a:t>
            </a:r>
            <a:r>
              <a:rPr lang="en-US" sz="1200" spc="-5" dirty="0">
                <a:solidFill>
                  <a:srgbClr val="1D3175"/>
                </a:solidFill>
                <a:latin typeface="+mn-lt"/>
                <a:cs typeface="Calibri"/>
              </a:rPr>
              <a:t>o</a:t>
            </a:r>
            <a:r>
              <a:rPr lang="en-US" sz="1200" dirty="0">
                <a:solidFill>
                  <a:srgbClr val="1D3175"/>
                </a:solidFill>
                <a:latin typeface="+mn-lt"/>
                <a:cs typeface="Calibri"/>
              </a:rPr>
              <a:t>f </a:t>
            </a:r>
            <a:r>
              <a:rPr lang="en-US" sz="1200" spc="-15" dirty="0">
                <a:solidFill>
                  <a:srgbClr val="1D3175"/>
                </a:solidFill>
                <a:latin typeface="+mn-lt"/>
                <a:cs typeface="Calibri"/>
              </a:rPr>
              <a:t>ed</a:t>
            </a:r>
            <a:r>
              <a:rPr lang="en-US" sz="1200" spc="-30" dirty="0">
                <a:solidFill>
                  <a:srgbClr val="1D3175"/>
                </a:solidFill>
                <a:latin typeface="+mn-lt"/>
                <a:cs typeface="Calibri"/>
              </a:rPr>
              <a:t>u</a:t>
            </a:r>
            <a:r>
              <a:rPr lang="en-US" sz="1200" spc="-15" dirty="0">
                <a:solidFill>
                  <a:srgbClr val="1D3175"/>
                </a:solidFill>
                <a:latin typeface="+mn-lt"/>
                <a:cs typeface="Calibri"/>
              </a:rPr>
              <a:t>cation.</a:t>
            </a:r>
            <a:r>
              <a:rPr lang="en-US" sz="1200" spc="-10" dirty="0">
                <a:solidFill>
                  <a:srgbClr val="1D3175"/>
                </a:solidFill>
                <a:latin typeface="+mn-lt"/>
                <a:cs typeface="Calibri"/>
              </a:rPr>
              <a:t> They i</a:t>
            </a:r>
            <a:r>
              <a:rPr lang="en-US" sz="1200" spc="-5" dirty="0">
                <a:solidFill>
                  <a:srgbClr val="1D3175"/>
                </a:solidFill>
                <a:latin typeface="+mn-lt"/>
                <a:cs typeface="Calibri"/>
              </a:rPr>
              <a:t>nc</a:t>
            </a:r>
            <a:r>
              <a:rPr lang="en-US" sz="1200" spc="-10" dirty="0">
                <a:solidFill>
                  <a:srgbClr val="1D3175"/>
                </a:solidFill>
                <a:latin typeface="+mn-lt"/>
                <a:cs typeface="Calibri"/>
              </a:rPr>
              <a:t>l</a:t>
            </a:r>
            <a:r>
              <a:rPr lang="en-US" sz="1200" spc="-5" dirty="0">
                <a:solidFill>
                  <a:srgbClr val="1D3175"/>
                </a:solidFill>
                <a:latin typeface="+mn-lt"/>
                <a:cs typeface="Calibri"/>
              </a:rPr>
              <a:t>u</a:t>
            </a:r>
            <a:r>
              <a:rPr lang="en-US" sz="1200" spc="-15" dirty="0">
                <a:solidFill>
                  <a:srgbClr val="1D3175"/>
                </a:solidFill>
                <a:latin typeface="+mn-lt"/>
                <a:cs typeface="Calibri"/>
              </a:rPr>
              <a:t>de,</a:t>
            </a:r>
            <a:r>
              <a:rPr lang="en-US" sz="1200" spc="30" dirty="0">
                <a:solidFill>
                  <a:srgbClr val="1D3175"/>
                </a:solidFill>
                <a:latin typeface="+mn-lt"/>
                <a:cs typeface="Calibri"/>
              </a:rPr>
              <a:t> </a:t>
            </a:r>
            <a:r>
              <a:rPr lang="en-US" sz="1200" spc="-5" dirty="0">
                <a:solidFill>
                  <a:srgbClr val="1D3175"/>
                </a:solidFill>
                <a:latin typeface="+mn-lt"/>
                <a:cs typeface="Calibri"/>
              </a:rPr>
              <a:t>b</a:t>
            </a:r>
            <a:r>
              <a:rPr lang="en-US" sz="1200" spc="-15" dirty="0">
                <a:solidFill>
                  <a:srgbClr val="1D3175"/>
                </a:solidFill>
                <a:latin typeface="+mn-lt"/>
                <a:cs typeface="Calibri"/>
              </a:rPr>
              <a:t>u</a:t>
            </a:r>
            <a:r>
              <a:rPr lang="en-US" sz="1200" spc="-10" dirty="0">
                <a:solidFill>
                  <a:srgbClr val="1D3175"/>
                </a:solidFill>
                <a:latin typeface="+mn-lt"/>
                <a:cs typeface="Calibri"/>
              </a:rPr>
              <a:t>t</a:t>
            </a:r>
            <a:r>
              <a:rPr lang="en-US" sz="1200" spc="20" dirty="0">
                <a:solidFill>
                  <a:srgbClr val="1D3175"/>
                </a:solidFill>
                <a:latin typeface="+mn-lt"/>
                <a:cs typeface="Calibri"/>
              </a:rPr>
              <a:t> </a:t>
            </a:r>
            <a:r>
              <a:rPr lang="en-US" sz="1200" spc="-15" dirty="0">
                <a:solidFill>
                  <a:srgbClr val="1D3175"/>
                </a:solidFill>
                <a:latin typeface="+mn-lt"/>
                <a:cs typeface="Calibri"/>
              </a:rPr>
              <a:t>are</a:t>
            </a:r>
            <a:r>
              <a:rPr lang="en-US" sz="1200" spc="-10" dirty="0">
                <a:solidFill>
                  <a:srgbClr val="1D3175"/>
                </a:solidFill>
                <a:latin typeface="+mn-lt"/>
                <a:cs typeface="Calibri"/>
              </a:rPr>
              <a:t> </a:t>
            </a:r>
            <a:r>
              <a:rPr lang="en-US" sz="1200" spc="-20" dirty="0">
                <a:solidFill>
                  <a:srgbClr val="1D3175"/>
                </a:solidFill>
                <a:latin typeface="+mn-lt"/>
                <a:cs typeface="Calibri"/>
              </a:rPr>
              <a:t>no</a:t>
            </a:r>
            <a:r>
              <a:rPr lang="en-US" sz="1200" spc="-10" dirty="0">
                <a:solidFill>
                  <a:srgbClr val="1D3175"/>
                </a:solidFill>
                <a:latin typeface="+mn-lt"/>
                <a:cs typeface="Calibri"/>
              </a:rPr>
              <a:t>t</a:t>
            </a:r>
            <a:r>
              <a:rPr lang="en-US" sz="1200" spc="10" dirty="0">
                <a:solidFill>
                  <a:srgbClr val="1D3175"/>
                </a:solidFill>
                <a:latin typeface="+mn-lt"/>
                <a:cs typeface="Calibri"/>
              </a:rPr>
              <a:t> </a:t>
            </a:r>
            <a:r>
              <a:rPr lang="en-US" sz="1200" dirty="0">
                <a:solidFill>
                  <a:srgbClr val="1D3175"/>
                </a:solidFill>
                <a:latin typeface="+mn-lt"/>
                <a:cs typeface="Calibri"/>
              </a:rPr>
              <a:t>l</a:t>
            </a:r>
            <a:r>
              <a:rPr lang="en-US" sz="1200" spc="-15" dirty="0">
                <a:solidFill>
                  <a:srgbClr val="1D3175"/>
                </a:solidFill>
                <a:latin typeface="+mn-lt"/>
                <a:cs typeface="Calibri"/>
              </a:rPr>
              <a:t>i</a:t>
            </a:r>
            <a:r>
              <a:rPr lang="en-US" sz="1200" spc="-25" dirty="0">
                <a:solidFill>
                  <a:srgbClr val="1D3175"/>
                </a:solidFill>
                <a:latin typeface="+mn-lt"/>
                <a:cs typeface="Calibri"/>
              </a:rPr>
              <a:t>m</a:t>
            </a:r>
            <a:r>
              <a:rPr lang="en-US" sz="1200" spc="-20" dirty="0">
                <a:solidFill>
                  <a:srgbClr val="1D3175"/>
                </a:solidFill>
                <a:latin typeface="+mn-lt"/>
                <a:cs typeface="Calibri"/>
              </a:rPr>
              <a:t>i</a:t>
            </a:r>
            <a:r>
              <a:rPr lang="en-US" sz="1200" spc="-15" dirty="0">
                <a:solidFill>
                  <a:srgbClr val="1D3175"/>
                </a:solidFill>
                <a:latin typeface="+mn-lt"/>
                <a:cs typeface="Calibri"/>
              </a:rPr>
              <a:t>ted</a:t>
            </a:r>
            <a:r>
              <a:rPr lang="en-US" sz="1200" spc="15" dirty="0">
                <a:solidFill>
                  <a:srgbClr val="1D3175"/>
                </a:solidFill>
                <a:latin typeface="+mn-lt"/>
                <a:cs typeface="Calibri"/>
              </a:rPr>
              <a:t> </a:t>
            </a:r>
            <a:r>
              <a:rPr lang="en-US" sz="1200" spc="-15" dirty="0">
                <a:solidFill>
                  <a:srgbClr val="1D3175"/>
                </a:solidFill>
                <a:latin typeface="+mn-lt"/>
                <a:cs typeface="Calibri"/>
              </a:rPr>
              <a:t>to,</a:t>
            </a:r>
            <a:r>
              <a:rPr lang="en-US" sz="1200" spc="-5" dirty="0">
                <a:solidFill>
                  <a:srgbClr val="1D3175"/>
                </a:solidFill>
                <a:latin typeface="+mn-lt"/>
                <a:cs typeface="Calibri"/>
              </a:rPr>
              <a:t> </a:t>
            </a:r>
            <a:r>
              <a:rPr lang="en-US" sz="1200" spc="-20" dirty="0">
                <a:solidFill>
                  <a:srgbClr val="1D3175"/>
                </a:solidFill>
                <a:latin typeface="+mn-lt"/>
                <a:cs typeface="Calibri"/>
              </a:rPr>
              <a:t>healt</a:t>
            </a:r>
            <a:r>
              <a:rPr lang="en-US" sz="1200" spc="-15" dirty="0">
                <a:solidFill>
                  <a:srgbClr val="1D3175"/>
                </a:solidFill>
                <a:latin typeface="+mn-lt"/>
                <a:cs typeface="Calibri"/>
              </a:rPr>
              <a:t>h</a:t>
            </a:r>
            <a:r>
              <a:rPr lang="en-US" sz="1200" spc="25" dirty="0">
                <a:solidFill>
                  <a:srgbClr val="1D3175"/>
                </a:solidFill>
                <a:latin typeface="+mn-lt"/>
                <a:cs typeface="Calibri"/>
              </a:rPr>
              <a:t> </a:t>
            </a:r>
            <a:r>
              <a:rPr lang="en-US" sz="1200" spc="-20" dirty="0">
                <a:solidFill>
                  <a:srgbClr val="1D3175"/>
                </a:solidFill>
                <a:latin typeface="+mn-lt"/>
                <a:cs typeface="Calibri"/>
              </a:rPr>
              <a:t>pre</a:t>
            </a:r>
            <a:r>
              <a:rPr lang="en-US" sz="1200" spc="-35" dirty="0">
                <a:solidFill>
                  <a:srgbClr val="1D3175"/>
                </a:solidFill>
                <a:latin typeface="+mn-lt"/>
                <a:cs typeface="Calibri"/>
              </a:rPr>
              <a:t>m</a:t>
            </a:r>
            <a:r>
              <a:rPr lang="en-US" sz="1200" spc="-10" dirty="0">
                <a:solidFill>
                  <a:srgbClr val="1D3175"/>
                </a:solidFill>
                <a:latin typeface="+mn-lt"/>
                <a:cs typeface="Calibri"/>
              </a:rPr>
              <a:t>i</a:t>
            </a:r>
            <a:r>
              <a:rPr lang="en-US" sz="1200" spc="-30" dirty="0">
                <a:solidFill>
                  <a:srgbClr val="1D3175"/>
                </a:solidFill>
                <a:latin typeface="+mn-lt"/>
                <a:cs typeface="Calibri"/>
              </a:rPr>
              <a:t>u</a:t>
            </a:r>
            <a:r>
              <a:rPr lang="en-US" sz="1200" spc="-15" dirty="0">
                <a:solidFill>
                  <a:srgbClr val="1D3175"/>
                </a:solidFill>
                <a:latin typeface="+mn-lt"/>
                <a:cs typeface="Calibri"/>
              </a:rPr>
              <a:t>ms,</a:t>
            </a:r>
            <a:r>
              <a:rPr lang="en-US" sz="1200" spc="25" dirty="0">
                <a:solidFill>
                  <a:srgbClr val="1D3175"/>
                </a:solidFill>
                <a:latin typeface="+mn-lt"/>
                <a:cs typeface="Calibri"/>
              </a:rPr>
              <a:t> </a:t>
            </a:r>
            <a:r>
              <a:rPr lang="en-US" sz="1200" spc="-20" dirty="0">
                <a:solidFill>
                  <a:srgbClr val="1D3175"/>
                </a:solidFill>
                <a:latin typeface="+mn-lt"/>
                <a:cs typeface="Calibri"/>
              </a:rPr>
              <a:t>fres</a:t>
            </a:r>
            <a:r>
              <a:rPr lang="en-US" sz="1200" spc="-25" dirty="0">
                <a:solidFill>
                  <a:srgbClr val="1D3175"/>
                </a:solidFill>
                <a:latin typeface="+mn-lt"/>
                <a:cs typeface="Calibri"/>
              </a:rPr>
              <a:t>h</a:t>
            </a:r>
            <a:r>
              <a:rPr lang="en-US" sz="1200" spc="-20" dirty="0">
                <a:solidFill>
                  <a:srgbClr val="1D3175"/>
                </a:solidFill>
                <a:latin typeface="+mn-lt"/>
                <a:cs typeface="Calibri"/>
              </a:rPr>
              <a:t>man</a:t>
            </a:r>
            <a:r>
              <a:rPr lang="en-US" sz="1200" spc="30" dirty="0">
                <a:solidFill>
                  <a:srgbClr val="1D3175"/>
                </a:solidFill>
                <a:latin typeface="+mn-lt"/>
                <a:cs typeface="Calibri"/>
              </a:rPr>
              <a:t> </a:t>
            </a:r>
            <a:r>
              <a:rPr lang="en-US" sz="1200" spc="-20" dirty="0">
                <a:solidFill>
                  <a:srgbClr val="1D3175"/>
                </a:solidFill>
                <a:latin typeface="+mn-lt"/>
                <a:cs typeface="Calibri"/>
              </a:rPr>
              <a:t>fees,</a:t>
            </a:r>
            <a:r>
              <a:rPr lang="en-US" sz="1200" spc="-15" dirty="0">
                <a:solidFill>
                  <a:srgbClr val="1D3175"/>
                </a:solidFill>
                <a:latin typeface="+mn-lt"/>
                <a:cs typeface="Calibri"/>
              </a:rPr>
              <a:t> graduation</a:t>
            </a:r>
            <a:r>
              <a:rPr lang="en-US" sz="1200" dirty="0">
                <a:solidFill>
                  <a:srgbClr val="1D3175"/>
                </a:solidFill>
                <a:latin typeface="+mn-lt"/>
                <a:cs typeface="Calibri"/>
              </a:rPr>
              <a:t> </a:t>
            </a:r>
            <a:r>
              <a:rPr lang="en-US" sz="1200" spc="-20" dirty="0">
                <a:solidFill>
                  <a:srgbClr val="1D3175"/>
                </a:solidFill>
                <a:latin typeface="+mn-lt"/>
                <a:cs typeface="Calibri"/>
              </a:rPr>
              <a:t>fees</a:t>
            </a:r>
            <a:r>
              <a:rPr lang="en-US" sz="1200" spc="-10" dirty="0">
                <a:solidFill>
                  <a:srgbClr val="1D3175"/>
                </a:solidFill>
                <a:latin typeface="+mn-lt"/>
                <a:cs typeface="Calibri"/>
              </a:rPr>
              <a:t>,</a:t>
            </a:r>
            <a:r>
              <a:rPr lang="en-US" sz="1200" spc="5" dirty="0">
                <a:solidFill>
                  <a:srgbClr val="1D3175"/>
                </a:solidFill>
                <a:latin typeface="+mn-lt"/>
                <a:cs typeface="Calibri"/>
              </a:rPr>
              <a:t> </a:t>
            </a:r>
            <a:r>
              <a:rPr lang="en-US" sz="1200" spc="-15" dirty="0">
                <a:solidFill>
                  <a:srgbClr val="1D3175"/>
                </a:solidFill>
                <a:latin typeface="+mn-lt"/>
                <a:cs typeface="Calibri"/>
              </a:rPr>
              <a:t>and</a:t>
            </a:r>
            <a:r>
              <a:rPr lang="en-US" sz="1200" spc="5" dirty="0">
                <a:solidFill>
                  <a:srgbClr val="1D3175"/>
                </a:solidFill>
                <a:latin typeface="+mn-lt"/>
                <a:cs typeface="Calibri"/>
              </a:rPr>
              <a:t> </a:t>
            </a:r>
            <a:r>
              <a:rPr lang="en-US" sz="1200" spc="-15" dirty="0">
                <a:solidFill>
                  <a:srgbClr val="1D3175"/>
                </a:solidFill>
                <a:latin typeface="+mn-lt"/>
                <a:cs typeface="Calibri"/>
              </a:rPr>
              <a:t>lab</a:t>
            </a:r>
            <a:r>
              <a:rPr lang="en-US" sz="1200" dirty="0">
                <a:solidFill>
                  <a:srgbClr val="1D3175"/>
                </a:solidFill>
                <a:latin typeface="+mn-lt"/>
                <a:cs typeface="Calibri"/>
              </a:rPr>
              <a:t> </a:t>
            </a:r>
            <a:r>
              <a:rPr lang="en-US" sz="1200" spc="-20" dirty="0">
                <a:solidFill>
                  <a:srgbClr val="1D3175"/>
                </a:solidFill>
                <a:latin typeface="+mn-lt"/>
                <a:cs typeface="Calibri"/>
              </a:rPr>
              <a:t>fees. </a:t>
            </a:r>
          </a:p>
          <a:p>
            <a:pPr marL="12700" marR="5080">
              <a:lnSpc>
                <a:spcPct val="100000"/>
              </a:lnSpc>
              <a:spcBef>
                <a:spcPts val="2015"/>
              </a:spcBef>
            </a:pPr>
            <a:endParaRPr lang="en-US" altLang="en-US" sz="1200" spc="-20" dirty="0">
              <a:solidFill>
                <a:srgbClr val="1D3175"/>
              </a:solidFill>
              <a:latin typeface="+mn-lt"/>
              <a:cs typeface="Georgia" panose="02040502050405020303" pitchFamily="18" charset="0"/>
            </a:endParaRPr>
          </a:p>
          <a:p>
            <a:pPr marL="12700" marR="5080">
              <a:lnSpc>
                <a:spcPct val="100000"/>
              </a:lnSpc>
              <a:spcBef>
                <a:spcPts val="2015"/>
              </a:spcBef>
            </a:pPr>
            <a:r>
              <a:rPr lang="en-US" altLang="en-US" sz="1200" dirty="0">
                <a:cs typeface="Georgia" panose="02040502050405020303" pitchFamily="18" charset="0"/>
              </a:rPr>
              <a:t>Fees are defined in the school’s catalog or supplement and must be itemized on the school’s billing statement or invoice. </a:t>
            </a:r>
            <a:r>
              <a:rPr lang="en-US" sz="1200" spc="-20" dirty="0">
                <a:solidFill>
                  <a:srgbClr val="001F5F"/>
                </a:solidFill>
                <a:latin typeface="+mn-lt"/>
                <a:cs typeface="Calibri"/>
              </a:rPr>
              <a:t>Th</a:t>
            </a:r>
            <a:r>
              <a:rPr lang="en-US" sz="1200" spc="-15" dirty="0">
                <a:solidFill>
                  <a:srgbClr val="001F5F"/>
                </a:solidFill>
                <a:latin typeface="+mn-lt"/>
                <a:cs typeface="Calibri"/>
              </a:rPr>
              <a:t>e</a:t>
            </a:r>
            <a:r>
              <a:rPr lang="en-US" sz="1200" dirty="0">
                <a:solidFill>
                  <a:srgbClr val="001F5F"/>
                </a:solidFill>
                <a:latin typeface="+mn-lt"/>
                <a:cs typeface="Calibri"/>
              </a:rPr>
              <a:t> </a:t>
            </a:r>
            <a:r>
              <a:rPr lang="en-US" sz="1200" spc="-75" dirty="0">
                <a:solidFill>
                  <a:srgbClr val="001F5F"/>
                </a:solidFill>
                <a:latin typeface="+mn-lt"/>
                <a:cs typeface="Calibri"/>
              </a:rPr>
              <a:t>P</a:t>
            </a:r>
            <a:r>
              <a:rPr lang="en-US" sz="1200" spc="-20" dirty="0">
                <a:solidFill>
                  <a:srgbClr val="001F5F"/>
                </a:solidFill>
                <a:latin typeface="+mn-lt"/>
                <a:cs typeface="Calibri"/>
              </a:rPr>
              <a:t>o</a:t>
            </a:r>
            <a:r>
              <a:rPr lang="en-US" sz="1200" spc="-50" dirty="0">
                <a:solidFill>
                  <a:srgbClr val="001F5F"/>
                </a:solidFill>
                <a:latin typeface="+mn-lt"/>
                <a:cs typeface="Calibri"/>
              </a:rPr>
              <a:t>s</a:t>
            </a:r>
            <a:r>
              <a:rPr lang="en-US" sz="1200" spc="-15" dirty="0">
                <a:solidFill>
                  <a:srgbClr val="001F5F"/>
                </a:solidFill>
                <a:latin typeface="+mn-lt"/>
                <a:cs typeface="Calibri"/>
              </a:rPr>
              <a:t>t-9/</a:t>
            </a:r>
            <a:r>
              <a:rPr lang="en-US" sz="1200" spc="-10" dirty="0">
                <a:solidFill>
                  <a:srgbClr val="001F5F"/>
                </a:solidFill>
                <a:latin typeface="+mn-lt"/>
                <a:cs typeface="Calibri"/>
              </a:rPr>
              <a:t>1</a:t>
            </a:r>
            <a:r>
              <a:rPr lang="en-US" sz="1200" spc="-15" dirty="0">
                <a:solidFill>
                  <a:srgbClr val="001F5F"/>
                </a:solidFill>
                <a:latin typeface="+mn-lt"/>
                <a:cs typeface="Calibri"/>
              </a:rPr>
              <a:t>1</a:t>
            </a:r>
            <a:r>
              <a:rPr lang="en-US" sz="1200" spc="55" dirty="0">
                <a:solidFill>
                  <a:srgbClr val="001F5F"/>
                </a:solidFill>
                <a:latin typeface="+mn-lt"/>
                <a:cs typeface="Calibri"/>
              </a:rPr>
              <a:t> </a:t>
            </a:r>
            <a:r>
              <a:rPr lang="en-US" sz="1200" spc="-15" dirty="0">
                <a:solidFill>
                  <a:srgbClr val="001F5F"/>
                </a:solidFill>
                <a:latin typeface="+mn-lt"/>
                <a:cs typeface="Calibri"/>
              </a:rPr>
              <a:t>GI</a:t>
            </a:r>
            <a:r>
              <a:rPr lang="en-US" sz="1200" spc="-5" dirty="0">
                <a:solidFill>
                  <a:srgbClr val="001F5F"/>
                </a:solidFill>
                <a:latin typeface="+mn-lt"/>
                <a:cs typeface="Calibri"/>
              </a:rPr>
              <a:t> </a:t>
            </a:r>
            <a:r>
              <a:rPr lang="en-US" sz="1200" spc="-15" dirty="0">
                <a:solidFill>
                  <a:srgbClr val="001F5F"/>
                </a:solidFill>
                <a:latin typeface="+mn-lt"/>
                <a:cs typeface="Calibri"/>
              </a:rPr>
              <a:t>B</a:t>
            </a:r>
            <a:r>
              <a:rPr lang="en-US" sz="1200" dirty="0">
                <a:solidFill>
                  <a:srgbClr val="001F5F"/>
                </a:solidFill>
                <a:latin typeface="+mn-lt"/>
                <a:cs typeface="Calibri"/>
              </a:rPr>
              <a:t>i</a:t>
            </a:r>
            <a:r>
              <a:rPr lang="en-US" sz="1200" spc="-15" dirty="0">
                <a:solidFill>
                  <a:srgbClr val="001F5F"/>
                </a:solidFill>
                <a:latin typeface="+mn-lt"/>
                <a:cs typeface="Calibri"/>
              </a:rPr>
              <a:t>l</a:t>
            </a:r>
            <a:r>
              <a:rPr lang="en-US" sz="1200" dirty="0">
                <a:solidFill>
                  <a:srgbClr val="001F5F"/>
                </a:solidFill>
                <a:latin typeface="+mn-lt"/>
                <a:cs typeface="Calibri"/>
              </a:rPr>
              <a:t>l </a:t>
            </a:r>
            <a:r>
              <a:rPr lang="en-US" sz="1200" spc="-20" dirty="0">
                <a:solidFill>
                  <a:srgbClr val="001F5F"/>
                </a:solidFill>
                <a:latin typeface="+mn-lt"/>
                <a:cs typeface="Calibri"/>
              </a:rPr>
              <a:t>p</a:t>
            </a:r>
            <a:r>
              <a:rPr lang="en-US" sz="1200" spc="-70" dirty="0">
                <a:solidFill>
                  <a:srgbClr val="001F5F"/>
                </a:solidFill>
                <a:latin typeface="+mn-lt"/>
                <a:cs typeface="Calibri"/>
              </a:rPr>
              <a:t>a</a:t>
            </a:r>
            <a:r>
              <a:rPr lang="en-US" sz="1200" spc="-45" dirty="0">
                <a:solidFill>
                  <a:srgbClr val="001F5F"/>
                </a:solidFill>
                <a:latin typeface="+mn-lt"/>
                <a:cs typeface="Calibri"/>
              </a:rPr>
              <a:t>y</a:t>
            </a:r>
            <a:r>
              <a:rPr lang="en-US" sz="1200" spc="-15" dirty="0">
                <a:solidFill>
                  <a:srgbClr val="001F5F"/>
                </a:solidFill>
                <a:latin typeface="+mn-lt"/>
                <a:cs typeface="Calibri"/>
              </a:rPr>
              <a:t>s</a:t>
            </a:r>
            <a:r>
              <a:rPr lang="en-US" sz="1200" spc="10" dirty="0">
                <a:solidFill>
                  <a:srgbClr val="001F5F"/>
                </a:solidFill>
                <a:latin typeface="+mn-lt"/>
                <a:cs typeface="Calibri"/>
              </a:rPr>
              <a:t> </a:t>
            </a:r>
            <a:r>
              <a:rPr lang="en-US" sz="1200" spc="-15" dirty="0">
                <a:solidFill>
                  <a:srgbClr val="001F5F"/>
                </a:solidFill>
                <a:latin typeface="+mn-lt"/>
                <a:cs typeface="Calibri"/>
              </a:rPr>
              <a:t>tu</a:t>
            </a:r>
            <a:r>
              <a:rPr lang="en-US" sz="1200" spc="-25" dirty="0">
                <a:solidFill>
                  <a:srgbClr val="001F5F"/>
                </a:solidFill>
                <a:latin typeface="+mn-lt"/>
                <a:cs typeface="Calibri"/>
              </a:rPr>
              <a:t>i</a:t>
            </a:r>
            <a:r>
              <a:rPr lang="en-US" sz="1200" spc="-15" dirty="0">
                <a:solidFill>
                  <a:srgbClr val="001F5F"/>
                </a:solidFill>
                <a:latin typeface="+mn-lt"/>
                <a:cs typeface="Calibri"/>
              </a:rPr>
              <a:t>tion</a:t>
            </a:r>
            <a:r>
              <a:rPr lang="en-US" sz="1200" spc="25" dirty="0">
                <a:solidFill>
                  <a:srgbClr val="001F5F"/>
                </a:solidFill>
                <a:latin typeface="+mn-lt"/>
                <a:cs typeface="Calibri"/>
              </a:rPr>
              <a:t> </a:t>
            </a:r>
            <a:r>
              <a:rPr lang="en-US" sz="1200" spc="-15" dirty="0">
                <a:solidFill>
                  <a:srgbClr val="001F5F"/>
                </a:solidFill>
                <a:latin typeface="+mn-lt"/>
                <a:cs typeface="Calibri"/>
              </a:rPr>
              <a:t>and</a:t>
            </a:r>
            <a:r>
              <a:rPr lang="en-US" sz="1200" spc="5" dirty="0">
                <a:solidFill>
                  <a:srgbClr val="001F5F"/>
                </a:solidFill>
                <a:latin typeface="+mn-lt"/>
                <a:cs typeface="Calibri"/>
              </a:rPr>
              <a:t> </a:t>
            </a:r>
            <a:r>
              <a:rPr lang="en-US" sz="1200" spc="-85" dirty="0">
                <a:solidFill>
                  <a:srgbClr val="001F5F"/>
                </a:solidFill>
                <a:latin typeface="+mn-lt"/>
                <a:cs typeface="Calibri"/>
              </a:rPr>
              <a:t>f</a:t>
            </a:r>
            <a:r>
              <a:rPr lang="en-US" sz="1200" spc="-15" dirty="0">
                <a:solidFill>
                  <a:srgbClr val="001F5F"/>
                </a:solidFill>
                <a:latin typeface="+mn-lt"/>
                <a:cs typeface="Calibri"/>
              </a:rPr>
              <a:t>ees</a:t>
            </a:r>
            <a:r>
              <a:rPr lang="en-US" sz="1200" spc="-5" dirty="0">
                <a:solidFill>
                  <a:srgbClr val="001F5F"/>
                </a:solidFill>
                <a:latin typeface="+mn-lt"/>
                <a:cs typeface="Calibri"/>
              </a:rPr>
              <a:t> </a:t>
            </a:r>
            <a:r>
              <a:rPr lang="en-US" sz="1200" spc="-20" dirty="0">
                <a:solidFill>
                  <a:srgbClr val="001F5F"/>
                </a:solidFill>
                <a:latin typeface="+mn-lt"/>
                <a:cs typeface="Calibri"/>
              </a:rPr>
              <a:t>o</a:t>
            </a:r>
            <a:r>
              <a:rPr lang="en-US" sz="1200" spc="-15" dirty="0">
                <a:solidFill>
                  <a:srgbClr val="001F5F"/>
                </a:solidFill>
                <a:latin typeface="+mn-lt"/>
                <a:cs typeface="Calibri"/>
              </a:rPr>
              <a:t>n</a:t>
            </a:r>
            <a:r>
              <a:rPr lang="en-US" sz="1200" spc="10" dirty="0">
                <a:solidFill>
                  <a:srgbClr val="001F5F"/>
                </a:solidFill>
                <a:latin typeface="+mn-lt"/>
                <a:cs typeface="Calibri"/>
              </a:rPr>
              <a:t> </a:t>
            </a:r>
            <a:r>
              <a:rPr lang="en-US" sz="1200" spc="-20" dirty="0">
                <a:solidFill>
                  <a:srgbClr val="001F5F"/>
                </a:solidFill>
                <a:latin typeface="+mn-lt"/>
                <a:cs typeface="Calibri"/>
              </a:rPr>
              <a:t>behal</a:t>
            </a:r>
            <a:r>
              <a:rPr lang="en-US" sz="1200" spc="-10" dirty="0">
                <a:solidFill>
                  <a:srgbClr val="001F5F"/>
                </a:solidFill>
                <a:latin typeface="+mn-lt"/>
                <a:cs typeface="Calibri"/>
              </a:rPr>
              <a:t>f</a:t>
            </a:r>
            <a:r>
              <a:rPr lang="en-US" sz="1200" spc="5" dirty="0">
                <a:solidFill>
                  <a:srgbClr val="001F5F"/>
                </a:solidFill>
                <a:latin typeface="+mn-lt"/>
                <a:cs typeface="Calibri"/>
              </a:rPr>
              <a:t> </a:t>
            </a:r>
            <a:r>
              <a:rPr lang="en-US" sz="1200" spc="-20" dirty="0">
                <a:solidFill>
                  <a:srgbClr val="001F5F"/>
                </a:solidFill>
                <a:latin typeface="+mn-lt"/>
                <a:cs typeface="Calibri"/>
              </a:rPr>
              <a:t>of</a:t>
            </a:r>
            <a:r>
              <a:rPr lang="en-US" sz="1200" spc="-15" dirty="0">
                <a:solidFill>
                  <a:srgbClr val="001F5F"/>
                </a:solidFill>
                <a:latin typeface="+mn-lt"/>
                <a:cs typeface="Calibri"/>
              </a:rPr>
              <a:t> the</a:t>
            </a:r>
            <a:r>
              <a:rPr lang="en-US" sz="1200" spc="5" dirty="0">
                <a:solidFill>
                  <a:srgbClr val="001F5F"/>
                </a:solidFill>
                <a:latin typeface="+mn-lt"/>
                <a:cs typeface="Calibri"/>
              </a:rPr>
              <a:t> </a:t>
            </a:r>
            <a:r>
              <a:rPr lang="en-US" sz="1200" spc="-55" dirty="0">
                <a:solidFill>
                  <a:srgbClr val="001F5F"/>
                </a:solidFill>
                <a:latin typeface="+mn-lt"/>
                <a:cs typeface="Calibri"/>
              </a:rPr>
              <a:t>s</a:t>
            </a:r>
            <a:r>
              <a:rPr lang="en-US" sz="1200" spc="-15" dirty="0">
                <a:solidFill>
                  <a:srgbClr val="001F5F"/>
                </a:solidFill>
                <a:latin typeface="+mn-lt"/>
                <a:cs typeface="Calibri"/>
              </a:rPr>
              <a:t>tu</a:t>
            </a:r>
            <a:r>
              <a:rPr lang="en-US" sz="1200" spc="-30" dirty="0">
                <a:solidFill>
                  <a:srgbClr val="001F5F"/>
                </a:solidFill>
                <a:latin typeface="+mn-lt"/>
                <a:cs typeface="Calibri"/>
              </a:rPr>
              <a:t>d</a:t>
            </a:r>
            <a:r>
              <a:rPr lang="en-US" sz="1200" spc="-15" dirty="0">
                <a:solidFill>
                  <a:srgbClr val="001F5F"/>
                </a:solidFill>
                <a:latin typeface="+mn-lt"/>
                <a:cs typeface="Calibri"/>
              </a:rPr>
              <a:t>e</a:t>
            </a:r>
            <a:r>
              <a:rPr lang="en-US" sz="1200" spc="-45" dirty="0">
                <a:solidFill>
                  <a:srgbClr val="001F5F"/>
                </a:solidFill>
                <a:latin typeface="+mn-lt"/>
                <a:cs typeface="Calibri"/>
              </a:rPr>
              <a:t>n</a:t>
            </a:r>
            <a:r>
              <a:rPr lang="en-US" sz="1200" spc="-10" dirty="0">
                <a:solidFill>
                  <a:srgbClr val="001F5F"/>
                </a:solidFill>
                <a:latin typeface="+mn-lt"/>
                <a:cs typeface="Calibri"/>
              </a:rPr>
              <a:t>t</a:t>
            </a:r>
            <a:r>
              <a:rPr lang="en-US" sz="1200" spc="35" dirty="0">
                <a:solidFill>
                  <a:srgbClr val="001F5F"/>
                </a:solidFill>
                <a:latin typeface="+mn-lt"/>
                <a:cs typeface="Calibri"/>
              </a:rPr>
              <a:t> </a:t>
            </a:r>
            <a:r>
              <a:rPr lang="en-US" sz="1200" spc="-15" dirty="0">
                <a:solidFill>
                  <a:srgbClr val="001F5F"/>
                </a:solidFill>
                <a:latin typeface="+mn-lt"/>
                <a:cs typeface="Calibri"/>
              </a:rPr>
              <a:t>v</a:t>
            </a:r>
            <a:r>
              <a:rPr lang="en-US" sz="1200" spc="-20" dirty="0">
                <a:solidFill>
                  <a:srgbClr val="001F5F"/>
                </a:solidFill>
                <a:latin typeface="+mn-lt"/>
                <a:cs typeface="Calibri"/>
              </a:rPr>
              <a:t>i</a:t>
            </a:r>
            <a:r>
              <a:rPr lang="en-US" sz="1200" spc="-15" dirty="0">
                <a:solidFill>
                  <a:srgbClr val="001F5F"/>
                </a:solidFill>
                <a:latin typeface="+mn-lt"/>
                <a:cs typeface="Calibri"/>
              </a:rPr>
              <a:t>a</a:t>
            </a:r>
            <a:r>
              <a:rPr lang="en-US" sz="1200" spc="-5" dirty="0">
                <a:solidFill>
                  <a:srgbClr val="001F5F"/>
                </a:solidFill>
                <a:latin typeface="+mn-lt"/>
                <a:cs typeface="Calibri"/>
              </a:rPr>
              <a:t> </a:t>
            </a:r>
            <a:r>
              <a:rPr lang="en-US" sz="1200" spc="-15" dirty="0">
                <a:solidFill>
                  <a:srgbClr val="001F5F"/>
                </a:solidFill>
                <a:latin typeface="+mn-lt"/>
                <a:cs typeface="Calibri"/>
              </a:rPr>
              <a:t>elect</a:t>
            </a:r>
            <a:r>
              <a:rPr lang="en-US" sz="1200" spc="-65" dirty="0">
                <a:solidFill>
                  <a:srgbClr val="001F5F"/>
                </a:solidFill>
                <a:latin typeface="+mn-lt"/>
                <a:cs typeface="Calibri"/>
              </a:rPr>
              <a:t>r</a:t>
            </a:r>
            <a:r>
              <a:rPr lang="en-US" sz="1200" spc="-5" dirty="0">
                <a:solidFill>
                  <a:srgbClr val="001F5F"/>
                </a:solidFill>
                <a:latin typeface="+mn-lt"/>
                <a:cs typeface="Calibri"/>
              </a:rPr>
              <a:t>on</a:t>
            </a:r>
            <a:r>
              <a:rPr lang="en-US" sz="1200" spc="-10" dirty="0">
                <a:solidFill>
                  <a:srgbClr val="001F5F"/>
                </a:solidFill>
                <a:latin typeface="+mn-lt"/>
                <a:cs typeface="Calibri"/>
              </a:rPr>
              <a:t>i</a:t>
            </a:r>
            <a:r>
              <a:rPr lang="en-US" sz="1200" spc="-15" dirty="0">
                <a:solidFill>
                  <a:srgbClr val="001F5F"/>
                </a:solidFill>
                <a:latin typeface="+mn-lt"/>
                <a:cs typeface="Calibri"/>
              </a:rPr>
              <a:t>c</a:t>
            </a:r>
            <a:r>
              <a:rPr lang="en-US" sz="1200" spc="15" dirty="0">
                <a:solidFill>
                  <a:srgbClr val="001F5F"/>
                </a:solidFill>
                <a:latin typeface="+mn-lt"/>
                <a:cs typeface="Calibri"/>
              </a:rPr>
              <a:t> </a:t>
            </a:r>
            <a:r>
              <a:rPr lang="en-US" sz="1200" spc="-20" dirty="0">
                <a:solidFill>
                  <a:srgbClr val="001F5F"/>
                </a:solidFill>
                <a:latin typeface="+mn-lt"/>
                <a:cs typeface="Calibri"/>
              </a:rPr>
              <a:t>de</a:t>
            </a:r>
            <a:r>
              <a:rPr lang="en-US" sz="1200" spc="-25" dirty="0">
                <a:solidFill>
                  <a:srgbClr val="001F5F"/>
                </a:solidFill>
                <a:latin typeface="+mn-lt"/>
                <a:cs typeface="Calibri"/>
              </a:rPr>
              <a:t>p</a:t>
            </a:r>
            <a:r>
              <a:rPr lang="en-US" sz="1200" spc="-5" dirty="0">
                <a:solidFill>
                  <a:srgbClr val="001F5F"/>
                </a:solidFill>
                <a:latin typeface="+mn-lt"/>
                <a:cs typeface="Calibri"/>
              </a:rPr>
              <a:t>os</a:t>
            </a:r>
            <a:r>
              <a:rPr lang="en-US" sz="1200" spc="-10" dirty="0">
                <a:solidFill>
                  <a:srgbClr val="001F5F"/>
                </a:solidFill>
                <a:latin typeface="+mn-lt"/>
                <a:cs typeface="Calibri"/>
              </a:rPr>
              <a:t>it</a:t>
            </a:r>
            <a:r>
              <a:rPr lang="en-US" sz="1200" spc="20" dirty="0">
                <a:solidFill>
                  <a:srgbClr val="001F5F"/>
                </a:solidFill>
                <a:latin typeface="+mn-lt"/>
                <a:cs typeface="Calibri"/>
              </a:rPr>
              <a:t> </a:t>
            </a:r>
            <a:r>
              <a:rPr lang="en-US" sz="1200" spc="-45" dirty="0">
                <a:solidFill>
                  <a:srgbClr val="001F5F"/>
                </a:solidFill>
                <a:latin typeface="+mn-lt"/>
                <a:cs typeface="Calibri"/>
              </a:rPr>
              <a:t>A</a:t>
            </a:r>
            <a:r>
              <a:rPr lang="en-US" sz="1200" spc="-20" dirty="0">
                <a:solidFill>
                  <a:srgbClr val="001F5F"/>
                </a:solidFill>
                <a:latin typeface="+mn-lt"/>
                <a:cs typeface="Calibri"/>
              </a:rPr>
              <a:t>CH</a:t>
            </a:r>
            <a:r>
              <a:rPr lang="en-US" sz="1200" spc="15" dirty="0">
                <a:solidFill>
                  <a:srgbClr val="001F5F"/>
                </a:solidFill>
                <a:latin typeface="+mn-lt"/>
                <a:cs typeface="Calibri"/>
              </a:rPr>
              <a:t> </a:t>
            </a:r>
            <a:r>
              <a:rPr lang="en-US" sz="1200" spc="-15" dirty="0">
                <a:solidFill>
                  <a:srgbClr val="001F5F"/>
                </a:solidFill>
                <a:latin typeface="+mn-lt"/>
                <a:cs typeface="Calibri"/>
              </a:rPr>
              <a:t>clear</a:t>
            </a:r>
            <a:r>
              <a:rPr lang="en-US" sz="1200" spc="-25" dirty="0">
                <a:solidFill>
                  <a:srgbClr val="001F5F"/>
                </a:solidFill>
                <a:latin typeface="+mn-lt"/>
                <a:cs typeface="Calibri"/>
              </a:rPr>
              <a:t>i</a:t>
            </a:r>
            <a:r>
              <a:rPr lang="en-US" sz="1200" spc="-20" dirty="0">
                <a:solidFill>
                  <a:srgbClr val="001F5F"/>
                </a:solidFill>
                <a:latin typeface="+mn-lt"/>
                <a:cs typeface="Calibri"/>
              </a:rPr>
              <a:t>ngho</a:t>
            </a:r>
            <a:r>
              <a:rPr lang="en-US" sz="1200" spc="-30" dirty="0">
                <a:solidFill>
                  <a:srgbClr val="001F5F"/>
                </a:solidFill>
                <a:latin typeface="+mn-lt"/>
                <a:cs typeface="Calibri"/>
              </a:rPr>
              <a:t>u</a:t>
            </a:r>
            <a:r>
              <a:rPr lang="en-US" sz="1200" spc="-20" dirty="0">
                <a:solidFill>
                  <a:srgbClr val="001F5F"/>
                </a:solidFill>
                <a:latin typeface="+mn-lt"/>
                <a:cs typeface="Calibri"/>
              </a:rPr>
              <a:t>s</a:t>
            </a:r>
            <a:r>
              <a:rPr lang="en-US" sz="1200" spc="-15" dirty="0">
                <a:solidFill>
                  <a:srgbClr val="001F5F"/>
                </a:solidFill>
                <a:latin typeface="+mn-lt"/>
                <a:cs typeface="Calibri"/>
              </a:rPr>
              <a:t>e</a:t>
            </a:r>
            <a:r>
              <a:rPr lang="en-US" sz="1200" spc="20" dirty="0">
                <a:solidFill>
                  <a:srgbClr val="001F5F"/>
                </a:solidFill>
                <a:latin typeface="+mn-lt"/>
                <a:cs typeface="Calibri"/>
              </a:rPr>
              <a:t> </a:t>
            </a:r>
            <a:r>
              <a:rPr lang="en-US" sz="1200" spc="-20" dirty="0">
                <a:solidFill>
                  <a:srgbClr val="001F5F"/>
                </a:solidFill>
                <a:latin typeface="+mn-lt"/>
                <a:cs typeface="Calibri"/>
              </a:rPr>
              <a:t>or</a:t>
            </a:r>
            <a:r>
              <a:rPr lang="en-US" sz="1200" spc="0" dirty="0">
                <a:solidFill>
                  <a:schemeClr val="tx1"/>
                </a:solidFill>
                <a:latin typeface="+mn-lt"/>
                <a:cs typeface="Calibri"/>
              </a:rPr>
              <a:t> </a:t>
            </a:r>
            <a:r>
              <a:rPr lang="en-US" sz="1200" spc="-20" dirty="0">
                <a:solidFill>
                  <a:srgbClr val="001F5F"/>
                </a:solidFill>
                <a:latin typeface="+mn-lt"/>
                <a:cs typeface="Calibri"/>
              </a:rPr>
              <a:t>ha</a:t>
            </a:r>
            <a:r>
              <a:rPr lang="en-US" sz="1200" spc="-50" dirty="0">
                <a:solidFill>
                  <a:srgbClr val="001F5F"/>
                </a:solidFill>
                <a:latin typeface="+mn-lt"/>
                <a:cs typeface="Calibri"/>
              </a:rPr>
              <a:t>r</a:t>
            </a:r>
            <a:r>
              <a:rPr lang="en-US" sz="1200" spc="-15" dirty="0">
                <a:solidFill>
                  <a:srgbClr val="001F5F"/>
                </a:solidFill>
                <a:latin typeface="+mn-lt"/>
                <a:cs typeface="Calibri"/>
              </a:rPr>
              <a:t>d</a:t>
            </a:r>
            <a:r>
              <a:rPr lang="en-US" sz="1200" spc="5" dirty="0">
                <a:solidFill>
                  <a:srgbClr val="001F5F"/>
                </a:solidFill>
                <a:latin typeface="+mn-lt"/>
                <a:cs typeface="Calibri"/>
              </a:rPr>
              <a:t> </a:t>
            </a:r>
            <a:r>
              <a:rPr lang="en-US" sz="1200" spc="-35" dirty="0">
                <a:solidFill>
                  <a:srgbClr val="001F5F"/>
                </a:solidFill>
                <a:latin typeface="+mn-lt"/>
                <a:cs typeface="Calibri"/>
              </a:rPr>
              <a:t>c</a:t>
            </a:r>
            <a:r>
              <a:rPr lang="en-US" sz="1200" spc="-20" dirty="0">
                <a:solidFill>
                  <a:srgbClr val="001F5F"/>
                </a:solidFill>
                <a:latin typeface="+mn-lt"/>
                <a:cs typeface="Calibri"/>
              </a:rPr>
              <a:t>o</a:t>
            </a:r>
            <a:r>
              <a:rPr lang="en-US" sz="1200" spc="-30" dirty="0">
                <a:solidFill>
                  <a:srgbClr val="001F5F"/>
                </a:solidFill>
                <a:latin typeface="+mn-lt"/>
                <a:cs typeface="Calibri"/>
              </a:rPr>
              <a:t>p</a:t>
            </a:r>
            <a:r>
              <a:rPr lang="en-US" sz="1200" spc="-15" dirty="0">
                <a:solidFill>
                  <a:srgbClr val="001F5F"/>
                </a:solidFill>
                <a:latin typeface="+mn-lt"/>
                <a:cs typeface="Calibri"/>
              </a:rPr>
              <a:t>y</a:t>
            </a:r>
            <a:r>
              <a:rPr lang="en-US" sz="1200" spc="15" dirty="0">
                <a:solidFill>
                  <a:srgbClr val="001F5F"/>
                </a:solidFill>
                <a:latin typeface="+mn-lt"/>
                <a:cs typeface="Calibri"/>
              </a:rPr>
              <a:t> </a:t>
            </a:r>
            <a:r>
              <a:rPr lang="en-US" sz="1200" spc="-15" dirty="0">
                <a:solidFill>
                  <a:srgbClr val="001F5F"/>
                </a:solidFill>
                <a:latin typeface="+mn-lt"/>
                <a:cs typeface="Calibri"/>
              </a:rPr>
              <a:t>check</a:t>
            </a:r>
            <a:r>
              <a:rPr lang="en-US" sz="1200" spc="5" dirty="0">
                <a:solidFill>
                  <a:srgbClr val="001F5F"/>
                </a:solidFill>
                <a:latin typeface="+mn-lt"/>
                <a:cs typeface="Calibri"/>
              </a:rPr>
              <a:t> </a:t>
            </a:r>
            <a:r>
              <a:rPr lang="en-US" sz="1200" spc="-35" dirty="0">
                <a:solidFill>
                  <a:srgbClr val="001F5F"/>
                </a:solidFill>
                <a:latin typeface="+mn-lt"/>
                <a:cs typeface="Calibri"/>
              </a:rPr>
              <a:t>t</a:t>
            </a:r>
            <a:r>
              <a:rPr lang="en-US" sz="1200" spc="-15" dirty="0">
                <a:solidFill>
                  <a:srgbClr val="001F5F"/>
                </a:solidFill>
                <a:latin typeface="+mn-lt"/>
                <a:cs typeface="Calibri"/>
              </a:rPr>
              <a:t>o</a:t>
            </a:r>
            <a:r>
              <a:rPr lang="en-US" sz="1200" spc="-5" dirty="0">
                <a:solidFill>
                  <a:srgbClr val="001F5F"/>
                </a:solidFill>
                <a:latin typeface="+mn-lt"/>
                <a:cs typeface="Calibri"/>
              </a:rPr>
              <a:t> </a:t>
            </a:r>
            <a:r>
              <a:rPr lang="en-US" sz="1200" spc="-15" dirty="0">
                <a:solidFill>
                  <a:srgbClr val="001F5F"/>
                </a:solidFill>
                <a:latin typeface="+mn-lt"/>
                <a:cs typeface="Calibri"/>
              </a:rPr>
              <a:t>the</a:t>
            </a:r>
            <a:r>
              <a:rPr lang="en-US" sz="1200" spc="10" dirty="0">
                <a:solidFill>
                  <a:srgbClr val="001F5F"/>
                </a:solidFill>
                <a:latin typeface="+mn-lt"/>
                <a:cs typeface="Calibri"/>
              </a:rPr>
              <a:t> </a:t>
            </a:r>
            <a:r>
              <a:rPr lang="en-US" sz="1200" spc="-20" dirty="0">
                <a:solidFill>
                  <a:srgbClr val="001F5F"/>
                </a:solidFill>
                <a:latin typeface="+mn-lt"/>
                <a:cs typeface="Calibri"/>
              </a:rPr>
              <a:t>school</a:t>
            </a:r>
            <a:r>
              <a:rPr lang="en-US" sz="1200" dirty="0"/>
              <a:t>. </a:t>
            </a:r>
          </a:p>
          <a:p>
            <a:pPr marL="12700" marR="5080">
              <a:lnSpc>
                <a:spcPct val="100000"/>
              </a:lnSpc>
              <a:spcBef>
                <a:spcPts val="2015"/>
              </a:spcBef>
            </a:pPr>
            <a:endParaRPr lang="en-US" sz="1200" dirty="0"/>
          </a:p>
          <a:p>
            <a:pPr marL="12700" marR="5080">
              <a:lnSpc>
                <a:spcPct val="100000"/>
              </a:lnSpc>
              <a:spcBef>
                <a:spcPts val="2015"/>
              </a:spcBef>
            </a:pPr>
            <a:r>
              <a:rPr lang="en-US" sz="1200" dirty="0"/>
              <a:t>Now let’s talk about housing payments.</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31</a:t>
            </a:fld>
            <a:endParaRPr lang="en-US" dirty="0"/>
          </a:p>
        </p:txBody>
      </p:sp>
    </p:spTree>
    <p:extLst>
      <p:ext uri="{BB962C8B-B14F-4D97-AF65-F5344CB8AC3E}">
        <p14:creationId xmlns:p14="http://schemas.microsoft.com/office/powerpoint/2010/main" val="1411881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Chapter 33 Monthly Housing Allowance.]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r>
              <a:rPr lang="en-US" i="1" dirty="0"/>
              <a:t>Explain </a:t>
            </a:r>
            <a:r>
              <a:rPr lang="en-US" sz="1200" i="1" kern="0" spc="-20" dirty="0">
                <a:solidFill>
                  <a:sysClr val="window" lastClr="FFFFFF"/>
                </a:solidFill>
                <a:latin typeface="Georgia" panose="02040502050405020303" pitchFamily="18" charset="0"/>
              </a:rPr>
              <a:t>rules for a student to receive housing allowance</a:t>
            </a:r>
            <a:r>
              <a:rPr lang="en-US" sz="1200" i="1" kern="0" spc="-15" dirty="0">
                <a:solidFill>
                  <a:sysClr val="window" lastClr="FFFFFF"/>
                </a:solidFill>
                <a:latin typeface="Georgia" panose="02040502050405020303" pitchFamily="18" charset="0"/>
              </a:rPr>
              <a:t> and that a</a:t>
            </a:r>
            <a:r>
              <a:rPr lang="en-US" i="1" dirty="0"/>
              <a:t>ctive duty Servicemembers are not eligible.</a:t>
            </a:r>
            <a:endParaRPr lang="en-US" alt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0" spc="-15" dirty="0">
              <a:solidFill>
                <a:sysClr val="window" lastClr="FFFFFF"/>
              </a:solidFill>
              <a:latin typeface="Georgia" panose="02040502050405020303" pitchFamily="18" charset="0"/>
            </a:endParaRPr>
          </a:p>
          <a:p>
            <a:endParaRPr lang="en-US" altLang="en-US" sz="1200" i="1" dirty="0">
              <a:cs typeface="+mn-cs"/>
            </a:endParaRPr>
          </a:p>
          <a:p>
            <a:pPr>
              <a:defRPr/>
            </a:pPr>
            <a:r>
              <a:rPr lang="en-US" sz="2400" dirty="0"/>
              <a:t>Effective August 1, 2018, Section 107 of the Colmery Act requires VA to make monthly housing payments based on the location where a student takes the majority of classes rather than the school’s main campus location</a:t>
            </a:r>
            <a:r>
              <a:rPr lang="en-US" altLang="en-US" sz="2400" dirty="0">
                <a:cs typeface="Georgia" panose="02040502050405020303" pitchFamily="18" charset="0"/>
              </a:rPr>
              <a:t>. Housing allowance is paid directly to the student.</a:t>
            </a:r>
          </a:p>
          <a:p>
            <a:pPr>
              <a:defRPr/>
            </a:pPr>
            <a:endParaRPr lang="en-US" altLang="en-US" sz="2400" dirty="0">
              <a:cs typeface="Georgia" panose="02040502050405020303" pitchFamily="18" charset="0"/>
            </a:endParaRPr>
          </a:p>
          <a:p>
            <a:pPr>
              <a:defRPr/>
            </a:pPr>
            <a:r>
              <a:rPr lang="en-US" altLang="en-US" sz="2400" dirty="0">
                <a:cs typeface="Georgia" panose="02040502050405020303" pitchFamily="18" charset="0"/>
              </a:rPr>
              <a:t>Training time for Chapter 33 is the same as for </a:t>
            </a:r>
            <a:r>
              <a:rPr lang="en-US" dirty="0"/>
              <a:t>Chapters 30, 35 &amp; 1606. Questions so far? If not, let’s hone in on the second bullet to discuss the concept of rate of pursuit when calculating housing allowance. ]</a:t>
            </a:r>
          </a:p>
        </p:txBody>
      </p:sp>
      <p:sp>
        <p:nvSpPr>
          <p:cNvPr id="4" name="Slide Number Placeholder 3"/>
          <p:cNvSpPr>
            <a:spLocks noGrp="1"/>
          </p:cNvSpPr>
          <p:nvPr>
            <p:ph type="sldNum" sz="quarter" idx="5"/>
          </p:nvPr>
        </p:nvSpPr>
        <p:spPr/>
        <p:txBody>
          <a:bodyPr/>
          <a:lstStyle/>
          <a:p>
            <a:fld id="{0182FF49-D91B-451F-ABFC-6E54D532B2A7}" type="slidenum">
              <a:rPr lang="en-US" smtClean="0"/>
              <a:t>32</a:t>
            </a:fld>
            <a:endParaRPr lang="en-US" dirty="0"/>
          </a:p>
        </p:txBody>
      </p:sp>
    </p:spTree>
    <p:extLst>
      <p:ext uri="{BB962C8B-B14F-4D97-AF65-F5344CB8AC3E}">
        <p14:creationId xmlns:p14="http://schemas.microsoft.com/office/powerpoint/2010/main" val="1300305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sz="1200" kern="1200" dirty="0">
                <a:solidFill>
                  <a:schemeClr val="tx1"/>
                </a:solidFill>
                <a:effectLst/>
                <a:latin typeface="+mn-lt"/>
                <a:ea typeface="+mn-ea"/>
                <a:cs typeface="+mn-cs"/>
              </a:rPr>
              <a:t>Rate of Pursuit - Housing</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[Instruction or Discussion –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Remind audience RoP is determined by VA and if beneficiary has a questions, direct them to the “Ask a Question” feature on the GI Bill website or the Education Service Call Center at 888.442.4451 for assistance.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keep in mind is that if theory and class instruction constitute more than 50 percent of the required hours in a trade or technical course not leading to a standard college degree, enrollments will be measured differently.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VA rounds the number to the nearest 10.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Make sense? Next, books and supplies stipend.]</a:t>
            </a:r>
          </a:p>
        </p:txBody>
      </p:sp>
      <p:sp>
        <p:nvSpPr>
          <p:cNvPr id="4" name="Slide Number Placeholder 3"/>
          <p:cNvSpPr>
            <a:spLocks noGrp="1"/>
          </p:cNvSpPr>
          <p:nvPr>
            <p:ph type="sldNum" sz="quarter" idx="5"/>
          </p:nvPr>
        </p:nvSpPr>
        <p:spPr/>
        <p:txBody>
          <a:bodyPr/>
          <a:lstStyle/>
          <a:p>
            <a:fld id="{0182FF49-D91B-451F-ABFC-6E54D532B2A7}" type="slidenum">
              <a:rPr lang="en-US" smtClean="0"/>
              <a:t>33</a:t>
            </a:fld>
            <a:endParaRPr lang="en-US" dirty="0"/>
          </a:p>
        </p:txBody>
      </p:sp>
    </p:spTree>
    <p:extLst>
      <p:ext uri="{BB962C8B-B14F-4D97-AF65-F5344CB8AC3E}">
        <p14:creationId xmlns:p14="http://schemas.microsoft.com/office/powerpoint/2010/main" val="3213723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Chapter 33 </a:t>
            </a:r>
            <a:r>
              <a:rPr lang="en-US" sz="1200" kern="1200" dirty="0">
                <a:solidFill>
                  <a:schemeClr val="tx1"/>
                </a:solidFill>
                <a:effectLst/>
                <a:latin typeface="+mn-lt"/>
                <a:ea typeface="+mn-ea"/>
                <a:cs typeface="+mn-cs"/>
              </a:rPr>
              <a:t>Rate of Pursuit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[Instruction or Discussion –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Explain how stipends are issued.</a:t>
            </a:r>
          </a:p>
          <a:p>
            <a:endParaRPr lang="en-US" sz="1200" kern="1200" dirty="0">
              <a:solidFill>
                <a:schemeClr val="tx1"/>
              </a:solidFill>
              <a:effectLst/>
              <a:latin typeface="+mn-lt"/>
              <a:ea typeface="+mn-ea"/>
              <a:cs typeface="+mn-cs"/>
            </a:endParaRPr>
          </a:p>
          <a:p>
            <a:pPr marL="0" marR="5080" indent="0">
              <a:lnSpc>
                <a:spcPct val="100000"/>
              </a:lnSpc>
              <a:buNone/>
            </a:pPr>
            <a:r>
              <a:rPr lang="en-US" dirty="0"/>
              <a:t>$1000 is multiplied by percentage of benefit awarded. </a:t>
            </a:r>
            <a:br>
              <a:rPr lang="en-US" dirty="0"/>
            </a:br>
            <a:endParaRPr lang="en-US" dirty="0"/>
          </a:p>
          <a:p>
            <a:pPr marL="171450" marR="5080" indent="-171450">
              <a:lnSpc>
                <a:spcPct val="100000"/>
              </a:lnSpc>
              <a:buFont typeface="Arial" panose="020B0604020202020204" pitchFamily="34" charset="0"/>
              <a:buChar char="•"/>
            </a:pPr>
            <a:r>
              <a:rPr lang="en-US" dirty="0"/>
              <a:t>$41.67 per credit hour.</a:t>
            </a:r>
          </a:p>
          <a:p>
            <a:pPr marL="171450" marR="5080" indent="-171450">
              <a:lnSpc>
                <a:spcPct val="100000"/>
              </a:lnSpc>
              <a:buFont typeface="Arial" panose="020B0604020202020204" pitchFamily="34" charset="0"/>
              <a:buChar char="•"/>
            </a:pPr>
            <a:r>
              <a:rPr lang="en-US" dirty="0"/>
              <a:t>Up to 24 credit hours in a single academic year</a:t>
            </a:r>
            <a:r>
              <a:rPr lang="en-US" sz="1200" kern="1200" dirty="0">
                <a:solidFill>
                  <a:schemeClr val="tx1"/>
                </a:solidFill>
                <a:effectLst/>
                <a:latin typeface="+mn-lt"/>
                <a:ea typeface="+mn-ea"/>
                <a:cs typeface="+mn-cs"/>
              </a:rPr>
              <a:t>.</a:t>
            </a:r>
          </a:p>
          <a:p>
            <a:pPr marL="171450" marR="5080" indent="-171450">
              <a:lnSpc>
                <a:spcPct val="100000"/>
              </a:lnSpc>
              <a:buFont typeface="Arial" panose="020B0604020202020204" pitchFamily="34" charset="0"/>
              <a:buChar char="•"/>
            </a:pPr>
            <a:endParaRPr lang="en-US" sz="1200" kern="1200" dirty="0">
              <a:solidFill>
                <a:schemeClr val="tx1"/>
              </a:solidFill>
              <a:effectLst/>
              <a:latin typeface="+mn-lt"/>
              <a:ea typeface="+mn-ea"/>
              <a:cs typeface="+mn-cs"/>
            </a:endParaRPr>
          </a:p>
          <a:p>
            <a:pPr marL="0" marR="5080" indent="0">
              <a:lnSpc>
                <a:spcPct val="100000"/>
              </a:lnSpc>
              <a:buFont typeface="Arial" panose="020B0604020202020204" pitchFamily="34" charset="0"/>
              <a:buNone/>
            </a:pPr>
            <a:r>
              <a:rPr lang="en-US" sz="1200" kern="1200" dirty="0">
                <a:solidFill>
                  <a:schemeClr val="tx1"/>
                </a:solidFill>
                <a:effectLst/>
                <a:latin typeface="+mn-lt"/>
                <a:ea typeface="+mn-ea"/>
                <a:cs typeface="+mn-cs"/>
              </a:rPr>
              <a:t>IHL payments sent to student at the beginning of the term.</a:t>
            </a:r>
          </a:p>
          <a:p>
            <a:pPr marL="0" marR="5080" indent="0">
              <a:lnSpc>
                <a:spcPct val="100000"/>
              </a:lnSpc>
              <a:buFont typeface="Arial" panose="020B0604020202020204" pitchFamily="34" charset="0"/>
              <a:buNone/>
            </a:pPr>
            <a:endParaRPr lang="en-US" sz="1200" kern="1200" dirty="0">
              <a:solidFill>
                <a:schemeClr val="tx1"/>
              </a:solidFill>
              <a:effectLst/>
              <a:latin typeface="+mn-lt"/>
              <a:ea typeface="+mn-ea"/>
              <a:cs typeface="+mn-cs"/>
            </a:endParaRPr>
          </a:p>
          <a:p>
            <a:pPr marL="0" marR="5080" indent="0">
              <a:lnSpc>
                <a:spcPct val="100000"/>
              </a:lnSpc>
              <a:buFont typeface="Arial" panose="020B0604020202020204" pitchFamily="34" charset="0"/>
              <a:buNone/>
            </a:pPr>
            <a:r>
              <a:rPr lang="en-US" sz="1200" kern="1200" dirty="0">
                <a:solidFill>
                  <a:schemeClr val="tx1"/>
                </a:solidFill>
                <a:effectLst/>
                <a:latin typeface="+mn-lt"/>
                <a:ea typeface="+mn-ea"/>
                <a:cs typeface="+mn-cs"/>
              </a:rPr>
              <a:t>Now let’s look at the final Chapter 33 disbursement – Yellow Ribbon.]</a:t>
            </a:r>
          </a:p>
        </p:txBody>
      </p:sp>
      <p:sp>
        <p:nvSpPr>
          <p:cNvPr id="4" name="Slide Number Placeholder 3"/>
          <p:cNvSpPr>
            <a:spLocks noGrp="1"/>
          </p:cNvSpPr>
          <p:nvPr>
            <p:ph type="sldNum" sz="quarter" idx="5"/>
          </p:nvPr>
        </p:nvSpPr>
        <p:spPr/>
        <p:txBody>
          <a:bodyPr/>
          <a:lstStyle/>
          <a:p>
            <a:fld id="{0182FF49-D91B-451F-ABFC-6E54D532B2A7}" type="slidenum">
              <a:rPr lang="en-US" smtClean="0"/>
              <a:t>34</a:t>
            </a:fld>
            <a:endParaRPr lang="en-US" dirty="0"/>
          </a:p>
        </p:txBody>
      </p:sp>
    </p:spTree>
    <p:extLst>
      <p:ext uri="{BB962C8B-B14F-4D97-AF65-F5344CB8AC3E}">
        <p14:creationId xmlns:p14="http://schemas.microsoft.com/office/powerpoint/2010/main" val="2778733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a:t>
            </a:r>
            <a:r>
              <a:rPr lang="en-US" sz="1200" b="0" kern="1200" dirty="0">
                <a:solidFill>
                  <a:schemeClr val="tx1"/>
                </a:solidFill>
                <a:effectLst/>
                <a:latin typeface="+mn-lt"/>
                <a:ea typeface="+mn-ea"/>
                <a:cs typeface="+mn-cs"/>
              </a:rPr>
              <a:t>Yellow Ribbon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b="0" i="1" kern="1200" dirty="0">
                <a:solidFill>
                  <a:schemeClr val="tx1"/>
                </a:solidFill>
                <a:effectLst/>
                <a:latin typeface="+mn-lt"/>
                <a:ea typeface="+mn-ea"/>
                <a:cs typeface="+mn-cs"/>
              </a:rPr>
              <a:t>yellow ribbon program using some of the information below (if needed)</a:t>
            </a:r>
            <a:r>
              <a:rPr lang="en-US" i="1" dirty="0"/>
              <a:t>.</a:t>
            </a:r>
          </a:p>
          <a:p>
            <a:pPr marL="0" marR="0" lvl="0" indent="0" algn="l" defTabSz="914400" rtl="0" eaLnBrk="1" fontAlgn="auto" latinLnBrk="0" hangingPunct="1">
              <a:lnSpc>
                <a:spcPct val="150000"/>
              </a:lnSpc>
              <a:spcBef>
                <a:spcPct val="0"/>
              </a:spcBef>
              <a:spcAft>
                <a:spcPts val="0"/>
              </a:spcAft>
              <a:buClr>
                <a:schemeClr val="tx1"/>
              </a:buClr>
              <a:buSzTx/>
              <a:buFontTx/>
              <a:buNone/>
              <a:tabLst/>
              <a:defRPr/>
            </a:pPr>
            <a:endParaRPr lang="en-US" altLang="en-US" sz="1200" dirty="0"/>
          </a:p>
          <a:p>
            <a:pPr marL="0" marR="0" lvl="0" indent="0" algn="l" defTabSz="914400" rtl="0" eaLnBrk="1" fontAlgn="auto" latinLnBrk="0" hangingPunct="1">
              <a:lnSpc>
                <a:spcPct val="150000"/>
              </a:lnSpc>
              <a:spcBef>
                <a:spcPct val="0"/>
              </a:spcBef>
              <a:spcAft>
                <a:spcPts val="0"/>
              </a:spcAft>
              <a:buClr>
                <a:schemeClr val="tx1"/>
              </a:buClr>
              <a:buSzTx/>
              <a:buFontTx/>
              <a:buNone/>
              <a:tabLst/>
              <a:defRPr/>
            </a:pPr>
            <a:r>
              <a:rPr lang="en-US" altLang="en-US" sz="1200" dirty="0"/>
              <a:t>School must voluntarily enter into agreement </a:t>
            </a:r>
            <a:r>
              <a:rPr lang="en-US" altLang="en-US" sz="1200" dirty="0">
                <a:cs typeface="Georgia" panose="02040502050405020303" pitchFamily="18" charset="0"/>
              </a:rPr>
              <a:t>to make </a:t>
            </a:r>
            <a:r>
              <a:rPr lang="en-US" altLang="en-US" sz="1200" i="1" dirty="0">
                <a:cs typeface="Georgia" panose="02040502050405020303" pitchFamily="18" charset="0"/>
              </a:rPr>
              <a:t>additional</a:t>
            </a:r>
            <a:r>
              <a:rPr lang="en-US" altLang="en-US" sz="1200" dirty="0">
                <a:cs typeface="Georgia" panose="02040502050405020303" pitchFamily="18" charset="0"/>
              </a:rPr>
              <a:t> funds available for students’ education program </a:t>
            </a:r>
            <a:r>
              <a:rPr lang="en-US" altLang="en-US" sz="1200" dirty="0"/>
              <a:t>with VA and can contribute up to half of unmet charges. VA matches the remaining amount. The money the schools add is </a:t>
            </a:r>
            <a:r>
              <a:rPr lang="en-US" altLang="en-US" sz="1200" dirty="0">
                <a:cs typeface="Georgia" panose="02040502050405020303" pitchFamily="18" charset="0"/>
              </a:rPr>
              <a:t>without an additional charge to the student’s GI Bill entitlement.</a:t>
            </a:r>
            <a:r>
              <a:rPr lang="en-US" altLang="en-US" sz="1200" dirty="0"/>
              <a:t> </a:t>
            </a:r>
            <a:r>
              <a:rPr lang="en-US" b="0" i="0" dirty="0">
                <a:solidFill>
                  <a:srgbClr val="000000"/>
                </a:solidFill>
                <a:effectLst/>
                <a:latin typeface="arial" panose="020B0604020202020204" pitchFamily="34" charset="0"/>
              </a:rPr>
              <a:t>The combined school and VA contribution can’t exceed the tuition and fee amount charged the student. </a:t>
            </a:r>
            <a:endParaRPr lang="en-US" altLang="en-US" sz="1200" dirty="0"/>
          </a:p>
          <a:p>
            <a:pPr marL="0" marR="0" lvl="0" indent="0" algn="l" defTabSz="914400" rtl="0" eaLnBrk="1" fontAlgn="auto" latinLnBrk="0" hangingPunct="1">
              <a:lnSpc>
                <a:spcPct val="150000"/>
              </a:lnSpc>
              <a:spcBef>
                <a:spcPct val="0"/>
              </a:spcBef>
              <a:spcAft>
                <a:spcPts val="0"/>
              </a:spcAft>
              <a:buClr>
                <a:schemeClr val="tx1"/>
              </a:buClr>
              <a:buSzTx/>
              <a:buFontTx/>
              <a:buNone/>
              <a:tabLst/>
              <a:defRPr/>
            </a:pPr>
            <a:endParaRPr lang="en-US" altLang="en-US" sz="1200" dirty="0"/>
          </a:p>
          <a:p>
            <a:pPr marL="0" marR="0" lvl="0" indent="0" algn="l" defTabSz="914400" rtl="0" eaLnBrk="1" fontAlgn="auto" latinLnBrk="0" hangingPunct="1">
              <a:lnSpc>
                <a:spcPct val="150000"/>
              </a:lnSpc>
              <a:spcBef>
                <a:spcPct val="0"/>
              </a:spcBef>
              <a:spcAft>
                <a:spcPts val="0"/>
              </a:spcAft>
              <a:buClr>
                <a:schemeClr val="tx1"/>
              </a:buClr>
              <a:buSzTx/>
              <a:buFontTx/>
              <a:buNone/>
              <a:tabLst/>
              <a:defRPr/>
            </a:pPr>
            <a:r>
              <a:rPr lang="en-US" altLang="en-US" sz="1200" dirty="0"/>
              <a:t>This is only available to </a:t>
            </a:r>
            <a:r>
              <a:rPr lang="en-US" altLang="en-US" sz="1200" u="sng" dirty="0"/>
              <a:t>100%</a:t>
            </a:r>
            <a:r>
              <a:rPr lang="en-US" altLang="en-US" sz="1200" dirty="0"/>
              <a:t> tier. All Yellow Ribbon Debt is considered student debt.</a:t>
            </a:r>
          </a:p>
          <a:p>
            <a:pPr marL="0" indent="0">
              <a:buNone/>
            </a:pPr>
            <a:endParaRPr lang="en-US" dirty="0"/>
          </a:p>
          <a:p>
            <a:pPr marL="0" indent="0">
              <a:buNone/>
            </a:pPr>
            <a:r>
              <a:rPr lang="en-US" dirty="0"/>
              <a:t>Only individuals entitled at the 100% benefit level (or their dependents using transferred entitlement) may receive Yellow Ribbon funding. Spouses of Active Duty Servicemembers are currently not eligible for Yellow Ribbon but will be eligible August 1, 2022.</a:t>
            </a:r>
          </a:p>
          <a:p>
            <a:pPr marL="0" indent="0">
              <a:buNone/>
            </a:pPr>
            <a:endParaRPr lang="en-US" dirty="0"/>
          </a:p>
          <a:p>
            <a:pPr marL="0" indent="0">
              <a:buNone/>
            </a:pPr>
            <a:r>
              <a:rPr lang="en-US" dirty="0"/>
              <a:t>Questions about educational benefits so far? Let’s talk about a slightly different type of program – Tuition Assistance.]</a:t>
            </a:r>
          </a:p>
        </p:txBody>
      </p:sp>
      <p:sp>
        <p:nvSpPr>
          <p:cNvPr id="4" name="Slide Number Placeholder 3"/>
          <p:cNvSpPr>
            <a:spLocks noGrp="1"/>
          </p:cNvSpPr>
          <p:nvPr>
            <p:ph type="sldNum" sz="quarter" idx="5"/>
          </p:nvPr>
        </p:nvSpPr>
        <p:spPr/>
        <p:txBody>
          <a:bodyPr/>
          <a:lstStyle/>
          <a:p>
            <a:fld id="{0182FF49-D91B-451F-ABFC-6E54D532B2A7}" type="slidenum">
              <a:rPr lang="en-US" smtClean="0"/>
              <a:t>35</a:t>
            </a:fld>
            <a:endParaRPr lang="en-US" dirty="0"/>
          </a:p>
        </p:txBody>
      </p:sp>
    </p:spTree>
    <p:extLst>
      <p:ext uri="{BB962C8B-B14F-4D97-AF65-F5344CB8AC3E}">
        <p14:creationId xmlns:p14="http://schemas.microsoft.com/office/powerpoint/2010/main" val="1034874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Tuition Assistance.]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r>
              <a:rPr lang="en-US" i="1" dirty="0"/>
              <a:t>Explain </a:t>
            </a:r>
            <a:r>
              <a:rPr lang="en-US" sz="1200" i="1" kern="0" spc="-20" dirty="0">
                <a:solidFill>
                  <a:sysClr val="window" lastClr="FFFFFF"/>
                </a:solidFill>
                <a:latin typeface="Georgia" panose="02040502050405020303" pitchFamily="18" charset="0"/>
              </a:rPr>
              <a:t>tuition assistance and how it differs from VA Benefits</a:t>
            </a:r>
            <a:r>
              <a:rPr lang="en-US" sz="1200" i="1" kern="0" spc="-15" dirty="0">
                <a:solidFill>
                  <a:sysClr val="window" lastClr="FFFFFF"/>
                </a:solidFill>
                <a:latin typeface="Georgia" panose="02040502050405020303" pitchFamily="18" charset="0"/>
              </a:rPr>
              <a:t>.</a:t>
            </a:r>
          </a:p>
          <a:p>
            <a:endParaRPr lang="en-US" altLang="en-US" sz="1200" i="1" dirty="0">
              <a:cs typeface="+mn-cs"/>
            </a:endParaRPr>
          </a:p>
          <a:p>
            <a:r>
              <a:rPr lang="en-US" altLang="en-US" sz="2400" dirty="0">
                <a:cs typeface="Georgia" panose="02040502050405020303" pitchFamily="18" charset="0"/>
              </a:rPr>
              <a:t>If a student receives education benefits from VA and receives TA benefits from the military, duplication of benefits may be an issue. </a:t>
            </a:r>
            <a:r>
              <a:rPr lang="en-US" dirty="0"/>
              <a:t>]</a:t>
            </a:r>
          </a:p>
          <a:p>
            <a:endParaRPr lang="en-US" dirty="0"/>
          </a:p>
          <a:p>
            <a:r>
              <a:rPr lang="en-US" dirty="0"/>
              <a:t>Tuition Assistance and Chapter 1606</a:t>
            </a:r>
          </a:p>
          <a:p>
            <a:endParaRPr lang="en-US" dirty="0"/>
          </a:p>
          <a:p>
            <a:r>
              <a:rPr lang="en-US" dirty="0"/>
              <a:t>▪</a:t>
            </a:r>
            <a:r>
              <a:rPr lang="en-US" b="0" i="0"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On May 5, 2021, the Office of the Under Secretary of Defense issued a memorandum to VA Education Service clarifying the approval of concurrent receipt of Federal Tuition Assistance (TA) and the Montgomery GI Bill-Selected Reserve Education Benefit (MGIB-SR or chapter 1606).</a:t>
            </a:r>
          </a:p>
          <a:p>
            <a:endParaRPr lang="en-US" dirty="0"/>
          </a:p>
          <a:p>
            <a:r>
              <a:rPr lang="en-US" dirty="0"/>
              <a:t>▪</a:t>
            </a:r>
            <a:r>
              <a:rPr lang="en-US" b="0" i="0" dirty="0">
                <a:solidFill>
                  <a:srgbClr val="000000"/>
                </a:solidFill>
                <a:effectLst/>
                <a:latin typeface="Arial" panose="020B0604020202020204" pitchFamily="34" charset="0"/>
              </a:rPr>
              <a:t>As of May 17, 2021, restrictions have been lifted and reset for concurrent use of Federal Tuition Assistance and MGIB-SR (chapter 1606).  All qualified Selected Reserve Service members are authorized concurrent TA and MGIB-SR benefits when enrolled in a program of education that is half-time or greater. Concurrent use is not authorized when enrolled less than half-time</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36</a:t>
            </a:fld>
            <a:endParaRPr lang="en-US" dirty="0"/>
          </a:p>
        </p:txBody>
      </p:sp>
    </p:spTree>
    <p:extLst>
      <p:ext uri="{BB962C8B-B14F-4D97-AF65-F5344CB8AC3E}">
        <p14:creationId xmlns:p14="http://schemas.microsoft.com/office/powerpoint/2010/main" val="3815689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Tuition Assistance Top Up (TATU).]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i="1" kern="0" spc="-20" dirty="0">
                <a:solidFill>
                  <a:sysClr val="window" lastClr="FFFFFF"/>
                </a:solidFill>
                <a:latin typeface="Georgia" panose="02040502050405020303" pitchFamily="18" charset="0"/>
              </a:rPr>
              <a:t>how TATU can work in conjunction with VA Benefits</a:t>
            </a:r>
            <a:r>
              <a:rPr lang="en-US" sz="1200" i="1" kern="0" spc="-15" dirty="0">
                <a:solidFill>
                  <a:sysClr val="window" lastClr="FFFFFF"/>
                </a:solidFill>
                <a:latin typeface="Georgia" panose="02040502050405020303" pitchFamily="18" charset="0"/>
              </a:rPr>
              <a:t>.</a:t>
            </a:r>
          </a:p>
          <a:p>
            <a:endParaRPr lang="en-US" altLang="en-US" sz="1200" i="1" dirty="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400" dirty="0">
                <a:cs typeface="Georgia" panose="02040502050405020303" pitchFamily="18" charset="0"/>
              </a:rPr>
              <a:t>If a Service member will still receive Chapter 30 benefits for enrollment in classes not supported by TA, SCO must certify those classes on a separate VA Form 22-1999 or VA-ONCE. Find more detailed information about applying for TATU on the GI Bill website. </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37</a:t>
            </a:fld>
            <a:endParaRPr lang="en-US" dirty="0"/>
          </a:p>
        </p:txBody>
      </p:sp>
    </p:spTree>
    <p:extLst>
      <p:ext uri="{BB962C8B-B14F-4D97-AF65-F5344CB8AC3E}">
        <p14:creationId xmlns:p14="http://schemas.microsoft.com/office/powerpoint/2010/main" val="135375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Comparisons]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[Instruction or Discussion –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Explain how they </a:t>
            </a:r>
            <a:r>
              <a:rPr lang="en-US" i="1" dirty="0"/>
              <a:t>SHOULD NOT counsel students but instead refer them to the VA website or to the Education Call Center for assistance.</a:t>
            </a:r>
          </a:p>
          <a:p>
            <a:endParaRPr lang="en-US" dirty="0"/>
          </a:p>
          <a:p>
            <a:r>
              <a:rPr lang="en-US" dirty="0"/>
              <a:t>Any questions about the education programs we just went over? Let’s review.]</a:t>
            </a:r>
          </a:p>
        </p:txBody>
      </p:sp>
      <p:sp>
        <p:nvSpPr>
          <p:cNvPr id="4" name="Slide Number Placeholder 3"/>
          <p:cNvSpPr>
            <a:spLocks noGrp="1"/>
          </p:cNvSpPr>
          <p:nvPr>
            <p:ph type="sldNum" sz="quarter" idx="5"/>
          </p:nvPr>
        </p:nvSpPr>
        <p:spPr/>
        <p:txBody>
          <a:bodyPr/>
          <a:lstStyle/>
          <a:p>
            <a:fld id="{0182FF49-D91B-451F-ABFC-6E54D532B2A7}" type="slidenum">
              <a:rPr lang="en-US" smtClean="0"/>
              <a:t>38</a:t>
            </a:fld>
            <a:endParaRPr lang="en-US" dirty="0"/>
          </a:p>
        </p:txBody>
      </p:sp>
    </p:spTree>
    <p:extLst>
      <p:ext uri="{BB962C8B-B14F-4D97-AF65-F5344CB8AC3E}">
        <p14:creationId xmlns:p14="http://schemas.microsoft.com/office/powerpoint/2010/main" val="3213723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Notes: </a:t>
            </a:r>
          </a:p>
          <a:p>
            <a:r>
              <a:rPr lang="en-US" sz="1200" i="1" kern="1200" dirty="0">
                <a:solidFill>
                  <a:schemeClr val="tx1"/>
                </a:solidFill>
                <a:effectLst/>
                <a:latin typeface="+mn-lt"/>
                <a:ea typeface="+mn-ea"/>
                <a:cs typeface="+mn-cs"/>
              </a:rPr>
              <a:t>Pacing:</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This section contains 23 slides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should take approximately 30 min (By the end of this section, you will be at 95min of 150min)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SCO, you are responsible for certifying enrollments to VA without delay. Here are the tools and knowledge you’ll need to meet your obligation of </a:t>
            </a:r>
            <a:r>
              <a:rPr lang="en-US" dirty="0"/>
              <a:t>certifying students’ courses, tuition and fees</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39</a:t>
            </a:fld>
            <a:endParaRPr lang="en-US" dirty="0"/>
          </a:p>
        </p:txBody>
      </p:sp>
    </p:spTree>
    <p:extLst>
      <p:ext uri="{BB962C8B-B14F-4D97-AF65-F5344CB8AC3E}">
        <p14:creationId xmlns:p14="http://schemas.microsoft.com/office/powerpoint/2010/main" val="1277064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Topics.]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cover the objectives of the presentation, here are the topics we will discuss in today’s session. Again, these topics aren’t meant to be all inclusive. We are merely honing in on specific, possibly lesser known items in each of the sections.]</a:t>
            </a:r>
          </a:p>
        </p:txBody>
      </p:sp>
      <p:sp>
        <p:nvSpPr>
          <p:cNvPr id="4" name="Slide Number Placeholder 3"/>
          <p:cNvSpPr>
            <a:spLocks noGrp="1"/>
          </p:cNvSpPr>
          <p:nvPr>
            <p:ph type="sldNum" sz="quarter" idx="5"/>
          </p:nvPr>
        </p:nvSpPr>
        <p:spPr/>
        <p:txBody>
          <a:bodyPr/>
          <a:lstStyle/>
          <a:p>
            <a:fld id="{0182FF49-D91B-451F-ABFC-6E54D532B2A7}" type="slidenum">
              <a:rPr lang="en-US" smtClean="0"/>
              <a:t>4</a:t>
            </a:fld>
            <a:endParaRPr lang="en-US" dirty="0"/>
          </a:p>
        </p:txBody>
      </p:sp>
    </p:spTree>
    <p:extLst>
      <p:ext uri="{BB962C8B-B14F-4D97-AF65-F5344CB8AC3E}">
        <p14:creationId xmlns:p14="http://schemas.microsoft.com/office/powerpoint/2010/main" val="203504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Responsibilities for Reporting]</a:t>
            </a:r>
          </a:p>
          <a:p>
            <a:endParaRPr lang="en-US" dirty="0"/>
          </a:p>
          <a:p>
            <a:r>
              <a:rPr lang="en-US" dirty="0"/>
              <a:t>[Instruction or Discussion – </a:t>
            </a:r>
          </a:p>
          <a:p>
            <a:endParaRPr lang="en-US" dirty="0"/>
          </a:p>
          <a:p>
            <a:r>
              <a:rPr lang="en-US" i="1" dirty="0"/>
              <a:t>Explain the two forms used for reporting. </a:t>
            </a:r>
          </a:p>
          <a:p>
            <a:endParaRPr lang="en-US" dirty="0"/>
          </a:p>
          <a:p>
            <a:r>
              <a:rPr lang="en-US" dirty="0"/>
              <a:t>Let’s talk about these forms. The first one, VA Form 22-1999, </a:t>
            </a:r>
            <a:r>
              <a:rPr lang="en-US" sz="1200" kern="1200" dirty="0">
                <a:solidFill>
                  <a:schemeClr val="tx1"/>
                </a:solidFill>
                <a:effectLst/>
                <a:latin typeface="+mn-lt"/>
                <a:ea typeface="+mn-ea"/>
                <a:cs typeface="+mn-cs"/>
              </a:rPr>
              <a:t>remember that you only need to complete side B. Side A of the form is for schools only. </a:t>
            </a:r>
            <a:r>
              <a:rPr lang="en-US" dirty="0"/>
              <a:t>VA Form 22-1999b is geared towards enrollment changes. </a:t>
            </a:r>
            <a:r>
              <a:rPr lang="en-US" sz="1200" kern="1200" dirty="0">
                <a:solidFill>
                  <a:schemeClr val="tx1"/>
                </a:solidFill>
                <a:effectLst/>
                <a:latin typeface="+mn-lt"/>
                <a:ea typeface="+mn-ea"/>
                <a:cs typeface="+mn-cs"/>
              </a:rPr>
              <a:t>When submitting enrollment information to VA, it is vital that you list your organization and programs using the same name that has been approved. A claim cannot be processed unless the name of the program matches the program name as it was approved in WEAMS.</a:t>
            </a:r>
            <a:r>
              <a:rPr lang="en-US" dirty="0"/>
              <a:t>] </a:t>
            </a:r>
          </a:p>
        </p:txBody>
      </p:sp>
      <p:sp>
        <p:nvSpPr>
          <p:cNvPr id="4" name="Slide Number Placeholder 3"/>
          <p:cNvSpPr>
            <a:spLocks noGrp="1"/>
          </p:cNvSpPr>
          <p:nvPr>
            <p:ph type="sldNum" sz="quarter" idx="5"/>
          </p:nvPr>
        </p:nvSpPr>
        <p:spPr/>
        <p:txBody>
          <a:bodyPr/>
          <a:lstStyle/>
          <a:p>
            <a:fld id="{0182FF49-D91B-451F-ABFC-6E54D532B2A7}" type="slidenum">
              <a:rPr lang="en-US" smtClean="0"/>
              <a:t>40</a:t>
            </a:fld>
            <a:endParaRPr lang="en-US" dirty="0"/>
          </a:p>
        </p:txBody>
      </p:sp>
    </p:spTree>
    <p:extLst>
      <p:ext uri="{BB962C8B-B14F-4D97-AF65-F5344CB8AC3E}">
        <p14:creationId xmlns:p14="http://schemas.microsoft.com/office/powerpoint/2010/main" val="823442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Responsibilities for Reporting (2 of 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Records must be kept in a safe place and that the privacy of students is protected. </a:t>
            </a:r>
            <a:r>
              <a:rPr lang="en-US" sz="1200" kern="1200" dirty="0">
                <a:solidFill>
                  <a:schemeClr val="tx1"/>
                </a:solidFill>
                <a:effectLst/>
                <a:latin typeface="+mn-lt"/>
                <a:ea typeface="+mn-ea"/>
                <a:cs typeface="+mn-cs"/>
              </a:rPr>
              <a:t>Paper records must be kept intact and in good condition at the institution for at least 3 years following the end of each enrollment period. If Electronic, those records must be easily accessible at the institution for at least 3 years following the end of each enrollment period. Records must be maintained for all students certified to VA.]</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41</a:t>
            </a:fld>
            <a:endParaRPr lang="en-US" dirty="0"/>
          </a:p>
        </p:txBody>
      </p:sp>
    </p:spTree>
    <p:extLst>
      <p:ext uri="{BB962C8B-B14F-4D97-AF65-F5344CB8AC3E}">
        <p14:creationId xmlns:p14="http://schemas.microsoft.com/office/powerpoint/2010/main" val="1460809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Responsibilities for Reporting (3 of 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Briefly discuss the other SCO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a:spcBef>
                <a:spcPts val="600"/>
              </a:spcBef>
              <a:spcAft>
                <a:spcPts val="600"/>
              </a:spcAft>
              <a:defRPr/>
            </a:pPr>
            <a:r>
              <a:rPr lang="en-US" altLang="en-US" sz="1400" b="1" u="sng" dirty="0">
                <a:solidFill>
                  <a:srgbClr val="000000"/>
                </a:solidFill>
                <a:latin typeface="Times New Roman" panose="02020603050405020304" pitchFamily="18" charset="0"/>
                <a:cs typeface="Times New Roman" panose="02020603050405020304" pitchFamily="18" charset="0"/>
              </a:rPr>
              <a:t>Responsibilities for Monitoring  </a:t>
            </a:r>
          </a:p>
          <a:p>
            <a:pPr>
              <a:spcBef>
                <a:spcPts val="600"/>
              </a:spcBef>
              <a:spcAft>
                <a:spcPts val="600"/>
              </a:spcAft>
              <a:defRPr/>
            </a:pPr>
            <a:endParaRPr lang="en-US" altLang="en-US" sz="1400" b="1" u="sng" dirty="0">
              <a:solidFill>
                <a:srgbClr val="000000"/>
              </a:solidFill>
              <a:latin typeface="Times New Roman" panose="02020603050405020304" pitchFamily="18" charset="0"/>
              <a:cs typeface="Times New Roman" panose="02020603050405020304" pitchFamily="18" charset="0"/>
            </a:endParaRPr>
          </a:p>
          <a:p>
            <a:pPr marL="285750" indent="-285750">
              <a:spcBef>
                <a:spcPts val="600"/>
              </a:spcBef>
              <a:spcAft>
                <a:spcPts val="600"/>
              </a:spcAft>
              <a:buFont typeface="Arial" panose="020B0604020202020204" pitchFamily="34" charset="0"/>
              <a:buChar char="•"/>
              <a:defRPr/>
            </a:pPr>
            <a:r>
              <a:rPr lang="en-US" altLang="en-US" sz="1400" dirty="0">
                <a:solidFill>
                  <a:srgbClr val="000000"/>
                </a:solidFill>
                <a:latin typeface="Times New Roman" panose="02020603050405020304" pitchFamily="18" charset="0"/>
                <a:cs typeface="Times New Roman" panose="02020603050405020304" pitchFamily="18" charset="0"/>
              </a:rPr>
              <a:t>Monitor the subjects pursued by a student to certify to VA only those subjects that apply to the student’s program </a:t>
            </a:r>
          </a:p>
          <a:p>
            <a:pPr marL="285750" indent="-285750">
              <a:spcBef>
                <a:spcPts val="600"/>
              </a:spcBef>
              <a:spcAft>
                <a:spcPts val="600"/>
              </a:spcAft>
              <a:buFont typeface="Arial" panose="020B0604020202020204" pitchFamily="34" charset="0"/>
              <a:buChar char="•"/>
              <a:defRPr/>
            </a:pPr>
            <a:r>
              <a:rPr lang="en-US" altLang="en-US" sz="1400" dirty="0">
                <a:solidFill>
                  <a:srgbClr val="000000"/>
                </a:solidFill>
                <a:latin typeface="Times New Roman" panose="02020603050405020304" pitchFamily="18" charset="0"/>
                <a:cs typeface="Times New Roman" panose="02020603050405020304" pitchFamily="18" charset="0"/>
              </a:rPr>
              <a:t>Monitor student’s grades to ensure s/he is making satisfactory progress</a:t>
            </a:r>
          </a:p>
          <a:p>
            <a:pPr marL="285750" indent="-285750">
              <a:spcBef>
                <a:spcPts val="600"/>
              </a:spcBef>
              <a:spcAft>
                <a:spcPts val="600"/>
              </a:spcAft>
              <a:buFont typeface="Arial" panose="020B0604020202020204" pitchFamily="34" charset="0"/>
              <a:buChar char="•"/>
              <a:defRPr/>
            </a:pPr>
            <a:r>
              <a:rPr lang="en-US" altLang="en-US" sz="1400" dirty="0">
                <a:solidFill>
                  <a:srgbClr val="000000"/>
                </a:solidFill>
                <a:latin typeface="Times New Roman" panose="02020603050405020304" pitchFamily="18" charset="0"/>
                <a:cs typeface="Times New Roman" panose="02020603050405020304" pitchFamily="18" charset="0"/>
              </a:rPr>
              <a:t>Monitor student’s conduct</a:t>
            </a:r>
          </a:p>
          <a:p>
            <a:pPr>
              <a:spcBef>
                <a:spcPts val="600"/>
              </a:spcBef>
              <a:spcAft>
                <a:spcPts val="600"/>
              </a:spcAft>
              <a:buFont typeface="Arial" pitchFamily="34" charset="0"/>
              <a:buNone/>
              <a:defRPr/>
            </a:pPr>
            <a:endParaRPr lang="en-US" altLang="en-US" sz="1400" dirty="0">
              <a:solidFill>
                <a:srgbClr val="000000"/>
              </a:solidFill>
              <a:latin typeface="Times New Roman" panose="02020603050405020304" pitchFamily="18" charset="0"/>
              <a:cs typeface="Times New Roman" panose="02020603050405020304" pitchFamily="18" charset="0"/>
            </a:endParaRPr>
          </a:p>
          <a:p>
            <a:pPr>
              <a:spcBef>
                <a:spcPts val="600"/>
              </a:spcBef>
              <a:spcAft>
                <a:spcPts val="600"/>
              </a:spcAft>
              <a:buFont typeface="Arial" pitchFamily="34" charset="0"/>
              <a:buNone/>
              <a:defRPr/>
            </a:pPr>
            <a:r>
              <a:rPr lang="en-US" altLang="en-US" sz="1400" dirty="0">
                <a:solidFill>
                  <a:srgbClr val="000000"/>
                </a:solidFill>
                <a:latin typeface="Times New Roman" panose="02020603050405020304" pitchFamily="18" charset="0"/>
                <a:cs typeface="Times New Roman" panose="02020603050405020304" pitchFamily="18" charset="0"/>
              </a:rPr>
              <a:t>Report when: </a:t>
            </a:r>
          </a:p>
          <a:p>
            <a:pPr>
              <a:spcBef>
                <a:spcPts val="600"/>
              </a:spcBef>
              <a:spcAft>
                <a:spcPts val="600"/>
              </a:spcAft>
              <a:buFont typeface="Arial" pitchFamily="34" charset="0"/>
              <a:buNone/>
              <a:defRPr/>
            </a:pPr>
            <a:endParaRPr lang="en-US" altLang="en-US" sz="1400" dirty="0">
              <a:solidFill>
                <a:srgbClr val="000000"/>
              </a:solidFill>
              <a:latin typeface="Times New Roman" panose="02020603050405020304" pitchFamily="18" charset="0"/>
              <a:cs typeface="Times New Roman" panose="02020603050405020304" pitchFamily="18" charset="0"/>
            </a:endParaRPr>
          </a:p>
          <a:p>
            <a:pPr marL="285750" indent="-285750">
              <a:spcBef>
                <a:spcPts val="600"/>
              </a:spcBef>
              <a:spcAft>
                <a:spcPts val="600"/>
              </a:spcAft>
              <a:buFont typeface="Arial" panose="020B0604020202020204" pitchFamily="34" charset="0"/>
              <a:buChar char="•"/>
              <a:defRPr/>
            </a:pPr>
            <a:r>
              <a:rPr lang="en-US" altLang="en-US" sz="1400" dirty="0">
                <a:solidFill>
                  <a:srgbClr val="000000"/>
                </a:solidFill>
                <a:latin typeface="Times New Roman" panose="02020603050405020304" pitchFamily="18" charset="0"/>
                <a:cs typeface="Times New Roman" panose="02020603050405020304" pitchFamily="18" charset="0"/>
              </a:rPr>
              <a:t>Student is terminated due to unsatisfactory progress </a:t>
            </a:r>
          </a:p>
          <a:p>
            <a:pPr marL="285750" indent="-285750">
              <a:spcBef>
                <a:spcPts val="600"/>
              </a:spcBef>
              <a:spcAft>
                <a:spcPts val="600"/>
              </a:spcAft>
              <a:buFont typeface="Arial" panose="020B0604020202020204" pitchFamily="34" charset="0"/>
              <a:buChar char="•"/>
              <a:defRPr/>
            </a:pPr>
            <a:r>
              <a:rPr lang="en-US" altLang="en-US" sz="1400" dirty="0">
                <a:solidFill>
                  <a:srgbClr val="000000"/>
                </a:solidFill>
                <a:latin typeface="Times New Roman" panose="02020603050405020304" pitchFamily="18" charset="0"/>
                <a:cs typeface="Times New Roman" panose="02020603050405020304" pitchFamily="18" charset="0"/>
              </a:rPr>
              <a:t>Student is suspended or dismissed for unsatisfactory conduct</a:t>
            </a:r>
            <a:r>
              <a:rPr lang="en-US" i="0" dirty="0"/>
              <a:t>.</a:t>
            </a:r>
          </a:p>
          <a:p>
            <a:pPr marL="0" indent="0">
              <a:spcBef>
                <a:spcPts val="600"/>
              </a:spcBef>
              <a:spcAft>
                <a:spcPts val="600"/>
              </a:spcAft>
              <a:buFont typeface="Arial" panose="020B0604020202020204" pitchFamily="34" charset="0"/>
              <a:buNone/>
              <a:defRPr/>
            </a:pPr>
            <a:endParaRPr lang="en-US" i="0" dirty="0"/>
          </a:p>
          <a:p>
            <a:pPr marL="0" indent="0">
              <a:spcBef>
                <a:spcPts val="600"/>
              </a:spcBef>
              <a:spcAft>
                <a:spcPts val="600"/>
              </a:spcAft>
              <a:buFont typeface="Arial" panose="020B0604020202020204" pitchFamily="34" charset="0"/>
              <a:buNone/>
              <a:defRPr/>
            </a:pPr>
            <a:r>
              <a:rPr lang="en-US" i="0" dirty="0"/>
              <a:t>Let’s talk about the policy that determines if the student is making the proper advancement – Standards of Progress.]</a:t>
            </a:r>
            <a:endParaRPr lang="en-US" i="1" dirty="0"/>
          </a:p>
        </p:txBody>
      </p:sp>
      <p:sp>
        <p:nvSpPr>
          <p:cNvPr id="4" name="Slide Number Placeholder 3"/>
          <p:cNvSpPr>
            <a:spLocks noGrp="1"/>
          </p:cNvSpPr>
          <p:nvPr>
            <p:ph type="sldNum" sz="quarter" idx="5"/>
          </p:nvPr>
        </p:nvSpPr>
        <p:spPr/>
        <p:txBody>
          <a:bodyPr/>
          <a:lstStyle/>
          <a:p>
            <a:fld id="{0182FF49-D91B-451F-ABFC-6E54D532B2A7}" type="slidenum">
              <a:rPr lang="en-US" smtClean="0"/>
              <a:t>42</a:t>
            </a:fld>
            <a:endParaRPr lang="en-US" dirty="0"/>
          </a:p>
        </p:txBody>
      </p:sp>
    </p:spTree>
    <p:extLst>
      <p:ext uri="{BB962C8B-B14F-4D97-AF65-F5344CB8AC3E}">
        <p14:creationId xmlns:p14="http://schemas.microsoft.com/office/powerpoint/2010/main" val="2702426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a:t>
            </a:r>
            <a:r>
              <a:rPr lang="en-US" sz="1200" b="0" kern="1200" dirty="0">
                <a:solidFill>
                  <a:schemeClr val="tx1"/>
                </a:solidFill>
                <a:effectLst/>
                <a:latin typeface="+mn-lt"/>
                <a:ea typeface="+mn-ea"/>
                <a:cs typeface="+mn-cs"/>
              </a:rPr>
              <a:t>Standards of Progress (1 of 2</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standards difference between accredited and non-accredited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facility has attendance standards, regardless of your accreditation status, you are obligated to enforce them for GI Bill beneficiaries.]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r>
              <a:rPr lang="en-US" b="1" i="0" u="sng" dirty="0">
                <a:solidFill>
                  <a:srgbClr val="000000"/>
                </a:solidFill>
                <a:effectLst/>
                <a:latin typeface="arial" panose="020B0604020202020204" pitchFamily="34" charset="0"/>
              </a:rPr>
              <a:t>Accrediting Agency</a:t>
            </a:r>
            <a:endParaRPr lang="en-US" b="1" i="0" dirty="0">
              <a:solidFill>
                <a:srgbClr val="000000"/>
              </a:solidFill>
              <a:effectLst/>
              <a:latin typeface="Helvetica Neue"/>
            </a:endParaRPr>
          </a:p>
          <a:p>
            <a:pPr algn="l"/>
            <a:r>
              <a:rPr lang="en-US" b="0" i="0" dirty="0">
                <a:solidFill>
                  <a:srgbClr val="000000"/>
                </a:solidFill>
                <a:effectLst/>
                <a:latin typeface="arial" panose="020B0604020202020204" pitchFamily="34" charset="0"/>
              </a:rPr>
              <a:t>A nationally recognized agency or association which the U.S. Secretary of Education determines to be a reliable authority as to the quality of training offered by an educational institution. The Secretary publishes a list of these agencies and associations which the state approving agencies utilize for establishing that a program of instruction may be approved under the provisions of 38 USC 3675 as an accredited program. </a:t>
            </a:r>
            <a:endParaRPr lang="en-US" b="0" i="0" dirty="0">
              <a:solidFill>
                <a:srgbClr val="000000"/>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43</a:t>
            </a:fld>
            <a:endParaRPr lang="en-US" dirty="0"/>
          </a:p>
        </p:txBody>
      </p:sp>
    </p:spTree>
    <p:extLst>
      <p:ext uri="{BB962C8B-B14F-4D97-AF65-F5344CB8AC3E}">
        <p14:creationId xmlns:p14="http://schemas.microsoft.com/office/powerpoint/2010/main" val="17636882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sz="1200" kern="1200" dirty="0">
                <a:solidFill>
                  <a:schemeClr val="tx1"/>
                </a:solidFill>
                <a:effectLst/>
                <a:latin typeface="+mn-lt"/>
                <a:ea typeface="+mn-ea"/>
                <a:cs typeface="+mn-cs"/>
              </a:rPr>
              <a:t>Standards of Progress (2 of 2)</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required items needed in the schools catalog around SOP</a:t>
            </a:r>
            <a:r>
              <a:rPr lang="en-US" dirty="0"/>
              <a:t>. </a:t>
            </a:r>
            <a:r>
              <a:rPr lang="en-US" i="1" dirty="0"/>
              <a:t>These items are the outcome measures used to chart academic progress.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Honing in on the last bullet, let’s talk about how dates of attendance are measured. </a:t>
            </a:r>
            <a:r>
              <a:rPr lang="en-US" i="1" dirty="0"/>
              <a:t>(Transition to the next slide.)</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44</a:t>
            </a:fld>
            <a:endParaRPr lang="en-US" dirty="0"/>
          </a:p>
        </p:txBody>
      </p:sp>
    </p:spTree>
    <p:extLst>
      <p:ext uri="{BB962C8B-B14F-4D97-AF65-F5344CB8AC3E}">
        <p14:creationId xmlns:p14="http://schemas.microsoft.com/office/powerpoint/2010/main" val="776822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Enrollment Periods (1 of 3).]</a:t>
            </a:r>
          </a:p>
          <a:p>
            <a:endParaRPr lang="en-US" dirty="0"/>
          </a:p>
          <a:p>
            <a:r>
              <a:rPr lang="en-US" dirty="0"/>
              <a:t>[Instruction or Discussion – </a:t>
            </a:r>
            <a:r>
              <a:rPr lang="en-US" i="1" dirty="0"/>
              <a:t>Explain the start and end dates of a standard term vs. non-standard term. Standard is a </a:t>
            </a:r>
            <a:r>
              <a:rPr lang="en-US" altLang="en-US" sz="2800" i="1" dirty="0">
                <a:cs typeface="Georgia" pitchFamily="18" charset="0"/>
              </a:rPr>
              <a:t>Quarter lasting 9 to 13 weeks and a Semester lasting 15 to 19 week. Non-standard is everything else.</a:t>
            </a:r>
            <a:endParaRPr lang="en-US" altLang="en-US" sz="1200" i="1" dirty="0">
              <a:cs typeface="+mn-cs"/>
            </a:endParaRPr>
          </a:p>
          <a:p>
            <a:endParaRPr lang="en-US" altLang="en-US" sz="1200" i="1" dirty="0">
              <a:cs typeface="+mn-cs"/>
            </a:endParaRPr>
          </a:p>
          <a:p>
            <a:r>
              <a:rPr lang="en-US" altLang="en-US" sz="2400" dirty="0">
                <a:cs typeface="Georgia" panose="02040502050405020303" pitchFamily="18" charset="0"/>
              </a:rPr>
              <a:t>Classes that begin and end in the same calendar week can be certified as the term start and end date</a:t>
            </a:r>
          </a:p>
          <a:p>
            <a:endParaRPr lang="en-US" altLang="en-US" sz="2400" u="sng" dirty="0">
              <a:solidFill>
                <a:srgbClr val="000000"/>
              </a:solidFill>
              <a:cs typeface="Georgia" panose="02040502050405020303" pitchFamily="18" charset="0"/>
            </a:endParaRPr>
          </a:p>
          <a:p>
            <a:r>
              <a:rPr lang="en-US" altLang="en-US" sz="2400" u="sng" dirty="0">
                <a:solidFill>
                  <a:srgbClr val="000000"/>
                </a:solidFill>
                <a:cs typeface="Georgia" panose="02040502050405020303" pitchFamily="18" charset="0"/>
              </a:rPr>
              <a:t>Non Standard Terms </a:t>
            </a:r>
          </a:p>
          <a:p>
            <a:endParaRPr lang="en-US" altLang="en-US" sz="2400" u="sng" dirty="0">
              <a:solidFill>
                <a:srgbClr val="000000"/>
              </a:solidFill>
              <a:cs typeface="Georgia" panose="02040502050405020303" pitchFamily="18" charset="0"/>
            </a:endParaRPr>
          </a:p>
          <a:p>
            <a:r>
              <a:rPr lang="en-US" altLang="en-US" sz="2400" u="sng" dirty="0">
                <a:solidFill>
                  <a:srgbClr val="000000"/>
                </a:solidFill>
                <a:cs typeface="Georgia" panose="02040502050405020303" pitchFamily="18" charset="0"/>
              </a:rPr>
              <a:t>I</a:t>
            </a:r>
            <a:r>
              <a:rPr lang="en-US" altLang="en-US" sz="2400" dirty="0">
                <a:solidFill>
                  <a:srgbClr val="000000"/>
                </a:solidFill>
                <a:cs typeface="Georgia" panose="02040502050405020303" pitchFamily="18" charset="0"/>
              </a:rPr>
              <a:t>f a school offers training on a nonstandard term basis, or if there are nonstandard formats or sessions within standard terms, the beginning and ending dates of each term, </a:t>
            </a:r>
            <a:r>
              <a:rPr lang="en-US" altLang="en-US" sz="2400" u="sng" dirty="0">
                <a:solidFill>
                  <a:srgbClr val="000000"/>
                </a:solidFill>
                <a:cs typeface="Georgia" panose="02040502050405020303" pitchFamily="18" charset="0"/>
              </a:rPr>
              <a:t>session or course </a:t>
            </a:r>
            <a:r>
              <a:rPr lang="en-US" altLang="en-US" sz="2400" dirty="0">
                <a:solidFill>
                  <a:srgbClr val="000000"/>
                </a:solidFill>
                <a:cs typeface="Georgia" panose="02040502050405020303" pitchFamily="18" charset="0"/>
              </a:rPr>
              <a:t>must be </a:t>
            </a:r>
            <a:r>
              <a:rPr lang="en-US" altLang="en-US" sz="2400" u="sng" dirty="0">
                <a:solidFill>
                  <a:srgbClr val="000000"/>
                </a:solidFill>
                <a:cs typeface="Georgia" panose="02040502050405020303" pitchFamily="18" charset="0"/>
              </a:rPr>
              <a:t>shown separately </a:t>
            </a:r>
            <a:r>
              <a:rPr lang="en-US" altLang="en-US" sz="2400" dirty="0">
                <a:solidFill>
                  <a:srgbClr val="000000"/>
                </a:solidFill>
                <a:cs typeface="Georgia" panose="02040502050405020303" pitchFamily="18" charset="0"/>
              </a:rPr>
              <a:t>from the standard semester or quarter.</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45</a:t>
            </a:fld>
            <a:endParaRPr lang="en-US" dirty="0"/>
          </a:p>
        </p:txBody>
      </p:sp>
    </p:spTree>
    <p:extLst>
      <p:ext uri="{BB962C8B-B14F-4D97-AF65-F5344CB8AC3E}">
        <p14:creationId xmlns:p14="http://schemas.microsoft.com/office/powerpoint/2010/main" val="251456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Enrollment Periods (2 of 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r>
              <a:rPr lang="en-US" i="1" dirty="0"/>
              <a:t>Explain </a:t>
            </a:r>
            <a:r>
              <a:rPr lang="en-US" sz="1200" i="1" kern="0" spc="-20" dirty="0">
                <a:solidFill>
                  <a:sysClr val="window" lastClr="FFFFFF"/>
                </a:solidFill>
                <a:latin typeface="Georgia" panose="02040502050405020303" pitchFamily="18" charset="0"/>
              </a:rPr>
              <a:t>certi</a:t>
            </a:r>
            <a:r>
              <a:rPr lang="en-US" sz="1200" i="1" kern="0" spc="-5" dirty="0">
                <a:solidFill>
                  <a:sysClr val="window" lastClr="FFFFFF"/>
                </a:solidFill>
                <a:latin typeface="Georgia" panose="02040502050405020303" pitchFamily="18" charset="0"/>
              </a:rPr>
              <a:t>f</a:t>
            </a:r>
            <a:r>
              <a:rPr lang="en-US" sz="1200" i="1" kern="0" spc="-15" dirty="0">
                <a:solidFill>
                  <a:sysClr val="window" lastClr="FFFFFF"/>
                </a:solidFill>
                <a:latin typeface="Georgia" panose="02040502050405020303" pitchFamily="18" charset="0"/>
              </a:rPr>
              <a:t>y</a:t>
            </a:r>
            <a:r>
              <a:rPr lang="en-US" sz="1200" i="1" kern="0" spc="-25" dirty="0">
                <a:solidFill>
                  <a:sysClr val="window" lastClr="FFFFFF"/>
                </a:solidFill>
                <a:latin typeface="Georgia" panose="02040502050405020303" pitchFamily="18" charset="0"/>
              </a:rPr>
              <a:t>i</a:t>
            </a:r>
            <a:r>
              <a:rPr lang="en-US" sz="1200" i="1" kern="0" spc="-20" dirty="0">
                <a:solidFill>
                  <a:sysClr val="window" lastClr="FFFFFF"/>
                </a:solidFill>
                <a:latin typeface="Georgia" panose="02040502050405020303" pitchFamily="18" charset="0"/>
              </a:rPr>
              <a:t>n</a:t>
            </a:r>
            <a:r>
              <a:rPr lang="en-US" sz="1200" i="1" kern="0" spc="-15" dirty="0">
                <a:solidFill>
                  <a:sysClr val="window" lastClr="FFFFFF"/>
                </a:solidFill>
                <a:latin typeface="Georgia" panose="02040502050405020303" pitchFamily="18" charset="0"/>
              </a:rPr>
              <a:t>g</a:t>
            </a:r>
            <a:r>
              <a:rPr lang="en-US" sz="1200" i="1" kern="0" dirty="0">
                <a:solidFill>
                  <a:sysClr val="window" lastClr="FFFFFF"/>
                </a:solidFill>
                <a:latin typeface="Georgia" panose="02040502050405020303" pitchFamily="18" charset="0"/>
              </a:rPr>
              <a:t> </a:t>
            </a:r>
            <a:r>
              <a:rPr lang="en-US" sz="1200" i="1" kern="0" spc="-15" dirty="0">
                <a:solidFill>
                  <a:sysClr val="window" lastClr="FFFFFF"/>
                </a:solidFill>
                <a:latin typeface="Georgia" panose="02040502050405020303" pitchFamily="18" charset="0"/>
              </a:rPr>
              <a:t>begin</a:t>
            </a:r>
            <a:r>
              <a:rPr lang="en-US" sz="1200" i="1" kern="0" spc="-25" dirty="0">
                <a:solidFill>
                  <a:sysClr val="window" lastClr="FFFFFF"/>
                </a:solidFill>
                <a:latin typeface="Georgia" panose="02040502050405020303" pitchFamily="18" charset="0"/>
              </a:rPr>
              <a:t>n</a:t>
            </a:r>
            <a:r>
              <a:rPr lang="en-US" sz="1200" i="1" kern="0" spc="-10" dirty="0">
                <a:solidFill>
                  <a:sysClr val="window" lastClr="FFFFFF"/>
                </a:solidFill>
                <a:latin typeface="Georgia" panose="02040502050405020303" pitchFamily="18" charset="0"/>
              </a:rPr>
              <a:t>i</a:t>
            </a:r>
            <a:r>
              <a:rPr lang="en-US" sz="1200" i="1" kern="0" spc="-30" dirty="0">
                <a:solidFill>
                  <a:sysClr val="window" lastClr="FFFFFF"/>
                </a:solidFill>
                <a:latin typeface="Georgia" panose="02040502050405020303" pitchFamily="18" charset="0"/>
              </a:rPr>
              <a:t>n</a:t>
            </a:r>
            <a:r>
              <a:rPr lang="en-US" sz="1200" i="1" kern="0" spc="-15" dirty="0">
                <a:solidFill>
                  <a:sysClr val="window" lastClr="FFFFFF"/>
                </a:solidFill>
                <a:latin typeface="Georgia" panose="02040502050405020303" pitchFamily="18" charset="0"/>
              </a:rPr>
              <a:t>g</a:t>
            </a:r>
            <a:r>
              <a:rPr lang="en-US" sz="1200" i="1" kern="0" spc="15" dirty="0">
                <a:solidFill>
                  <a:sysClr val="window" lastClr="FFFFFF"/>
                </a:solidFill>
                <a:latin typeface="Georgia" panose="02040502050405020303" pitchFamily="18" charset="0"/>
              </a:rPr>
              <a:t> </a:t>
            </a:r>
            <a:r>
              <a:rPr lang="en-US" sz="1200" i="1" kern="0" spc="-15" dirty="0">
                <a:solidFill>
                  <a:sysClr val="window" lastClr="FFFFFF"/>
                </a:solidFill>
                <a:latin typeface="Georgia" panose="02040502050405020303" pitchFamily="18" charset="0"/>
              </a:rPr>
              <a:t>and</a:t>
            </a:r>
            <a:r>
              <a:rPr lang="en-US" sz="1200" i="1" kern="0" spc="15" dirty="0">
                <a:solidFill>
                  <a:sysClr val="window" lastClr="FFFFFF"/>
                </a:solidFill>
                <a:latin typeface="Georgia" panose="02040502050405020303" pitchFamily="18" charset="0"/>
              </a:rPr>
              <a:t> </a:t>
            </a:r>
            <a:r>
              <a:rPr lang="en-US" sz="1200" i="1" kern="0" spc="-20" dirty="0">
                <a:solidFill>
                  <a:sysClr val="window" lastClr="FFFFFF"/>
                </a:solidFill>
                <a:latin typeface="Georgia" panose="02040502050405020303" pitchFamily="18" charset="0"/>
              </a:rPr>
              <a:t>end</a:t>
            </a:r>
            <a:r>
              <a:rPr lang="en-US" sz="1200" i="1" kern="0" spc="-25" dirty="0">
                <a:solidFill>
                  <a:sysClr val="window" lastClr="FFFFFF"/>
                </a:solidFill>
                <a:latin typeface="Georgia" panose="02040502050405020303" pitchFamily="18" charset="0"/>
              </a:rPr>
              <a:t>i</a:t>
            </a:r>
            <a:r>
              <a:rPr lang="en-US" sz="1200" i="1" kern="0" spc="-20" dirty="0">
                <a:solidFill>
                  <a:sysClr val="window" lastClr="FFFFFF"/>
                </a:solidFill>
                <a:latin typeface="Georgia" panose="02040502050405020303" pitchFamily="18" charset="0"/>
              </a:rPr>
              <a:t>n</a:t>
            </a:r>
            <a:r>
              <a:rPr lang="en-US" sz="1200" i="1" kern="0" spc="-15" dirty="0">
                <a:solidFill>
                  <a:sysClr val="window" lastClr="FFFFFF"/>
                </a:solidFill>
                <a:latin typeface="Georgia" panose="02040502050405020303" pitchFamily="18" charset="0"/>
              </a:rPr>
              <a:t>g</a:t>
            </a:r>
            <a:r>
              <a:rPr lang="en-US" sz="1200" i="1" kern="0" spc="10" dirty="0">
                <a:solidFill>
                  <a:sysClr val="window" lastClr="FFFFFF"/>
                </a:solidFill>
                <a:latin typeface="Georgia" panose="02040502050405020303" pitchFamily="18" charset="0"/>
              </a:rPr>
              <a:t> </a:t>
            </a:r>
            <a:r>
              <a:rPr lang="en-US" sz="1200" i="1" kern="0" spc="-25" dirty="0">
                <a:solidFill>
                  <a:sysClr val="window" lastClr="FFFFFF"/>
                </a:solidFill>
                <a:latin typeface="Georgia" panose="02040502050405020303" pitchFamily="18" charset="0"/>
              </a:rPr>
              <a:t>d</a:t>
            </a:r>
            <a:r>
              <a:rPr lang="en-US" sz="1200" i="1" kern="0" spc="-40" dirty="0">
                <a:solidFill>
                  <a:sysClr val="window" lastClr="FFFFFF"/>
                </a:solidFill>
                <a:latin typeface="Georgia" panose="02040502050405020303" pitchFamily="18" charset="0"/>
              </a:rPr>
              <a:t>at</a:t>
            </a:r>
            <a:r>
              <a:rPr lang="en-US" sz="1200" i="1" kern="0" spc="-15" dirty="0">
                <a:solidFill>
                  <a:sysClr val="window" lastClr="FFFFFF"/>
                </a:solidFill>
                <a:latin typeface="Georgia" panose="02040502050405020303" pitchFamily="18" charset="0"/>
              </a:rPr>
              <a:t>es and provide an example using the calendar on the slide.</a:t>
            </a:r>
          </a:p>
          <a:p>
            <a:endParaRPr lang="en-US" altLang="en-US" sz="1200" i="1" dirty="0">
              <a:cs typeface="+mn-cs"/>
            </a:endParaRPr>
          </a:p>
          <a:p>
            <a:pPr marL="0" indent="0">
              <a:buNone/>
            </a:pPr>
            <a:r>
              <a:rPr lang="en-US" altLang="en-US" sz="2400" dirty="0"/>
              <a:t>For example: If term starts on Friday, January 1</a:t>
            </a:r>
            <a:r>
              <a:rPr lang="en-US" altLang="en-US" sz="2400" baseline="24000" dirty="0"/>
              <a:t>st</a:t>
            </a:r>
            <a:r>
              <a:rPr lang="en-US" altLang="en-US" sz="2400" dirty="0"/>
              <a:t>, then the first day of attendance must be between January 1</a:t>
            </a:r>
            <a:r>
              <a:rPr lang="en-US" altLang="en-US" sz="2400" baseline="24000" dirty="0"/>
              <a:t>st </a:t>
            </a:r>
            <a:r>
              <a:rPr lang="en-US" altLang="en-US" sz="2400" dirty="0"/>
              <a:t>and January 7</a:t>
            </a:r>
            <a:r>
              <a:rPr lang="en-US" altLang="en-US" sz="2400" baseline="30000" dirty="0"/>
              <a:t>th. </a:t>
            </a:r>
            <a:r>
              <a:rPr lang="en-US" altLang="en-US" sz="2400" dirty="0"/>
              <a:t>Any  later than the 7</a:t>
            </a:r>
            <a:r>
              <a:rPr lang="en-US" altLang="en-US" sz="2400" baseline="30000" dirty="0"/>
              <a:t>th</a:t>
            </a:r>
            <a:r>
              <a:rPr lang="en-US" altLang="en-US" sz="2400" dirty="0"/>
              <a:t>, you must certify the actual first day of class as the beginning date. </a:t>
            </a:r>
            <a:endParaRPr lang="en-US" dirty="0"/>
          </a:p>
          <a:p>
            <a:endParaRPr lang="en-US" dirty="0"/>
          </a:p>
          <a:p>
            <a:pPr>
              <a:spcBef>
                <a:spcPts val="575"/>
              </a:spcBef>
              <a:buFont typeface="Wingdings" panose="05000000000000000000" pitchFamily="2" charset="2"/>
              <a:buNone/>
            </a:pPr>
            <a:r>
              <a:rPr lang="en-US" altLang="en-US" sz="1200" dirty="0"/>
              <a:t>Courses with different beginning (more than 7 days after term starts) and/or ending dates must be on separate lines, listed chronologically by the beginning date.</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46</a:t>
            </a:fld>
            <a:endParaRPr lang="en-US" dirty="0"/>
          </a:p>
        </p:txBody>
      </p:sp>
    </p:spTree>
    <p:extLst>
      <p:ext uri="{BB962C8B-B14F-4D97-AF65-F5344CB8AC3E}">
        <p14:creationId xmlns:p14="http://schemas.microsoft.com/office/powerpoint/2010/main" val="257412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Enrollment Periods (3 of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[Instruction or Discussion –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that the beginning date, ending date, and number of clock hours a student is scheduled to attend each week must be reported and can’t be extended due to attendance. However, if a student failed a formal portion of the course (i.e. a specific module) and has to repeat it, that portion may be re-certified.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Now lets discuss credit and course policies you need to be aware of.]</a:t>
            </a:r>
          </a:p>
        </p:txBody>
      </p:sp>
      <p:sp>
        <p:nvSpPr>
          <p:cNvPr id="4" name="Slide Number Placeholder 3"/>
          <p:cNvSpPr>
            <a:spLocks noGrp="1"/>
          </p:cNvSpPr>
          <p:nvPr>
            <p:ph type="sldNum" sz="quarter" idx="5"/>
          </p:nvPr>
        </p:nvSpPr>
        <p:spPr/>
        <p:txBody>
          <a:bodyPr/>
          <a:lstStyle/>
          <a:p>
            <a:fld id="{0182FF49-D91B-451F-ABFC-6E54D532B2A7}" type="slidenum">
              <a:rPr lang="en-US" smtClean="0"/>
              <a:t>47</a:t>
            </a:fld>
            <a:endParaRPr lang="en-US" dirty="0"/>
          </a:p>
        </p:txBody>
      </p:sp>
    </p:spTree>
    <p:extLst>
      <p:ext uri="{BB962C8B-B14F-4D97-AF65-F5344CB8AC3E}">
        <p14:creationId xmlns:p14="http://schemas.microsoft.com/office/powerpoint/2010/main" val="1792378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Credit Course Applicability.]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b="0" i="1" kern="1200" dirty="0">
                <a:solidFill>
                  <a:schemeClr val="tx1"/>
                </a:solidFill>
                <a:effectLst/>
                <a:latin typeface="+mn-lt"/>
                <a:ea typeface="+mn-ea"/>
                <a:cs typeface="+mn-cs"/>
              </a:rPr>
              <a:t>course applicability</a:t>
            </a:r>
            <a:r>
              <a:rPr lang="en-US" i="1"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0" dirty="0">
                <a:solidFill>
                  <a:srgbClr val="001F5F"/>
                </a:solidFill>
                <a:cs typeface="Calibri"/>
              </a:rPr>
              <a:t>If</a:t>
            </a:r>
            <a:r>
              <a:rPr lang="en-US" sz="1200" dirty="0">
                <a:solidFill>
                  <a:srgbClr val="001F5F"/>
                </a:solidFill>
                <a:cs typeface="Calibri"/>
              </a:rPr>
              <a:t> </a:t>
            </a:r>
            <a:r>
              <a:rPr lang="en-US" sz="1200" spc="-15" dirty="0">
                <a:solidFill>
                  <a:srgbClr val="001F5F"/>
                </a:solidFill>
                <a:cs typeface="Calibri"/>
              </a:rPr>
              <a:t>a</a:t>
            </a:r>
            <a:r>
              <a:rPr lang="en-US" sz="1200" spc="-5" dirty="0">
                <a:solidFill>
                  <a:srgbClr val="001F5F"/>
                </a:solidFill>
                <a:cs typeface="Calibri"/>
              </a:rPr>
              <a:t> </a:t>
            </a:r>
            <a:r>
              <a:rPr lang="en-US" sz="1200" spc="-60" dirty="0">
                <a:solidFill>
                  <a:srgbClr val="001F5F"/>
                </a:solidFill>
                <a:cs typeface="Calibri"/>
              </a:rPr>
              <a:t>s</a:t>
            </a:r>
            <a:r>
              <a:rPr lang="en-US" sz="1200" spc="-15" dirty="0">
                <a:solidFill>
                  <a:srgbClr val="001F5F"/>
                </a:solidFill>
                <a:cs typeface="Calibri"/>
              </a:rPr>
              <a:t>tu</a:t>
            </a:r>
            <a:r>
              <a:rPr lang="en-US" sz="1200" spc="-30" dirty="0">
                <a:solidFill>
                  <a:srgbClr val="001F5F"/>
                </a:solidFill>
                <a:cs typeface="Calibri"/>
              </a:rPr>
              <a:t>d</a:t>
            </a:r>
            <a:r>
              <a:rPr lang="en-US" sz="1200" spc="-15" dirty="0">
                <a:solidFill>
                  <a:srgbClr val="001F5F"/>
                </a:solidFill>
                <a:cs typeface="Calibri"/>
              </a:rPr>
              <a:t>e</a:t>
            </a:r>
            <a:r>
              <a:rPr lang="en-US" sz="1200" spc="-50" dirty="0">
                <a:solidFill>
                  <a:srgbClr val="001F5F"/>
                </a:solidFill>
                <a:cs typeface="Calibri"/>
              </a:rPr>
              <a:t>n</a:t>
            </a:r>
            <a:r>
              <a:rPr lang="en-US" sz="1200" spc="-10" dirty="0">
                <a:solidFill>
                  <a:srgbClr val="001F5F"/>
                </a:solidFill>
                <a:cs typeface="Calibri"/>
              </a:rPr>
              <a:t>t</a:t>
            </a:r>
            <a:r>
              <a:rPr lang="en-US" sz="1200" spc="45" dirty="0">
                <a:solidFill>
                  <a:srgbClr val="001F5F"/>
                </a:solidFill>
                <a:cs typeface="Calibri"/>
              </a:rPr>
              <a:t> </a:t>
            </a:r>
            <a:r>
              <a:rPr lang="en-US" sz="1200" spc="-50" dirty="0">
                <a:solidFill>
                  <a:srgbClr val="001F5F"/>
                </a:solidFill>
                <a:cs typeface="Calibri"/>
              </a:rPr>
              <a:t>t</a:t>
            </a:r>
            <a:r>
              <a:rPr lang="en-US" sz="1200" spc="-15" dirty="0">
                <a:solidFill>
                  <a:srgbClr val="001F5F"/>
                </a:solidFill>
                <a:cs typeface="Calibri"/>
              </a:rPr>
              <a:t>a</a:t>
            </a:r>
            <a:r>
              <a:rPr lang="en-US" sz="1200" spc="-95" dirty="0">
                <a:solidFill>
                  <a:srgbClr val="001F5F"/>
                </a:solidFill>
                <a:cs typeface="Calibri"/>
              </a:rPr>
              <a:t>k</a:t>
            </a:r>
            <a:r>
              <a:rPr lang="en-US" sz="1200" spc="-15" dirty="0">
                <a:solidFill>
                  <a:srgbClr val="001F5F"/>
                </a:solidFill>
                <a:cs typeface="Calibri"/>
              </a:rPr>
              <a:t>es</a:t>
            </a:r>
            <a:r>
              <a:rPr lang="en-US" sz="1200" spc="-5" dirty="0">
                <a:solidFill>
                  <a:srgbClr val="001F5F"/>
                </a:solidFill>
                <a:cs typeface="Calibri"/>
              </a:rPr>
              <a:t> </a:t>
            </a:r>
            <a:r>
              <a:rPr lang="en-US" sz="1200" spc="-15" dirty="0">
                <a:solidFill>
                  <a:srgbClr val="001F5F"/>
                </a:solidFill>
                <a:cs typeface="Calibri"/>
              </a:rPr>
              <a:t>a</a:t>
            </a:r>
            <a:r>
              <a:rPr lang="en-US" sz="1200" spc="-5" dirty="0">
                <a:solidFill>
                  <a:srgbClr val="001F5F"/>
                </a:solidFill>
                <a:cs typeface="Calibri"/>
              </a:rPr>
              <a:t> </a:t>
            </a:r>
            <a:r>
              <a:rPr lang="en-US" sz="1200" spc="-40" dirty="0">
                <a:solidFill>
                  <a:srgbClr val="001F5F"/>
                </a:solidFill>
                <a:cs typeface="Calibri"/>
              </a:rPr>
              <a:t>c</a:t>
            </a:r>
            <a:r>
              <a:rPr lang="en-US" sz="1200" spc="-20" dirty="0">
                <a:solidFill>
                  <a:srgbClr val="001F5F"/>
                </a:solidFill>
                <a:cs typeface="Calibri"/>
              </a:rPr>
              <a:t>ou</a:t>
            </a:r>
            <a:r>
              <a:rPr lang="en-US" sz="1200" spc="-65" dirty="0">
                <a:solidFill>
                  <a:srgbClr val="001F5F"/>
                </a:solidFill>
                <a:cs typeface="Calibri"/>
              </a:rPr>
              <a:t>r</a:t>
            </a:r>
            <a:r>
              <a:rPr lang="en-US" sz="1200" spc="-20" dirty="0">
                <a:solidFill>
                  <a:srgbClr val="001F5F"/>
                </a:solidFill>
                <a:cs typeface="Calibri"/>
              </a:rPr>
              <a:t>s</a:t>
            </a:r>
            <a:r>
              <a:rPr lang="en-US" sz="1200" spc="-15" dirty="0">
                <a:solidFill>
                  <a:srgbClr val="001F5F"/>
                </a:solidFill>
                <a:cs typeface="Calibri"/>
              </a:rPr>
              <a:t>e</a:t>
            </a:r>
            <a:r>
              <a:rPr lang="en-US" sz="1200" spc="20" dirty="0">
                <a:solidFill>
                  <a:srgbClr val="001F5F"/>
                </a:solidFill>
                <a:cs typeface="Calibri"/>
              </a:rPr>
              <a:t> </a:t>
            </a:r>
            <a:r>
              <a:rPr lang="en-US" sz="1200" spc="-15" dirty="0">
                <a:solidFill>
                  <a:srgbClr val="001F5F"/>
                </a:solidFill>
                <a:cs typeface="Calibri"/>
              </a:rPr>
              <a:t>th</a:t>
            </a:r>
            <a:r>
              <a:rPr lang="en-US" sz="1200" spc="-45" dirty="0">
                <a:solidFill>
                  <a:srgbClr val="001F5F"/>
                </a:solidFill>
                <a:cs typeface="Calibri"/>
              </a:rPr>
              <a:t>a</a:t>
            </a:r>
            <a:r>
              <a:rPr lang="en-US" sz="1200" spc="-10" dirty="0">
                <a:solidFill>
                  <a:srgbClr val="001F5F"/>
                </a:solidFill>
                <a:cs typeface="Calibri"/>
              </a:rPr>
              <a:t>t </a:t>
            </a:r>
            <a:r>
              <a:rPr lang="en-US" sz="1200" spc="-20" dirty="0">
                <a:solidFill>
                  <a:srgbClr val="001F5F"/>
                </a:solidFill>
                <a:cs typeface="Calibri"/>
              </a:rPr>
              <a:t>doe</a:t>
            </a:r>
            <a:r>
              <a:rPr lang="en-US" sz="1200" spc="-15" dirty="0">
                <a:solidFill>
                  <a:srgbClr val="001F5F"/>
                </a:solidFill>
                <a:cs typeface="Calibri"/>
              </a:rPr>
              <a:t>s</a:t>
            </a:r>
            <a:r>
              <a:rPr lang="en-US" sz="1200" spc="15" dirty="0">
                <a:solidFill>
                  <a:srgbClr val="001F5F"/>
                </a:solidFill>
                <a:cs typeface="Calibri"/>
              </a:rPr>
              <a:t> </a:t>
            </a:r>
            <a:r>
              <a:rPr lang="en-US" sz="1200" spc="-20" dirty="0">
                <a:solidFill>
                  <a:srgbClr val="001F5F"/>
                </a:solidFill>
                <a:cs typeface="Calibri"/>
              </a:rPr>
              <a:t>no</a:t>
            </a:r>
            <a:r>
              <a:rPr lang="en-US" sz="1200" spc="-10" dirty="0">
                <a:solidFill>
                  <a:srgbClr val="001F5F"/>
                </a:solidFill>
                <a:cs typeface="Calibri"/>
              </a:rPr>
              <a:t>t</a:t>
            </a:r>
            <a:r>
              <a:rPr lang="en-US" sz="1200" spc="10" dirty="0">
                <a:solidFill>
                  <a:srgbClr val="001F5F"/>
                </a:solidFill>
                <a:cs typeface="Calibri"/>
              </a:rPr>
              <a:t> </a:t>
            </a:r>
            <a:r>
              <a:rPr lang="en-US" sz="1200" spc="-20" dirty="0">
                <a:solidFill>
                  <a:srgbClr val="001F5F"/>
                </a:solidFill>
                <a:cs typeface="Calibri"/>
              </a:rPr>
              <a:t>fu</a:t>
            </a:r>
            <a:r>
              <a:rPr lang="en-US" sz="1200" spc="-25" dirty="0">
                <a:solidFill>
                  <a:srgbClr val="001F5F"/>
                </a:solidFill>
                <a:cs typeface="Calibri"/>
              </a:rPr>
              <a:t>l</a:t>
            </a:r>
            <a:r>
              <a:rPr lang="en-US" sz="1200" spc="-5" dirty="0">
                <a:solidFill>
                  <a:srgbClr val="001F5F"/>
                </a:solidFill>
                <a:cs typeface="Calibri"/>
              </a:rPr>
              <a:t>fi</a:t>
            </a:r>
            <a:r>
              <a:rPr lang="en-US" sz="1200" spc="-15" dirty="0">
                <a:solidFill>
                  <a:srgbClr val="001F5F"/>
                </a:solidFill>
                <a:cs typeface="Calibri"/>
              </a:rPr>
              <a:t>l</a:t>
            </a:r>
            <a:r>
              <a:rPr lang="en-US" sz="1200" dirty="0">
                <a:solidFill>
                  <a:srgbClr val="001F5F"/>
                </a:solidFill>
                <a:cs typeface="Calibri"/>
              </a:rPr>
              <a:t>l</a:t>
            </a:r>
            <a:r>
              <a:rPr lang="en-US" sz="1200" spc="20" dirty="0">
                <a:solidFill>
                  <a:srgbClr val="001F5F"/>
                </a:solidFill>
                <a:cs typeface="Calibri"/>
              </a:rPr>
              <a:t> </a:t>
            </a:r>
            <a:r>
              <a:rPr lang="en-US" sz="1200" spc="-15" dirty="0">
                <a:solidFill>
                  <a:srgbClr val="001F5F"/>
                </a:solidFill>
                <a:cs typeface="Calibri"/>
              </a:rPr>
              <a:t>a</a:t>
            </a:r>
            <a:r>
              <a:rPr lang="en-US" sz="1200" spc="-5" dirty="0">
                <a:solidFill>
                  <a:srgbClr val="001F5F"/>
                </a:solidFill>
                <a:cs typeface="Calibri"/>
              </a:rPr>
              <a:t> </a:t>
            </a:r>
            <a:r>
              <a:rPr lang="en-US" sz="1200" spc="-20" dirty="0">
                <a:solidFill>
                  <a:srgbClr val="001F5F"/>
                </a:solidFill>
                <a:cs typeface="Calibri"/>
              </a:rPr>
              <a:t>p</a:t>
            </a:r>
            <a:r>
              <a:rPr lang="en-US" sz="1200" spc="-70" dirty="0">
                <a:solidFill>
                  <a:srgbClr val="001F5F"/>
                </a:solidFill>
                <a:cs typeface="Calibri"/>
              </a:rPr>
              <a:t>r</a:t>
            </a:r>
            <a:r>
              <a:rPr lang="en-US" sz="1200" spc="-20" dirty="0">
                <a:solidFill>
                  <a:srgbClr val="001F5F"/>
                </a:solidFill>
                <a:cs typeface="Calibri"/>
              </a:rPr>
              <a:t>og</a:t>
            </a:r>
            <a:r>
              <a:rPr lang="en-US" sz="1200" spc="-70" dirty="0">
                <a:solidFill>
                  <a:srgbClr val="001F5F"/>
                </a:solidFill>
                <a:cs typeface="Calibri"/>
              </a:rPr>
              <a:t>r</a:t>
            </a:r>
            <a:r>
              <a:rPr lang="en-US" sz="1200" spc="-20" dirty="0">
                <a:solidFill>
                  <a:srgbClr val="001F5F"/>
                </a:solidFill>
                <a:cs typeface="Calibri"/>
              </a:rPr>
              <a:t>am</a:t>
            </a:r>
            <a:r>
              <a:rPr lang="en-US" sz="1200" spc="15" dirty="0">
                <a:solidFill>
                  <a:srgbClr val="001F5F"/>
                </a:solidFill>
                <a:cs typeface="Calibri"/>
              </a:rPr>
              <a:t> </a:t>
            </a:r>
            <a:r>
              <a:rPr lang="en-US" sz="1200" spc="-50" dirty="0">
                <a:solidFill>
                  <a:srgbClr val="001F5F"/>
                </a:solidFill>
                <a:cs typeface="Calibri"/>
              </a:rPr>
              <a:t>r</a:t>
            </a:r>
            <a:r>
              <a:rPr lang="en-US" sz="1200" spc="-15" dirty="0">
                <a:solidFill>
                  <a:srgbClr val="001F5F"/>
                </a:solidFill>
                <a:cs typeface="Calibri"/>
              </a:rPr>
              <a:t>equ</a:t>
            </a:r>
            <a:r>
              <a:rPr lang="en-US" sz="1200" spc="-30" dirty="0">
                <a:solidFill>
                  <a:srgbClr val="001F5F"/>
                </a:solidFill>
                <a:cs typeface="Calibri"/>
              </a:rPr>
              <a:t>i</a:t>
            </a:r>
            <a:r>
              <a:rPr lang="en-US" sz="1200" spc="-50" dirty="0">
                <a:solidFill>
                  <a:srgbClr val="001F5F"/>
                </a:solidFill>
                <a:cs typeface="Calibri"/>
              </a:rPr>
              <a:t>r</a:t>
            </a:r>
            <a:r>
              <a:rPr lang="en-US" sz="1200" spc="-20" dirty="0">
                <a:solidFill>
                  <a:srgbClr val="001F5F"/>
                </a:solidFill>
                <a:cs typeface="Calibri"/>
              </a:rPr>
              <a:t>eme</a:t>
            </a:r>
            <a:r>
              <a:rPr lang="en-US" sz="1200" spc="-50" dirty="0">
                <a:solidFill>
                  <a:srgbClr val="001F5F"/>
                </a:solidFill>
                <a:cs typeface="Calibri"/>
              </a:rPr>
              <a:t>n</a:t>
            </a:r>
            <a:r>
              <a:rPr lang="en-US" sz="1200" spc="-10" dirty="0">
                <a:solidFill>
                  <a:srgbClr val="001F5F"/>
                </a:solidFill>
                <a:cs typeface="Calibri"/>
              </a:rPr>
              <a:t>t,</a:t>
            </a:r>
            <a:r>
              <a:rPr lang="en-US" sz="1200" spc="30" dirty="0">
                <a:solidFill>
                  <a:srgbClr val="001F5F"/>
                </a:solidFill>
                <a:cs typeface="Calibri"/>
              </a:rPr>
              <a:t> </a:t>
            </a:r>
            <a:r>
              <a:rPr lang="en-US" sz="1200" spc="-10" dirty="0">
                <a:solidFill>
                  <a:srgbClr val="001F5F"/>
                </a:solidFill>
                <a:cs typeface="Calibri"/>
              </a:rPr>
              <a:t>it</a:t>
            </a:r>
            <a:r>
              <a:rPr lang="en-US" sz="1200" spc="-5" dirty="0">
                <a:solidFill>
                  <a:srgbClr val="001F5F"/>
                </a:solidFill>
                <a:cs typeface="Calibri"/>
              </a:rPr>
              <a:t> </a:t>
            </a:r>
            <a:r>
              <a:rPr lang="en-US" sz="1200" spc="-30" dirty="0">
                <a:solidFill>
                  <a:srgbClr val="001F5F"/>
                </a:solidFill>
                <a:cs typeface="Calibri"/>
              </a:rPr>
              <a:t>c</a:t>
            </a:r>
            <a:r>
              <a:rPr lang="en-US" sz="1200" spc="-15" dirty="0">
                <a:solidFill>
                  <a:srgbClr val="001F5F"/>
                </a:solidFill>
                <a:cs typeface="Calibri"/>
              </a:rPr>
              <a:t>annot</a:t>
            </a:r>
            <a:r>
              <a:rPr lang="en-US" sz="1200" spc="5" dirty="0">
                <a:solidFill>
                  <a:srgbClr val="001F5F"/>
                </a:solidFill>
                <a:cs typeface="Calibri"/>
              </a:rPr>
              <a:t> </a:t>
            </a:r>
            <a:r>
              <a:rPr lang="en-US" sz="1200" spc="-20" dirty="0">
                <a:solidFill>
                  <a:srgbClr val="001F5F"/>
                </a:solidFill>
                <a:cs typeface="Calibri"/>
              </a:rPr>
              <a:t>be</a:t>
            </a:r>
            <a:r>
              <a:rPr lang="en-US" sz="1200" spc="-15" dirty="0">
                <a:solidFill>
                  <a:srgbClr val="001F5F"/>
                </a:solidFill>
                <a:cs typeface="Calibri"/>
              </a:rPr>
              <a:t> </a:t>
            </a:r>
            <a:r>
              <a:rPr lang="en-US" sz="1200" spc="-10" dirty="0">
                <a:solidFill>
                  <a:srgbClr val="001F5F"/>
                </a:solidFill>
                <a:cs typeface="Calibri"/>
              </a:rPr>
              <a:t>certif</a:t>
            </a:r>
            <a:r>
              <a:rPr lang="en-US" sz="1200" spc="-25" dirty="0">
                <a:solidFill>
                  <a:srgbClr val="001F5F"/>
                </a:solidFill>
                <a:cs typeface="Calibri"/>
              </a:rPr>
              <a:t>i</a:t>
            </a:r>
            <a:r>
              <a:rPr lang="en-US" sz="1200" spc="-15" dirty="0">
                <a:solidFill>
                  <a:srgbClr val="001F5F"/>
                </a:solidFill>
                <a:cs typeface="Calibri"/>
              </a:rPr>
              <a:t>ed</a:t>
            </a:r>
            <a:r>
              <a:rPr lang="en-US" sz="1200" spc="5" dirty="0">
                <a:solidFill>
                  <a:srgbClr val="001F5F"/>
                </a:solidFill>
                <a:cs typeface="Calibri"/>
              </a:rPr>
              <a:t> </a:t>
            </a:r>
            <a:r>
              <a:rPr lang="en-US" sz="1200" spc="-75" dirty="0">
                <a:solidFill>
                  <a:srgbClr val="001F5F"/>
                </a:solidFill>
                <a:cs typeface="Calibri"/>
              </a:rPr>
              <a:t>f</a:t>
            </a:r>
            <a:r>
              <a:rPr lang="en-US" sz="1200" spc="-20" dirty="0">
                <a:solidFill>
                  <a:srgbClr val="001F5F"/>
                </a:solidFill>
                <a:cs typeface="Calibri"/>
              </a:rPr>
              <a:t>o</a:t>
            </a:r>
            <a:r>
              <a:rPr lang="en-US" sz="1200" spc="-10" dirty="0">
                <a:solidFill>
                  <a:srgbClr val="001F5F"/>
                </a:solidFill>
                <a:cs typeface="Calibri"/>
              </a:rPr>
              <a:t>r</a:t>
            </a:r>
            <a:r>
              <a:rPr lang="en-US" sz="1200" dirty="0">
                <a:solidFill>
                  <a:srgbClr val="001F5F"/>
                </a:solidFill>
                <a:cs typeface="Calibri"/>
              </a:rPr>
              <a:t> </a:t>
            </a:r>
            <a:r>
              <a:rPr lang="en-US" sz="1200" spc="-155" dirty="0">
                <a:solidFill>
                  <a:srgbClr val="001F5F"/>
                </a:solidFill>
                <a:cs typeface="Calibri"/>
              </a:rPr>
              <a:t>V</a:t>
            </a:r>
            <a:r>
              <a:rPr lang="en-US" sz="1200" spc="-20" dirty="0">
                <a:solidFill>
                  <a:srgbClr val="001F5F"/>
                </a:solidFill>
                <a:cs typeface="Calibri"/>
              </a:rPr>
              <a:t>A</a:t>
            </a:r>
            <a:r>
              <a:rPr lang="en-US" sz="1200" spc="10" dirty="0">
                <a:solidFill>
                  <a:srgbClr val="001F5F"/>
                </a:solidFill>
                <a:cs typeface="Calibri"/>
              </a:rPr>
              <a:t> </a:t>
            </a:r>
            <a:r>
              <a:rPr lang="en-US" sz="1200" spc="-20" dirty="0">
                <a:solidFill>
                  <a:srgbClr val="001F5F"/>
                </a:solidFill>
                <a:cs typeface="Calibri"/>
              </a:rPr>
              <a:t>pu</a:t>
            </a:r>
            <a:r>
              <a:rPr lang="en-US" sz="1200" spc="-25" dirty="0">
                <a:solidFill>
                  <a:srgbClr val="001F5F"/>
                </a:solidFill>
                <a:cs typeface="Calibri"/>
              </a:rPr>
              <a:t>r</a:t>
            </a:r>
            <a:r>
              <a:rPr lang="en-US" sz="1200" spc="-20" dirty="0">
                <a:solidFill>
                  <a:srgbClr val="001F5F"/>
                </a:solidFill>
                <a:cs typeface="Calibri"/>
              </a:rPr>
              <a:t>poses.</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48</a:t>
            </a:fld>
            <a:endParaRPr lang="en-US" dirty="0"/>
          </a:p>
        </p:txBody>
      </p:sp>
    </p:spTree>
    <p:extLst>
      <p:ext uri="{BB962C8B-B14F-4D97-AF65-F5344CB8AC3E}">
        <p14:creationId xmlns:p14="http://schemas.microsoft.com/office/powerpoint/2010/main" val="12234275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Credit for Prior Training.]</a:t>
            </a:r>
          </a:p>
          <a:p>
            <a:endParaRPr lang="en-US" dirty="0"/>
          </a:p>
          <a:p>
            <a:r>
              <a:rPr lang="en-US" dirty="0"/>
              <a:t>[Instruction or Discussion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prior training and credit evaluation policies and that schools must evaluate prior credit, grant credit as appropriate, notify the student, and shorten the program accordingly. They must also have credit evaluation records available to VA upon request. Give an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0" dirty="0">
                <a:solidFill>
                  <a:srgbClr val="001F5F"/>
                </a:solidFill>
                <a:latin typeface="+mn-lt"/>
                <a:cs typeface="Calibri"/>
              </a:rPr>
              <a:t>A course may not be certified if the </a:t>
            </a:r>
            <a:r>
              <a:rPr lang="en-US" sz="1200" spc="-45" dirty="0">
                <a:solidFill>
                  <a:srgbClr val="001F5F"/>
                </a:solidFill>
                <a:latin typeface="+mn-lt"/>
                <a:cs typeface="Calibri"/>
              </a:rPr>
              <a:t>v</a:t>
            </a:r>
            <a:r>
              <a:rPr lang="en-US" sz="1200" spc="-30" dirty="0">
                <a:solidFill>
                  <a:srgbClr val="001F5F"/>
                </a:solidFill>
                <a:latin typeface="+mn-lt"/>
                <a:cs typeface="Calibri"/>
              </a:rPr>
              <a:t>e</a:t>
            </a:r>
            <a:r>
              <a:rPr lang="en-US" sz="1200" spc="-35" dirty="0">
                <a:solidFill>
                  <a:srgbClr val="001F5F"/>
                </a:solidFill>
                <a:latin typeface="+mn-lt"/>
                <a:cs typeface="Calibri"/>
              </a:rPr>
              <a:t>t</a:t>
            </a:r>
            <a:r>
              <a:rPr lang="en-US" sz="1200" spc="-15" dirty="0">
                <a:solidFill>
                  <a:srgbClr val="001F5F"/>
                </a:solidFill>
                <a:latin typeface="+mn-lt"/>
                <a:cs typeface="Calibri"/>
              </a:rPr>
              <a:t>e</a:t>
            </a:r>
            <a:r>
              <a:rPr lang="en-US" sz="1200" spc="-80" dirty="0">
                <a:solidFill>
                  <a:srgbClr val="001F5F"/>
                </a:solidFill>
                <a:latin typeface="+mn-lt"/>
                <a:cs typeface="Calibri"/>
              </a:rPr>
              <a:t>r</a:t>
            </a:r>
            <a:r>
              <a:rPr lang="en-US" sz="1200" spc="-25" dirty="0">
                <a:solidFill>
                  <a:srgbClr val="001F5F"/>
                </a:solidFill>
                <a:latin typeface="+mn-lt"/>
                <a:cs typeface="Calibri"/>
              </a:rPr>
              <a:t>a</a:t>
            </a:r>
            <a:r>
              <a:rPr lang="en-US" sz="1200" dirty="0">
                <a:solidFill>
                  <a:srgbClr val="001F5F"/>
                </a:solidFill>
                <a:latin typeface="+mn-lt"/>
                <a:cs typeface="Calibri"/>
              </a:rPr>
              <a:t>n</a:t>
            </a:r>
            <a:r>
              <a:rPr lang="en-US" sz="1200" spc="235" dirty="0">
                <a:solidFill>
                  <a:srgbClr val="001F5F"/>
                </a:solidFill>
                <a:latin typeface="+mn-lt"/>
                <a:cs typeface="Calibri"/>
              </a:rPr>
              <a:t> </a:t>
            </a:r>
            <a:r>
              <a:rPr lang="en-US" sz="1200" spc="-5" dirty="0">
                <a:solidFill>
                  <a:srgbClr val="001F5F"/>
                </a:solidFill>
                <a:latin typeface="+mn-lt"/>
                <a:cs typeface="Calibri"/>
              </a:rPr>
              <a:t>o</a:t>
            </a:r>
            <a:r>
              <a:rPr lang="en-US" sz="1200" spc="-10" dirty="0">
                <a:solidFill>
                  <a:srgbClr val="001F5F"/>
                </a:solidFill>
                <a:latin typeface="+mn-lt"/>
                <a:cs typeface="Calibri"/>
              </a:rPr>
              <a:t>r</a:t>
            </a:r>
            <a:r>
              <a:rPr lang="en-US" sz="1200" spc="250" dirty="0">
                <a:solidFill>
                  <a:srgbClr val="001F5F"/>
                </a:solidFill>
                <a:latin typeface="+mn-lt"/>
                <a:cs typeface="Calibri"/>
              </a:rPr>
              <a:t> </a:t>
            </a:r>
            <a:r>
              <a:rPr lang="en-US" sz="1200" spc="-20" dirty="0">
                <a:solidFill>
                  <a:srgbClr val="001F5F"/>
                </a:solidFill>
                <a:latin typeface="+mn-lt"/>
                <a:cs typeface="Calibri"/>
              </a:rPr>
              <a:t>pe</a:t>
            </a:r>
            <a:r>
              <a:rPr lang="en-US" sz="1200" spc="-55" dirty="0">
                <a:solidFill>
                  <a:srgbClr val="001F5F"/>
                </a:solidFill>
                <a:latin typeface="+mn-lt"/>
                <a:cs typeface="Calibri"/>
              </a:rPr>
              <a:t>r</a:t>
            </a:r>
            <a:r>
              <a:rPr lang="en-US" sz="1200" spc="-20" dirty="0">
                <a:solidFill>
                  <a:srgbClr val="001F5F"/>
                </a:solidFill>
                <a:latin typeface="+mn-lt"/>
                <a:cs typeface="Calibri"/>
              </a:rPr>
              <a:t>s</a:t>
            </a:r>
            <a:r>
              <a:rPr lang="en-US" sz="1200" spc="-10" dirty="0">
                <a:solidFill>
                  <a:srgbClr val="001F5F"/>
                </a:solidFill>
                <a:latin typeface="+mn-lt"/>
                <a:cs typeface="Calibri"/>
              </a:rPr>
              <a:t>o</a:t>
            </a:r>
            <a:r>
              <a:rPr lang="en-US" sz="1200" dirty="0">
                <a:solidFill>
                  <a:srgbClr val="001F5F"/>
                </a:solidFill>
                <a:latin typeface="+mn-lt"/>
                <a:cs typeface="Calibri"/>
              </a:rPr>
              <a:t>n</a:t>
            </a:r>
            <a:r>
              <a:rPr lang="en-US" sz="1200" spc="250" dirty="0">
                <a:solidFill>
                  <a:srgbClr val="001F5F"/>
                </a:solidFill>
                <a:latin typeface="+mn-lt"/>
                <a:cs typeface="Calibri"/>
              </a:rPr>
              <a:t> </a:t>
            </a:r>
            <a:r>
              <a:rPr lang="en-US" sz="1200" spc="-10" dirty="0">
                <a:solidFill>
                  <a:srgbClr val="001F5F"/>
                </a:solidFill>
                <a:latin typeface="+mn-lt"/>
                <a:cs typeface="Calibri"/>
              </a:rPr>
              <a:t>i</a:t>
            </a:r>
            <a:r>
              <a:rPr lang="en-US" sz="1200" dirty="0">
                <a:solidFill>
                  <a:srgbClr val="001F5F"/>
                </a:solidFill>
                <a:latin typeface="+mn-lt"/>
                <a:cs typeface="Calibri"/>
              </a:rPr>
              <a:t>s</a:t>
            </a:r>
            <a:r>
              <a:rPr lang="en-US" sz="1200" spc="250" dirty="0">
                <a:solidFill>
                  <a:srgbClr val="001F5F"/>
                </a:solidFill>
                <a:latin typeface="+mn-lt"/>
                <a:cs typeface="Calibri"/>
              </a:rPr>
              <a:t> </a:t>
            </a:r>
            <a:r>
              <a:rPr lang="en-US" sz="1200" spc="-10" dirty="0">
                <a:solidFill>
                  <a:srgbClr val="001F5F"/>
                </a:solidFill>
                <a:latin typeface="+mn-lt"/>
                <a:cs typeface="Calibri"/>
              </a:rPr>
              <a:t>al</a:t>
            </a:r>
            <a:r>
              <a:rPr lang="en-US" sz="1200" spc="-55" dirty="0">
                <a:solidFill>
                  <a:srgbClr val="001F5F"/>
                </a:solidFill>
                <a:latin typeface="+mn-lt"/>
                <a:cs typeface="Calibri"/>
              </a:rPr>
              <a:t>r</a:t>
            </a:r>
            <a:r>
              <a:rPr lang="en-US" sz="1200" spc="-15" dirty="0">
                <a:solidFill>
                  <a:srgbClr val="001F5F"/>
                </a:solidFill>
                <a:latin typeface="+mn-lt"/>
                <a:cs typeface="Calibri"/>
              </a:rPr>
              <a:t>eady</a:t>
            </a:r>
            <a:r>
              <a:rPr lang="en-US" sz="1200" spc="250" dirty="0">
                <a:solidFill>
                  <a:srgbClr val="001F5F"/>
                </a:solidFill>
                <a:latin typeface="+mn-lt"/>
                <a:cs typeface="Calibri"/>
              </a:rPr>
              <a:t> </a:t>
            </a:r>
            <a:r>
              <a:rPr lang="en-US" sz="1200" spc="-5" dirty="0">
                <a:solidFill>
                  <a:srgbClr val="001F5F"/>
                </a:solidFill>
                <a:latin typeface="+mn-lt"/>
                <a:cs typeface="Calibri"/>
              </a:rPr>
              <a:t>qual</a:t>
            </a:r>
            <a:r>
              <a:rPr lang="en-US" sz="1200" spc="-10" dirty="0">
                <a:solidFill>
                  <a:srgbClr val="001F5F"/>
                </a:solidFill>
                <a:latin typeface="+mn-lt"/>
                <a:cs typeface="Calibri"/>
              </a:rPr>
              <a:t>i</a:t>
            </a:r>
            <a:r>
              <a:rPr lang="en-US" sz="1200" spc="-5" dirty="0">
                <a:solidFill>
                  <a:srgbClr val="001F5F"/>
                </a:solidFill>
                <a:latin typeface="+mn-lt"/>
                <a:cs typeface="Calibri"/>
              </a:rPr>
              <a:t>f</a:t>
            </a:r>
            <a:r>
              <a:rPr lang="en-US" sz="1200" spc="-10" dirty="0">
                <a:solidFill>
                  <a:srgbClr val="001F5F"/>
                </a:solidFill>
                <a:latin typeface="+mn-lt"/>
                <a:cs typeface="Calibri"/>
              </a:rPr>
              <a:t>i</a:t>
            </a:r>
            <a:r>
              <a:rPr lang="en-US" sz="1200" spc="-15" dirty="0">
                <a:solidFill>
                  <a:srgbClr val="001F5F"/>
                </a:solidFill>
                <a:latin typeface="+mn-lt"/>
                <a:cs typeface="Calibri"/>
              </a:rPr>
              <a:t>ed,</a:t>
            </a:r>
            <a:r>
              <a:rPr lang="en-US" sz="1200" spc="254" dirty="0">
                <a:solidFill>
                  <a:srgbClr val="001F5F"/>
                </a:solidFill>
                <a:latin typeface="+mn-lt"/>
                <a:cs typeface="Calibri"/>
              </a:rPr>
              <a:t> </a:t>
            </a:r>
            <a:r>
              <a:rPr lang="en-US" sz="1200" spc="-35" dirty="0">
                <a:solidFill>
                  <a:srgbClr val="001F5F"/>
                </a:solidFill>
                <a:latin typeface="+mn-lt"/>
                <a:cs typeface="Calibri"/>
              </a:rPr>
              <a:t>b</a:t>
            </a:r>
            <a:r>
              <a:rPr lang="en-US" sz="1200" spc="-15" dirty="0">
                <a:solidFill>
                  <a:srgbClr val="001F5F"/>
                </a:solidFill>
                <a:latin typeface="+mn-lt"/>
                <a:cs typeface="Calibri"/>
              </a:rPr>
              <a:t>y</a:t>
            </a:r>
            <a:r>
              <a:rPr lang="en-US" sz="1200" spc="245" dirty="0">
                <a:solidFill>
                  <a:srgbClr val="001F5F"/>
                </a:solidFill>
                <a:latin typeface="+mn-lt"/>
                <a:cs typeface="Calibri"/>
              </a:rPr>
              <a:t> </a:t>
            </a:r>
            <a:r>
              <a:rPr lang="en-US" sz="1200" spc="-55" dirty="0">
                <a:solidFill>
                  <a:srgbClr val="001F5F"/>
                </a:solidFill>
                <a:latin typeface="+mn-lt"/>
                <a:cs typeface="Calibri"/>
              </a:rPr>
              <a:t>r</a:t>
            </a:r>
            <a:r>
              <a:rPr lang="en-US" sz="1200" spc="-15" dirty="0">
                <a:solidFill>
                  <a:srgbClr val="001F5F"/>
                </a:solidFill>
                <a:latin typeface="+mn-lt"/>
                <a:cs typeface="Calibri"/>
              </a:rPr>
              <a:t>eason</a:t>
            </a:r>
            <a:r>
              <a:rPr lang="en-US" sz="1200" spc="-10" dirty="0">
                <a:solidFill>
                  <a:srgbClr val="001F5F"/>
                </a:solidFill>
                <a:latin typeface="+mn-lt"/>
                <a:cs typeface="Calibri"/>
              </a:rPr>
              <a:t> of</a:t>
            </a:r>
            <a:r>
              <a:rPr lang="en-US" sz="1200" spc="75" dirty="0">
                <a:solidFill>
                  <a:srgbClr val="001F5F"/>
                </a:solidFill>
                <a:latin typeface="+mn-lt"/>
                <a:cs typeface="Calibri"/>
              </a:rPr>
              <a:t> </a:t>
            </a:r>
            <a:r>
              <a:rPr lang="en-US" sz="1200" spc="-20" dirty="0">
                <a:solidFill>
                  <a:srgbClr val="001F5F"/>
                </a:solidFill>
                <a:latin typeface="+mn-lt"/>
                <a:cs typeface="Calibri"/>
              </a:rPr>
              <a:t>p</a:t>
            </a:r>
            <a:r>
              <a:rPr lang="en-US" sz="1200" spc="-55" dirty="0">
                <a:solidFill>
                  <a:srgbClr val="001F5F"/>
                </a:solidFill>
                <a:latin typeface="+mn-lt"/>
                <a:cs typeface="Calibri"/>
              </a:rPr>
              <a:t>r</a:t>
            </a:r>
            <a:r>
              <a:rPr lang="en-US" sz="1200" spc="-25" dirty="0">
                <a:solidFill>
                  <a:srgbClr val="001F5F"/>
                </a:solidFill>
                <a:latin typeface="+mn-lt"/>
                <a:cs typeface="Calibri"/>
              </a:rPr>
              <a:t>e</a:t>
            </a:r>
            <a:r>
              <a:rPr lang="en-US" sz="1200" spc="-15" dirty="0">
                <a:solidFill>
                  <a:srgbClr val="001F5F"/>
                </a:solidFill>
                <a:latin typeface="+mn-lt"/>
                <a:cs typeface="Calibri"/>
              </a:rPr>
              <a:t>v</a:t>
            </a:r>
            <a:r>
              <a:rPr lang="en-US" sz="1200" spc="-20" dirty="0">
                <a:solidFill>
                  <a:srgbClr val="001F5F"/>
                </a:solidFill>
                <a:latin typeface="+mn-lt"/>
                <a:cs typeface="Calibri"/>
              </a:rPr>
              <a:t>i</a:t>
            </a:r>
            <a:r>
              <a:rPr lang="en-US" sz="1200" spc="-5" dirty="0">
                <a:solidFill>
                  <a:srgbClr val="001F5F"/>
                </a:solidFill>
                <a:latin typeface="+mn-lt"/>
                <a:cs typeface="Calibri"/>
              </a:rPr>
              <a:t>o</a:t>
            </a:r>
            <a:r>
              <a:rPr lang="en-US" sz="1200" spc="-20" dirty="0">
                <a:solidFill>
                  <a:srgbClr val="001F5F"/>
                </a:solidFill>
                <a:latin typeface="+mn-lt"/>
                <a:cs typeface="Calibri"/>
              </a:rPr>
              <a:t>u</a:t>
            </a:r>
            <a:r>
              <a:rPr lang="en-US" sz="1200" spc="-15" dirty="0">
                <a:solidFill>
                  <a:srgbClr val="001F5F"/>
                </a:solidFill>
                <a:latin typeface="+mn-lt"/>
                <a:cs typeface="Calibri"/>
              </a:rPr>
              <a:t>s</a:t>
            </a:r>
            <a:r>
              <a:rPr lang="en-US" sz="1200" spc="80" dirty="0">
                <a:solidFill>
                  <a:srgbClr val="001F5F"/>
                </a:solidFill>
                <a:latin typeface="+mn-lt"/>
                <a:cs typeface="Calibri"/>
              </a:rPr>
              <a:t> </a:t>
            </a:r>
            <a:r>
              <a:rPr lang="en-US" sz="1200" spc="-10" dirty="0">
                <a:solidFill>
                  <a:srgbClr val="001F5F"/>
                </a:solidFill>
                <a:latin typeface="+mn-lt"/>
                <a:cs typeface="Calibri"/>
              </a:rPr>
              <a:t>e</a:t>
            </a:r>
            <a:r>
              <a:rPr lang="en-US" sz="1200" spc="-20" dirty="0">
                <a:solidFill>
                  <a:srgbClr val="001F5F"/>
                </a:solidFill>
                <a:latin typeface="+mn-lt"/>
                <a:cs typeface="Calibri"/>
              </a:rPr>
              <a:t>du</a:t>
            </a:r>
            <a:r>
              <a:rPr lang="en-US" sz="1200" spc="-30" dirty="0">
                <a:solidFill>
                  <a:srgbClr val="001F5F"/>
                </a:solidFill>
                <a:latin typeface="+mn-lt"/>
                <a:cs typeface="Calibri"/>
              </a:rPr>
              <a:t>c</a:t>
            </a:r>
            <a:r>
              <a:rPr lang="en-US" sz="1200" spc="-35" dirty="0">
                <a:solidFill>
                  <a:srgbClr val="001F5F"/>
                </a:solidFill>
                <a:latin typeface="+mn-lt"/>
                <a:cs typeface="Calibri"/>
              </a:rPr>
              <a:t>a</a:t>
            </a:r>
            <a:r>
              <a:rPr lang="en-US" sz="1200" spc="-15" dirty="0">
                <a:solidFill>
                  <a:srgbClr val="001F5F"/>
                </a:solidFill>
                <a:latin typeface="+mn-lt"/>
                <a:cs typeface="Calibri"/>
              </a:rPr>
              <a:t>tion</a:t>
            </a:r>
            <a:r>
              <a:rPr lang="en-US" sz="1200" spc="80" dirty="0">
                <a:solidFill>
                  <a:srgbClr val="001F5F"/>
                </a:solidFill>
                <a:latin typeface="+mn-lt"/>
                <a:cs typeface="Calibri"/>
              </a:rPr>
              <a:t> </a:t>
            </a:r>
            <a:r>
              <a:rPr lang="en-US" sz="1200" spc="-15" dirty="0">
                <a:solidFill>
                  <a:srgbClr val="001F5F"/>
                </a:solidFill>
                <a:latin typeface="+mn-lt"/>
                <a:cs typeface="Calibri"/>
              </a:rPr>
              <a:t>or</a:t>
            </a:r>
            <a:r>
              <a:rPr lang="en-US" sz="1200" spc="70" dirty="0">
                <a:solidFill>
                  <a:srgbClr val="001F5F"/>
                </a:solidFill>
                <a:latin typeface="+mn-lt"/>
                <a:cs typeface="Calibri"/>
              </a:rPr>
              <a:t> </a:t>
            </a:r>
            <a:r>
              <a:rPr lang="en-US" sz="1200" spc="-5" dirty="0">
                <a:solidFill>
                  <a:srgbClr val="001F5F"/>
                </a:solidFill>
                <a:latin typeface="+mn-lt"/>
                <a:cs typeface="Calibri"/>
              </a:rPr>
              <a:t>t</a:t>
            </a:r>
            <a:r>
              <a:rPr lang="en-US" sz="1200" spc="-75" dirty="0">
                <a:solidFill>
                  <a:srgbClr val="001F5F"/>
                </a:solidFill>
                <a:latin typeface="+mn-lt"/>
                <a:cs typeface="Calibri"/>
              </a:rPr>
              <a:t>r</a:t>
            </a:r>
            <a:r>
              <a:rPr lang="en-US" sz="1200" spc="-15" dirty="0">
                <a:solidFill>
                  <a:srgbClr val="001F5F"/>
                </a:solidFill>
                <a:latin typeface="+mn-lt"/>
                <a:cs typeface="Calibri"/>
              </a:rPr>
              <a:t>ain</a:t>
            </a:r>
            <a:r>
              <a:rPr lang="en-US" sz="1200" dirty="0">
                <a:solidFill>
                  <a:srgbClr val="001F5F"/>
                </a:solidFill>
                <a:latin typeface="+mn-lt"/>
                <a:cs typeface="Calibri"/>
              </a:rPr>
              <a:t>i</a:t>
            </a:r>
            <a:r>
              <a:rPr lang="en-US" sz="1200" spc="-20" dirty="0">
                <a:solidFill>
                  <a:srgbClr val="001F5F"/>
                </a:solidFill>
                <a:latin typeface="+mn-lt"/>
                <a:cs typeface="Calibri"/>
              </a:rPr>
              <a:t>n</a:t>
            </a:r>
            <a:r>
              <a:rPr lang="en-US" sz="1200" spc="15" dirty="0">
                <a:solidFill>
                  <a:srgbClr val="001F5F"/>
                </a:solidFill>
                <a:latin typeface="+mn-lt"/>
                <a:cs typeface="Calibri"/>
              </a:rPr>
              <a:t>g</a:t>
            </a:r>
            <a:r>
              <a:rPr lang="en-US" sz="1200" spc="-10" dirty="0">
                <a:solidFill>
                  <a:srgbClr val="001F5F"/>
                </a:solidFill>
                <a:latin typeface="+mn-lt"/>
                <a:cs typeface="Calibri"/>
              </a:rPr>
              <a:t>,</a:t>
            </a:r>
            <a:r>
              <a:rPr lang="en-US" sz="1200" spc="80" dirty="0">
                <a:solidFill>
                  <a:srgbClr val="001F5F"/>
                </a:solidFill>
                <a:latin typeface="+mn-lt"/>
                <a:cs typeface="Calibri"/>
              </a:rPr>
              <a:t> </a:t>
            </a:r>
            <a:r>
              <a:rPr lang="en-US" sz="1200" spc="-75" dirty="0">
                <a:solidFill>
                  <a:srgbClr val="001F5F"/>
                </a:solidFill>
                <a:latin typeface="+mn-lt"/>
                <a:cs typeface="Calibri"/>
              </a:rPr>
              <a:t>f</a:t>
            </a:r>
            <a:r>
              <a:rPr lang="en-US" sz="1200" spc="-20" dirty="0">
                <a:solidFill>
                  <a:srgbClr val="001F5F"/>
                </a:solidFill>
                <a:latin typeface="+mn-lt"/>
                <a:cs typeface="Calibri"/>
              </a:rPr>
              <a:t>o</a:t>
            </a:r>
            <a:r>
              <a:rPr lang="en-US" sz="1200" spc="-10" dirty="0">
                <a:solidFill>
                  <a:srgbClr val="001F5F"/>
                </a:solidFill>
                <a:latin typeface="+mn-lt"/>
                <a:cs typeface="Calibri"/>
              </a:rPr>
              <a:t>r</a:t>
            </a:r>
            <a:r>
              <a:rPr lang="en-US" sz="1200" spc="85" dirty="0">
                <a:solidFill>
                  <a:srgbClr val="001F5F"/>
                </a:solidFill>
                <a:latin typeface="+mn-lt"/>
                <a:cs typeface="Calibri"/>
              </a:rPr>
              <a:t> </a:t>
            </a:r>
            <a:r>
              <a:rPr lang="en-US" sz="1200" spc="-5" dirty="0">
                <a:solidFill>
                  <a:srgbClr val="001F5F"/>
                </a:solidFill>
                <a:latin typeface="+mn-lt"/>
                <a:cs typeface="Calibri"/>
              </a:rPr>
              <a:t>t</a:t>
            </a:r>
            <a:r>
              <a:rPr lang="en-US" sz="1200" spc="-20" dirty="0">
                <a:solidFill>
                  <a:srgbClr val="001F5F"/>
                </a:solidFill>
                <a:latin typeface="+mn-lt"/>
                <a:cs typeface="Calibri"/>
              </a:rPr>
              <a:t>h</a:t>
            </a:r>
            <a:r>
              <a:rPr lang="en-US" sz="1200" spc="-15" dirty="0">
                <a:solidFill>
                  <a:srgbClr val="001F5F"/>
                </a:solidFill>
                <a:latin typeface="+mn-lt"/>
                <a:cs typeface="Calibri"/>
              </a:rPr>
              <a:t>e</a:t>
            </a:r>
            <a:r>
              <a:rPr lang="en-US" sz="1200" spc="75" dirty="0">
                <a:solidFill>
                  <a:srgbClr val="001F5F"/>
                </a:solidFill>
                <a:latin typeface="+mn-lt"/>
                <a:cs typeface="Calibri"/>
              </a:rPr>
              <a:t> </a:t>
            </a:r>
            <a:r>
              <a:rPr lang="en-US" sz="1200" spc="-15" dirty="0">
                <a:solidFill>
                  <a:srgbClr val="001F5F"/>
                </a:solidFill>
                <a:latin typeface="+mn-lt"/>
                <a:cs typeface="Calibri"/>
              </a:rPr>
              <a:t>edu</a:t>
            </a:r>
            <a:r>
              <a:rPr lang="en-US" sz="1200" spc="-35" dirty="0">
                <a:solidFill>
                  <a:srgbClr val="001F5F"/>
                </a:solidFill>
                <a:latin typeface="+mn-lt"/>
                <a:cs typeface="Calibri"/>
              </a:rPr>
              <a:t>ca</a:t>
            </a:r>
            <a:r>
              <a:rPr lang="en-US" sz="1200" spc="-15" dirty="0">
                <a:solidFill>
                  <a:srgbClr val="001F5F"/>
                </a:solidFill>
                <a:latin typeface="+mn-lt"/>
                <a:cs typeface="Calibri"/>
              </a:rPr>
              <a:t>tional,</a:t>
            </a:r>
            <a:r>
              <a:rPr lang="en-US" sz="1200" spc="-10" dirty="0">
                <a:solidFill>
                  <a:srgbClr val="001F5F"/>
                </a:solidFill>
                <a:latin typeface="+mn-lt"/>
                <a:cs typeface="Calibri"/>
              </a:rPr>
              <a:t> </a:t>
            </a:r>
            <a:r>
              <a:rPr lang="en-US" sz="1200" spc="-20" dirty="0">
                <a:solidFill>
                  <a:srgbClr val="001F5F"/>
                </a:solidFill>
                <a:latin typeface="+mn-lt"/>
                <a:cs typeface="Calibri"/>
              </a:rPr>
              <a:t>p</a:t>
            </a:r>
            <a:r>
              <a:rPr lang="en-US" sz="1200" spc="-65" dirty="0">
                <a:solidFill>
                  <a:srgbClr val="001F5F"/>
                </a:solidFill>
                <a:latin typeface="+mn-lt"/>
                <a:cs typeface="Calibri"/>
              </a:rPr>
              <a:t>r</a:t>
            </a:r>
            <a:r>
              <a:rPr lang="en-US" sz="1200" spc="-20" dirty="0">
                <a:solidFill>
                  <a:srgbClr val="001F5F"/>
                </a:solidFill>
                <a:latin typeface="+mn-lt"/>
                <a:cs typeface="Calibri"/>
              </a:rPr>
              <a:t>o</a:t>
            </a:r>
            <a:r>
              <a:rPr lang="en-US" sz="1200" spc="-85" dirty="0">
                <a:solidFill>
                  <a:srgbClr val="001F5F"/>
                </a:solidFill>
                <a:latin typeface="+mn-lt"/>
                <a:cs typeface="Calibri"/>
              </a:rPr>
              <a:t>f</a:t>
            </a:r>
            <a:r>
              <a:rPr lang="en-US" sz="1200" spc="-10" dirty="0">
                <a:solidFill>
                  <a:srgbClr val="001F5F"/>
                </a:solidFill>
                <a:latin typeface="+mn-lt"/>
                <a:cs typeface="Calibri"/>
              </a:rPr>
              <a:t>e</a:t>
            </a:r>
            <a:r>
              <a:rPr lang="en-US" sz="1200" spc="-20" dirty="0">
                <a:solidFill>
                  <a:srgbClr val="001F5F"/>
                </a:solidFill>
                <a:latin typeface="+mn-lt"/>
                <a:cs typeface="Calibri"/>
              </a:rPr>
              <a:t>ssi</a:t>
            </a:r>
            <a:r>
              <a:rPr lang="en-US" sz="1200" spc="-5" dirty="0">
                <a:solidFill>
                  <a:srgbClr val="001F5F"/>
                </a:solidFill>
                <a:latin typeface="+mn-lt"/>
                <a:cs typeface="Calibri"/>
              </a:rPr>
              <a:t>o</a:t>
            </a:r>
            <a:r>
              <a:rPr lang="en-US" sz="1200" spc="-20" dirty="0">
                <a:solidFill>
                  <a:srgbClr val="001F5F"/>
                </a:solidFill>
                <a:latin typeface="+mn-lt"/>
                <a:cs typeface="Calibri"/>
              </a:rPr>
              <a:t>n</a:t>
            </a:r>
            <a:r>
              <a:rPr lang="en-US" sz="1200" spc="-5" dirty="0">
                <a:solidFill>
                  <a:srgbClr val="001F5F"/>
                </a:solidFill>
                <a:latin typeface="+mn-lt"/>
                <a:cs typeface="Calibri"/>
              </a:rPr>
              <a:t>a</a:t>
            </a:r>
            <a:r>
              <a:rPr lang="en-US" sz="1200" spc="-10" dirty="0">
                <a:solidFill>
                  <a:srgbClr val="001F5F"/>
                </a:solidFill>
                <a:latin typeface="+mn-lt"/>
                <a:cs typeface="Calibri"/>
              </a:rPr>
              <a:t>l,</a:t>
            </a:r>
            <a:r>
              <a:rPr lang="en-US" sz="1200" dirty="0">
                <a:solidFill>
                  <a:srgbClr val="001F5F"/>
                </a:solidFill>
                <a:latin typeface="+mn-lt"/>
                <a:cs typeface="Calibri"/>
              </a:rPr>
              <a:t> </a:t>
            </a:r>
            <a:r>
              <a:rPr lang="en-US" sz="1200" spc="150" dirty="0">
                <a:solidFill>
                  <a:srgbClr val="001F5F"/>
                </a:solidFill>
                <a:latin typeface="+mn-lt"/>
                <a:cs typeface="Calibri"/>
              </a:rPr>
              <a:t> </a:t>
            </a:r>
            <a:r>
              <a:rPr lang="en-US" sz="1200" spc="-15" dirty="0">
                <a:solidFill>
                  <a:srgbClr val="001F5F"/>
                </a:solidFill>
                <a:latin typeface="+mn-lt"/>
                <a:cs typeface="Calibri"/>
              </a:rPr>
              <a:t>or</a:t>
            </a:r>
            <a:r>
              <a:rPr lang="en-US" sz="1200" dirty="0">
                <a:solidFill>
                  <a:srgbClr val="001F5F"/>
                </a:solidFill>
                <a:latin typeface="+mn-lt"/>
                <a:cs typeface="Calibri"/>
              </a:rPr>
              <a:t> </a:t>
            </a:r>
            <a:r>
              <a:rPr lang="en-US" sz="1200" spc="-45" dirty="0">
                <a:solidFill>
                  <a:srgbClr val="001F5F"/>
                </a:solidFill>
                <a:latin typeface="+mn-lt"/>
                <a:cs typeface="Calibri"/>
              </a:rPr>
              <a:t>v</a:t>
            </a:r>
            <a:r>
              <a:rPr lang="en-US" sz="1200" spc="-20" dirty="0">
                <a:solidFill>
                  <a:srgbClr val="001F5F"/>
                </a:solidFill>
                <a:latin typeface="+mn-lt"/>
                <a:cs typeface="Calibri"/>
              </a:rPr>
              <a:t>oc</a:t>
            </a:r>
            <a:r>
              <a:rPr lang="en-US" sz="1200" spc="-40" dirty="0">
                <a:solidFill>
                  <a:srgbClr val="001F5F"/>
                </a:solidFill>
                <a:latin typeface="+mn-lt"/>
                <a:cs typeface="Calibri"/>
              </a:rPr>
              <a:t>a</a:t>
            </a:r>
            <a:r>
              <a:rPr lang="en-US" sz="1200" spc="-15" dirty="0">
                <a:solidFill>
                  <a:srgbClr val="001F5F"/>
                </a:solidFill>
                <a:latin typeface="+mn-lt"/>
                <a:cs typeface="Calibri"/>
              </a:rPr>
              <a:t>tio</a:t>
            </a:r>
            <a:r>
              <a:rPr lang="en-US" sz="1200" spc="-25" dirty="0">
                <a:solidFill>
                  <a:srgbClr val="001F5F"/>
                </a:solidFill>
                <a:latin typeface="+mn-lt"/>
                <a:cs typeface="Calibri"/>
              </a:rPr>
              <a:t>n</a:t>
            </a:r>
            <a:r>
              <a:rPr lang="en-US" sz="1200" spc="-10" dirty="0">
                <a:solidFill>
                  <a:srgbClr val="001F5F"/>
                </a:solidFill>
                <a:latin typeface="+mn-lt"/>
                <a:cs typeface="Calibri"/>
              </a:rPr>
              <a:t>al</a:t>
            </a:r>
            <a:r>
              <a:rPr lang="en-US" sz="1200" dirty="0">
                <a:solidFill>
                  <a:srgbClr val="001F5F"/>
                </a:solidFill>
                <a:latin typeface="+mn-lt"/>
                <a:cs typeface="Calibri"/>
              </a:rPr>
              <a:t> </a:t>
            </a:r>
            <a:r>
              <a:rPr lang="en-US" sz="1200" spc="145" dirty="0">
                <a:solidFill>
                  <a:srgbClr val="001F5F"/>
                </a:solidFill>
                <a:latin typeface="+mn-lt"/>
                <a:cs typeface="Calibri"/>
              </a:rPr>
              <a:t> </a:t>
            </a:r>
            <a:r>
              <a:rPr lang="en-US" sz="1200" spc="-20" dirty="0">
                <a:solidFill>
                  <a:srgbClr val="001F5F"/>
                </a:solidFill>
                <a:latin typeface="+mn-lt"/>
                <a:cs typeface="Calibri"/>
              </a:rPr>
              <a:t>o</a:t>
            </a:r>
            <a:r>
              <a:rPr lang="en-US" sz="1200" spc="-10" dirty="0">
                <a:solidFill>
                  <a:srgbClr val="001F5F"/>
                </a:solidFill>
                <a:latin typeface="+mn-lt"/>
                <a:cs typeface="Calibri"/>
              </a:rPr>
              <a:t>b</a:t>
            </a:r>
            <a:r>
              <a:rPr lang="en-US" sz="1200" spc="-20" dirty="0">
                <a:solidFill>
                  <a:srgbClr val="001F5F"/>
                </a:solidFill>
                <a:latin typeface="+mn-lt"/>
                <a:cs typeface="Calibri"/>
              </a:rPr>
              <a:t>je</a:t>
            </a:r>
            <a:r>
              <a:rPr lang="en-US" sz="1200" spc="-10" dirty="0">
                <a:solidFill>
                  <a:srgbClr val="001F5F"/>
                </a:solidFill>
                <a:latin typeface="+mn-lt"/>
                <a:cs typeface="Calibri"/>
              </a:rPr>
              <a:t>cti</a:t>
            </a:r>
            <a:r>
              <a:rPr lang="en-US" sz="1200" spc="-50" dirty="0">
                <a:solidFill>
                  <a:srgbClr val="001F5F"/>
                </a:solidFill>
                <a:latin typeface="+mn-lt"/>
                <a:cs typeface="Calibri"/>
              </a:rPr>
              <a:t>v</a:t>
            </a:r>
            <a:r>
              <a:rPr lang="en-US" sz="1200" spc="-15" dirty="0">
                <a:solidFill>
                  <a:srgbClr val="001F5F"/>
                </a:solidFill>
                <a:latin typeface="+mn-lt"/>
                <a:cs typeface="Calibri"/>
              </a:rPr>
              <a:t>e</a:t>
            </a:r>
            <a:r>
              <a:rPr lang="en-US" sz="1200" dirty="0">
                <a:solidFill>
                  <a:srgbClr val="001F5F"/>
                </a:solidFill>
                <a:latin typeface="+mn-lt"/>
                <a:cs typeface="Calibri"/>
              </a:rPr>
              <a:t> </a:t>
            </a:r>
            <a:r>
              <a:rPr lang="en-US" sz="1200" spc="155" dirty="0">
                <a:solidFill>
                  <a:srgbClr val="001F5F"/>
                </a:solidFill>
                <a:latin typeface="+mn-lt"/>
                <a:cs typeface="Calibri"/>
              </a:rPr>
              <a:t> </a:t>
            </a:r>
            <a:r>
              <a:rPr lang="en-US" sz="1200" spc="-75" dirty="0">
                <a:solidFill>
                  <a:srgbClr val="001F5F"/>
                </a:solidFill>
                <a:latin typeface="+mn-lt"/>
                <a:cs typeface="Calibri"/>
              </a:rPr>
              <a:t>f</a:t>
            </a:r>
            <a:r>
              <a:rPr lang="en-US" sz="1200" spc="-20" dirty="0">
                <a:solidFill>
                  <a:srgbClr val="001F5F"/>
                </a:solidFill>
                <a:latin typeface="+mn-lt"/>
                <a:cs typeface="Calibri"/>
              </a:rPr>
              <a:t>o</a:t>
            </a:r>
            <a:r>
              <a:rPr lang="en-US" sz="1200" spc="-10" dirty="0">
                <a:solidFill>
                  <a:srgbClr val="001F5F"/>
                </a:solidFill>
                <a:latin typeface="+mn-lt"/>
                <a:cs typeface="Calibri"/>
              </a:rPr>
              <a:t>r</a:t>
            </a:r>
            <a:r>
              <a:rPr lang="en-US" sz="1200" dirty="0">
                <a:solidFill>
                  <a:srgbClr val="001F5F"/>
                </a:solidFill>
                <a:latin typeface="+mn-lt"/>
                <a:cs typeface="Calibri"/>
              </a:rPr>
              <a:t> </a:t>
            </a:r>
            <a:r>
              <a:rPr lang="en-US" sz="1200" spc="150" dirty="0">
                <a:solidFill>
                  <a:srgbClr val="001F5F"/>
                </a:solidFill>
                <a:latin typeface="+mn-lt"/>
                <a:cs typeface="Calibri"/>
              </a:rPr>
              <a:t> </a:t>
            </a:r>
            <a:r>
              <a:rPr lang="en-US" sz="1200" spc="-15" dirty="0">
                <a:solidFill>
                  <a:srgbClr val="001F5F"/>
                </a:solidFill>
                <a:latin typeface="+mn-lt"/>
                <a:cs typeface="Calibri"/>
              </a:rPr>
              <a:t>whi</a:t>
            </a:r>
            <a:r>
              <a:rPr lang="en-US" sz="1200" spc="-10" dirty="0">
                <a:solidFill>
                  <a:srgbClr val="001F5F"/>
                </a:solidFill>
                <a:latin typeface="+mn-lt"/>
                <a:cs typeface="Calibri"/>
              </a:rPr>
              <a:t>c</a:t>
            </a:r>
            <a:r>
              <a:rPr lang="en-US" sz="1200" spc="-15" dirty="0">
                <a:solidFill>
                  <a:srgbClr val="001F5F"/>
                </a:solidFill>
                <a:latin typeface="+mn-lt"/>
                <a:cs typeface="Calibri"/>
              </a:rPr>
              <a:t>h</a:t>
            </a:r>
            <a:r>
              <a:rPr lang="en-US" sz="1200" dirty="0">
                <a:solidFill>
                  <a:srgbClr val="001F5F"/>
                </a:solidFill>
                <a:latin typeface="+mn-lt"/>
                <a:cs typeface="Calibri"/>
              </a:rPr>
              <a:t> </a:t>
            </a:r>
            <a:r>
              <a:rPr lang="en-US" sz="1200" spc="145" dirty="0">
                <a:solidFill>
                  <a:srgbClr val="001F5F"/>
                </a:solidFill>
                <a:latin typeface="+mn-lt"/>
                <a:cs typeface="Calibri"/>
              </a:rPr>
              <a:t> </a:t>
            </a:r>
            <a:r>
              <a:rPr lang="en-US" sz="1200" spc="-5" dirty="0">
                <a:solidFill>
                  <a:srgbClr val="001F5F"/>
                </a:solidFill>
                <a:latin typeface="+mn-lt"/>
                <a:cs typeface="Calibri"/>
              </a:rPr>
              <a:t>t</a:t>
            </a:r>
            <a:r>
              <a:rPr lang="en-US" sz="1200" spc="-20" dirty="0">
                <a:solidFill>
                  <a:srgbClr val="001F5F"/>
                </a:solidFill>
                <a:latin typeface="+mn-lt"/>
                <a:cs typeface="Calibri"/>
              </a:rPr>
              <a:t>he p</a:t>
            </a:r>
            <a:r>
              <a:rPr lang="en-US" sz="1200" spc="-70" dirty="0">
                <a:solidFill>
                  <a:srgbClr val="001F5F"/>
                </a:solidFill>
                <a:latin typeface="+mn-lt"/>
                <a:cs typeface="Calibri"/>
              </a:rPr>
              <a:t>r</a:t>
            </a:r>
            <a:r>
              <a:rPr lang="en-US" sz="1200" spc="-20" dirty="0">
                <a:solidFill>
                  <a:srgbClr val="001F5F"/>
                </a:solidFill>
                <a:latin typeface="+mn-lt"/>
                <a:cs typeface="Calibri"/>
              </a:rPr>
              <a:t>og</a:t>
            </a:r>
            <a:r>
              <a:rPr lang="en-US" sz="1200" spc="-70" dirty="0">
                <a:solidFill>
                  <a:srgbClr val="001F5F"/>
                </a:solidFill>
                <a:latin typeface="+mn-lt"/>
                <a:cs typeface="Calibri"/>
              </a:rPr>
              <a:t>r</a:t>
            </a:r>
            <a:r>
              <a:rPr lang="en-US" sz="1200" spc="-20" dirty="0">
                <a:solidFill>
                  <a:srgbClr val="001F5F"/>
                </a:solidFill>
                <a:latin typeface="+mn-lt"/>
                <a:cs typeface="Calibri"/>
              </a:rPr>
              <a:t>am</a:t>
            </a:r>
            <a:r>
              <a:rPr lang="en-US" sz="1200" spc="15" dirty="0">
                <a:solidFill>
                  <a:srgbClr val="001F5F"/>
                </a:solidFill>
                <a:latin typeface="+mn-lt"/>
                <a:cs typeface="Calibri"/>
              </a:rPr>
              <a:t> </a:t>
            </a:r>
            <a:r>
              <a:rPr lang="en-US" sz="1200" dirty="0">
                <a:solidFill>
                  <a:srgbClr val="001F5F"/>
                </a:solidFill>
                <a:latin typeface="+mn-lt"/>
                <a:cs typeface="Calibri"/>
              </a:rPr>
              <a:t>of </a:t>
            </a:r>
            <a:r>
              <a:rPr lang="en-US" sz="1200" spc="-15" dirty="0">
                <a:solidFill>
                  <a:srgbClr val="001F5F"/>
                </a:solidFill>
                <a:latin typeface="+mn-lt"/>
                <a:cs typeface="Calibri"/>
              </a:rPr>
              <a:t>ed</a:t>
            </a:r>
            <a:r>
              <a:rPr lang="en-US" sz="1200" spc="-30" dirty="0">
                <a:solidFill>
                  <a:srgbClr val="001F5F"/>
                </a:solidFill>
                <a:latin typeface="+mn-lt"/>
                <a:cs typeface="Calibri"/>
              </a:rPr>
              <a:t>u</a:t>
            </a:r>
            <a:r>
              <a:rPr lang="en-US" sz="1200" spc="-35" dirty="0">
                <a:solidFill>
                  <a:srgbClr val="001F5F"/>
                </a:solidFill>
                <a:latin typeface="+mn-lt"/>
                <a:cs typeface="Calibri"/>
              </a:rPr>
              <a:t>ca</a:t>
            </a:r>
            <a:r>
              <a:rPr lang="en-US" sz="1200" dirty="0">
                <a:solidFill>
                  <a:srgbClr val="001F5F"/>
                </a:solidFill>
                <a:latin typeface="+mn-lt"/>
                <a:cs typeface="Calibri"/>
              </a:rPr>
              <a:t>t</a:t>
            </a:r>
            <a:r>
              <a:rPr lang="en-US" sz="1200" spc="-10" dirty="0">
                <a:solidFill>
                  <a:srgbClr val="001F5F"/>
                </a:solidFill>
                <a:latin typeface="+mn-lt"/>
                <a:cs typeface="Calibri"/>
              </a:rPr>
              <a:t>i</a:t>
            </a:r>
            <a:r>
              <a:rPr lang="en-US" sz="1200" spc="-5" dirty="0">
                <a:solidFill>
                  <a:srgbClr val="001F5F"/>
                </a:solidFill>
                <a:latin typeface="+mn-lt"/>
                <a:cs typeface="Calibri"/>
              </a:rPr>
              <a:t>o</a:t>
            </a:r>
            <a:r>
              <a:rPr lang="en-US" sz="1200" dirty="0">
                <a:solidFill>
                  <a:srgbClr val="001F5F"/>
                </a:solidFill>
                <a:latin typeface="+mn-lt"/>
                <a:cs typeface="Calibri"/>
              </a:rPr>
              <a:t>n</a:t>
            </a:r>
            <a:r>
              <a:rPr lang="en-US" sz="1200" spc="20" dirty="0">
                <a:solidFill>
                  <a:srgbClr val="001F5F"/>
                </a:solidFill>
                <a:latin typeface="+mn-lt"/>
                <a:cs typeface="Calibri"/>
              </a:rPr>
              <a:t> </a:t>
            </a:r>
            <a:r>
              <a:rPr lang="en-US" sz="1200" spc="-10" dirty="0">
                <a:solidFill>
                  <a:srgbClr val="001F5F"/>
                </a:solidFill>
                <a:latin typeface="+mn-lt"/>
                <a:cs typeface="Calibri"/>
              </a:rPr>
              <a:t>i</a:t>
            </a:r>
            <a:r>
              <a:rPr lang="en-US" sz="1200" dirty="0">
                <a:solidFill>
                  <a:srgbClr val="001F5F"/>
                </a:solidFill>
                <a:latin typeface="+mn-lt"/>
                <a:cs typeface="Calibri"/>
              </a:rPr>
              <a:t>s</a:t>
            </a:r>
            <a:r>
              <a:rPr lang="en-US" sz="1200" spc="10" dirty="0">
                <a:solidFill>
                  <a:srgbClr val="001F5F"/>
                </a:solidFill>
                <a:latin typeface="+mn-lt"/>
                <a:cs typeface="Calibri"/>
              </a:rPr>
              <a:t> </a:t>
            </a:r>
            <a:r>
              <a:rPr lang="en-US" sz="1200" spc="-5" dirty="0">
                <a:solidFill>
                  <a:srgbClr val="001F5F"/>
                </a:solidFill>
                <a:latin typeface="+mn-lt"/>
                <a:cs typeface="Calibri"/>
              </a:rPr>
              <a:t>o</a:t>
            </a:r>
            <a:r>
              <a:rPr lang="en-US" sz="1200" spc="-30" dirty="0">
                <a:solidFill>
                  <a:srgbClr val="001F5F"/>
                </a:solidFill>
                <a:latin typeface="+mn-lt"/>
                <a:cs typeface="Calibri"/>
              </a:rPr>
              <a:t>f</a:t>
            </a:r>
            <a:r>
              <a:rPr lang="en-US" sz="1200" spc="-75" dirty="0">
                <a:solidFill>
                  <a:srgbClr val="001F5F"/>
                </a:solidFill>
                <a:latin typeface="+mn-lt"/>
                <a:cs typeface="Calibri"/>
              </a:rPr>
              <a:t>f</a:t>
            </a:r>
            <a:r>
              <a:rPr lang="en-US" sz="1200" spc="-15" dirty="0">
                <a:solidFill>
                  <a:srgbClr val="001F5F"/>
                </a:solidFill>
                <a:latin typeface="+mn-lt"/>
                <a:cs typeface="Calibri"/>
              </a:rPr>
              <a:t>e</a:t>
            </a:r>
            <a:r>
              <a:rPr lang="en-US" sz="1200" spc="-55" dirty="0">
                <a:solidFill>
                  <a:srgbClr val="001F5F"/>
                </a:solidFill>
                <a:latin typeface="+mn-lt"/>
                <a:cs typeface="Calibri"/>
              </a:rPr>
              <a:t>r</a:t>
            </a:r>
            <a:r>
              <a:rPr lang="en-US" sz="1200" spc="-15" dirty="0">
                <a:solidFill>
                  <a:srgbClr val="001F5F"/>
                </a:solidFill>
                <a:latin typeface="+mn-lt"/>
                <a:cs typeface="Calibri"/>
              </a:rPr>
              <a:t>e</a:t>
            </a:r>
            <a:r>
              <a:rPr lang="en-US" sz="1200" spc="-25" dirty="0">
                <a:solidFill>
                  <a:srgbClr val="001F5F"/>
                </a:solidFill>
                <a:latin typeface="+mn-lt"/>
                <a:cs typeface="Calibri"/>
              </a:rPr>
              <a:t>d</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49</a:t>
            </a:fld>
            <a:endParaRPr lang="en-US" dirty="0"/>
          </a:p>
        </p:txBody>
      </p:sp>
    </p:spTree>
    <p:extLst>
      <p:ext uri="{BB962C8B-B14F-4D97-AF65-F5344CB8AC3E}">
        <p14:creationId xmlns:p14="http://schemas.microsoft.com/office/powerpoint/2010/main" val="2379120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Notes: </a:t>
            </a:r>
          </a:p>
          <a:p>
            <a:r>
              <a:rPr lang="en-US" sz="1200" i="1" kern="1200" dirty="0">
                <a:solidFill>
                  <a:schemeClr val="tx1"/>
                </a:solidFill>
                <a:effectLst/>
                <a:latin typeface="+mn-lt"/>
                <a:ea typeface="+mn-ea"/>
                <a:cs typeface="+mn-cs"/>
              </a:rPr>
              <a:t>Pacing:</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This section contains eight slides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should take approximately 15 min (By the end of this section, you will be at 25min of 150min)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start off by getting some background on how education benefits came to be.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5</a:t>
            </a:fld>
            <a:endParaRPr lang="en-US" dirty="0"/>
          </a:p>
        </p:txBody>
      </p:sp>
    </p:spTree>
    <p:extLst>
      <p:ext uri="{BB962C8B-B14F-4D97-AF65-F5344CB8AC3E}">
        <p14:creationId xmlns:p14="http://schemas.microsoft.com/office/powerpoint/2010/main" val="2149991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Independent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what independent study and hybrid courses are. Give examples. Let them know that independent study doesn’t qualify for GI Benefits at non-accredited facilities or NCD programs not offering a degree. Provide example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solidFill>
                  <a:srgbClr val="001F5F"/>
                </a:solidFill>
                <a:latin typeface="+mn-lt"/>
                <a:cs typeface="Calibri"/>
              </a:rPr>
              <a:t>In-</a:t>
            </a:r>
            <a:r>
              <a:rPr lang="en-US" sz="1200" spc="-45" dirty="0">
                <a:solidFill>
                  <a:srgbClr val="001F5F"/>
                </a:solidFill>
                <a:latin typeface="+mn-lt"/>
                <a:cs typeface="Calibri"/>
              </a:rPr>
              <a:t>r</a:t>
            </a:r>
            <a:r>
              <a:rPr lang="en-US" sz="1200" dirty="0">
                <a:solidFill>
                  <a:srgbClr val="001F5F"/>
                </a:solidFill>
                <a:latin typeface="+mn-lt"/>
                <a:cs typeface="Calibri"/>
              </a:rPr>
              <a:t>eside</a:t>
            </a:r>
            <a:r>
              <a:rPr lang="en-US" sz="1200" spc="-20" dirty="0">
                <a:solidFill>
                  <a:srgbClr val="001F5F"/>
                </a:solidFill>
                <a:latin typeface="+mn-lt"/>
                <a:cs typeface="Calibri"/>
              </a:rPr>
              <a:t>nc</a:t>
            </a:r>
            <a:r>
              <a:rPr lang="en-US" sz="1200" spc="-15" dirty="0">
                <a:solidFill>
                  <a:srgbClr val="001F5F"/>
                </a:solidFill>
                <a:latin typeface="+mn-lt"/>
                <a:cs typeface="Calibri"/>
              </a:rPr>
              <a:t>e</a:t>
            </a:r>
            <a:r>
              <a:rPr lang="en-US" sz="1200" spc="5" dirty="0">
                <a:solidFill>
                  <a:srgbClr val="001F5F"/>
                </a:solidFill>
                <a:latin typeface="+mn-lt"/>
                <a:cs typeface="Calibri"/>
              </a:rPr>
              <a:t> </a:t>
            </a:r>
            <a:r>
              <a:rPr lang="en-US" sz="1200" spc="-10" dirty="0">
                <a:solidFill>
                  <a:srgbClr val="001F5F"/>
                </a:solidFill>
                <a:latin typeface="+mn-lt"/>
                <a:cs typeface="Calibri"/>
              </a:rPr>
              <a:t>t</a:t>
            </a:r>
            <a:r>
              <a:rPr lang="en-US" sz="1200" spc="-60" dirty="0">
                <a:solidFill>
                  <a:srgbClr val="001F5F"/>
                </a:solidFill>
                <a:latin typeface="+mn-lt"/>
                <a:cs typeface="Calibri"/>
              </a:rPr>
              <a:t>r</a:t>
            </a:r>
            <a:r>
              <a:rPr lang="en-US" sz="1200" dirty="0">
                <a:solidFill>
                  <a:srgbClr val="001F5F"/>
                </a:solidFill>
                <a:latin typeface="+mn-lt"/>
                <a:cs typeface="Calibri"/>
              </a:rPr>
              <a:t>aining</a:t>
            </a:r>
            <a:r>
              <a:rPr lang="en-US" sz="1200" spc="-15" dirty="0">
                <a:solidFill>
                  <a:srgbClr val="001F5F"/>
                </a:solidFill>
                <a:latin typeface="+mn-lt"/>
                <a:cs typeface="Calibri"/>
              </a:rPr>
              <a:t> </a:t>
            </a:r>
            <a:r>
              <a:rPr lang="en-US" sz="1200" spc="-50" dirty="0">
                <a:solidFill>
                  <a:srgbClr val="001F5F"/>
                </a:solidFill>
                <a:latin typeface="+mn-lt"/>
                <a:cs typeface="Calibri"/>
              </a:rPr>
              <a:t>f</a:t>
            </a:r>
            <a:r>
              <a:rPr lang="en-US" sz="1200" spc="-20" dirty="0">
                <a:solidFill>
                  <a:srgbClr val="001F5F"/>
                </a:solidFill>
                <a:latin typeface="+mn-lt"/>
                <a:cs typeface="Calibri"/>
              </a:rPr>
              <a:t>o</a:t>
            </a:r>
            <a:r>
              <a:rPr lang="en-US" sz="1200" spc="-10" dirty="0">
                <a:solidFill>
                  <a:srgbClr val="001F5F"/>
                </a:solidFill>
                <a:latin typeface="+mn-lt"/>
                <a:cs typeface="Calibri"/>
              </a:rPr>
              <a:t>r</a:t>
            </a:r>
            <a:r>
              <a:rPr lang="en-US" sz="1200" dirty="0">
                <a:solidFill>
                  <a:srgbClr val="001F5F"/>
                </a:solidFill>
                <a:latin typeface="+mn-lt"/>
                <a:cs typeface="Calibri"/>
              </a:rPr>
              <a:t> </a:t>
            </a:r>
            <a:r>
              <a:rPr lang="en-US" sz="1200" spc="-5" dirty="0">
                <a:solidFill>
                  <a:srgbClr val="001F5F"/>
                </a:solidFill>
                <a:latin typeface="+mn-lt"/>
                <a:cs typeface="Calibri"/>
              </a:rPr>
              <a:t>unde</a:t>
            </a:r>
            <a:r>
              <a:rPr lang="en-US" sz="1200" spc="-35" dirty="0">
                <a:solidFill>
                  <a:srgbClr val="001F5F"/>
                </a:solidFill>
                <a:latin typeface="+mn-lt"/>
                <a:cs typeface="Calibri"/>
              </a:rPr>
              <a:t>r</a:t>
            </a:r>
            <a:r>
              <a:rPr lang="en-US" sz="1200" spc="-15" dirty="0">
                <a:solidFill>
                  <a:srgbClr val="001F5F"/>
                </a:solidFill>
                <a:latin typeface="+mn-lt"/>
                <a:cs typeface="Calibri"/>
              </a:rPr>
              <a:t>g</a:t>
            </a:r>
            <a:r>
              <a:rPr lang="en-US" sz="1200" spc="-60" dirty="0">
                <a:solidFill>
                  <a:srgbClr val="001F5F"/>
                </a:solidFill>
                <a:latin typeface="+mn-lt"/>
                <a:cs typeface="Calibri"/>
              </a:rPr>
              <a:t>r</a:t>
            </a:r>
            <a:r>
              <a:rPr lang="en-US" sz="1200" dirty="0">
                <a:solidFill>
                  <a:srgbClr val="001F5F"/>
                </a:solidFill>
                <a:latin typeface="+mn-lt"/>
                <a:cs typeface="Calibri"/>
              </a:rPr>
              <a:t>adu</a:t>
            </a:r>
            <a:r>
              <a:rPr lang="en-US" sz="1200" spc="-25" dirty="0">
                <a:solidFill>
                  <a:srgbClr val="001F5F"/>
                </a:solidFill>
                <a:latin typeface="+mn-lt"/>
                <a:cs typeface="Calibri"/>
              </a:rPr>
              <a:t>a</a:t>
            </a:r>
            <a:r>
              <a:rPr lang="en-US" sz="1200" spc="-35" dirty="0">
                <a:solidFill>
                  <a:srgbClr val="001F5F"/>
                </a:solidFill>
                <a:latin typeface="+mn-lt"/>
                <a:cs typeface="Calibri"/>
              </a:rPr>
              <a:t>t</a:t>
            </a:r>
            <a:r>
              <a:rPr lang="en-US" sz="1200" spc="-15" dirty="0">
                <a:solidFill>
                  <a:srgbClr val="001F5F"/>
                </a:solidFill>
                <a:latin typeface="+mn-lt"/>
                <a:cs typeface="Calibri"/>
              </a:rPr>
              <a:t>e</a:t>
            </a:r>
            <a:r>
              <a:rPr lang="en-US" sz="1200" dirty="0">
                <a:solidFill>
                  <a:srgbClr val="001F5F"/>
                </a:solidFill>
                <a:latin typeface="+mn-lt"/>
                <a:cs typeface="Calibri"/>
              </a:rPr>
              <a:t> </a:t>
            </a:r>
            <a:r>
              <a:rPr lang="en-US" sz="1200" spc="-25" dirty="0">
                <a:solidFill>
                  <a:srgbClr val="001F5F"/>
                </a:solidFill>
                <a:latin typeface="+mn-lt"/>
                <a:cs typeface="Calibri"/>
              </a:rPr>
              <a:t>s</a:t>
            </a:r>
            <a:r>
              <a:rPr lang="en-US" sz="1200" dirty="0">
                <a:solidFill>
                  <a:srgbClr val="001F5F"/>
                </a:solidFill>
                <a:latin typeface="+mn-lt"/>
                <a:cs typeface="Calibri"/>
              </a:rPr>
              <a:t>tude</a:t>
            </a:r>
            <a:r>
              <a:rPr lang="en-US" sz="1200" spc="-25" dirty="0">
                <a:solidFill>
                  <a:srgbClr val="001F5F"/>
                </a:solidFill>
                <a:latin typeface="+mn-lt"/>
                <a:cs typeface="Calibri"/>
              </a:rPr>
              <a:t>n</a:t>
            </a:r>
            <a:r>
              <a:rPr lang="en-US" sz="1200" dirty="0">
                <a:solidFill>
                  <a:srgbClr val="001F5F"/>
                </a:solidFill>
                <a:latin typeface="+mn-lt"/>
                <a:cs typeface="Calibri"/>
              </a:rPr>
              <a:t>ts</a:t>
            </a:r>
            <a:r>
              <a:rPr lang="en-US" sz="1200" spc="5" dirty="0">
                <a:solidFill>
                  <a:srgbClr val="001F5F"/>
                </a:solidFill>
                <a:latin typeface="+mn-lt"/>
                <a:cs typeface="Calibri"/>
              </a:rPr>
              <a:t> </a:t>
            </a:r>
            <a:r>
              <a:rPr lang="en-US" sz="1200" spc="-35" dirty="0">
                <a:solidFill>
                  <a:srgbClr val="001F5F"/>
                </a:solidFill>
                <a:latin typeface="+mn-lt"/>
                <a:cs typeface="Calibri"/>
              </a:rPr>
              <a:t>c</a:t>
            </a:r>
            <a:r>
              <a:rPr lang="en-US" sz="1200" spc="-5" dirty="0">
                <a:solidFill>
                  <a:srgbClr val="001F5F"/>
                </a:solidFill>
                <a:latin typeface="+mn-lt"/>
                <a:cs typeface="Calibri"/>
              </a:rPr>
              <a:t>on</a:t>
            </a:r>
            <a:r>
              <a:rPr lang="en-US" sz="1200" spc="-10" dirty="0">
                <a:solidFill>
                  <a:srgbClr val="001F5F"/>
                </a:solidFill>
                <a:latin typeface="+mn-lt"/>
                <a:cs typeface="Calibri"/>
              </a:rPr>
              <a:t>s</a:t>
            </a:r>
            <a:r>
              <a:rPr lang="en-US" sz="1200" dirty="0">
                <a:solidFill>
                  <a:srgbClr val="001F5F"/>
                </a:solidFill>
                <a:latin typeface="+mn-lt"/>
                <a:cs typeface="Calibri"/>
              </a:rPr>
              <a:t>i</a:t>
            </a:r>
            <a:r>
              <a:rPr lang="en-US" sz="1200" spc="-30" dirty="0">
                <a:solidFill>
                  <a:srgbClr val="001F5F"/>
                </a:solidFill>
                <a:latin typeface="+mn-lt"/>
                <a:cs typeface="Calibri"/>
              </a:rPr>
              <a:t>s</a:t>
            </a:r>
            <a:r>
              <a:rPr lang="en-US" sz="1200" dirty="0">
                <a:solidFill>
                  <a:srgbClr val="001F5F"/>
                </a:solidFill>
                <a:latin typeface="+mn-lt"/>
                <a:cs typeface="Calibri"/>
              </a:rPr>
              <a:t>ts</a:t>
            </a:r>
            <a:r>
              <a:rPr lang="en-US" sz="1200" spc="-20" dirty="0">
                <a:solidFill>
                  <a:srgbClr val="001F5F"/>
                </a:solidFill>
                <a:latin typeface="+mn-lt"/>
                <a:cs typeface="Calibri"/>
              </a:rPr>
              <a:t> </a:t>
            </a:r>
            <a:r>
              <a:rPr lang="en-US" sz="1200" spc="-5" dirty="0">
                <a:solidFill>
                  <a:srgbClr val="001F5F"/>
                </a:solidFill>
                <a:latin typeface="+mn-lt"/>
                <a:cs typeface="Calibri"/>
              </a:rPr>
              <a:t>of </a:t>
            </a:r>
            <a:r>
              <a:rPr lang="en-US" sz="1200" spc="-45" dirty="0">
                <a:solidFill>
                  <a:srgbClr val="001F5F"/>
                </a:solidFill>
                <a:latin typeface="+mn-lt"/>
                <a:cs typeface="Calibri"/>
              </a:rPr>
              <a:t>r</a:t>
            </a:r>
            <a:r>
              <a:rPr lang="en-US" sz="1200" spc="-10" dirty="0">
                <a:solidFill>
                  <a:srgbClr val="001F5F"/>
                </a:solidFill>
                <a:latin typeface="+mn-lt"/>
                <a:cs typeface="Calibri"/>
              </a:rPr>
              <a:t>egularly </a:t>
            </a:r>
            <a:r>
              <a:rPr lang="en-US" sz="1200" spc="-20" dirty="0">
                <a:solidFill>
                  <a:srgbClr val="001F5F"/>
                </a:solidFill>
                <a:latin typeface="+mn-lt"/>
                <a:cs typeface="Calibri"/>
              </a:rPr>
              <a:t>sch</a:t>
            </a:r>
            <a:r>
              <a:rPr lang="en-US" sz="1200" spc="-10" dirty="0">
                <a:solidFill>
                  <a:srgbClr val="001F5F"/>
                </a:solidFill>
                <a:latin typeface="+mn-lt"/>
                <a:cs typeface="Calibri"/>
              </a:rPr>
              <a:t>e</a:t>
            </a:r>
            <a:r>
              <a:rPr lang="en-US" sz="1200" spc="-5" dirty="0">
                <a:solidFill>
                  <a:srgbClr val="001F5F"/>
                </a:solidFill>
                <a:latin typeface="+mn-lt"/>
                <a:cs typeface="Calibri"/>
              </a:rPr>
              <a:t>dule</a:t>
            </a:r>
            <a:r>
              <a:rPr lang="en-US" sz="1200" dirty="0">
                <a:solidFill>
                  <a:srgbClr val="001F5F"/>
                </a:solidFill>
                <a:latin typeface="+mn-lt"/>
                <a:cs typeface="Calibri"/>
              </a:rPr>
              <a:t>d</a:t>
            </a:r>
            <a:r>
              <a:rPr lang="en-US" sz="1200" spc="5" dirty="0">
                <a:solidFill>
                  <a:srgbClr val="001F5F"/>
                </a:solidFill>
                <a:latin typeface="+mn-lt"/>
                <a:cs typeface="Calibri"/>
              </a:rPr>
              <a:t> </a:t>
            </a:r>
            <a:r>
              <a:rPr lang="en-US" sz="1200" spc="-25" dirty="0">
                <a:solidFill>
                  <a:srgbClr val="001F5F"/>
                </a:solidFill>
                <a:latin typeface="+mn-lt"/>
                <a:cs typeface="Calibri"/>
              </a:rPr>
              <a:t>s</a:t>
            </a:r>
            <a:r>
              <a:rPr lang="en-US" sz="1200" spc="-35" dirty="0">
                <a:solidFill>
                  <a:srgbClr val="001F5F"/>
                </a:solidFill>
                <a:latin typeface="+mn-lt"/>
                <a:cs typeface="Calibri"/>
              </a:rPr>
              <a:t>t</a:t>
            </a:r>
            <a:r>
              <a:rPr lang="en-US" sz="1200" dirty="0">
                <a:solidFill>
                  <a:srgbClr val="001F5F"/>
                </a:solidFill>
                <a:latin typeface="+mn-lt"/>
                <a:cs typeface="Calibri"/>
              </a:rPr>
              <a:t>anda</a:t>
            </a:r>
            <a:r>
              <a:rPr lang="en-US" sz="1200" spc="-30" dirty="0">
                <a:solidFill>
                  <a:srgbClr val="001F5F"/>
                </a:solidFill>
                <a:latin typeface="+mn-lt"/>
                <a:cs typeface="Calibri"/>
              </a:rPr>
              <a:t>r</a:t>
            </a:r>
            <a:r>
              <a:rPr lang="en-US" sz="1200" dirty="0">
                <a:solidFill>
                  <a:srgbClr val="001F5F"/>
                </a:solidFill>
                <a:latin typeface="+mn-lt"/>
                <a:cs typeface="Calibri"/>
              </a:rPr>
              <a:t>d</a:t>
            </a:r>
            <a:r>
              <a:rPr lang="en-US" sz="1200" spc="-20" dirty="0">
                <a:solidFill>
                  <a:srgbClr val="001F5F"/>
                </a:solidFill>
                <a:latin typeface="+mn-lt"/>
                <a:cs typeface="Calibri"/>
              </a:rPr>
              <a:t> </a:t>
            </a:r>
            <a:r>
              <a:rPr lang="en-US" sz="1200" dirty="0">
                <a:solidFill>
                  <a:srgbClr val="001F5F"/>
                </a:solidFill>
                <a:latin typeface="+mn-lt"/>
                <a:cs typeface="Calibri"/>
              </a:rPr>
              <a:t>cl</a:t>
            </a:r>
            <a:r>
              <a:rPr lang="en-US" sz="1200" spc="5" dirty="0">
                <a:solidFill>
                  <a:srgbClr val="001F5F"/>
                </a:solidFill>
                <a:latin typeface="+mn-lt"/>
                <a:cs typeface="Calibri"/>
              </a:rPr>
              <a:t>a</a:t>
            </a:r>
            <a:r>
              <a:rPr lang="en-US" sz="1200" spc="-5" dirty="0">
                <a:solidFill>
                  <a:srgbClr val="001F5F"/>
                </a:solidFill>
                <a:latin typeface="+mn-lt"/>
                <a:cs typeface="Calibri"/>
              </a:rPr>
              <a:t>s</a:t>
            </a:r>
            <a:r>
              <a:rPr lang="en-US" sz="1200" dirty="0">
                <a:solidFill>
                  <a:srgbClr val="001F5F"/>
                </a:solidFill>
                <a:latin typeface="+mn-lt"/>
                <a:cs typeface="Calibri"/>
              </a:rPr>
              <a:t>s</a:t>
            </a:r>
            <a:r>
              <a:rPr lang="en-US" sz="1200" spc="-20" dirty="0">
                <a:solidFill>
                  <a:srgbClr val="001F5F"/>
                </a:solidFill>
                <a:latin typeface="+mn-lt"/>
                <a:cs typeface="Calibri"/>
              </a:rPr>
              <a:t> </a:t>
            </a:r>
            <a:r>
              <a:rPr lang="en-US" sz="1200" spc="-5" dirty="0">
                <a:solidFill>
                  <a:srgbClr val="001F5F"/>
                </a:solidFill>
                <a:latin typeface="+mn-lt"/>
                <a:cs typeface="Calibri"/>
              </a:rPr>
              <a:t>sessi</a:t>
            </a:r>
            <a:r>
              <a:rPr lang="en-US" sz="1200" spc="-10" dirty="0">
                <a:solidFill>
                  <a:srgbClr val="001F5F"/>
                </a:solidFill>
                <a:latin typeface="+mn-lt"/>
                <a:cs typeface="Calibri"/>
              </a:rPr>
              <a:t>o</a:t>
            </a:r>
            <a:r>
              <a:rPr lang="en-US" sz="1200" spc="-5" dirty="0">
                <a:solidFill>
                  <a:srgbClr val="001F5F"/>
                </a:solidFill>
                <a:latin typeface="+mn-lt"/>
                <a:cs typeface="Calibri"/>
              </a:rPr>
              <a:t>n</a:t>
            </a:r>
            <a:r>
              <a:rPr lang="en-US" sz="1200" dirty="0">
                <a:solidFill>
                  <a:srgbClr val="001F5F"/>
                </a:solidFill>
                <a:latin typeface="+mn-lt"/>
                <a:cs typeface="Calibri"/>
              </a:rPr>
              <a:t>s</a:t>
            </a:r>
            <a:r>
              <a:rPr lang="en-US" sz="1200" spc="5" dirty="0">
                <a:solidFill>
                  <a:srgbClr val="001F5F"/>
                </a:solidFill>
                <a:latin typeface="+mn-lt"/>
                <a:cs typeface="Calibri"/>
              </a:rPr>
              <a:t> </a:t>
            </a:r>
            <a:r>
              <a:rPr lang="en-US" sz="1200" spc="-5" dirty="0">
                <a:solidFill>
                  <a:srgbClr val="001F5F"/>
                </a:solidFill>
                <a:latin typeface="+mn-lt"/>
                <a:cs typeface="Calibri"/>
              </a:rPr>
              <a:t>(</a:t>
            </a:r>
            <a:r>
              <a:rPr lang="en-US" sz="1200" spc="-20" dirty="0">
                <a:solidFill>
                  <a:srgbClr val="001F5F"/>
                </a:solidFill>
                <a:latin typeface="+mn-lt"/>
                <a:cs typeface="Calibri"/>
              </a:rPr>
              <a:t>a</a:t>
            </a:r>
            <a:r>
              <a:rPr lang="en-US" sz="1200" spc="-10" dirty="0">
                <a:solidFill>
                  <a:srgbClr val="001F5F"/>
                </a:solidFill>
                <a:latin typeface="+mn-lt"/>
                <a:cs typeface="Calibri"/>
              </a:rPr>
              <a:t>t</a:t>
            </a:r>
            <a:r>
              <a:rPr lang="en-US" sz="1200" spc="-30" dirty="0">
                <a:solidFill>
                  <a:srgbClr val="001F5F"/>
                </a:solidFill>
                <a:latin typeface="+mn-lt"/>
                <a:cs typeface="Calibri"/>
              </a:rPr>
              <a:t> </a:t>
            </a:r>
            <a:r>
              <a:rPr lang="en-US" sz="1200" dirty="0">
                <a:solidFill>
                  <a:srgbClr val="001F5F"/>
                </a:solidFill>
                <a:latin typeface="+mn-lt"/>
                <a:cs typeface="Calibri"/>
              </a:rPr>
              <a:t>lea</a:t>
            </a:r>
            <a:r>
              <a:rPr lang="en-US" sz="1200" spc="-30" dirty="0">
                <a:solidFill>
                  <a:srgbClr val="001F5F"/>
                </a:solidFill>
                <a:latin typeface="+mn-lt"/>
                <a:cs typeface="Calibri"/>
              </a:rPr>
              <a:t>s</a:t>
            </a:r>
            <a:r>
              <a:rPr lang="en-US" sz="1200" spc="-10" dirty="0">
                <a:solidFill>
                  <a:srgbClr val="001F5F"/>
                </a:solidFill>
                <a:latin typeface="+mn-lt"/>
                <a:cs typeface="Calibri"/>
              </a:rPr>
              <a:t>t</a:t>
            </a:r>
            <a:r>
              <a:rPr lang="en-US" sz="1200" spc="-15" dirty="0">
                <a:solidFill>
                  <a:srgbClr val="001F5F"/>
                </a:solidFill>
                <a:latin typeface="+mn-lt"/>
                <a:cs typeface="Calibri"/>
              </a:rPr>
              <a:t> </a:t>
            </a:r>
            <a:r>
              <a:rPr lang="en-US" sz="1200" spc="-5" dirty="0">
                <a:solidFill>
                  <a:srgbClr val="001F5F"/>
                </a:solidFill>
                <a:latin typeface="+mn-lt"/>
                <a:cs typeface="Calibri"/>
              </a:rPr>
              <a:t>onc</a:t>
            </a:r>
            <a:r>
              <a:rPr lang="en-US" sz="1200" dirty="0">
                <a:solidFill>
                  <a:srgbClr val="001F5F"/>
                </a:solidFill>
                <a:latin typeface="+mn-lt"/>
                <a:cs typeface="Calibri"/>
              </a:rPr>
              <a:t>e </a:t>
            </a:r>
            <a:r>
              <a:rPr lang="en-US" sz="1200" spc="-15" dirty="0">
                <a:solidFill>
                  <a:srgbClr val="001F5F"/>
                </a:solidFill>
                <a:latin typeface="+mn-lt"/>
                <a:cs typeface="Calibri"/>
              </a:rPr>
              <a:t>e</a:t>
            </a:r>
            <a:r>
              <a:rPr lang="en-US" sz="1200" spc="-50" dirty="0">
                <a:solidFill>
                  <a:srgbClr val="001F5F"/>
                </a:solidFill>
                <a:latin typeface="+mn-lt"/>
                <a:cs typeface="Calibri"/>
              </a:rPr>
              <a:t>v</a:t>
            </a:r>
            <a:r>
              <a:rPr lang="en-US" sz="1200" spc="-15" dirty="0">
                <a:solidFill>
                  <a:srgbClr val="001F5F"/>
                </a:solidFill>
                <a:latin typeface="+mn-lt"/>
                <a:cs typeface="Calibri"/>
              </a:rPr>
              <a:t>e</a:t>
            </a:r>
            <a:r>
              <a:rPr lang="en-US" sz="1200" spc="0" dirty="0">
                <a:solidFill>
                  <a:srgbClr val="001F5F"/>
                </a:solidFill>
                <a:latin typeface="+mn-lt"/>
                <a:cs typeface="Calibri"/>
              </a:rPr>
              <a:t>r</a:t>
            </a:r>
            <a:r>
              <a:rPr lang="en-US" sz="1200" spc="-15" dirty="0">
                <a:solidFill>
                  <a:srgbClr val="001F5F"/>
                </a:solidFill>
                <a:latin typeface="+mn-lt"/>
                <a:cs typeface="Calibri"/>
              </a:rPr>
              <a:t>y</a:t>
            </a:r>
            <a:r>
              <a:rPr lang="en-US" sz="1200" dirty="0">
                <a:solidFill>
                  <a:srgbClr val="001F5F"/>
                </a:solidFill>
                <a:latin typeface="+mn-lt"/>
                <a:cs typeface="Calibri"/>
              </a:rPr>
              <a:t> </a:t>
            </a:r>
            <a:r>
              <a:rPr lang="en-US" sz="1200" spc="-10" dirty="0">
                <a:solidFill>
                  <a:srgbClr val="001F5F"/>
                </a:solidFill>
                <a:latin typeface="+mn-lt"/>
                <a:cs typeface="Calibri"/>
              </a:rPr>
              <a:t>t</a:t>
            </a:r>
            <a:r>
              <a:rPr lang="en-US" sz="1200" spc="-45" dirty="0">
                <a:solidFill>
                  <a:srgbClr val="001F5F"/>
                </a:solidFill>
                <a:latin typeface="+mn-lt"/>
                <a:cs typeface="Calibri"/>
              </a:rPr>
              <a:t>w</a:t>
            </a:r>
            <a:r>
              <a:rPr lang="en-US" sz="1200" dirty="0">
                <a:solidFill>
                  <a:srgbClr val="001F5F"/>
                </a:solidFill>
                <a:latin typeface="+mn-lt"/>
                <a:cs typeface="Calibri"/>
              </a:rPr>
              <a:t>o </a:t>
            </a:r>
            <a:r>
              <a:rPr lang="en-US" sz="1200" spc="-45" dirty="0">
                <a:solidFill>
                  <a:srgbClr val="001F5F"/>
                </a:solidFill>
                <a:latin typeface="+mn-lt"/>
                <a:cs typeface="Calibri"/>
              </a:rPr>
              <a:t>w</a:t>
            </a:r>
            <a:r>
              <a:rPr lang="en-US" sz="1200" spc="-15" dirty="0">
                <a:solidFill>
                  <a:srgbClr val="001F5F"/>
                </a:solidFill>
                <a:latin typeface="+mn-lt"/>
                <a:cs typeface="Calibri"/>
              </a:rPr>
              <a:t>e</a:t>
            </a:r>
            <a:r>
              <a:rPr lang="en-US" sz="1200" spc="-10" dirty="0">
                <a:solidFill>
                  <a:srgbClr val="001F5F"/>
                </a:solidFill>
                <a:latin typeface="+mn-lt"/>
                <a:cs typeface="Calibri"/>
              </a:rPr>
              <a:t>e</a:t>
            </a:r>
            <a:r>
              <a:rPr lang="en-US" sz="1200" spc="-40" dirty="0">
                <a:solidFill>
                  <a:srgbClr val="001F5F"/>
                </a:solidFill>
                <a:latin typeface="+mn-lt"/>
                <a:cs typeface="Calibri"/>
              </a:rPr>
              <a:t>k</a:t>
            </a:r>
            <a:r>
              <a:rPr lang="en-US" sz="1200" spc="-5" dirty="0">
                <a:solidFill>
                  <a:srgbClr val="001F5F"/>
                </a:solidFill>
                <a:latin typeface="+mn-lt"/>
                <a:cs typeface="Calibri"/>
              </a:rPr>
              <a:t>s)</a:t>
            </a:r>
            <a:r>
              <a:rPr lang="en-US" sz="1200" dirty="0">
                <a:solidFill>
                  <a:srgbClr val="001F5F"/>
                </a:solidFill>
                <a:latin typeface="+mn-lt"/>
                <a:cs typeface="Calibri"/>
              </a:rPr>
              <a:t>. </a:t>
            </a:r>
            <a:r>
              <a:rPr lang="en-US" sz="1200" spc="-5" dirty="0">
                <a:solidFill>
                  <a:srgbClr val="001F5F"/>
                </a:solidFill>
                <a:latin typeface="+mn-lt"/>
                <a:cs typeface="Calibri"/>
              </a:rPr>
              <a:t>Th</a:t>
            </a:r>
            <a:r>
              <a:rPr lang="en-US" sz="1200" dirty="0">
                <a:solidFill>
                  <a:srgbClr val="001F5F"/>
                </a:solidFill>
                <a:latin typeface="+mn-lt"/>
                <a:cs typeface="Calibri"/>
              </a:rPr>
              <a:t>e</a:t>
            </a:r>
            <a:r>
              <a:rPr lang="en-US" sz="1200" spc="5" dirty="0">
                <a:solidFill>
                  <a:srgbClr val="001F5F"/>
                </a:solidFill>
                <a:latin typeface="+mn-lt"/>
                <a:cs typeface="Calibri"/>
              </a:rPr>
              <a:t> </a:t>
            </a:r>
            <a:r>
              <a:rPr lang="en-US" sz="1200" spc="-35" dirty="0">
                <a:solidFill>
                  <a:srgbClr val="001F5F"/>
                </a:solidFill>
                <a:latin typeface="+mn-lt"/>
                <a:cs typeface="Calibri"/>
              </a:rPr>
              <a:t>t</a:t>
            </a:r>
            <a:r>
              <a:rPr lang="en-US" sz="1200" spc="-5" dirty="0">
                <a:solidFill>
                  <a:srgbClr val="001F5F"/>
                </a:solidFill>
                <a:latin typeface="+mn-lt"/>
                <a:cs typeface="Calibri"/>
              </a:rPr>
              <a:t>o</a:t>
            </a:r>
            <a:r>
              <a:rPr lang="en-US" sz="1200" spc="-30" dirty="0">
                <a:solidFill>
                  <a:srgbClr val="001F5F"/>
                </a:solidFill>
                <a:latin typeface="+mn-lt"/>
                <a:cs typeface="Calibri"/>
              </a:rPr>
              <a:t>t</a:t>
            </a:r>
            <a:r>
              <a:rPr lang="en-US" sz="1200" dirty="0">
                <a:solidFill>
                  <a:srgbClr val="001F5F"/>
                </a:solidFill>
                <a:latin typeface="+mn-lt"/>
                <a:cs typeface="Calibri"/>
              </a:rPr>
              <a:t>al</a:t>
            </a:r>
            <a:r>
              <a:rPr lang="en-US" sz="1200" spc="-25" dirty="0">
                <a:solidFill>
                  <a:srgbClr val="001F5F"/>
                </a:solidFill>
                <a:latin typeface="+mn-lt"/>
                <a:cs typeface="Calibri"/>
              </a:rPr>
              <a:t> </a:t>
            </a:r>
            <a:r>
              <a:rPr lang="en-US" sz="1200" spc="-5" dirty="0">
                <a:solidFill>
                  <a:srgbClr val="001F5F"/>
                </a:solidFill>
                <a:latin typeface="+mn-lt"/>
                <a:cs typeface="Calibri"/>
              </a:rPr>
              <a:t>numb</a:t>
            </a:r>
            <a:r>
              <a:rPr lang="en-US" sz="1200" spc="5" dirty="0">
                <a:solidFill>
                  <a:srgbClr val="001F5F"/>
                </a:solidFill>
                <a:latin typeface="+mn-lt"/>
                <a:cs typeface="Calibri"/>
              </a:rPr>
              <a:t>e</a:t>
            </a:r>
            <a:r>
              <a:rPr lang="en-US" sz="1200" spc="-10" dirty="0">
                <a:solidFill>
                  <a:srgbClr val="001F5F"/>
                </a:solidFill>
                <a:latin typeface="+mn-lt"/>
                <a:cs typeface="Calibri"/>
              </a:rPr>
              <a:t>r</a:t>
            </a:r>
            <a:r>
              <a:rPr lang="en-US" sz="1200" dirty="0">
                <a:solidFill>
                  <a:srgbClr val="001F5F"/>
                </a:solidFill>
                <a:latin typeface="+mn-lt"/>
                <a:cs typeface="Calibri"/>
              </a:rPr>
              <a:t> </a:t>
            </a:r>
            <a:r>
              <a:rPr lang="en-US" sz="1200" spc="-5" dirty="0">
                <a:solidFill>
                  <a:srgbClr val="001F5F"/>
                </a:solidFill>
                <a:latin typeface="+mn-lt"/>
                <a:cs typeface="Calibri"/>
              </a:rPr>
              <a:t>o</a:t>
            </a:r>
            <a:r>
              <a:rPr lang="en-US" sz="1200" dirty="0">
                <a:solidFill>
                  <a:srgbClr val="001F5F"/>
                </a:solidFill>
                <a:latin typeface="+mn-lt"/>
                <a:cs typeface="Calibri"/>
              </a:rPr>
              <a:t>f</a:t>
            </a:r>
            <a:r>
              <a:rPr lang="en-US" sz="1200" spc="-10" dirty="0">
                <a:solidFill>
                  <a:srgbClr val="001F5F"/>
                </a:solidFill>
                <a:latin typeface="+mn-lt"/>
                <a:cs typeface="Calibri"/>
              </a:rPr>
              <a:t> </a:t>
            </a:r>
            <a:r>
              <a:rPr lang="en-US" sz="1200" spc="-5" dirty="0">
                <a:solidFill>
                  <a:srgbClr val="001F5F"/>
                </a:solidFill>
                <a:latin typeface="+mn-lt"/>
                <a:cs typeface="Calibri"/>
              </a:rPr>
              <a:t>hou</a:t>
            </a:r>
            <a:r>
              <a:rPr lang="en-US" sz="1200" spc="-40" dirty="0">
                <a:solidFill>
                  <a:srgbClr val="001F5F"/>
                </a:solidFill>
                <a:latin typeface="+mn-lt"/>
                <a:cs typeface="Calibri"/>
              </a:rPr>
              <a:t>r</a:t>
            </a:r>
            <a:r>
              <a:rPr lang="en-US" sz="1200" dirty="0">
                <a:solidFill>
                  <a:srgbClr val="001F5F"/>
                </a:solidFill>
                <a:latin typeface="+mn-lt"/>
                <a:cs typeface="Calibri"/>
              </a:rPr>
              <a:t>s</a:t>
            </a:r>
            <a:r>
              <a:rPr lang="en-US" sz="1200" spc="-5" dirty="0">
                <a:solidFill>
                  <a:srgbClr val="001F5F"/>
                </a:solidFill>
                <a:latin typeface="+mn-lt"/>
                <a:cs typeface="Calibri"/>
              </a:rPr>
              <a:t> </a:t>
            </a:r>
            <a:r>
              <a:rPr lang="en-US" sz="1200" spc="-15" dirty="0">
                <a:solidFill>
                  <a:srgbClr val="001F5F"/>
                </a:solidFill>
                <a:latin typeface="+mn-lt"/>
                <a:cs typeface="Calibri"/>
              </a:rPr>
              <a:t>o</a:t>
            </a:r>
            <a:r>
              <a:rPr lang="en-US" sz="1200" dirty="0">
                <a:solidFill>
                  <a:srgbClr val="001F5F"/>
                </a:solidFill>
                <a:latin typeface="+mn-lt"/>
                <a:cs typeface="Calibri"/>
              </a:rPr>
              <a:t>f</a:t>
            </a:r>
            <a:r>
              <a:rPr lang="en-US" sz="1200" spc="5" dirty="0">
                <a:solidFill>
                  <a:srgbClr val="001F5F"/>
                </a:solidFill>
                <a:latin typeface="+mn-lt"/>
                <a:cs typeface="Calibri"/>
              </a:rPr>
              <a:t> </a:t>
            </a:r>
            <a:r>
              <a:rPr lang="en-US" sz="1200" dirty="0">
                <a:solidFill>
                  <a:srgbClr val="001F5F"/>
                </a:solidFill>
                <a:latin typeface="+mn-lt"/>
                <a:cs typeface="Calibri"/>
              </a:rPr>
              <a:t>cl</a:t>
            </a:r>
            <a:r>
              <a:rPr lang="en-US" sz="1200" spc="5" dirty="0">
                <a:solidFill>
                  <a:srgbClr val="001F5F"/>
                </a:solidFill>
                <a:latin typeface="+mn-lt"/>
                <a:cs typeface="Calibri"/>
              </a:rPr>
              <a:t>a</a:t>
            </a:r>
            <a:r>
              <a:rPr lang="en-US" sz="1200" spc="-15" dirty="0">
                <a:solidFill>
                  <a:srgbClr val="001F5F"/>
                </a:solidFill>
                <a:latin typeface="+mn-lt"/>
                <a:cs typeface="Calibri"/>
              </a:rPr>
              <a:t>ss</a:t>
            </a:r>
            <a:r>
              <a:rPr lang="en-US" sz="1200" spc="-50" dirty="0">
                <a:solidFill>
                  <a:srgbClr val="001F5F"/>
                </a:solidFill>
                <a:latin typeface="+mn-lt"/>
                <a:cs typeface="Calibri"/>
              </a:rPr>
              <a:t>r</a:t>
            </a:r>
            <a:r>
              <a:rPr lang="en-US" sz="1200" spc="-5" dirty="0">
                <a:solidFill>
                  <a:srgbClr val="001F5F"/>
                </a:solidFill>
                <a:latin typeface="+mn-lt"/>
                <a:cs typeface="Calibri"/>
              </a:rPr>
              <a:t>o</a:t>
            </a:r>
            <a:r>
              <a:rPr lang="en-US" sz="1200" spc="-15" dirty="0">
                <a:solidFill>
                  <a:srgbClr val="001F5F"/>
                </a:solidFill>
                <a:latin typeface="+mn-lt"/>
                <a:cs typeface="Calibri"/>
              </a:rPr>
              <a:t>o</a:t>
            </a:r>
            <a:r>
              <a:rPr lang="en-US" sz="1200" spc="-20" dirty="0">
                <a:solidFill>
                  <a:srgbClr val="001F5F"/>
                </a:solidFill>
                <a:latin typeface="+mn-lt"/>
                <a:cs typeface="Calibri"/>
              </a:rPr>
              <a:t>m</a:t>
            </a:r>
            <a:r>
              <a:rPr lang="en-US" sz="1200" spc="-25" dirty="0">
                <a:solidFill>
                  <a:srgbClr val="001F5F"/>
                </a:solidFill>
                <a:latin typeface="+mn-lt"/>
                <a:cs typeface="Calibri"/>
              </a:rPr>
              <a:t> </a:t>
            </a:r>
            <a:r>
              <a:rPr lang="en-US" sz="1200" dirty="0">
                <a:solidFill>
                  <a:srgbClr val="001F5F"/>
                </a:solidFill>
                <a:latin typeface="+mn-lt"/>
                <a:cs typeface="Calibri"/>
              </a:rPr>
              <a:t>in</a:t>
            </a:r>
            <a:r>
              <a:rPr lang="en-US" sz="1200" spc="-30" dirty="0">
                <a:solidFill>
                  <a:srgbClr val="001F5F"/>
                </a:solidFill>
                <a:latin typeface="+mn-lt"/>
                <a:cs typeface="Calibri"/>
              </a:rPr>
              <a:t>s</a:t>
            </a:r>
            <a:r>
              <a:rPr lang="en-US" sz="1200" spc="-10" dirty="0">
                <a:solidFill>
                  <a:srgbClr val="001F5F"/>
                </a:solidFill>
                <a:latin typeface="+mn-lt"/>
                <a:cs typeface="Calibri"/>
              </a:rPr>
              <a:t>truc</a:t>
            </a:r>
            <a:r>
              <a:rPr lang="en-US" sz="1200" dirty="0">
                <a:solidFill>
                  <a:srgbClr val="001F5F"/>
                </a:solidFill>
                <a:latin typeface="+mn-lt"/>
                <a:cs typeface="Calibri"/>
              </a:rPr>
              <a:t>tions</a:t>
            </a:r>
            <a:r>
              <a:rPr lang="en-US" sz="1200" spc="-25" dirty="0">
                <a:solidFill>
                  <a:srgbClr val="001F5F"/>
                </a:solidFill>
                <a:latin typeface="+mn-lt"/>
                <a:cs typeface="Calibri"/>
              </a:rPr>
              <a:t> </a:t>
            </a:r>
            <a:r>
              <a:rPr lang="en-US" sz="1200" spc="-5" dirty="0">
                <a:solidFill>
                  <a:srgbClr val="001F5F"/>
                </a:solidFill>
                <a:latin typeface="+mn-lt"/>
                <a:cs typeface="Calibri"/>
              </a:rPr>
              <a:t>(b</a:t>
            </a:r>
            <a:r>
              <a:rPr lang="en-US" sz="1200" dirty="0">
                <a:solidFill>
                  <a:srgbClr val="001F5F"/>
                </a:solidFill>
                <a:latin typeface="+mn-lt"/>
                <a:cs typeface="Calibri"/>
              </a:rPr>
              <a:t>a</a:t>
            </a:r>
            <a:r>
              <a:rPr lang="en-US" sz="1200" spc="-5" dirty="0">
                <a:solidFill>
                  <a:srgbClr val="001F5F"/>
                </a:solidFill>
                <a:latin typeface="+mn-lt"/>
                <a:cs typeface="Calibri"/>
              </a:rPr>
              <a:t>sed o</a:t>
            </a:r>
            <a:r>
              <a:rPr lang="en-US" sz="1200" dirty="0">
                <a:solidFill>
                  <a:srgbClr val="001F5F"/>
                </a:solidFill>
                <a:latin typeface="+mn-lt"/>
                <a:cs typeface="Calibri"/>
              </a:rPr>
              <a:t>n</a:t>
            </a:r>
            <a:r>
              <a:rPr lang="en-US" sz="1200" spc="-5" dirty="0">
                <a:solidFill>
                  <a:srgbClr val="001F5F"/>
                </a:solidFill>
                <a:latin typeface="+mn-lt"/>
                <a:cs typeface="Calibri"/>
              </a:rPr>
              <a:t> </a:t>
            </a:r>
            <a:r>
              <a:rPr lang="en-US" sz="1200" spc="-30" dirty="0">
                <a:solidFill>
                  <a:srgbClr val="001F5F"/>
                </a:solidFill>
                <a:latin typeface="+mn-lt"/>
                <a:cs typeface="Calibri"/>
              </a:rPr>
              <a:t>5</a:t>
            </a:r>
            <a:r>
              <a:rPr lang="en-US" sz="1200" spc="-15" dirty="0">
                <a:solidFill>
                  <a:srgbClr val="001F5F"/>
                </a:solidFill>
                <a:latin typeface="+mn-lt"/>
                <a:cs typeface="Calibri"/>
              </a:rPr>
              <a:t>0</a:t>
            </a:r>
            <a:r>
              <a:rPr lang="en-US" sz="1200" spc="-10" dirty="0">
                <a:solidFill>
                  <a:srgbClr val="001F5F"/>
                </a:solidFill>
                <a:latin typeface="+mn-lt"/>
                <a:cs typeface="Calibri"/>
              </a:rPr>
              <a:t> </a:t>
            </a:r>
            <a:r>
              <a:rPr lang="en-US" sz="1200" dirty="0">
                <a:solidFill>
                  <a:srgbClr val="001F5F"/>
                </a:solidFill>
                <a:latin typeface="+mn-lt"/>
                <a:cs typeface="Calibri"/>
              </a:rPr>
              <a:t>minu</a:t>
            </a:r>
            <a:r>
              <a:rPr lang="en-US" sz="1200" spc="-25" dirty="0">
                <a:solidFill>
                  <a:srgbClr val="001F5F"/>
                </a:solidFill>
                <a:latin typeface="+mn-lt"/>
                <a:cs typeface="Calibri"/>
              </a:rPr>
              <a:t>t</a:t>
            </a:r>
            <a:r>
              <a:rPr lang="en-US" sz="1200" spc="-15" dirty="0">
                <a:solidFill>
                  <a:srgbClr val="001F5F"/>
                </a:solidFill>
                <a:latin typeface="+mn-lt"/>
                <a:cs typeface="Calibri"/>
              </a:rPr>
              <a:t>es </a:t>
            </a:r>
            <a:r>
              <a:rPr lang="en-US" sz="1200" spc="-5" dirty="0">
                <a:solidFill>
                  <a:srgbClr val="001F5F"/>
                </a:solidFill>
                <a:latin typeface="+mn-lt"/>
                <a:cs typeface="Calibri"/>
              </a:rPr>
              <a:t>o</a:t>
            </a:r>
            <a:r>
              <a:rPr lang="en-US" sz="1200" dirty="0">
                <a:solidFill>
                  <a:srgbClr val="001F5F"/>
                </a:solidFill>
                <a:latin typeface="+mn-lt"/>
                <a:cs typeface="Calibri"/>
              </a:rPr>
              <a:t>f in</a:t>
            </a:r>
            <a:r>
              <a:rPr lang="en-US" sz="1200" spc="-25" dirty="0">
                <a:solidFill>
                  <a:srgbClr val="001F5F"/>
                </a:solidFill>
                <a:latin typeface="+mn-lt"/>
                <a:cs typeface="Calibri"/>
              </a:rPr>
              <a:t>s</a:t>
            </a:r>
            <a:r>
              <a:rPr lang="en-US" sz="1200" spc="-10" dirty="0">
                <a:solidFill>
                  <a:srgbClr val="001F5F"/>
                </a:solidFill>
                <a:latin typeface="+mn-lt"/>
                <a:cs typeface="Calibri"/>
              </a:rPr>
              <a:t>truc</a:t>
            </a:r>
            <a:r>
              <a:rPr lang="en-US" sz="1200" dirty="0">
                <a:solidFill>
                  <a:srgbClr val="001F5F"/>
                </a:solidFill>
                <a:latin typeface="+mn-lt"/>
                <a:cs typeface="Calibri"/>
              </a:rPr>
              <a:t>tions</a:t>
            </a:r>
            <a:r>
              <a:rPr lang="en-US" sz="1200" spc="-35" dirty="0">
                <a:solidFill>
                  <a:srgbClr val="001F5F"/>
                </a:solidFill>
                <a:latin typeface="+mn-lt"/>
                <a:cs typeface="Calibri"/>
              </a:rPr>
              <a:t> </a:t>
            </a:r>
            <a:r>
              <a:rPr lang="en-US" sz="1200" spc="-20" dirty="0">
                <a:solidFill>
                  <a:srgbClr val="001F5F"/>
                </a:solidFill>
                <a:latin typeface="+mn-lt"/>
                <a:cs typeface="Calibri"/>
              </a:rPr>
              <a:t>pe</a:t>
            </a:r>
            <a:r>
              <a:rPr lang="en-US" sz="1200" spc="-10" dirty="0">
                <a:solidFill>
                  <a:srgbClr val="001F5F"/>
                </a:solidFill>
                <a:latin typeface="+mn-lt"/>
                <a:cs typeface="Calibri"/>
              </a:rPr>
              <a:t>r</a:t>
            </a:r>
            <a:r>
              <a:rPr lang="en-US" sz="1200" spc="5" dirty="0">
                <a:solidFill>
                  <a:srgbClr val="001F5F"/>
                </a:solidFill>
                <a:latin typeface="+mn-lt"/>
                <a:cs typeface="Calibri"/>
              </a:rPr>
              <a:t> </a:t>
            </a:r>
            <a:r>
              <a:rPr lang="en-US" sz="1200" spc="-5" dirty="0">
                <a:solidFill>
                  <a:srgbClr val="001F5F"/>
                </a:solidFill>
                <a:latin typeface="+mn-lt"/>
                <a:cs typeface="Calibri"/>
              </a:rPr>
              <a:t>h</a:t>
            </a:r>
            <a:r>
              <a:rPr lang="en-US" sz="1200" spc="-10" dirty="0">
                <a:solidFill>
                  <a:srgbClr val="001F5F"/>
                </a:solidFill>
                <a:latin typeface="+mn-lt"/>
                <a:cs typeface="Calibri"/>
              </a:rPr>
              <a:t>o</a:t>
            </a:r>
            <a:r>
              <a:rPr lang="en-US" sz="1200" spc="-5" dirty="0">
                <a:solidFill>
                  <a:srgbClr val="001F5F"/>
                </a:solidFill>
                <a:latin typeface="+mn-lt"/>
                <a:cs typeface="Calibri"/>
              </a:rPr>
              <a:t>ur</a:t>
            </a:r>
            <a:r>
              <a:rPr lang="en-US" sz="1200" dirty="0">
                <a:solidFill>
                  <a:srgbClr val="001F5F"/>
                </a:solidFill>
                <a:latin typeface="+mn-lt"/>
                <a:cs typeface="Calibri"/>
              </a:rPr>
              <a:t>)</a:t>
            </a:r>
            <a:r>
              <a:rPr lang="en-US" sz="1200" spc="5" dirty="0">
                <a:solidFill>
                  <a:srgbClr val="001F5F"/>
                </a:solidFill>
                <a:latin typeface="+mn-lt"/>
                <a:cs typeface="Calibri"/>
              </a:rPr>
              <a:t> </a:t>
            </a:r>
            <a:r>
              <a:rPr lang="en-US" sz="1200" dirty="0">
                <a:solidFill>
                  <a:srgbClr val="001F5F"/>
                </a:solidFill>
                <a:latin typeface="+mn-lt"/>
                <a:cs typeface="Calibri"/>
              </a:rPr>
              <a:t>mu</a:t>
            </a:r>
            <a:r>
              <a:rPr lang="en-US" sz="1200" spc="-30" dirty="0">
                <a:solidFill>
                  <a:srgbClr val="001F5F"/>
                </a:solidFill>
                <a:latin typeface="+mn-lt"/>
                <a:cs typeface="Calibri"/>
              </a:rPr>
              <a:t>s</a:t>
            </a:r>
            <a:r>
              <a:rPr lang="en-US" sz="1200" spc="-10" dirty="0">
                <a:solidFill>
                  <a:srgbClr val="001F5F"/>
                </a:solidFill>
                <a:latin typeface="+mn-lt"/>
                <a:cs typeface="Calibri"/>
              </a:rPr>
              <a:t>t</a:t>
            </a:r>
            <a:r>
              <a:rPr lang="en-US" sz="1200" spc="-15" dirty="0">
                <a:solidFill>
                  <a:srgbClr val="001F5F"/>
                </a:solidFill>
                <a:latin typeface="+mn-lt"/>
                <a:cs typeface="Calibri"/>
              </a:rPr>
              <a:t> </a:t>
            </a:r>
            <a:r>
              <a:rPr lang="en-US" sz="1200" dirty="0">
                <a:solidFill>
                  <a:srgbClr val="001F5F"/>
                </a:solidFill>
                <a:latin typeface="+mn-lt"/>
                <a:cs typeface="Calibri"/>
              </a:rPr>
              <a:t>equal, </a:t>
            </a:r>
            <a:r>
              <a:rPr lang="en-US" sz="1200" spc="-10" dirty="0">
                <a:solidFill>
                  <a:srgbClr val="001F5F"/>
                </a:solidFill>
                <a:latin typeface="+mn-lt"/>
                <a:cs typeface="Calibri"/>
              </a:rPr>
              <a:t>or</a:t>
            </a:r>
            <a:r>
              <a:rPr lang="en-US" sz="1200" spc="-15" dirty="0">
                <a:solidFill>
                  <a:srgbClr val="001F5F"/>
                </a:solidFill>
                <a:latin typeface="+mn-lt"/>
                <a:cs typeface="Calibri"/>
              </a:rPr>
              <a:t> </a:t>
            </a:r>
            <a:r>
              <a:rPr lang="en-US" sz="1200" spc="-20" dirty="0">
                <a:solidFill>
                  <a:srgbClr val="001F5F"/>
                </a:solidFill>
                <a:latin typeface="+mn-lt"/>
                <a:cs typeface="Calibri"/>
              </a:rPr>
              <a:t>b</a:t>
            </a:r>
            <a:r>
              <a:rPr lang="en-US" sz="1200" spc="-15" dirty="0">
                <a:solidFill>
                  <a:srgbClr val="001F5F"/>
                </a:solidFill>
                <a:latin typeface="+mn-lt"/>
                <a:cs typeface="Calibri"/>
              </a:rPr>
              <a:t>e</a:t>
            </a:r>
            <a:r>
              <a:rPr lang="en-US" sz="1200" dirty="0">
                <a:solidFill>
                  <a:srgbClr val="001F5F"/>
                </a:solidFill>
                <a:latin typeface="+mn-lt"/>
                <a:cs typeface="Calibri"/>
              </a:rPr>
              <a:t> </a:t>
            </a:r>
            <a:r>
              <a:rPr lang="en-US" sz="1200" spc="-15" dirty="0">
                <a:solidFill>
                  <a:srgbClr val="001F5F"/>
                </a:solidFill>
                <a:latin typeface="+mn-lt"/>
                <a:cs typeface="Calibri"/>
              </a:rPr>
              <a:t>g</a:t>
            </a:r>
            <a:r>
              <a:rPr lang="en-US" sz="1200" spc="-45" dirty="0">
                <a:solidFill>
                  <a:srgbClr val="001F5F"/>
                </a:solidFill>
                <a:latin typeface="+mn-lt"/>
                <a:cs typeface="Calibri"/>
              </a:rPr>
              <a:t>r</a:t>
            </a:r>
            <a:r>
              <a:rPr lang="en-US" sz="1200" spc="-15" dirty="0">
                <a:solidFill>
                  <a:srgbClr val="001F5F"/>
                </a:solidFill>
                <a:latin typeface="+mn-lt"/>
                <a:cs typeface="Calibri"/>
              </a:rPr>
              <a:t>e</a:t>
            </a:r>
            <a:r>
              <a:rPr lang="en-US" sz="1200" spc="-35" dirty="0">
                <a:solidFill>
                  <a:srgbClr val="001F5F"/>
                </a:solidFill>
                <a:latin typeface="+mn-lt"/>
                <a:cs typeface="Calibri"/>
              </a:rPr>
              <a:t>at</a:t>
            </a:r>
            <a:r>
              <a:rPr lang="en-US" sz="1200" spc="-15" dirty="0">
                <a:solidFill>
                  <a:srgbClr val="001F5F"/>
                </a:solidFill>
                <a:latin typeface="+mn-lt"/>
                <a:cs typeface="Calibri"/>
              </a:rPr>
              <a:t>er</a:t>
            </a:r>
            <a:r>
              <a:rPr lang="en-US" sz="1200" spc="-10" dirty="0">
                <a:solidFill>
                  <a:srgbClr val="001F5F"/>
                </a:solidFill>
                <a:latin typeface="+mn-lt"/>
                <a:cs typeface="Calibri"/>
              </a:rPr>
              <a:t> </a:t>
            </a:r>
            <a:r>
              <a:rPr lang="en-US" sz="1200" dirty="0">
                <a:solidFill>
                  <a:srgbClr val="001F5F"/>
                </a:solidFill>
                <a:latin typeface="+mn-lt"/>
                <a:cs typeface="Calibri"/>
              </a:rPr>
              <a:t>than,</a:t>
            </a:r>
            <a:r>
              <a:rPr lang="en-US" sz="1200" spc="-5" dirty="0">
                <a:solidFill>
                  <a:srgbClr val="001F5F"/>
                </a:solidFill>
                <a:latin typeface="+mn-lt"/>
                <a:cs typeface="Calibri"/>
              </a:rPr>
              <a:t> </a:t>
            </a:r>
            <a:r>
              <a:rPr lang="en-US" sz="1200" dirty="0">
                <a:solidFill>
                  <a:srgbClr val="001F5F"/>
                </a:solidFill>
                <a:latin typeface="+mn-lt"/>
                <a:cs typeface="Calibri"/>
              </a:rPr>
              <a:t>t</a:t>
            </a:r>
            <a:r>
              <a:rPr lang="en-US" sz="1200" spc="-10" dirty="0">
                <a:solidFill>
                  <a:srgbClr val="001F5F"/>
                </a:solidFill>
                <a:latin typeface="+mn-lt"/>
                <a:cs typeface="Calibri"/>
              </a:rPr>
              <a:t>h</a:t>
            </a:r>
            <a:r>
              <a:rPr lang="en-US" sz="1200" dirty="0">
                <a:solidFill>
                  <a:srgbClr val="001F5F"/>
                </a:solidFill>
                <a:latin typeface="+mn-lt"/>
                <a:cs typeface="Calibri"/>
              </a:rPr>
              <a:t>e</a:t>
            </a:r>
            <a:r>
              <a:rPr lang="en-US" sz="1200" spc="-15" dirty="0">
                <a:solidFill>
                  <a:srgbClr val="001F5F"/>
                </a:solidFill>
                <a:latin typeface="+mn-lt"/>
                <a:cs typeface="Calibri"/>
              </a:rPr>
              <a:t> </a:t>
            </a:r>
            <a:r>
              <a:rPr lang="en-US" sz="1200" spc="-5" dirty="0">
                <a:solidFill>
                  <a:srgbClr val="001F5F"/>
                </a:solidFill>
                <a:latin typeface="+mn-lt"/>
                <a:cs typeface="Calibri"/>
              </a:rPr>
              <a:t>numbe</a:t>
            </a:r>
            <a:r>
              <a:rPr lang="en-US" sz="1200" dirty="0">
                <a:solidFill>
                  <a:srgbClr val="001F5F"/>
                </a:solidFill>
                <a:latin typeface="+mn-lt"/>
                <a:cs typeface="Calibri"/>
              </a:rPr>
              <a:t>r</a:t>
            </a:r>
            <a:r>
              <a:rPr lang="en-US" sz="1200" spc="5" dirty="0">
                <a:solidFill>
                  <a:srgbClr val="001F5F"/>
                </a:solidFill>
                <a:latin typeface="+mn-lt"/>
                <a:cs typeface="Calibri"/>
              </a:rPr>
              <a:t> </a:t>
            </a:r>
            <a:r>
              <a:rPr lang="en-US" sz="1200" spc="-5" dirty="0">
                <a:solidFill>
                  <a:srgbClr val="001F5F"/>
                </a:solidFill>
                <a:latin typeface="+mn-lt"/>
                <a:cs typeface="Calibri"/>
              </a:rPr>
              <a:t>o</a:t>
            </a:r>
            <a:r>
              <a:rPr lang="en-US" sz="1200" dirty="0">
                <a:solidFill>
                  <a:srgbClr val="001F5F"/>
                </a:solidFill>
                <a:latin typeface="+mn-lt"/>
                <a:cs typeface="Calibri"/>
              </a:rPr>
              <a:t>f</a:t>
            </a:r>
            <a:r>
              <a:rPr lang="en-US" sz="1200" spc="-10" dirty="0">
                <a:solidFill>
                  <a:srgbClr val="001F5F"/>
                </a:solidFill>
                <a:latin typeface="+mn-lt"/>
                <a:cs typeface="Calibri"/>
              </a:rPr>
              <a:t> </a:t>
            </a:r>
            <a:r>
              <a:rPr lang="en-US" sz="1200" dirty="0">
                <a:solidFill>
                  <a:srgbClr val="001F5F"/>
                </a:solidFill>
                <a:latin typeface="+mn-lt"/>
                <a:cs typeface="Calibri"/>
              </a:rPr>
              <a:t>c</a:t>
            </a:r>
            <a:r>
              <a:rPr lang="en-US" sz="1200" spc="-35" dirty="0">
                <a:solidFill>
                  <a:srgbClr val="001F5F"/>
                </a:solidFill>
                <a:latin typeface="+mn-lt"/>
                <a:cs typeface="Calibri"/>
              </a:rPr>
              <a:t>r</a:t>
            </a:r>
            <a:r>
              <a:rPr lang="en-US" sz="1200" dirty="0">
                <a:solidFill>
                  <a:srgbClr val="001F5F"/>
                </a:solidFill>
                <a:latin typeface="+mn-lt"/>
                <a:cs typeface="Calibri"/>
              </a:rPr>
              <a:t>edit</a:t>
            </a:r>
            <a:r>
              <a:rPr lang="en-US" sz="1200" spc="-20" dirty="0">
                <a:solidFill>
                  <a:srgbClr val="001F5F"/>
                </a:solidFill>
                <a:latin typeface="+mn-lt"/>
                <a:cs typeface="Calibri"/>
              </a:rPr>
              <a:t> </a:t>
            </a:r>
            <a:r>
              <a:rPr lang="en-US" sz="1200" spc="-5" dirty="0">
                <a:solidFill>
                  <a:srgbClr val="001F5F"/>
                </a:solidFill>
                <a:latin typeface="+mn-lt"/>
                <a:cs typeface="Calibri"/>
              </a:rPr>
              <a:t>h</a:t>
            </a:r>
            <a:r>
              <a:rPr lang="en-US" sz="1200" spc="-10" dirty="0">
                <a:solidFill>
                  <a:srgbClr val="001F5F"/>
                </a:solidFill>
                <a:latin typeface="+mn-lt"/>
                <a:cs typeface="Calibri"/>
              </a:rPr>
              <a:t>o</a:t>
            </a:r>
            <a:r>
              <a:rPr lang="en-US" sz="1200" spc="-5" dirty="0">
                <a:solidFill>
                  <a:srgbClr val="001F5F"/>
                </a:solidFill>
                <a:latin typeface="+mn-lt"/>
                <a:cs typeface="Calibri"/>
              </a:rPr>
              <a:t>u</a:t>
            </a:r>
            <a:r>
              <a:rPr lang="en-US" sz="1200" spc="-40" dirty="0">
                <a:solidFill>
                  <a:srgbClr val="001F5F"/>
                </a:solidFill>
                <a:latin typeface="+mn-lt"/>
                <a:cs typeface="Calibri"/>
              </a:rPr>
              <a:t>r</a:t>
            </a:r>
            <a:r>
              <a:rPr lang="en-US" sz="1200" dirty="0">
                <a:solidFill>
                  <a:srgbClr val="001F5F"/>
                </a:solidFill>
                <a:latin typeface="+mn-lt"/>
                <a:cs typeface="Calibri"/>
              </a:rPr>
              <a:t>s </a:t>
            </a:r>
            <a:r>
              <a:rPr lang="en-US" sz="1200" spc="-20" dirty="0">
                <a:solidFill>
                  <a:srgbClr val="001F5F"/>
                </a:solidFill>
                <a:latin typeface="+mn-lt"/>
                <a:cs typeface="Calibri"/>
              </a:rPr>
              <a:t>a</a:t>
            </a:r>
            <a:r>
              <a:rPr lang="en-US" sz="1200" spc="-30" dirty="0">
                <a:solidFill>
                  <a:srgbClr val="001F5F"/>
                </a:solidFill>
                <a:latin typeface="+mn-lt"/>
                <a:cs typeface="Calibri"/>
              </a:rPr>
              <a:t>w</a:t>
            </a:r>
            <a:r>
              <a:rPr lang="en-US" sz="1200" dirty="0">
                <a:solidFill>
                  <a:srgbClr val="001F5F"/>
                </a:solidFill>
                <a:latin typeface="+mn-lt"/>
                <a:cs typeface="Calibri"/>
              </a:rPr>
              <a:t>a</a:t>
            </a:r>
            <a:r>
              <a:rPr lang="en-US" sz="1200" spc="-35" dirty="0">
                <a:solidFill>
                  <a:srgbClr val="001F5F"/>
                </a:solidFill>
                <a:latin typeface="+mn-lt"/>
                <a:cs typeface="Calibri"/>
              </a:rPr>
              <a:t>r</a:t>
            </a:r>
            <a:r>
              <a:rPr lang="en-US" sz="1200" spc="-5" dirty="0">
                <a:solidFill>
                  <a:srgbClr val="001F5F"/>
                </a:solidFill>
                <a:latin typeface="+mn-lt"/>
                <a:cs typeface="Calibri"/>
              </a:rPr>
              <a:t>de</a:t>
            </a:r>
            <a:r>
              <a:rPr lang="en-US" sz="1200" dirty="0">
                <a:solidFill>
                  <a:srgbClr val="001F5F"/>
                </a:solidFill>
                <a:latin typeface="+mn-lt"/>
                <a:cs typeface="Calibri"/>
              </a:rPr>
              <a:t>d</a:t>
            </a:r>
            <a:r>
              <a:rPr lang="en-US" sz="1200" spc="-15" dirty="0">
                <a:solidFill>
                  <a:srgbClr val="001F5F"/>
                </a:solidFill>
                <a:latin typeface="+mn-lt"/>
                <a:cs typeface="Calibri"/>
              </a:rPr>
              <a:t> </a:t>
            </a:r>
            <a:r>
              <a:rPr lang="en-US" sz="1200" spc="-50" dirty="0">
                <a:solidFill>
                  <a:srgbClr val="001F5F"/>
                </a:solidFill>
                <a:latin typeface="+mn-lt"/>
                <a:cs typeface="Calibri"/>
              </a:rPr>
              <a:t>f</a:t>
            </a:r>
            <a:r>
              <a:rPr lang="en-US" sz="1200" spc="-5" dirty="0">
                <a:solidFill>
                  <a:srgbClr val="001F5F"/>
                </a:solidFill>
                <a:latin typeface="+mn-lt"/>
                <a:cs typeface="Calibri"/>
              </a:rPr>
              <a:t>o</a:t>
            </a:r>
            <a:r>
              <a:rPr lang="en-US" sz="1200" dirty="0">
                <a:solidFill>
                  <a:srgbClr val="001F5F"/>
                </a:solidFill>
                <a:latin typeface="+mn-lt"/>
                <a:cs typeface="Calibri"/>
              </a:rPr>
              <a:t>r</a:t>
            </a:r>
            <a:r>
              <a:rPr lang="en-US" sz="1200" spc="-5" dirty="0">
                <a:solidFill>
                  <a:srgbClr val="001F5F"/>
                </a:solidFill>
                <a:latin typeface="+mn-lt"/>
                <a:cs typeface="Calibri"/>
              </a:rPr>
              <a:t> </a:t>
            </a:r>
            <a:r>
              <a:rPr lang="en-US" sz="1200" dirty="0">
                <a:solidFill>
                  <a:srgbClr val="001F5F"/>
                </a:solidFill>
                <a:latin typeface="+mn-lt"/>
                <a:cs typeface="Calibri"/>
              </a:rPr>
              <a:t>the </a:t>
            </a:r>
            <a:r>
              <a:rPr lang="en-US" sz="1200" spc="-25" dirty="0">
                <a:solidFill>
                  <a:srgbClr val="001F5F"/>
                </a:solidFill>
                <a:latin typeface="+mn-lt"/>
                <a:cs typeface="Calibri"/>
              </a:rPr>
              <a:t>c</a:t>
            </a:r>
            <a:r>
              <a:rPr lang="en-US" sz="1200" spc="-5" dirty="0">
                <a:solidFill>
                  <a:srgbClr val="001F5F"/>
                </a:solidFill>
                <a:latin typeface="+mn-lt"/>
                <a:cs typeface="Calibri"/>
              </a:rPr>
              <a:t>o</a:t>
            </a:r>
            <a:r>
              <a:rPr lang="en-US" sz="1200" spc="-10" dirty="0">
                <a:solidFill>
                  <a:srgbClr val="001F5F"/>
                </a:solidFill>
                <a:latin typeface="+mn-lt"/>
                <a:cs typeface="Calibri"/>
              </a:rPr>
              <a:t>u</a:t>
            </a:r>
            <a:r>
              <a:rPr lang="en-US" sz="1200" spc="-45" dirty="0">
                <a:solidFill>
                  <a:srgbClr val="001F5F"/>
                </a:solidFill>
                <a:latin typeface="+mn-lt"/>
                <a:cs typeface="Calibri"/>
              </a:rPr>
              <a:t>r</a:t>
            </a:r>
            <a:r>
              <a:rPr lang="en-US" sz="1200" spc="-5" dirty="0">
                <a:solidFill>
                  <a:srgbClr val="001F5F"/>
                </a:solidFill>
                <a:latin typeface="+mn-lt"/>
                <a:cs typeface="Calibri"/>
              </a:rPr>
              <a:t>s</a:t>
            </a:r>
            <a:r>
              <a:rPr lang="en-US" sz="1200" dirty="0">
                <a:solidFill>
                  <a:srgbClr val="001F5F"/>
                </a:solidFill>
                <a:latin typeface="+mn-lt"/>
                <a:cs typeface="Calibri"/>
              </a:rPr>
              <a:t>e multipl</a:t>
            </a:r>
            <a:r>
              <a:rPr lang="en-US" sz="1200" spc="-10" dirty="0">
                <a:solidFill>
                  <a:srgbClr val="001F5F"/>
                </a:solidFill>
                <a:latin typeface="+mn-lt"/>
                <a:cs typeface="Calibri"/>
              </a:rPr>
              <a:t>i</a:t>
            </a:r>
            <a:r>
              <a:rPr lang="en-US" sz="1200" dirty="0">
                <a:solidFill>
                  <a:srgbClr val="001F5F"/>
                </a:solidFill>
                <a:latin typeface="+mn-lt"/>
                <a:cs typeface="Calibri"/>
              </a:rPr>
              <a:t>ed </a:t>
            </a:r>
            <a:r>
              <a:rPr lang="en-US" sz="1200" spc="-15" dirty="0">
                <a:solidFill>
                  <a:srgbClr val="001F5F"/>
                </a:solidFill>
                <a:latin typeface="+mn-lt"/>
                <a:cs typeface="Calibri"/>
              </a:rPr>
              <a:t>by</a:t>
            </a:r>
            <a:r>
              <a:rPr lang="en-US" sz="1200" dirty="0">
                <a:solidFill>
                  <a:srgbClr val="001F5F"/>
                </a:solidFill>
                <a:latin typeface="+mn-lt"/>
                <a:cs typeface="Calibri"/>
              </a:rPr>
              <a:t> </a:t>
            </a:r>
            <a:r>
              <a:rPr lang="en-US" sz="1200" spc="-15" dirty="0">
                <a:solidFill>
                  <a:srgbClr val="001F5F"/>
                </a:solidFill>
                <a:latin typeface="+mn-lt"/>
                <a:cs typeface="Calibri"/>
              </a:rPr>
              <a:t>the</a:t>
            </a:r>
            <a:r>
              <a:rPr lang="en-US" sz="1200" spc="-10" dirty="0">
                <a:solidFill>
                  <a:srgbClr val="001F5F"/>
                </a:solidFill>
                <a:latin typeface="+mn-lt"/>
                <a:cs typeface="Calibri"/>
              </a:rPr>
              <a:t> </a:t>
            </a:r>
            <a:r>
              <a:rPr lang="en-US" sz="1200" spc="-5" dirty="0">
                <a:solidFill>
                  <a:srgbClr val="001F5F"/>
                </a:solidFill>
                <a:latin typeface="+mn-lt"/>
                <a:cs typeface="Calibri"/>
              </a:rPr>
              <a:t>numb</a:t>
            </a:r>
            <a:r>
              <a:rPr lang="en-US" sz="1200" spc="5" dirty="0">
                <a:solidFill>
                  <a:srgbClr val="001F5F"/>
                </a:solidFill>
                <a:latin typeface="+mn-lt"/>
                <a:cs typeface="Calibri"/>
              </a:rPr>
              <a:t>e</a:t>
            </a:r>
            <a:r>
              <a:rPr lang="en-US" sz="1200" spc="-10" dirty="0">
                <a:solidFill>
                  <a:srgbClr val="001F5F"/>
                </a:solidFill>
                <a:latin typeface="+mn-lt"/>
                <a:cs typeface="Calibri"/>
              </a:rPr>
              <a:t>r</a:t>
            </a:r>
            <a:r>
              <a:rPr lang="en-US" sz="1200" dirty="0">
                <a:solidFill>
                  <a:srgbClr val="001F5F"/>
                </a:solidFill>
                <a:latin typeface="+mn-lt"/>
                <a:cs typeface="Calibri"/>
              </a:rPr>
              <a:t> </a:t>
            </a:r>
            <a:r>
              <a:rPr lang="en-US" sz="1200" spc="-5" dirty="0">
                <a:solidFill>
                  <a:srgbClr val="001F5F"/>
                </a:solidFill>
                <a:latin typeface="+mn-lt"/>
                <a:cs typeface="Calibri"/>
              </a:rPr>
              <a:t>o</a:t>
            </a:r>
            <a:r>
              <a:rPr lang="en-US" sz="1200" dirty="0">
                <a:solidFill>
                  <a:srgbClr val="001F5F"/>
                </a:solidFill>
                <a:latin typeface="+mn-lt"/>
                <a:cs typeface="Calibri"/>
              </a:rPr>
              <a:t>f</a:t>
            </a:r>
            <a:r>
              <a:rPr lang="en-US" sz="1200" spc="-10" dirty="0">
                <a:solidFill>
                  <a:srgbClr val="001F5F"/>
                </a:solidFill>
                <a:latin typeface="+mn-lt"/>
                <a:cs typeface="Calibri"/>
              </a:rPr>
              <a:t> </a:t>
            </a:r>
            <a:r>
              <a:rPr lang="en-US" sz="1200" spc="-45" dirty="0">
                <a:solidFill>
                  <a:srgbClr val="001F5F"/>
                </a:solidFill>
                <a:latin typeface="+mn-lt"/>
                <a:cs typeface="Calibri"/>
              </a:rPr>
              <a:t>w</a:t>
            </a:r>
            <a:r>
              <a:rPr lang="en-US" sz="1200" spc="-15" dirty="0">
                <a:solidFill>
                  <a:srgbClr val="001F5F"/>
                </a:solidFill>
                <a:latin typeface="+mn-lt"/>
                <a:cs typeface="Calibri"/>
              </a:rPr>
              <a:t>e</a:t>
            </a:r>
            <a:r>
              <a:rPr lang="en-US" sz="1200" spc="-10" dirty="0">
                <a:solidFill>
                  <a:srgbClr val="001F5F"/>
                </a:solidFill>
                <a:latin typeface="+mn-lt"/>
                <a:cs typeface="Calibri"/>
              </a:rPr>
              <a:t>e</a:t>
            </a:r>
            <a:r>
              <a:rPr lang="en-US" sz="1200" spc="-40" dirty="0">
                <a:solidFill>
                  <a:srgbClr val="001F5F"/>
                </a:solidFill>
                <a:latin typeface="+mn-lt"/>
                <a:cs typeface="Calibri"/>
              </a:rPr>
              <a:t>k</a:t>
            </a:r>
            <a:r>
              <a:rPr lang="en-US" sz="1200" dirty="0">
                <a:solidFill>
                  <a:srgbClr val="001F5F"/>
                </a:solidFill>
                <a:latin typeface="+mn-lt"/>
                <a:cs typeface="Calibri"/>
              </a:rPr>
              <a:t>s</a:t>
            </a:r>
            <a:r>
              <a:rPr lang="en-US" sz="1200" spc="-5" dirty="0">
                <a:solidFill>
                  <a:srgbClr val="001F5F"/>
                </a:solidFill>
                <a:latin typeface="+mn-lt"/>
                <a:cs typeface="Calibri"/>
              </a:rPr>
              <a:t> </a:t>
            </a:r>
            <a:r>
              <a:rPr lang="en-US" sz="1200" dirty="0">
                <a:solidFill>
                  <a:srgbClr val="001F5F"/>
                </a:solidFill>
                <a:latin typeface="+mn-lt"/>
                <a:cs typeface="Calibri"/>
              </a:rPr>
              <a:t>in</a:t>
            </a:r>
            <a:r>
              <a:rPr lang="en-US" sz="1200" spc="-5" dirty="0">
                <a:solidFill>
                  <a:srgbClr val="001F5F"/>
                </a:solidFill>
                <a:latin typeface="+mn-lt"/>
                <a:cs typeface="Calibri"/>
              </a:rPr>
              <a:t> </a:t>
            </a:r>
            <a:r>
              <a:rPr lang="en-US" sz="1200" spc="-15" dirty="0">
                <a:solidFill>
                  <a:srgbClr val="001F5F"/>
                </a:solidFill>
                <a:latin typeface="+mn-lt"/>
                <a:cs typeface="Calibri"/>
              </a:rPr>
              <a:t>the</a:t>
            </a:r>
            <a:r>
              <a:rPr lang="en-US" sz="1200" spc="-5" dirty="0">
                <a:solidFill>
                  <a:srgbClr val="001F5F"/>
                </a:solidFill>
                <a:latin typeface="+mn-lt"/>
                <a:cs typeface="Calibri"/>
              </a:rPr>
              <a:t> </a:t>
            </a:r>
            <a:r>
              <a:rPr lang="en-US" sz="1200" spc="-40" dirty="0">
                <a:solidFill>
                  <a:srgbClr val="001F5F"/>
                </a:solidFill>
                <a:latin typeface="+mn-lt"/>
                <a:cs typeface="Calibri"/>
              </a:rPr>
              <a:t>t</a:t>
            </a:r>
            <a:r>
              <a:rPr lang="en-US" sz="1200" spc="-15" dirty="0">
                <a:solidFill>
                  <a:srgbClr val="001F5F"/>
                </a:solidFill>
                <a:latin typeface="+mn-lt"/>
                <a:cs typeface="Calibri"/>
              </a:rPr>
              <a:t>erm</a:t>
            </a:r>
            <a:r>
              <a:rPr lang="en-US" sz="1200" dirty="0">
                <a:solidFill>
                  <a:srgbClr val="001F5F"/>
                </a:solidFill>
                <a:latin typeface="+mn-lt"/>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1F5F"/>
              </a:solidFill>
              <a:latin typeface="+mn-lt"/>
              <a:cs typeface="Calibri"/>
            </a:endParaRPr>
          </a:p>
          <a:p>
            <a:pPr marL="12700">
              <a:lnSpc>
                <a:spcPct val="100000"/>
              </a:lnSpc>
            </a:pPr>
            <a:r>
              <a:rPr lang="en-US" sz="1200" spc="-55" dirty="0">
                <a:solidFill>
                  <a:srgbClr val="001F5F"/>
                </a:solidFill>
                <a:latin typeface="+mn-lt"/>
                <a:cs typeface="Calibri"/>
              </a:rPr>
              <a:t>F</a:t>
            </a:r>
            <a:r>
              <a:rPr lang="en-US" sz="1200" spc="-20" dirty="0">
                <a:solidFill>
                  <a:srgbClr val="001F5F"/>
                </a:solidFill>
                <a:latin typeface="+mn-lt"/>
                <a:cs typeface="Calibri"/>
              </a:rPr>
              <a:t>o</a:t>
            </a:r>
            <a:r>
              <a:rPr lang="en-US" sz="1200" spc="-10" dirty="0">
                <a:solidFill>
                  <a:srgbClr val="001F5F"/>
                </a:solidFill>
                <a:latin typeface="+mn-lt"/>
                <a:cs typeface="Calibri"/>
              </a:rPr>
              <a:t>r</a:t>
            </a:r>
            <a:r>
              <a:rPr lang="en-US" sz="1200" dirty="0">
                <a:solidFill>
                  <a:srgbClr val="001F5F"/>
                </a:solidFill>
                <a:latin typeface="+mn-lt"/>
                <a:cs typeface="Calibri"/>
              </a:rPr>
              <a:t> </a:t>
            </a:r>
            <a:r>
              <a:rPr lang="en-US" sz="1200" spc="-60" dirty="0">
                <a:solidFill>
                  <a:srgbClr val="001F5F"/>
                </a:solidFill>
                <a:latin typeface="+mn-lt"/>
                <a:cs typeface="Calibri"/>
              </a:rPr>
              <a:t>e</a:t>
            </a:r>
            <a:r>
              <a:rPr lang="en-US" sz="1200" spc="-65" dirty="0">
                <a:solidFill>
                  <a:srgbClr val="001F5F"/>
                </a:solidFill>
                <a:latin typeface="+mn-lt"/>
                <a:cs typeface="Calibri"/>
              </a:rPr>
              <a:t>x</a:t>
            </a:r>
            <a:r>
              <a:rPr lang="en-US" sz="1200" spc="-15" dirty="0">
                <a:solidFill>
                  <a:srgbClr val="001F5F"/>
                </a:solidFill>
                <a:latin typeface="+mn-lt"/>
                <a:cs typeface="Calibri"/>
              </a:rPr>
              <a:t>ampl</a:t>
            </a:r>
            <a:r>
              <a:rPr lang="en-US" sz="1200" spc="-25" dirty="0">
                <a:solidFill>
                  <a:srgbClr val="001F5F"/>
                </a:solidFill>
                <a:latin typeface="+mn-lt"/>
                <a:cs typeface="Calibri"/>
              </a:rPr>
              <a:t>e</a:t>
            </a:r>
            <a:r>
              <a:rPr lang="en-US" sz="1200" spc="-10" dirty="0">
                <a:solidFill>
                  <a:srgbClr val="001F5F"/>
                </a:solidFill>
                <a:latin typeface="+mn-lt"/>
                <a:cs typeface="Calibri"/>
              </a:rPr>
              <a:t>:</a:t>
            </a:r>
            <a:endParaRPr lang="en-US" sz="1200" dirty="0">
              <a:latin typeface="+mn-lt"/>
              <a:cs typeface="Calibri"/>
            </a:endParaRPr>
          </a:p>
          <a:p>
            <a:pPr marL="184150" marR="419734" indent="-171450">
              <a:lnSpc>
                <a:spcPct val="100000"/>
              </a:lnSpc>
              <a:spcBef>
                <a:spcPts val="670"/>
              </a:spcBef>
              <a:buClr>
                <a:srgbClr val="C00000"/>
              </a:buClr>
              <a:buFont typeface="Arial" panose="020B0604020202020204" pitchFamily="34" charset="0"/>
              <a:buChar char="•"/>
              <a:tabLst>
                <a:tab pos="355600" algn="l"/>
                <a:tab pos="2745740" algn="l"/>
              </a:tabLst>
            </a:pPr>
            <a:r>
              <a:rPr lang="en-US" sz="1200" spc="-20" dirty="0">
                <a:solidFill>
                  <a:srgbClr val="001F5F"/>
                </a:solidFill>
                <a:latin typeface="+mn-lt"/>
                <a:cs typeface="Calibri"/>
              </a:rPr>
              <a:t>A</a:t>
            </a:r>
            <a:r>
              <a:rPr lang="en-US" sz="1200" spc="10" dirty="0">
                <a:solidFill>
                  <a:srgbClr val="001F5F"/>
                </a:solidFill>
                <a:latin typeface="+mn-lt"/>
                <a:cs typeface="Calibri"/>
              </a:rPr>
              <a:t> </a:t>
            </a:r>
            <a:r>
              <a:rPr lang="en-US" sz="1200" spc="-55" dirty="0">
                <a:solidFill>
                  <a:srgbClr val="001F5F"/>
                </a:solidFill>
                <a:latin typeface="+mn-lt"/>
                <a:cs typeface="Calibri"/>
              </a:rPr>
              <a:t>s</a:t>
            </a:r>
            <a:r>
              <a:rPr lang="en-US" sz="1200" spc="-15" dirty="0">
                <a:solidFill>
                  <a:srgbClr val="001F5F"/>
                </a:solidFill>
                <a:latin typeface="+mn-lt"/>
                <a:cs typeface="Calibri"/>
              </a:rPr>
              <a:t>tu</a:t>
            </a:r>
            <a:r>
              <a:rPr lang="en-US" sz="1200" spc="-30" dirty="0">
                <a:solidFill>
                  <a:srgbClr val="001F5F"/>
                </a:solidFill>
                <a:latin typeface="+mn-lt"/>
                <a:cs typeface="Calibri"/>
              </a:rPr>
              <a:t>d</a:t>
            </a:r>
            <a:r>
              <a:rPr lang="en-US" sz="1200" spc="-15" dirty="0">
                <a:solidFill>
                  <a:srgbClr val="001F5F"/>
                </a:solidFill>
                <a:latin typeface="+mn-lt"/>
                <a:cs typeface="Calibri"/>
              </a:rPr>
              <a:t>e</a:t>
            </a:r>
            <a:r>
              <a:rPr lang="en-US" sz="1200" spc="-45" dirty="0">
                <a:solidFill>
                  <a:srgbClr val="001F5F"/>
                </a:solidFill>
                <a:latin typeface="+mn-lt"/>
                <a:cs typeface="Calibri"/>
              </a:rPr>
              <a:t>n</a:t>
            </a:r>
            <a:r>
              <a:rPr lang="en-US" sz="1200" spc="-10" dirty="0">
                <a:solidFill>
                  <a:srgbClr val="001F5F"/>
                </a:solidFill>
                <a:latin typeface="+mn-lt"/>
                <a:cs typeface="Calibri"/>
              </a:rPr>
              <a:t>t</a:t>
            </a:r>
            <a:r>
              <a:rPr lang="en-US" sz="1200" spc="35" dirty="0">
                <a:solidFill>
                  <a:srgbClr val="001F5F"/>
                </a:solidFill>
                <a:latin typeface="+mn-lt"/>
                <a:cs typeface="Calibri"/>
              </a:rPr>
              <a:t> </a:t>
            </a:r>
            <a:r>
              <a:rPr lang="en-US" sz="1200" spc="-10" dirty="0">
                <a:solidFill>
                  <a:srgbClr val="001F5F"/>
                </a:solidFill>
                <a:latin typeface="+mn-lt"/>
                <a:cs typeface="Calibri"/>
              </a:rPr>
              <a:t>is</a:t>
            </a:r>
            <a:r>
              <a:rPr lang="en-US" sz="1200" spc="-5" dirty="0">
                <a:solidFill>
                  <a:srgbClr val="001F5F"/>
                </a:solidFill>
                <a:latin typeface="+mn-lt"/>
                <a:cs typeface="Calibri"/>
              </a:rPr>
              <a:t> </a:t>
            </a:r>
            <a:r>
              <a:rPr lang="en-US" sz="1200" spc="-15" dirty="0">
                <a:solidFill>
                  <a:srgbClr val="001F5F"/>
                </a:solidFill>
                <a:latin typeface="+mn-lt"/>
                <a:cs typeface="Calibri"/>
              </a:rPr>
              <a:t>en</a:t>
            </a:r>
            <a:r>
              <a:rPr lang="en-US" sz="1200" spc="-60" dirty="0">
                <a:solidFill>
                  <a:srgbClr val="001F5F"/>
                </a:solidFill>
                <a:latin typeface="+mn-lt"/>
                <a:cs typeface="Calibri"/>
              </a:rPr>
              <a:t>r</a:t>
            </a:r>
            <a:r>
              <a:rPr lang="en-US" sz="1200" spc="-20" dirty="0">
                <a:solidFill>
                  <a:srgbClr val="001F5F"/>
                </a:solidFill>
                <a:latin typeface="+mn-lt"/>
                <a:cs typeface="Calibri"/>
              </a:rPr>
              <a:t>oll</a:t>
            </a:r>
            <a:r>
              <a:rPr lang="en-US" sz="1200" spc="-15" dirty="0">
                <a:solidFill>
                  <a:srgbClr val="001F5F"/>
                </a:solidFill>
                <a:latin typeface="+mn-lt"/>
                <a:cs typeface="Calibri"/>
              </a:rPr>
              <a:t>ed</a:t>
            </a:r>
            <a:r>
              <a:rPr lang="en-US" sz="1200" spc="15" dirty="0">
                <a:solidFill>
                  <a:srgbClr val="001F5F"/>
                </a:solidFill>
                <a:latin typeface="+mn-lt"/>
                <a:cs typeface="Calibri"/>
              </a:rPr>
              <a:t> </a:t>
            </a:r>
            <a:r>
              <a:rPr lang="en-US" sz="1200" spc="-15" dirty="0">
                <a:solidFill>
                  <a:srgbClr val="001F5F"/>
                </a:solidFill>
                <a:latin typeface="+mn-lt"/>
                <a:cs typeface="Calibri"/>
              </a:rPr>
              <a:t>in</a:t>
            </a:r>
            <a:r>
              <a:rPr lang="en-US" sz="1200" dirty="0">
                <a:solidFill>
                  <a:srgbClr val="001F5F"/>
                </a:solidFill>
                <a:latin typeface="+mn-lt"/>
                <a:cs typeface="Calibri"/>
              </a:rPr>
              <a:t> </a:t>
            </a:r>
            <a:r>
              <a:rPr lang="en-US" sz="1200" spc="-15" dirty="0">
                <a:solidFill>
                  <a:srgbClr val="001F5F"/>
                </a:solidFill>
                <a:latin typeface="+mn-lt"/>
                <a:cs typeface="Calibri"/>
              </a:rPr>
              <a:t>a</a:t>
            </a:r>
            <a:r>
              <a:rPr lang="en-US" sz="1200" dirty="0">
                <a:solidFill>
                  <a:srgbClr val="001F5F"/>
                </a:solidFill>
                <a:latin typeface="+mn-lt"/>
                <a:cs typeface="Calibri"/>
              </a:rPr>
              <a:t> </a:t>
            </a:r>
            <a:r>
              <a:rPr lang="en-US" sz="1200" spc="-5" dirty="0">
                <a:solidFill>
                  <a:srgbClr val="001F5F"/>
                </a:solidFill>
                <a:latin typeface="+mn-lt"/>
                <a:cs typeface="Calibri"/>
              </a:rPr>
              <a:t>3</a:t>
            </a:r>
            <a:r>
              <a:rPr lang="en-US" sz="1200" spc="-15" dirty="0">
                <a:solidFill>
                  <a:srgbClr val="001F5F"/>
                </a:solidFill>
                <a:latin typeface="+mn-lt"/>
                <a:cs typeface="Calibri"/>
              </a:rPr>
              <a:t>-c</a:t>
            </a:r>
            <a:r>
              <a:rPr lang="en-US" sz="1200" spc="-45" dirty="0">
                <a:solidFill>
                  <a:srgbClr val="001F5F"/>
                </a:solidFill>
                <a:latin typeface="+mn-lt"/>
                <a:cs typeface="Calibri"/>
              </a:rPr>
              <a:t>r</a:t>
            </a:r>
            <a:r>
              <a:rPr lang="en-US" sz="1200" spc="-15" dirty="0">
                <a:solidFill>
                  <a:srgbClr val="001F5F"/>
                </a:solidFill>
                <a:latin typeface="+mn-lt"/>
                <a:cs typeface="Calibri"/>
              </a:rPr>
              <a:t>ed</a:t>
            </a:r>
            <a:r>
              <a:rPr lang="en-US" sz="1200" spc="-25" dirty="0">
                <a:solidFill>
                  <a:srgbClr val="001F5F"/>
                </a:solidFill>
                <a:latin typeface="+mn-lt"/>
                <a:cs typeface="Calibri"/>
              </a:rPr>
              <a:t>i</a:t>
            </a:r>
            <a:r>
              <a:rPr lang="en-US" sz="1200" spc="-10" dirty="0">
                <a:solidFill>
                  <a:srgbClr val="001F5F"/>
                </a:solidFill>
                <a:latin typeface="+mn-lt"/>
                <a:cs typeface="Calibri"/>
              </a:rPr>
              <a:t>t</a:t>
            </a:r>
            <a:r>
              <a:rPr lang="en-US" sz="1200" spc="20" dirty="0">
                <a:solidFill>
                  <a:srgbClr val="001F5F"/>
                </a:solidFill>
                <a:latin typeface="+mn-lt"/>
                <a:cs typeface="Calibri"/>
              </a:rPr>
              <a:t> </a:t>
            </a:r>
            <a:r>
              <a:rPr lang="en-US" sz="1200" spc="-35" dirty="0">
                <a:solidFill>
                  <a:srgbClr val="001F5F"/>
                </a:solidFill>
                <a:latin typeface="+mn-lt"/>
                <a:cs typeface="Calibri"/>
              </a:rPr>
              <a:t>c</a:t>
            </a:r>
            <a:r>
              <a:rPr lang="en-US" sz="1200" spc="-20" dirty="0">
                <a:solidFill>
                  <a:srgbClr val="001F5F"/>
                </a:solidFill>
                <a:latin typeface="+mn-lt"/>
                <a:cs typeface="Calibri"/>
              </a:rPr>
              <a:t>ou</a:t>
            </a:r>
            <a:r>
              <a:rPr lang="en-US" sz="1200" spc="-65" dirty="0">
                <a:solidFill>
                  <a:srgbClr val="001F5F"/>
                </a:solidFill>
                <a:latin typeface="+mn-lt"/>
                <a:cs typeface="Calibri"/>
              </a:rPr>
              <a:t>r</a:t>
            </a:r>
            <a:r>
              <a:rPr lang="en-US" sz="1200" spc="-20" dirty="0">
                <a:solidFill>
                  <a:srgbClr val="001F5F"/>
                </a:solidFill>
                <a:latin typeface="+mn-lt"/>
                <a:cs typeface="Calibri"/>
              </a:rPr>
              <a:t>s</a:t>
            </a:r>
            <a:r>
              <a:rPr lang="en-US" sz="1200" spc="-15" dirty="0">
                <a:solidFill>
                  <a:srgbClr val="001F5F"/>
                </a:solidFill>
                <a:latin typeface="+mn-lt"/>
                <a:cs typeface="Calibri"/>
              </a:rPr>
              <a:t>e</a:t>
            </a:r>
            <a:r>
              <a:rPr lang="en-US" sz="1200" spc="20" dirty="0">
                <a:solidFill>
                  <a:srgbClr val="001F5F"/>
                </a:solidFill>
                <a:latin typeface="+mn-lt"/>
                <a:cs typeface="Calibri"/>
              </a:rPr>
              <a:t> </a:t>
            </a:r>
            <a:r>
              <a:rPr lang="en-US" sz="1200" spc="-25" dirty="0">
                <a:solidFill>
                  <a:srgbClr val="001F5F"/>
                </a:solidFill>
                <a:latin typeface="+mn-lt"/>
                <a:cs typeface="Calibri"/>
              </a:rPr>
              <a:t>o</a:t>
            </a:r>
            <a:r>
              <a:rPr lang="en-US" sz="1200" spc="-45" dirty="0">
                <a:solidFill>
                  <a:srgbClr val="001F5F"/>
                </a:solidFill>
                <a:latin typeface="+mn-lt"/>
                <a:cs typeface="Calibri"/>
              </a:rPr>
              <a:t>v</a:t>
            </a:r>
            <a:r>
              <a:rPr lang="en-US" sz="1200" spc="-15" dirty="0">
                <a:solidFill>
                  <a:srgbClr val="001F5F"/>
                </a:solidFill>
                <a:latin typeface="+mn-lt"/>
                <a:cs typeface="Calibri"/>
              </a:rPr>
              <a:t>er</a:t>
            </a:r>
            <a:r>
              <a:rPr lang="en-US" sz="1200" spc="-5" dirty="0">
                <a:solidFill>
                  <a:srgbClr val="001F5F"/>
                </a:solidFill>
                <a:latin typeface="+mn-lt"/>
                <a:cs typeface="Calibri"/>
              </a:rPr>
              <a:t> </a:t>
            </a:r>
            <a:r>
              <a:rPr lang="en-US" sz="1200" spc="-15" dirty="0">
                <a:solidFill>
                  <a:srgbClr val="001F5F"/>
                </a:solidFill>
                <a:latin typeface="+mn-lt"/>
                <a:cs typeface="Calibri"/>
              </a:rPr>
              <a:t>a</a:t>
            </a:r>
            <a:r>
              <a:rPr lang="en-US" sz="1200" spc="-5" dirty="0">
                <a:solidFill>
                  <a:srgbClr val="001F5F"/>
                </a:solidFill>
                <a:latin typeface="+mn-lt"/>
                <a:cs typeface="Calibri"/>
              </a:rPr>
              <a:t> </a:t>
            </a:r>
            <a:r>
              <a:rPr lang="en-US" sz="1200" spc="-15" dirty="0">
                <a:solidFill>
                  <a:srgbClr val="001F5F"/>
                </a:solidFill>
                <a:latin typeface="+mn-lt"/>
                <a:cs typeface="Calibri"/>
              </a:rPr>
              <a:t>16-</a:t>
            </a:r>
            <a:r>
              <a:rPr lang="en-US" sz="1200" spc="-10" dirty="0">
                <a:solidFill>
                  <a:srgbClr val="001F5F"/>
                </a:solidFill>
                <a:latin typeface="+mn-lt"/>
                <a:cs typeface="Calibri"/>
              </a:rPr>
              <a:t> </a:t>
            </a:r>
            <a:r>
              <a:rPr lang="en-US" sz="1200" spc="-40" dirty="0">
                <a:solidFill>
                  <a:srgbClr val="001F5F"/>
                </a:solidFill>
                <a:latin typeface="+mn-lt"/>
                <a:cs typeface="Calibri"/>
              </a:rPr>
              <a:t>w</a:t>
            </a:r>
            <a:r>
              <a:rPr lang="en-US" sz="1200" spc="-15" dirty="0">
                <a:solidFill>
                  <a:srgbClr val="001F5F"/>
                </a:solidFill>
                <a:latin typeface="+mn-lt"/>
                <a:cs typeface="Calibri"/>
              </a:rPr>
              <a:t>eek </a:t>
            </a:r>
            <a:r>
              <a:rPr lang="en-US" sz="1200" spc="-25" dirty="0">
                <a:solidFill>
                  <a:srgbClr val="001F5F"/>
                </a:solidFill>
                <a:latin typeface="+mn-lt"/>
                <a:cs typeface="Calibri"/>
              </a:rPr>
              <a:t>semester. The </a:t>
            </a:r>
            <a:r>
              <a:rPr lang="en-US" sz="1200" spc="-35" dirty="0">
                <a:solidFill>
                  <a:srgbClr val="001F5F"/>
                </a:solidFill>
                <a:latin typeface="+mn-lt"/>
                <a:cs typeface="Calibri"/>
              </a:rPr>
              <a:t>c</a:t>
            </a:r>
            <a:r>
              <a:rPr lang="en-US" sz="1200" spc="-20" dirty="0">
                <a:solidFill>
                  <a:srgbClr val="001F5F"/>
                </a:solidFill>
                <a:latin typeface="+mn-lt"/>
                <a:cs typeface="Calibri"/>
              </a:rPr>
              <a:t>ou</a:t>
            </a:r>
            <a:r>
              <a:rPr lang="en-US" sz="1200" spc="-65" dirty="0">
                <a:solidFill>
                  <a:srgbClr val="001F5F"/>
                </a:solidFill>
                <a:latin typeface="+mn-lt"/>
                <a:cs typeface="Calibri"/>
              </a:rPr>
              <a:t>r</a:t>
            </a:r>
            <a:r>
              <a:rPr lang="en-US" sz="1200" spc="-20" dirty="0">
                <a:solidFill>
                  <a:srgbClr val="001F5F"/>
                </a:solidFill>
                <a:latin typeface="+mn-lt"/>
                <a:cs typeface="Calibri"/>
              </a:rPr>
              <a:t>s</a:t>
            </a:r>
            <a:r>
              <a:rPr lang="en-US" sz="1200" spc="-15" dirty="0">
                <a:solidFill>
                  <a:srgbClr val="001F5F"/>
                </a:solidFill>
                <a:latin typeface="+mn-lt"/>
                <a:cs typeface="Calibri"/>
              </a:rPr>
              <a:t>e</a:t>
            </a:r>
            <a:r>
              <a:rPr lang="en-US" sz="1200" spc="10" dirty="0">
                <a:solidFill>
                  <a:srgbClr val="001F5F"/>
                </a:solidFill>
                <a:latin typeface="+mn-lt"/>
                <a:cs typeface="Calibri"/>
              </a:rPr>
              <a:t> </a:t>
            </a:r>
            <a:r>
              <a:rPr lang="en-US" sz="1200" spc="-20" dirty="0">
                <a:solidFill>
                  <a:srgbClr val="001F5F"/>
                </a:solidFill>
                <a:latin typeface="+mn-lt"/>
                <a:cs typeface="Calibri"/>
              </a:rPr>
              <a:t>mu</a:t>
            </a:r>
            <a:r>
              <a:rPr lang="en-US" sz="1200" spc="-60" dirty="0">
                <a:solidFill>
                  <a:srgbClr val="001F5F"/>
                </a:solidFill>
                <a:latin typeface="+mn-lt"/>
                <a:cs typeface="Calibri"/>
              </a:rPr>
              <a:t>s</a:t>
            </a:r>
            <a:r>
              <a:rPr lang="en-US" sz="1200" spc="-10" dirty="0">
                <a:solidFill>
                  <a:srgbClr val="001F5F"/>
                </a:solidFill>
                <a:latin typeface="+mn-lt"/>
                <a:cs typeface="Calibri"/>
              </a:rPr>
              <a:t>t</a:t>
            </a:r>
            <a:r>
              <a:rPr lang="en-US" sz="1200" spc="35" dirty="0">
                <a:solidFill>
                  <a:srgbClr val="001F5F"/>
                </a:solidFill>
                <a:latin typeface="+mn-lt"/>
                <a:cs typeface="Calibri"/>
              </a:rPr>
              <a:t> </a:t>
            </a:r>
            <a:r>
              <a:rPr lang="en-US" sz="1200" spc="-20" dirty="0">
                <a:solidFill>
                  <a:srgbClr val="001F5F"/>
                </a:solidFill>
                <a:latin typeface="+mn-lt"/>
                <a:cs typeface="Calibri"/>
              </a:rPr>
              <a:t>b</a:t>
            </a:r>
            <a:r>
              <a:rPr lang="en-US" sz="1200" spc="-15" dirty="0">
                <a:solidFill>
                  <a:srgbClr val="001F5F"/>
                </a:solidFill>
                <a:latin typeface="+mn-lt"/>
                <a:cs typeface="Calibri"/>
              </a:rPr>
              <a:t>e</a:t>
            </a:r>
            <a:r>
              <a:rPr lang="en-US" sz="1200" dirty="0">
                <a:solidFill>
                  <a:srgbClr val="001F5F"/>
                </a:solidFill>
                <a:latin typeface="+mn-lt"/>
                <a:cs typeface="Calibri"/>
              </a:rPr>
              <a:t> </a:t>
            </a:r>
            <a:r>
              <a:rPr lang="en-US" sz="1200" spc="-20" dirty="0">
                <a:solidFill>
                  <a:srgbClr val="001F5F"/>
                </a:solidFill>
                <a:latin typeface="+mn-lt"/>
                <a:cs typeface="Calibri"/>
              </a:rPr>
              <a:t>schedu</a:t>
            </a:r>
            <a:r>
              <a:rPr lang="en-US" sz="1200" spc="-25" dirty="0">
                <a:solidFill>
                  <a:srgbClr val="001F5F"/>
                </a:solidFill>
                <a:latin typeface="+mn-lt"/>
                <a:cs typeface="Calibri"/>
              </a:rPr>
              <a:t>l</a:t>
            </a:r>
            <a:r>
              <a:rPr lang="en-US" sz="1200" spc="-15" dirty="0">
                <a:solidFill>
                  <a:srgbClr val="001F5F"/>
                </a:solidFill>
                <a:latin typeface="+mn-lt"/>
                <a:cs typeface="Calibri"/>
              </a:rPr>
              <a:t>ed</a:t>
            </a:r>
            <a:r>
              <a:rPr lang="en-US" sz="1200" spc="40" dirty="0">
                <a:solidFill>
                  <a:srgbClr val="001F5F"/>
                </a:solidFill>
                <a:latin typeface="+mn-lt"/>
                <a:cs typeface="Calibri"/>
              </a:rPr>
              <a:t> </a:t>
            </a:r>
            <a:r>
              <a:rPr lang="en-US" sz="1200" spc="-75" dirty="0">
                <a:solidFill>
                  <a:srgbClr val="001F5F"/>
                </a:solidFill>
                <a:latin typeface="+mn-lt"/>
                <a:cs typeface="Calibri"/>
              </a:rPr>
              <a:t>f</a:t>
            </a:r>
            <a:r>
              <a:rPr lang="en-US" sz="1200" spc="-20" dirty="0">
                <a:solidFill>
                  <a:srgbClr val="001F5F"/>
                </a:solidFill>
                <a:latin typeface="+mn-lt"/>
                <a:cs typeface="Calibri"/>
              </a:rPr>
              <a:t>o</a:t>
            </a:r>
            <a:r>
              <a:rPr lang="en-US" sz="1200" spc="-10" dirty="0">
                <a:solidFill>
                  <a:srgbClr val="001F5F"/>
                </a:solidFill>
                <a:latin typeface="+mn-lt"/>
                <a:cs typeface="Calibri"/>
              </a:rPr>
              <a:t>r</a:t>
            </a:r>
            <a:r>
              <a:rPr lang="en-US" sz="1200" dirty="0">
                <a:solidFill>
                  <a:srgbClr val="001F5F"/>
                </a:solidFill>
                <a:latin typeface="+mn-lt"/>
                <a:cs typeface="Calibri"/>
              </a:rPr>
              <a:t> </a:t>
            </a:r>
            <a:r>
              <a:rPr lang="en-US" sz="1200" spc="-15" dirty="0">
                <a:solidFill>
                  <a:srgbClr val="001F5F"/>
                </a:solidFill>
                <a:latin typeface="+mn-lt"/>
                <a:cs typeface="Calibri"/>
              </a:rPr>
              <a:t>a</a:t>
            </a:r>
            <a:r>
              <a:rPr lang="en-US" sz="1200" spc="-10" dirty="0">
                <a:solidFill>
                  <a:srgbClr val="001F5F"/>
                </a:solidFill>
                <a:latin typeface="+mn-lt"/>
                <a:cs typeface="Calibri"/>
              </a:rPr>
              <a:t> </a:t>
            </a:r>
            <a:r>
              <a:rPr lang="en-US" sz="1200" spc="-35" dirty="0">
                <a:solidFill>
                  <a:srgbClr val="001F5F"/>
                </a:solidFill>
                <a:latin typeface="+mn-lt"/>
                <a:cs typeface="Calibri"/>
              </a:rPr>
              <a:t>t</a:t>
            </a:r>
            <a:r>
              <a:rPr lang="en-US" sz="1200" spc="-20" dirty="0">
                <a:solidFill>
                  <a:srgbClr val="001F5F"/>
                </a:solidFill>
                <a:latin typeface="+mn-lt"/>
                <a:cs typeface="Calibri"/>
              </a:rPr>
              <a:t>o</a:t>
            </a:r>
            <a:r>
              <a:rPr lang="en-US" sz="1200" spc="-45" dirty="0">
                <a:solidFill>
                  <a:srgbClr val="001F5F"/>
                </a:solidFill>
                <a:latin typeface="+mn-lt"/>
                <a:cs typeface="Calibri"/>
              </a:rPr>
              <a:t>t</a:t>
            </a:r>
            <a:r>
              <a:rPr lang="en-US" sz="1200" spc="-10" dirty="0">
                <a:solidFill>
                  <a:srgbClr val="001F5F"/>
                </a:solidFill>
                <a:latin typeface="+mn-lt"/>
                <a:cs typeface="Calibri"/>
              </a:rPr>
              <a:t>al</a:t>
            </a:r>
            <a:r>
              <a:rPr lang="en-US" sz="1200" dirty="0">
                <a:solidFill>
                  <a:srgbClr val="001F5F"/>
                </a:solidFill>
                <a:latin typeface="+mn-lt"/>
                <a:cs typeface="Calibri"/>
              </a:rPr>
              <a:t> </a:t>
            </a:r>
            <a:r>
              <a:rPr lang="en-US" sz="1200" spc="-20" dirty="0">
                <a:solidFill>
                  <a:srgbClr val="001F5F"/>
                </a:solidFill>
                <a:latin typeface="+mn-lt"/>
                <a:cs typeface="Calibri"/>
              </a:rPr>
              <a:t>o</a:t>
            </a:r>
            <a:r>
              <a:rPr lang="en-US" sz="1200" spc="-10" dirty="0">
                <a:solidFill>
                  <a:srgbClr val="001F5F"/>
                </a:solidFill>
                <a:latin typeface="+mn-lt"/>
                <a:cs typeface="Calibri"/>
              </a:rPr>
              <a:t>f</a:t>
            </a:r>
            <a:r>
              <a:rPr lang="en-US" sz="1200" spc="-5" dirty="0">
                <a:solidFill>
                  <a:srgbClr val="001F5F"/>
                </a:solidFill>
                <a:latin typeface="+mn-lt"/>
                <a:cs typeface="Calibri"/>
              </a:rPr>
              <a:t> </a:t>
            </a:r>
            <a:r>
              <a:rPr lang="en-US" sz="1200" spc="-15" dirty="0">
                <a:solidFill>
                  <a:srgbClr val="001F5F"/>
                </a:solidFill>
                <a:latin typeface="+mn-lt"/>
                <a:cs typeface="Calibri"/>
              </a:rPr>
              <a:t>48</a:t>
            </a:r>
            <a:r>
              <a:rPr lang="en-US" sz="1200" spc="15" dirty="0">
                <a:solidFill>
                  <a:srgbClr val="001F5F"/>
                </a:solidFill>
                <a:latin typeface="+mn-lt"/>
                <a:cs typeface="Calibri"/>
              </a:rPr>
              <a:t> </a:t>
            </a:r>
            <a:r>
              <a:rPr lang="en-US" sz="1200" spc="-20" dirty="0">
                <a:solidFill>
                  <a:srgbClr val="001F5F"/>
                </a:solidFill>
                <a:latin typeface="+mn-lt"/>
                <a:cs typeface="Calibri"/>
              </a:rPr>
              <a:t>hou</a:t>
            </a:r>
            <a:r>
              <a:rPr lang="en-US" sz="1200" spc="-65" dirty="0">
                <a:solidFill>
                  <a:srgbClr val="001F5F"/>
                </a:solidFill>
                <a:latin typeface="+mn-lt"/>
                <a:cs typeface="Calibri"/>
              </a:rPr>
              <a:t>r</a:t>
            </a:r>
            <a:r>
              <a:rPr lang="en-US" sz="1200" spc="-15" dirty="0">
                <a:solidFill>
                  <a:srgbClr val="001F5F"/>
                </a:solidFill>
                <a:latin typeface="+mn-lt"/>
                <a:cs typeface="Calibri"/>
              </a:rPr>
              <a:t>s</a:t>
            </a:r>
            <a:r>
              <a:rPr lang="en-US" sz="1200" spc="35" dirty="0">
                <a:solidFill>
                  <a:srgbClr val="001F5F"/>
                </a:solidFill>
                <a:latin typeface="+mn-lt"/>
                <a:cs typeface="Calibri"/>
              </a:rPr>
              <a:t> </a:t>
            </a:r>
            <a:r>
              <a:rPr lang="en-US" sz="1200" spc="-20" dirty="0">
                <a:solidFill>
                  <a:srgbClr val="001F5F"/>
                </a:solidFill>
                <a:latin typeface="+mn-lt"/>
                <a:cs typeface="Calibri"/>
              </a:rPr>
              <a:t>o</a:t>
            </a:r>
            <a:r>
              <a:rPr lang="en-US" sz="1200" spc="-10" dirty="0">
                <a:solidFill>
                  <a:srgbClr val="001F5F"/>
                </a:solidFill>
                <a:latin typeface="+mn-lt"/>
                <a:cs typeface="Calibri"/>
              </a:rPr>
              <a:t>f</a:t>
            </a:r>
            <a:r>
              <a:rPr lang="en-US" sz="1200" spc="-5" dirty="0">
                <a:solidFill>
                  <a:srgbClr val="001F5F"/>
                </a:solidFill>
                <a:latin typeface="+mn-lt"/>
                <a:cs typeface="Calibri"/>
              </a:rPr>
              <a:t> </a:t>
            </a:r>
            <a:r>
              <a:rPr lang="en-US" sz="1200" spc="-10" dirty="0">
                <a:solidFill>
                  <a:srgbClr val="001F5F"/>
                </a:solidFill>
                <a:latin typeface="+mn-lt"/>
                <a:cs typeface="Calibri"/>
              </a:rPr>
              <a:t>c</a:t>
            </a:r>
            <a:r>
              <a:rPr lang="en-US" sz="1200" spc="-15" dirty="0">
                <a:solidFill>
                  <a:srgbClr val="001F5F"/>
                </a:solidFill>
                <a:latin typeface="+mn-lt"/>
                <a:cs typeface="Calibri"/>
              </a:rPr>
              <a:t>lass</a:t>
            </a:r>
            <a:r>
              <a:rPr lang="en-US" sz="1200" spc="-5" dirty="0">
                <a:solidFill>
                  <a:srgbClr val="001F5F"/>
                </a:solidFill>
                <a:latin typeface="+mn-lt"/>
                <a:cs typeface="Calibri"/>
              </a:rPr>
              <a:t> </a:t>
            </a:r>
            <a:r>
              <a:rPr lang="en-US" sz="1200" spc="-20" dirty="0">
                <a:solidFill>
                  <a:srgbClr val="001F5F"/>
                </a:solidFill>
                <a:latin typeface="+mn-lt"/>
                <a:cs typeface="Calibri"/>
              </a:rPr>
              <a:t>sessio</a:t>
            </a:r>
            <a:r>
              <a:rPr lang="en-US" sz="1200" spc="-15" dirty="0">
                <a:solidFill>
                  <a:srgbClr val="001F5F"/>
                </a:solidFill>
                <a:latin typeface="+mn-lt"/>
                <a:cs typeface="Calibri"/>
              </a:rPr>
              <a:t>n</a:t>
            </a:r>
            <a:r>
              <a:rPr lang="en-US" sz="1200" spc="35" dirty="0">
                <a:solidFill>
                  <a:srgbClr val="001F5F"/>
                </a:solidFill>
                <a:latin typeface="+mn-lt"/>
                <a:cs typeface="Calibri"/>
              </a:rPr>
              <a:t> </a:t>
            </a:r>
            <a:r>
              <a:rPr lang="en-US" sz="1200" spc="-15" dirty="0">
                <a:solidFill>
                  <a:srgbClr val="001F5F"/>
                </a:solidFill>
                <a:latin typeface="+mn-lt"/>
                <a:cs typeface="Calibri"/>
              </a:rPr>
              <a:t>and</a:t>
            </a:r>
            <a:r>
              <a:rPr lang="en-US" sz="1200" spc="5" dirty="0">
                <a:solidFill>
                  <a:srgbClr val="001F5F"/>
                </a:solidFill>
                <a:latin typeface="+mn-lt"/>
                <a:cs typeface="Calibri"/>
              </a:rPr>
              <a:t> </a:t>
            </a:r>
            <a:r>
              <a:rPr lang="en-US" sz="1200" spc="-20" dirty="0">
                <a:solidFill>
                  <a:srgbClr val="001F5F"/>
                </a:solidFill>
                <a:latin typeface="+mn-lt"/>
                <a:cs typeface="Calibri"/>
              </a:rPr>
              <a:t>me</a:t>
            </a:r>
            <a:r>
              <a:rPr lang="en-US" sz="1200" spc="-30" dirty="0">
                <a:solidFill>
                  <a:srgbClr val="001F5F"/>
                </a:solidFill>
                <a:latin typeface="+mn-lt"/>
                <a:cs typeface="Calibri"/>
              </a:rPr>
              <a:t>e</a:t>
            </a:r>
            <a:r>
              <a:rPr lang="en-US" sz="1200" spc="-10" dirty="0">
                <a:solidFill>
                  <a:srgbClr val="001F5F"/>
                </a:solidFill>
                <a:latin typeface="+mn-lt"/>
                <a:cs typeface="Calibri"/>
              </a:rPr>
              <a:t>t</a:t>
            </a:r>
            <a:r>
              <a:rPr lang="en-US" sz="1200" spc="-5" dirty="0">
                <a:solidFill>
                  <a:srgbClr val="001F5F"/>
                </a:solidFill>
                <a:latin typeface="+mn-lt"/>
                <a:cs typeface="Calibri"/>
              </a:rPr>
              <a:t> </a:t>
            </a:r>
            <a:r>
              <a:rPr lang="en-US" sz="1200" spc="-35" dirty="0">
                <a:solidFill>
                  <a:srgbClr val="001F5F"/>
                </a:solidFill>
                <a:latin typeface="+mn-lt"/>
                <a:cs typeface="Calibri"/>
              </a:rPr>
              <a:t>a</a:t>
            </a:r>
            <a:r>
              <a:rPr lang="en-US" sz="1200" spc="-10" dirty="0">
                <a:solidFill>
                  <a:srgbClr val="001F5F"/>
                </a:solidFill>
                <a:latin typeface="+mn-lt"/>
                <a:cs typeface="Calibri"/>
              </a:rPr>
              <a:t>t </a:t>
            </a:r>
            <a:r>
              <a:rPr lang="en-US" sz="1200" spc="-15" dirty="0">
                <a:solidFill>
                  <a:srgbClr val="001F5F"/>
                </a:solidFill>
                <a:latin typeface="+mn-lt"/>
                <a:cs typeface="Calibri"/>
              </a:rPr>
              <a:t>lea</a:t>
            </a:r>
            <a:r>
              <a:rPr lang="en-US" sz="1200" spc="-60" dirty="0">
                <a:solidFill>
                  <a:srgbClr val="001F5F"/>
                </a:solidFill>
                <a:latin typeface="+mn-lt"/>
                <a:cs typeface="Calibri"/>
              </a:rPr>
              <a:t>s</a:t>
            </a:r>
            <a:r>
              <a:rPr lang="en-US" sz="1200" spc="-10" dirty="0">
                <a:solidFill>
                  <a:srgbClr val="001F5F"/>
                </a:solidFill>
                <a:latin typeface="+mn-lt"/>
                <a:cs typeface="Calibri"/>
              </a:rPr>
              <a:t>t </a:t>
            </a:r>
            <a:r>
              <a:rPr lang="en-US" sz="1200" spc="-30" dirty="0">
                <a:solidFill>
                  <a:srgbClr val="001F5F"/>
                </a:solidFill>
                <a:latin typeface="+mn-lt"/>
                <a:cs typeface="Calibri"/>
              </a:rPr>
              <a:t>e</a:t>
            </a:r>
            <a:r>
              <a:rPr lang="en-US" sz="1200" spc="-45" dirty="0">
                <a:solidFill>
                  <a:srgbClr val="001F5F"/>
                </a:solidFill>
                <a:latin typeface="+mn-lt"/>
                <a:cs typeface="Calibri"/>
              </a:rPr>
              <a:t>v</a:t>
            </a:r>
            <a:r>
              <a:rPr lang="en-US" sz="1200" spc="-15" dirty="0">
                <a:solidFill>
                  <a:srgbClr val="001F5F"/>
                </a:solidFill>
                <a:latin typeface="+mn-lt"/>
                <a:cs typeface="Calibri"/>
              </a:rPr>
              <a:t>ery</a:t>
            </a:r>
            <a:r>
              <a:rPr lang="en-US" sz="1200" spc="-5" dirty="0">
                <a:solidFill>
                  <a:srgbClr val="001F5F"/>
                </a:solidFill>
                <a:latin typeface="+mn-lt"/>
                <a:cs typeface="Calibri"/>
              </a:rPr>
              <a:t> </a:t>
            </a:r>
            <a:r>
              <a:rPr lang="en-US" sz="1200" spc="-20" dirty="0">
                <a:solidFill>
                  <a:srgbClr val="001F5F"/>
                </a:solidFill>
                <a:latin typeface="+mn-lt"/>
                <a:cs typeface="Calibri"/>
              </a:rPr>
              <a:t>othe</a:t>
            </a:r>
            <a:r>
              <a:rPr lang="en-US" sz="1200" spc="-10" dirty="0">
                <a:solidFill>
                  <a:srgbClr val="001F5F"/>
                </a:solidFill>
                <a:latin typeface="+mn-lt"/>
                <a:cs typeface="Calibri"/>
              </a:rPr>
              <a:t>r</a:t>
            </a:r>
            <a:r>
              <a:rPr lang="en-US" sz="1200" spc="5" dirty="0">
                <a:solidFill>
                  <a:srgbClr val="001F5F"/>
                </a:solidFill>
                <a:latin typeface="+mn-lt"/>
                <a:cs typeface="Calibri"/>
              </a:rPr>
              <a:t> </a:t>
            </a:r>
            <a:r>
              <a:rPr lang="en-US" sz="1200" spc="-40" dirty="0">
                <a:solidFill>
                  <a:srgbClr val="001F5F"/>
                </a:solidFill>
                <a:latin typeface="+mn-lt"/>
                <a:cs typeface="Calibri"/>
              </a:rPr>
              <a:t>w</a:t>
            </a:r>
            <a:r>
              <a:rPr lang="en-US" sz="1200" spc="-15" dirty="0">
                <a:solidFill>
                  <a:srgbClr val="001F5F"/>
                </a:solidFill>
                <a:latin typeface="+mn-lt"/>
                <a:cs typeface="Calibri"/>
              </a:rPr>
              <a:t>eek.</a:t>
            </a:r>
          </a:p>
          <a:p>
            <a:pPr marL="184150" marR="419734" indent="-171450">
              <a:lnSpc>
                <a:spcPct val="100000"/>
              </a:lnSpc>
              <a:spcBef>
                <a:spcPts val="670"/>
              </a:spcBef>
              <a:buClr>
                <a:srgbClr val="C00000"/>
              </a:buClr>
              <a:buFont typeface="Arial" panose="020B0604020202020204" pitchFamily="34" charset="0"/>
              <a:buChar char="•"/>
              <a:tabLst>
                <a:tab pos="355600" algn="l"/>
                <a:tab pos="2745740" algn="l"/>
              </a:tabLst>
            </a:pPr>
            <a:r>
              <a:rPr lang="en-US" sz="1200" spc="-20" dirty="0">
                <a:solidFill>
                  <a:srgbClr val="001F5F"/>
                </a:solidFill>
                <a:latin typeface="+mn-lt"/>
                <a:cs typeface="Calibri"/>
              </a:rPr>
              <a:t>A</a:t>
            </a:r>
            <a:r>
              <a:rPr lang="en-US" sz="1200" spc="10" dirty="0">
                <a:solidFill>
                  <a:srgbClr val="001F5F"/>
                </a:solidFill>
                <a:latin typeface="+mn-lt"/>
                <a:cs typeface="Calibri"/>
              </a:rPr>
              <a:t> </a:t>
            </a:r>
            <a:r>
              <a:rPr lang="en-US" sz="1200" spc="-55" dirty="0">
                <a:solidFill>
                  <a:srgbClr val="001F5F"/>
                </a:solidFill>
                <a:latin typeface="+mn-lt"/>
                <a:cs typeface="Calibri"/>
              </a:rPr>
              <a:t>s</a:t>
            </a:r>
            <a:r>
              <a:rPr lang="en-US" sz="1200" spc="-15" dirty="0">
                <a:solidFill>
                  <a:srgbClr val="001F5F"/>
                </a:solidFill>
                <a:latin typeface="+mn-lt"/>
                <a:cs typeface="Calibri"/>
              </a:rPr>
              <a:t>tu</a:t>
            </a:r>
            <a:r>
              <a:rPr lang="en-US" sz="1200" spc="-30" dirty="0">
                <a:solidFill>
                  <a:srgbClr val="001F5F"/>
                </a:solidFill>
                <a:latin typeface="+mn-lt"/>
                <a:cs typeface="Calibri"/>
              </a:rPr>
              <a:t>d</a:t>
            </a:r>
            <a:r>
              <a:rPr lang="en-US" sz="1200" spc="-15" dirty="0">
                <a:solidFill>
                  <a:srgbClr val="001F5F"/>
                </a:solidFill>
                <a:latin typeface="+mn-lt"/>
                <a:cs typeface="Calibri"/>
              </a:rPr>
              <a:t>e</a:t>
            </a:r>
            <a:r>
              <a:rPr lang="en-US" sz="1200" spc="-45" dirty="0">
                <a:solidFill>
                  <a:srgbClr val="001F5F"/>
                </a:solidFill>
                <a:latin typeface="+mn-lt"/>
                <a:cs typeface="Calibri"/>
              </a:rPr>
              <a:t>n</a:t>
            </a:r>
            <a:r>
              <a:rPr lang="en-US" sz="1200" spc="-10" dirty="0">
                <a:solidFill>
                  <a:srgbClr val="001F5F"/>
                </a:solidFill>
                <a:latin typeface="+mn-lt"/>
                <a:cs typeface="Calibri"/>
              </a:rPr>
              <a:t>t</a:t>
            </a:r>
            <a:r>
              <a:rPr lang="en-US" sz="1200" spc="35" dirty="0">
                <a:solidFill>
                  <a:srgbClr val="001F5F"/>
                </a:solidFill>
                <a:latin typeface="+mn-lt"/>
                <a:cs typeface="Calibri"/>
              </a:rPr>
              <a:t> </a:t>
            </a:r>
            <a:r>
              <a:rPr lang="en-US" sz="1200" spc="-10" dirty="0">
                <a:solidFill>
                  <a:srgbClr val="001F5F"/>
                </a:solidFill>
                <a:latin typeface="+mn-lt"/>
                <a:cs typeface="Calibri"/>
              </a:rPr>
              <a:t>is</a:t>
            </a:r>
            <a:r>
              <a:rPr lang="en-US" sz="1200" spc="-5" dirty="0">
                <a:solidFill>
                  <a:srgbClr val="001F5F"/>
                </a:solidFill>
                <a:latin typeface="+mn-lt"/>
                <a:cs typeface="Calibri"/>
              </a:rPr>
              <a:t> </a:t>
            </a:r>
            <a:r>
              <a:rPr lang="en-US" sz="1200" spc="-15" dirty="0">
                <a:solidFill>
                  <a:srgbClr val="001F5F"/>
                </a:solidFill>
                <a:latin typeface="+mn-lt"/>
                <a:cs typeface="Calibri"/>
              </a:rPr>
              <a:t>en</a:t>
            </a:r>
            <a:r>
              <a:rPr lang="en-US" sz="1200" spc="-60" dirty="0">
                <a:solidFill>
                  <a:srgbClr val="001F5F"/>
                </a:solidFill>
                <a:latin typeface="+mn-lt"/>
                <a:cs typeface="Calibri"/>
              </a:rPr>
              <a:t>r</a:t>
            </a:r>
            <a:r>
              <a:rPr lang="en-US" sz="1200" spc="-20" dirty="0">
                <a:solidFill>
                  <a:srgbClr val="001F5F"/>
                </a:solidFill>
                <a:latin typeface="+mn-lt"/>
                <a:cs typeface="Calibri"/>
              </a:rPr>
              <a:t>oll</a:t>
            </a:r>
            <a:r>
              <a:rPr lang="en-US" sz="1200" spc="-15" dirty="0">
                <a:solidFill>
                  <a:srgbClr val="001F5F"/>
                </a:solidFill>
                <a:latin typeface="+mn-lt"/>
                <a:cs typeface="Calibri"/>
              </a:rPr>
              <a:t>ed</a:t>
            </a:r>
            <a:r>
              <a:rPr lang="en-US" sz="1200" spc="15" dirty="0">
                <a:solidFill>
                  <a:srgbClr val="001F5F"/>
                </a:solidFill>
                <a:latin typeface="+mn-lt"/>
                <a:cs typeface="Calibri"/>
              </a:rPr>
              <a:t> </a:t>
            </a:r>
            <a:r>
              <a:rPr lang="en-US" sz="1200" spc="-15" dirty="0">
                <a:solidFill>
                  <a:srgbClr val="001F5F"/>
                </a:solidFill>
                <a:latin typeface="+mn-lt"/>
                <a:cs typeface="Calibri"/>
              </a:rPr>
              <a:t>in</a:t>
            </a:r>
            <a:r>
              <a:rPr lang="en-US" sz="1200" dirty="0">
                <a:solidFill>
                  <a:srgbClr val="001F5F"/>
                </a:solidFill>
                <a:latin typeface="+mn-lt"/>
                <a:cs typeface="Calibri"/>
              </a:rPr>
              <a:t> </a:t>
            </a:r>
            <a:r>
              <a:rPr lang="en-US" sz="1200" spc="-15" dirty="0">
                <a:solidFill>
                  <a:srgbClr val="001F5F"/>
                </a:solidFill>
                <a:latin typeface="+mn-lt"/>
                <a:cs typeface="Calibri"/>
              </a:rPr>
              <a:t>a</a:t>
            </a:r>
            <a:r>
              <a:rPr lang="en-US" sz="1200" dirty="0">
                <a:solidFill>
                  <a:srgbClr val="001F5F"/>
                </a:solidFill>
                <a:latin typeface="+mn-lt"/>
                <a:cs typeface="Calibri"/>
              </a:rPr>
              <a:t> </a:t>
            </a:r>
            <a:r>
              <a:rPr lang="en-US" sz="1200" spc="-5" dirty="0">
                <a:solidFill>
                  <a:srgbClr val="001F5F"/>
                </a:solidFill>
                <a:latin typeface="+mn-lt"/>
                <a:cs typeface="Calibri"/>
              </a:rPr>
              <a:t>3</a:t>
            </a:r>
            <a:r>
              <a:rPr lang="en-US" sz="1200" spc="-15" dirty="0">
                <a:solidFill>
                  <a:srgbClr val="001F5F"/>
                </a:solidFill>
                <a:latin typeface="+mn-lt"/>
                <a:cs typeface="Calibri"/>
              </a:rPr>
              <a:t>-c</a:t>
            </a:r>
            <a:r>
              <a:rPr lang="en-US" sz="1200" spc="-45" dirty="0">
                <a:solidFill>
                  <a:srgbClr val="001F5F"/>
                </a:solidFill>
                <a:latin typeface="+mn-lt"/>
                <a:cs typeface="Calibri"/>
              </a:rPr>
              <a:t>r</a:t>
            </a:r>
            <a:r>
              <a:rPr lang="en-US" sz="1200" spc="-15" dirty="0">
                <a:solidFill>
                  <a:srgbClr val="001F5F"/>
                </a:solidFill>
                <a:latin typeface="+mn-lt"/>
                <a:cs typeface="Calibri"/>
              </a:rPr>
              <a:t>ed</a:t>
            </a:r>
            <a:r>
              <a:rPr lang="en-US" sz="1200" spc="-25" dirty="0">
                <a:solidFill>
                  <a:srgbClr val="001F5F"/>
                </a:solidFill>
                <a:latin typeface="+mn-lt"/>
                <a:cs typeface="Calibri"/>
              </a:rPr>
              <a:t>i</a:t>
            </a:r>
            <a:r>
              <a:rPr lang="en-US" sz="1200" spc="-10" dirty="0">
                <a:solidFill>
                  <a:srgbClr val="001F5F"/>
                </a:solidFill>
                <a:latin typeface="+mn-lt"/>
                <a:cs typeface="Calibri"/>
              </a:rPr>
              <a:t>t</a:t>
            </a:r>
            <a:r>
              <a:rPr lang="en-US" sz="1200" spc="20" dirty="0">
                <a:solidFill>
                  <a:srgbClr val="001F5F"/>
                </a:solidFill>
                <a:latin typeface="+mn-lt"/>
                <a:cs typeface="Calibri"/>
              </a:rPr>
              <a:t> </a:t>
            </a:r>
            <a:r>
              <a:rPr lang="en-US" sz="1200" spc="-35" dirty="0">
                <a:solidFill>
                  <a:srgbClr val="001F5F"/>
                </a:solidFill>
                <a:latin typeface="+mn-lt"/>
                <a:cs typeface="Calibri"/>
              </a:rPr>
              <a:t>c</a:t>
            </a:r>
            <a:r>
              <a:rPr lang="en-US" sz="1200" spc="-20" dirty="0">
                <a:solidFill>
                  <a:srgbClr val="001F5F"/>
                </a:solidFill>
                <a:latin typeface="+mn-lt"/>
                <a:cs typeface="Calibri"/>
              </a:rPr>
              <a:t>ou</a:t>
            </a:r>
            <a:r>
              <a:rPr lang="en-US" sz="1200" spc="-65" dirty="0">
                <a:solidFill>
                  <a:srgbClr val="001F5F"/>
                </a:solidFill>
                <a:latin typeface="+mn-lt"/>
                <a:cs typeface="Calibri"/>
              </a:rPr>
              <a:t>r</a:t>
            </a:r>
            <a:r>
              <a:rPr lang="en-US" sz="1200" spc="-20" dirty="0">
                <a:solidFill>
                  <a:srgbClr val="001F5F"/>
                </a:solidFill>
                <a:latin typeface="+mn-lt"/>
                <a:cs typeface="Calibri"/>
              </a:rPr>
              <a:t>s</a:t>
            </a:r>
            <a:r>
              <a:rPr lang="en-US" sz="1200" spc="-15" dirty="0">
                <a:solidFill>
                  <a:srgbClr val="001F5F"/>
                </a:solidFill>
                <a:latin typeface="+mn-lt"/>
                <a:cs typeface="Calibri"/>
              </a:rPr>
              <a:t>e</a:t>
            </a:r>
            <a:r>
              <a:rPr lang="en-US" sz="1200" spc="20" dirty="0">
                <a:solidFill>
                  <a:srgbClr val="001F5F"/>
                </a:solidFill>
                <a:latin typeface="+mn-lt"/>
                <a:cs typeface="Calibri"/>
              </a:rPr>
              <a:t> </a:t>
            </a:r>
            <a:r>
              <a:rPr lang="en-US" sz="1200" spc="-25" dirty="0">
                <a:solidFill>
                  <a:srgbClr val="001F5F"/>
                </a:solidFill>
                <a:latin typeface="+mn-lt"/>
                <a:cs typeface="Calibri"/>
              </a:rPr>
              <a:t>o</a:t>
            </a:r>
            <a:r>
              <a:rPr lang="en-US" sz="1200" spc="-45" dirty="0">
                <a:solidFill>
                  <a:srgbClr val="001F5F"/>
                </a:solidFill>
                <a:latin typeface="+mn-lt"/>
                <a:cs typeface="Calibri"/>
              </a:rPr>
              <a:t>v</a:t>
            </a:r>
            <a:r>
              <a:rPr lang="en-US" sz="1200" spc="-15" dirty="0">
                <a:solidFill>
                  <a:srgbClr val="001F5F"/>
                </a:solidFill>
                <a:latin typeface="+mn-lt"/>
                <a:cs typeface="Calibri"/>
              </a:rPr>
              <a:t>er</a:t>
            </a:r>
            <a:r>
              <a:rPr lang="en-US" sz="1200" spc="-5" dirty="0">
                <a:solidFill>
                  <a:srgbClr val="001F5F"/>
                </a:solidFill>
                <a:latin typeface="+mn-lt"/>
                <a:cs typeface="Calibri"/>
              </a:rPr>
              <a:t> </a:t>
            </a:r>
            <a:r>
              <a:rPr lang="en-US" sz="1200" spc="-15" dirty="0">
                <a:solidFill>
                  <a:srgbClr val="001F5F"/>
                </a:solidFill>
                <a:latin typeface="+mn-lt"/>
                <a:cs typeface="Calibri"/>
              </a:rPr>
              <a:t>a</a:t>
            </a:r>
            <a:r>
              <a:rPr lang="en-US" sz="1200" spc="-5" dirty="0">
                <a:solidFill>
                  <a:srgbClr val="001F5F"/>
                </a:solidFill>
                <a:latin typeface="+mn-lt"/>
                <a:cs typeface="Calibri"/>
              </a:rPr>
              <a:t> </a:t>
            </a:r>
            <a:r>
              <a:rPr lang="en-US" sz="1200" spc="-10" dirty="0">
                <a:solidFill>
                  <a:srgbClr val="001F5F"/>
                </a:solidFill>
                <a:latin typeface="+mn-lt"/>
                <a:cs typeface="Calibri"/>
              </a:rPr>
              <a:t>5</a:t>
            </a:r>
            <a:r>
              <a:rPr lang="en-US" sz="1200" spc="-15" dirty="0">
                <a:solidFill>
                  <a:srgbClr val="001F5F"/>
                </a:solidFill>
                <a:latin typeface="+mn-lt"/>
                <a:cs typeface="Calibri"/>
              </a:rPr>
              <a:t>-</a:t>
            </a:r>
            <a:r>
              <a:rPr lang="en-US" sz="1200" spc="-40" dirty="0">
                <a:solidFill>
                  <a:srgbClr val="001F5F"/>
                </a:solidFill>
                <a:latin typeface="+mn-lt"/>
                <a:cs typeface="Calibri"/>
              </a:rPr>
              <a:t>w</a:t>
            </a:r>
            <a:r>
              <a:rPr lang="en-US" sz="1200" spc="-15" dirty="0">
                <a:solidFill>
                  <a:srgbClr val="001F5F"/>
                </a:solidFill>
                <a:latin typeface="+mn-lt"/>
                <a:cs typeface="Calibri"/>
              </a:rPr>
              <a:t>eek</a:t>
            </a:r>
            <a:r>
              <a:rPr lang="en-US" sz="1200" spc="-10" dirty="0">
                <a:solidFill>
                  <a:srgbClr val="001F5F"/>
                </a:solidFill>
                <a:latin typeface="+mn-lt"/>
                <a:cs typeface="Calibri"/>
              </a:rPr>
              <a:t> </a:t>
            </a:r>
            <a:r>
              <a:rPr lang="en-US" sz="1200" spc="-35" dirty="0">
                <a:solidFill>
                  <a:srgbClr val="001F5F"/>
                </a:solidFill>
                <a:latin typeface="+mn-lt"/>
                <a:cs typeface="Calibri"/>
              </a:rPr>
              <a:t>t</a:t>
            </a:r>
            <a:r>
              <a:rPr lang="en-US" sz="1200" spc="-15" dirty="0">
                <a:solidFill>
                  <a:srgbClr val="001F5F"/>
                </a:solidFill>
                <a:latin typeface="+mn-lt"/>
                <a:cs typeface="Calibri"/>
              </a:rPr>
              <a:t>erm.</a:t>
            </a:r>
            <a:r>
              <a:rPr lang="en-US" sz="1200" dirty="0">
                <a:solidFill>
                  <a:srgbClr val="001F5F"/>
                </a:solidFill>
                <a:latin typeface="+mn-lt"/>
                <a:cs typeface="Calibri"/>
              </a:rPr>
              <a:t> </a:t>
            </a:r>
            <a:r>
              <a:rPr lang="en-US" sz="1200" spc="-20" dirty="0">
                <a:solidFill>
                  <a:srgbClr val="001F5F"/>
                </a:solidFill>
                <a:latin typeface="+mn-lt"/>
                <a:cs typeface="Calibri"/>
              </a:rPr>
              <a:t>Th</a:t>
            </a:r>
            <a:r>
              <a:rPr lang="en-US" sz="1200" spc="-15" dirty="0">
                <a:solidFill>
                  <a:srgbClr val="001F5F"/>
                </a:solidFill>
                <a:latin typeface="+mn-lt"/>
                <a:cs typeface="Calibri"/>
              </a:rPr>
              <a:t>e</a:t>
            </a:r>
            <a:r>
              <a:rPr lang="en-US" sz="1200" dirty="0">
                <a:solidFill>
                  <a:srgbClr val="001F5F"/>
                </a:solidFill>
                <a:latin typeface="+mn-lt"/>
                <a:cs typeface="Calibri"/>
              </a:rPr>
              <a:t> </a:t>
            </a:r>
            <a:r>
              <a:rPr lang="en-US" sz="1200" spc="-30" dirty="0">
                <a:solidFill>
                  <a:srgbClr val="001F5F"/>
                </a:solidFill>
                <a:latin typeface="+mn-lt"/>
                <a:cs typeface="Calibri"/>
              </a:rPr>
              <a:t>c</a:t>
            </a:r>
            <a:r>
              <a:rPr lang="en-US" sz="1200" spc="-20" dirty="0">
                <a:solidFill>
                  <a:srgbClr val="001F5F"/>
                </a:solidFill>
                <a:latin typeface="+mn-lt"/>
                <a:cs typeface="Calibri"/>
              </a:rPr>
              <a:t>ou</a:t>
            </a:r>
            <a:r>
              <a:rPr lang="en-US" sz="1200" spc="-65" dirty="0">
                <a:solidFill>
                  <a:srgbClr val="001F5F"/>
                </a:solidFill>
                <a:latin typeface="+mn-lt"/>
                <a:cs typeface="Calibri"/>
              </a:rPr>
              <a:t>r</a:t>
            </a:r>
            <a:r>
              <a:rPr lang="en-US" sz="1200" spc="-20" dirty="0">
                <a:solidFill>
                  <a:srgbClr val="001F5F"/>
                </a:solidFill>
                <a:latin typeface="+mn-lt"/>
                <a:cs typeface="Calibri"/>
              </a:rPr>
              <a:t>s</a:t>
            </a:r>
            <a:r>
              <a:rPr lang="en-US" sz="1200" spc="-15" dirty="0">
                <a:solidFill>
                  <a:srgbClr val="001F5F"/>
                </a:solidFill>
                <a:latin typeface="+mn-lt"/>
                <a:cs typeface="Calibri"/>
              </a:rPr>
              <a:t>e</a:t>
            </a:r>
            <a:r>
              <a:rPr lang="en-US" sz="1200" spc="10" dirty="0">
                <a:solidFill>
                  <a:srgbClr val="001F5F"/>
                </a:solidFill>
                <a:latin typeface="+mn-lt"/>
                <a:cs typeface="Calibri"/>
              </a:rPr>
              <a:t> </a:t>
            </a:r>
            <a:r>
              <a:rPr lang="en-US" sz="1200" spc="-20" dirty="0">
                <a:solidFill>
                  <a:srgbClr val="001F5F"/>
                </a:solidFill>
                <a:latin typeface="+mn-lt"/>
                <a:cs typeface="Calibri"/>
              </a:rPr>
              <a:t>mu</a:t>
            </a:r>
            <a:r>
              <a:rPr lang="en-US" sz="1200" spc="-60" dirty="0">
                <a:solidFill>
                  <a:srgbClr val="001F5F"/>
                </a:solidFill>
                <a:latin typeface="+mn-lt"/>
                <a:cs typeface="Calibri"/>
              </a:rPr>
              <a:t>s</a:t>
            </a:r>
            <a:r>
              <a:rPr lang="en-US" sz="1200" spc="-10" dirty="0">
                <a:solidFill>
                  <a:srgbClr val="001F5F"/>
                </a:solidFill>
                <a:latin typeface="+mn-lt"/>
                <a:cs typeface="Calibri"/>
              </a:rPr>
              <a:t>t</a:t>
            </a:r>
            <a:r>
              <a:rPr lang="en-US" sz="1200" spc="35" dirty="0">
                <a:solidFill>
                  <a:srgbClr val="001F5F"/>
                </a:solidFill>
                <a:latin typeface="+mn-lt"/>
                <a:cs typeface="Calibri"/>
              </a:rPr>
              <a:t> </a:t>
            </a:r>
            <a:r>
              <a:rPr lang="en-US" sz="1200" spc="-20" dirty="0">
                <a:solidFill>
                  <a:srgbClr val="001F5F"/>
                </a:solidFill>
                <a:latin typeface="+mn-lt"/>
                <a:cs typeface="Calibri"/>
              </a:rPr>
              <a:t>b</a:t>
            </a:r>
            <a:r>
              <a:rPr lang="en-US" sz="1200" spc="-15" dirty="0">
                <a:solidFill>
                  <a:srgbClr val="001F5F"/>
                </a:solidFill>
                <a:latin typeface="+mn-lt"/>
                <a:cs typeface="Calibri"/>
              </a:rPr>
              <a:t>e</a:t>
            </a:r>
            <a:r>
              <a:rPr lang="en-US" sz="1200" spc="5" dirty="0">
                <a:solidFill>
                  <a:srgbClr val="001F5F"/>
                </a:solidFill>
                <a:latin typeface="+mn-lt"/>
                <a:cs typeface="Calibri"/>
              </a:rPr>
              <a:t> </a:t>
            </a:r>
            <a:r>
              <a:rPr lang="en-US" sz="1200" spc="-20" dirty="0">
                <a:solidFill>
                  <a:srgbClr val="001F5F"/>
                </a:solidFill>
                <a:latin typeface="+mn-lt"/>
                <a:cs typeface="Calibri"/>
              </a:rPr>
              <a:t>schedu</a:t>
            </a:r>
            <a:r>
              <a:rPr lang="en-US" sz="1200" spc="-25" dirty="0">
                <a:solidFill>
                  <a:srgbClr val="001F5F"/>
                </a:solidFill>
                <a:latin typeface="+mn-lt"/>
                <a:cs typeface="Calibri"/>
              </a:rPr>
              <a:t>l</a:t>
            </a:r>
            <a:r>
              <a:rPr lang="en-US" sz="1200" spc="-15" dirty="0">
                <a:solidFill>
                  <a:srgbClr val="001F5F"/>
                </a:solidFill>
                <a:latin typeface="+mn-lt"/>
                <a:cs typeface="Calibri"/>
              </a:rPr>
              <a:t>ed</a:t>
            </a:r>
            <a:r>
              <a:rPr lang="en-US" sz="1200" spc="30" dirty="0">
                <a:solidFill>
                  <a:srgbClr val="001F5F"/>
                </a:solidFill>
                <a:latin typeface="+mn-lt"/>
                <a:cs typeface="Calibri"/>
              </a:rPr>
              <a:t> </a:t>
            </a:r>
            <a:r>
              <a:rPr lang="en-US" sz="1200" spc="-75" dirty="0">
                <a:solidFill>
                  <a:srgbClr val="001F5F"/>
                </a:solidFill>
                <a:latin typeface="+mn-lt"/>
                <a:cs typeface="Calibri"/>
              </a:rPr>
              <a:t>f</a:t>
            </a:r>
            <a:r>
              <a:rPr lang="en-US" sz="1200" spc="-20" dirty="0">
                <a:solidFill>
                  <a:srgbClr val="001F5F"/>
                </a:solidFill>
                <a:latin typeface="+mn-lt"/>
                <a:cs typeface="Calibri"/>
              </a:rPr>
              <a:t>o</a:t>
            </a:r>
            <a:r>
              <a:rPr lang="en-US" sz="1200" spc="-10" dirty="0">
                <a:solidFill>
                  <a:srgbClr val="001F5F"/>
                </a:solidFill>
                <a:latin typeface="+mn-lt"/>
                <a:cs typeface="Calibri"/>
              </a:rPr>
              <a:t>r</a:t>
            </a:r>
            <a:r>
              <a:rPr lang="en-US" sz="1200" spc="10" dirty="0">
                <a:solidFill>
                  <a:srgbClr val="001F5F"/>
                </a:solidFill>
                <a:latin typeface="+mn-lt"/>
                <a:cs typeface="Calibri"/>
              </a:rPr>
              <a:t> </a:t>
            </a:r>
            <a:r>
              <a:rPr lang="en-US" sz="1200" spc="-15" dirty="0">
                <a:solidFill>
                  <a:srgbClr val="001F5F"/>
                </a:solidFill>
                <a:latin typeface="+mn-lt"/>
                <a:cs typeface="Calibri"/>
              </a:rPr>
              <a:t>a</a:t>
            </a:r>
            <a:r>
              <a:rPr lang="en-US" sz="1200" spc="-5" dirty="0">
                <a:solidFill>
                  <a:srgbClr val="001F5F"/>
                </a:solidFill>
                <a:latin typeface="+mn-lt"/>
                <a:cs typeface="Calibri"/>
              </a:rPr>
              <a:t> </a:t>
            </a:r>
            <a:r>
              <a:rPr lang="en-US" sz="1200" spc="-40" dirty="0">
                <a:solidFill>
                  <a:srgbClr val="001F5F"/>
                </a:solidFill>
                <a:latin typeface="+mn-lt"/>
                <a:cs typeface="Calibri"/>
              </a:rPr>
              <a:t>t</a:t>
            </a:r>
            <a:r>
              <a:rPr lang="en-US" sz="1200" spc="-20" dirty="0">
                <a:solidFill>
                  <a:srgbClr val="001F5F"/>
                </a:solidFill>
                <a:latin typeface="+mn-lt"/>
                <a:cs typeface="Calibri"/>
              </a:rPr>
              <a:t>o</a:t>
            </a:r>
            <a:r>
              <a:rPr lang="en-US" sz="1200" spc="-45" dirty="0">
                <a:solidFill>
                  <a:srgbClr val="001F5F"/>
                </a:solidFill>
                <a:latin typeface="+mn-lt"/>
                <a:cs typeface="Calibri"/>
              </a:rPr>
              <a:t>t</a:t>
            </a:r>
            <a:r>
              <a:rPr lang="en-US" sz="1200" spc="-10" dirty="0">
                <a:solidFill>
                  <a:srgbClr val="001F5F"/>
                </a:solidFill>
                <a:latin typeface="+mn-lt"/>
                <a:cs typeface="Calibri"/>
              </a:rPr>
              <a:t>al</a:t>
            </a:r>
            <a:r>
              <a:rPr lang="en-US" sz="1200" dirty="0">
                <a:solidFill>
                  <a:srgbClr val="001F5F"/>
                </a:solidFill>
                <a:latin typeface="+mn-lt"/>
                <a:cs typeface="Calibri"/>
              </a:rPr>
              <a:t> </a:t>
            </a:r>
            <a:r>
              <a:rPr lang="en-US" sz="1200" spc="-20" dirty="0">
                <a:solidFill>
                  <a:srgbClr val="001F5F"/>
                </a:solidFill>
                <a:latin typeface="+mn-lt"/>
                <a:cs typeface="Calibri"/>
              </a:rPr>
              <a:t>o</a:t>
            </a:r>
            <a:r>
              <a:rPr lang="en-US" sz="1200" spc="-10" dirty="0">
                <a:solidFill>
                  <a:srgbClr val="001F5F"/>
                </a:solidFill>
                <a:latin typeface="+mn-lt"/>
                <a:cs typeface="Calibri"/>
              </a:rPr>
              <a:t>f</a:t>
            </a:r>
            <a:r>
              <a:rPr lang="en-US" sz="1200" spc="-5" dirty="0">
                <a:solidFill>
                  <a:srgbClr val="001F5F"/>
                </a:solidFill>
                <a:latin typeface="+mn-lt"/>
                <a:cs typeface="Calibri"/>
              </a:rPr>
              <a:t> </a:t>
            </a:r>
            <a:r>
              <a:rPr lang="en-US" sz="1200" spc="-15" dirty="0">
                <a:solidFill>
                  <a:srgbClr val="001F5F"/>
                </a:solidFill>
                <a:latin typeface="+mn-lt"/>
                <a:cs typeface="Calibri"/>
              </a:rPr>
              <a:t>15</a:t>
            </a:r>
            <a:r>
              <a:rPr lang="en-US" sz="1200" spc="-10" dirty="0">
                <a:solidFill>
                  <a:srgbClr val="001F5F"/>
                </a:solidFill>
                <a:latin typeface="+mn-lt"/>
                <a:cs typeface="Calibri"/>
              </a:rPr>
              <a:t> </a:t>
            </a:r>
            <a:r>
              <a:rPr lang="en-US" sz="1200" spc="-5" dirty="0">
                <a:solidFill>
                  <a:srgbClr val="001F5F"/>
                </a:solidFill>
                <a:latin typeface="+mn-lt"/>
                <a:cs typeface="Calibri"/>
              </a:rPr>
              <a:t>ho</a:t>
            </a:r>
            <a:r>
              <a:rPr lang="en-US" sz="1200" spc="-10" dirty="0">
                <a:solidFill>
                  <a:srgbClr val="001F5F"/>
                </a:solidFill>
                <a:latin typeface="+mn-lt"/>
                <a:cs typeface="Calibri"/>
              </a:rPr>
              <a:t>u</a:t>
            </a:r>
            <a:r>
              <a:rPr lang="en-US" sz="1200" spc="-65" dirty="0">
                <a:solidFill>
                  <a:srgbClr val="001F5F"/>
                </a:solidFill>
                <a:latin typeface="+mn-lt"/>
                <a:cs typeface="Calibri"/>
              </a:rPr>
              <a:t>r</a:t>
            </a:r>
            <a:r>
              <a:rPr lang="en-US" sz="1200" spc="-15" dirty="0">
                <a:solidFill>
                  <a:srgbClr val="001F5F"/>
                </a:solidFill>
                <a:latin typeface="+mn-lt"/>
                <a:cs typeface="Calibri"/>
              </a:rPr>
              <a:t>s</a:t>
            </a:r>
            <a:r>
              <a:rPr lang="en-US" sz="1200" spc="30" dirty="0">
                <a:solidFill>
                  <a:srgbClr val="001F5F"/>
                </a:solidFill>
                <a:latin typeface="+mn-lt"/>
                <a:cs typeface="Calibri"/>
              </a:rPr>
              <a:t> </a:t>
            </a:r>
            <a:r>
              <a:rPr lang="en-US" sz="1200" spc="-5" dirty="0">
                <a:solidFill>
                  <a:srgbClr val="001F5F"/>
                </a:solidFill>
                <a:latin typeface="+mn-lt"/>
                <a:cs typeface="Calibri"/>
              </a:rPr>
              <a:t>o</a:t>
            </a:r>
            <a:r>
              <a:rPr lang="en-US" sz="1200" dirty="0">
                <a:solidFill>
                  <a:srgbClr val="001F5F"/>
                </a:solidFill>
                <a:latin typeface="+mn-lt"/>
                <a:cs typeface="Calibri"/>
              </a:rPr>
              <a:t>f </a:t>
            </a:r>
            <a:r>
              <a:rPr lang="en-US" sz="1200" spc="-15" dirty="0">
                <a:solidFill>
                  <a:srgbClr val="001F5F"/>
                </a:solidFill>
                <a:latin typeface="+mn-lt"/>
                <a:cs typeface="Calibri"/>
              </a:rPr>
              <a:t>class</a:t>
            </a:r>
            <a:r>
              <a:rPr lang="en-US" sz="1200" spc="5" dirty="0">
                <a:solidFill>
                  <a:srgbClr val="001F5F"/>
                </a:solidFill>
                <a:latin typeface="+mn-lt"/>
                <a:cs typeface="Calibri"/>
              </a:rPr>
              <a:t> </a:t>
            </a:r>
            <a:r>
              <a:rPr lang="en-US" sz="1200" spc="-20" dirty="0">
                <a:solidFill>
                  <a:srgbClr val="001F5F"/>
                </a:solidFill>
                <a:latin typeface="+mn-lt"/>
                <a:cs typeface="Calibri"/>
              </a:rPr>
              <a:t>sess</a:t>
            </a:r>
            <a:r>
              <a:rPr lang="en-US" sz="1200" spc="-25" dirty="0">
                <a:solidFill>
                  <a:srgbClr val="001F5F"/>
                </a:solidFill>
                <a:latin typeface="+mn-lt"/>
                <a:cs typeface="Calibri"/>
              </a:rPr>
              <a:t>i</a:t>
            </a:r>
            <a:r>
              <a:rPr lang="en-US" sz="1200" spc="-5" dirty="0">
                <a:solidFill>
                  <a:srgbClr val="001F5F"/>
                </a:solidFill>
                <a:latin typeface="+mn-lt"/>
                <a:cs typeface="Calibri"/>
              </a:rPr>
              <a:t>o</a:t>
            </a:r>
            <a:r>
              <a:rPr lang="en-US" sz="1200" dirty="0">
                <a:solidFill>
                  <a:srgbClr val="001F5F"/>
                </a:solidFill>
                <a:latin typeface="+mn-lt"/>
                <a:cs typeface="Calibri"/>
              </a:rPr>
              <a:t>n</a:t>
            </a:r>
            <a:r>
              <a:rPr lang="en-US" sz="1200" spc="15" dirty="0">
                <a:solidFill>
                  <a:srgbClr val="001F5F"/>
                </a:solidFill>
                <a:latin typeface="+mn-lt"/>
                <a:cs typeface="Calibri"/>
              </a:rPr>
              <a:t> </a:t>
            </a:r>
            <a:r>
              <a:rPr lang="en-US" sz="1200" spc="-15" dirty="0">
                <a:solidFill>
                  <a:srgbClr val="001F5F"/>
                </a:solidFill>
                <a:latin typeface="+mn-lt"/>
                <a:cs typeface="Calibri"/>
              </a:rPr>
              <a:t>and</a:t>
            </a:r>
            <a:r>
              <a:rPr lang="en-US" sz="1200" spc="10" dirty="0">
                <a:solidFill>
                  <a:srgbClr val="001F5F"/>
                </a:solidFill>
                <a:latin typeface="+mn-lt"/>
                <a:cs typeface="Calibri"/>
              </a:rPr>
              <a:t> </a:t>
            </a:r>
            <a:r>
              <a:rPr lang="en-US" sz="1200" spc="-20" dirty="0">
                <a:solidFill>
                  <a:srgbClr val="001F5F"/>
                </a:solidFill>
                <a:latin typeface="+mn-lt"/>
                <a:cs typeface="Calibri"/>
              </a:rPr>
              <a:t>me</a:t>
            </a:r>
            <a:r>
              <a:rPr lang="en-US" sz="1200" spc="-35" dirty="0">
                <a:solidFill>
                  <a:srgbClr val="001F5F"/>
                </a:solidFill>
                <a:latin typeface="+mn-lt"/>
                <a:cs typeface="Calibri"/>
              </a:rPr>
              <a:t>e</a:t>
            </a:r>
            <a:r>
              <a:rPr lang="en-US" sz="1200" spc="-10" dirty="0">
                <a:solidFill>
                  <a:srgbClr val="001F5F"/>
                </a:solidFill>
                <a:latin typeface="+mn-lt"/>
                <a:cs typeface="Calibri"/>
              </a:rPr>
              <a:t>t</a:t>
            </a:r>
            <a:r>
              <a:rPr lang="en-US" sz="1200" spc="-5" dirty="0">
                <a:solidFill>
                  <a:srgbClr val="001F5F"/>
                </a:solidFill>
                <a:latin typeface="+mn-lt"/>
                <a:cs typeface="Calibri"/>
              </a:rPr>
              <a:t> </a:t>
            </a:r>
            <a:r>
              <a:rPr lang="en-US" sz="1200" spc="-35" dirty="0">
                <a:solidFill>
                  <a:srgbClr val="001F5F"/>
                </a:solidFill>
                <a:latin typeface="+mn-lt"/>
                <a:cs typeface="Calibri"/>
              </a:rPr>
              <a:t>a</a:t>
            </a:r>
            <a:r>
              <a:rPr lang="en-US" sz="1200" spc="-10" dirty="0">
                <a:solidFill>
                  <a:srgbClr val="001F5F"/>
                </a:solidFill>
                <a:latin typeface="+mn-lt"/>
                <a:cs typeface="Calibri"/>
              </a:rPr>
              <a:t>t</a:t>
            </a:r>
            <a:r>
              <a:rPr lang="en-US" sz="1200" spc="-15" dirty="0">
                <a:solidFill>
                  <a:srgbClr val="001F5F"/>
                </a:solidFill>
                <a:latin typeface="+mn-lt"/>
                <a:cs typeface="Calibri"/>
              </a:rPr>
              <a:t> </a:t>
            </a:r>
            <a:r>
              <a:rPr lang="en-US" sz="1200" spc="-10" dirty="0">
                <a:solidFill>
                  <a:srgbClr val="001F5F"/>
                </a:solidFill>
                <a:latin typeface="+mn-lt"/>
                <a:cs typeface="Calibri"/>
              </a:rPr>
              <a:t>l</a:t>
            </a:r>
            <a:r>
              <a:rPr lang="en-US" sz="1200" spc="-25" dirty="0">
                <a:solidFill>
                  <a:srgbClr val="001F5F"/>
                </a:solidFill>
                <a:latin typeface="+mn-lt"/>
                <a:cs typeface="Calibri"/>
              </a:rPr>
              <a:t>e</a:t>
            </a:r>
            <a:r>
              <a:rPr lang="en-US" sz="1200" spc="-15" dirty="0">
                <a:solidFill>
                  <a:srgbClr val="001F5F"/>
                </a:solidFill>
                <a:latin typeface="+mn-lt"/>
                <a:cs typeface="Calibri"/>
              </a:rPr>
              <a:t>a</a:t>
            </a:r>
            <a:r>
              <a:rPr lang="en-US" sz="1200" spc="-50" dirty="0">
                <a:solidFill>
                  <a:srgbClr val="001F5F"/>
                </a:solidFill>
                <a:latin typeface="+mn-lt"/>
                <a:cs typeface="Calibri"/>
              </a:rPr>
              <a:t>s</a:t>
            </a:r>
            <a:r>
              <a:rPr lang="en-US" sz="1200" spc="-10" dirty="0">
                <a:solidFill>
                  <a:srgbClr val="001F5F"/>
                </a:solidFill>
                <a:latin typeface="+mn-lt"/>
                <a:cs typeface="Calibri"/>
              </a:rPr>
              <a:t>t</a:t>
            </a:r>
            <a:r>
              <a:rPr lang="en-US" sz="1200" spc="10" dirty="0">
                <a:solidFill>
                  <a:srgbClr val="001F5F"/>
                </a:solidFill>
                <a:latin typeface="+mn-lt"/>
                <a:cs typeface="Calibri"/>
              </a:rPr>
              <a:t> </a:t>
            </a:r>
            <a:r>
              <a:rPr lang="en-US" sz="1200" spc="-30" dirty="0">
                <a:solidFill>
                  <a:srgbClr val="001F5F"/>
                </a:solidFill>
                <a:latin typeface="+mn-lt"/>
                <a:cs typeface="Calibri"/>
              </a:rPr>
              <a:t>e</a:t>
            </a:r>
            <a:r>
              <a:rPr lang="en-US" sz="1200" spc="-45" dirty="0">
                <a:solidFill>
                  <a:srgbClr val="001F5F"/>
                </a:solidFill>
                <a:latin typeface="+mn-lt"/>
                <a:cs typeface="Calibri"/>
              </a:rPr>
              <a:t>v</a:t>
            </a:r>
            <a:r>
              <a:rPr lang="en-US" sz="1200" spc="-15" dirty="0">
                <a:solidFill>
                  <a:srgbClr val="001F5F"/>
                </a:solidFill>
                <a:latin typeface="+mn-lt"/>
                <a:cs typeface="Calibri"/>
              </a:rPr>
              <a:t>ery </a:t>
            </a:r>
            <a:r>
              <a:rPr lang="en-US" sz="1200" spc="-20" dirty="0">
                <a:solidFill>
                  <a:srgbClr val="001F5F"/>
                </a:solidFill>
                <a:latin typeface="+mn-lt"/>
                <a:cs typeface="Calibri"/>
              </a:rPr>
              <a:t>other</a:t>
            </a:r>
            <a:r>
              <a:rPr lang="en-US" sz="1200" spc="-15" dirty="0">
                <a:solidFill>
                  <a:srgbClr val="001F5F"/>
                </a:solidFill>
                <a:latin typeface="+mn-lt"/>
                <a:cs typeface="Calibri"/>
              </a:rPr>
              <a:t> </a:t>
            </a:r>
            <a:r>
              <a:rPr lang="en-US" sz="1200" spc="-40" dirty="0">
                <a:solidFill>
                  <a:srgbClr val="001F5F"/>
                </a:solidFill>
                <a:latin typeface="+mn-lt"/>
                <a:cs typeface="Calibri"/>
              </a:rPr>
              <a:t>w</a:t>
            </a:r>
            <a:r>
              <a:rPr lang="en-US" sz="1200" spc="-15" dirty="0">
                <a:solidFill>
                  <a:srgbClr val="001F5F"/>
                </a:solidFill>
                <a:latin typeface="+mn-lt"/>
                <a:cs typeface="Calibri"/>
              </a:rPr>
              <a:t>eek.</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50</a:t>
            </a:fld>
            <a:endParaRPr lang="en-US" dirty="0"/>
          </a:p>
        </p:txBody>
      </p:sp>
    </p:spTree>
    <p:extLst>
      <p:ext uri="{BB962C8B-B14F-4D97-AF65-F5344CB8AC3E}">
        <p14:creationId xmlns:p14="http://schemas.microsoft.com/office/powerpoint/2010/main" val="39109452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Study Abroad.]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Study abroad policy and that </a:t>
            </a:r>
            <a:r>
              <a:rPr lang="en-US" sz="1200" i="1" dirty="0"/>
              <a:t>in order for VA to pay fees specific to the Study Abroad program, Study Abroad must be required for graduation.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Schools that charge a flat rate for all charges must be able to break down the amounts charged for tuition, lodging, meals, etc., so that the correct amount can be reported to VA. If the school is unable to provide a breakdown of the charges, no amount should be reported to 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0" spc="-15" dirty="0">
                <a:solidFill>
                  <a:sysClr val="window" lastClr="FFFFFF"/>
                </a:solidFill>
                <a:latin typeface="Georgia" panose="02040502050405020303" pitchFamily="18" charset="0"/>
              </a:rPr>
              <a:t>Any questions so far? Well let’s continue to talk about policies that apply to certifications, payments and specifically how debts are applied.</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51</a:t>
            </a:fld>
            <a:endParaRPr lang="en-US" dirty="0"/>
          </a:p>
        </p:txBody>
      </p:sp>
    </p:spTree>
    <p:extLst>
      <p:ext uri="{BB962C8B-B14F-4D97-AF65-F5344CB8AC3E}">
        <p14:creationId xmlns:p14="http://schemas.microsoft.com/office/powerpoint/2010/main" val="4182222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Length of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Explain that improper certification </a:t>
            </a:r>
            <a:r>
              <a:rPr lang="en-US" i="1" dirty="0"/>
              <a:t>will automatically be escalated from the processing department to your ELR (and possibly SAA) to formally review the cause of the error in the certification of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vital to remember that you cannot certify more hours than the SAA has approved your program for.</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52</a:t>
            </a:fld>
            <a:endParaRPr lang="en-US" dirty="0"/>
          </a:p>
        </p:txBody>
      </p:sp>
    </p:spTree>
    <p:extLst>
      <p:ext uri="{BB962C8B-B14F-4D97-AF65-F5344CB8AC3E}">
        <p14:creationId xmlns:p14="http://schemas.microsoft.com/office/powerpoint/2010/main" val="35410545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a:t>
            </a:r>
            <a:r>
              <a:rPr lang="en-US" altLang="en-US" dirty="0"/>
              <a:t>When to Certify</a:t>
            </a:r>
            <a:r>
              <a:rPr lang="en-US" dirty="0"/>
              <a:t>.]</a:t>
            </a:r>
          </a:p>
          <a:p>
            <a:endParaRPr lang="en-US" dirty="0"/>
          </a:p>
          <a:p>
            <a:r>
              <a:rPr lang="en-US" dirty="0"/>
              <a:t>[Instruction or Discussion – </a:t>
            </a:r>
          </a:p>
          <a:p>
            <a:endParaRPr lang="en-US" i="1" dirty="0"/>
          </a:p>
          <a:p>
            <a:r>
              <a:rPr lang="en-US" i="1" dirty="0"/>
              <a:t>Explain that certifications can be </a:t>
            </a:r>
            <a:r>
              <a:rPr lang="en-US" altLang="en-US" sz="2800" i="1" dirty="0">
                <a:cs typeface="Georgia" pitchFamily="18" charset="0"/>
              </a:rPr>
              <a:t>submitted 120 days before the term begins, but must be submitted within </a:t>
            </a:r>
            <a:r>
              <a:rPr lang="en-US" altLang="en-US" sz="2800" b="1" i="1" dirty="0">
                <a:cs typeface="Georgia" pitchFamily="18" charset="0"/>
              </a:rPr>
              <a:t>30</a:t>
            </a:r>
            <a:r>
              <a:rPr lang="en-US" altLang="en-US" sz="2800" i="1" dirty="0">
                <a:cs typeface="Georgia" pitchFamily="18" charset="0"/>
              </a:rPr>
              <a:t> days of the beginning of the term.</a:t>
            </a:r>
            <a:endParaRPr lang="en-US" i="1" dirty="0"/>
          </a:p>
          <a:p>
            <a:endParaRPr lang="en-US" dirty="0"/>
          </a:p>
          <a:p>
            <a:r>
              <a:rPr lang="en-US" sz="1200" spc="-20" dirty="0">
                <a:solidFill>
                  <a:srgbClr val="001F5F"/>
                </a:solidFill>
                <a:latin typeface="+mn-lt"/>
                <a:cs typeface="Calibri"/>
              </a:rPr>
              <a:t>Again, a p</a:t>
            </a:r>
            <a:r>
              <a:rPr lang="en-US" sz="1200" spc="-25" dirty="0">
                <a:solidFill>
                  <a:srgbClr val="001F5F"/>
                </a:solidFill>
                <a:latin typeface="+mn-lt"/>
                <a:cs typeface="Calibri"/>
              </a:rPr>
              <a:t>r</a:t>
            </a:r>
            <a:r>
              <a:rPr lang="en-US" sz="1200" spc="-15" dirty="0">
                <a:solidFill>
                  <a:srgbClr val="001F5F"/>
                </a:solidFill>
                <a:latin typeface="+mn-lt"/>
                <a:cs typeface="Calibri"/>
              </a:rPr>
              <a:t>ima</a:t>
            </a:r>
            <a:r>
              <a:rPr lang="en-US" sz="1200" spc="-5" dirty="0">
                <a:solidFill>
                  <a:srgbClr val="001F5F"/>
                </a:solidFill>
                <a:latin typeface="+mn-lt"/>
                <a:cs typeface="Calibri"/>
              </a:rPr>
              <a:t>r</a:t>
            </a:r>
            <a:r>
              <a:rPr lang="en-US" sz="1200" spc="-15" dirty="0">
                <a:solidFill>
                  <a:srgbClr val="001F5F"/>
                </a:solidFill>
                <a:latin typeface="+mn-lt"/>
                <a:cs typeface="Calibri"/>
              </a:rPr>
              <a:t>y</a:t>
            </a:r>
            <a:r>
              <a:rPr lang="en-US" sz="1200" spc="280" dirty="0">
                <a:solidFill>
                  <a:srgbClr val="001F5F"/>
                </a:solidFill>
                <a:latin typeface="+mn-lt"/>
                <a:cs typeface="Calibri"/>
              </a:rPr>
              <a:t> </a:t>
            </a:r>
            <a:r>
              <a:rPr lang="en-US" sz="1200" spc="-20" dirty="0">
                <a:solidFill>
                  <a:srgbClr val="001F5F"/>
                </a:solidFill>
                <a:latin typeface="+mn-lt"/>
                <a:cs typeface="Calibri"/>
              </a:rPr>
              <a:t>func</a:t>
            </a:r>
            <a:r>
              <a:rPr lang="en-US" sz="1200" dirty="0">
                <a:solidFill>
                  <a:srgbClr val="001F5F"/>
                </a:solidFill>
                <a:latin typeface="+mn-lt"/>
                <a:cs typeface="Calibri"/>
              </a:rPr>
              <a:t>tion</a:t>
            </a:r>
            <a:r>
              <a:rPr lang="en-US" sz="1200" spc="270" dirty="0">
                <a:solidFill>
                  <a:srgbClr val="001F5F"/>
                </a:solidFill>
                <a:latin typeface="+mn-lt"/>
                <a:cs typeface="Calibri"/>
              </a:rPr>
              <a:t> </a:t>
            </a:r>
            <a:r>
              <a:rPr lang="en-US" sz="1200" dirty="0">
                <a:solidFill>
                  <a:srgbClr val="001F5F"/>
                </a:solidFill>
                <a:latin typeface="+mn-lt"/>
                <a:cs typeface="Calibri"/>
              </a:rPr>
              <a:t>of</a:t>
            </a:r>
            <a:r>
              <a:rPr lang="en-US" sz="1200" spc="275" dirty="0">
                <a:solidFill>
                  <a:srgbClr val="001F5F"/>
                </a:solidFill>
                <a:latin typeface="+mn-lt"/>
                <a:cs typeface="Calibri"/>
              </a:rPr>
              <a:t> </a:t>
            </a:r>
            <a:r>
              <a:rPr lang="en-US" sz="1200" spc="-5" dirty="0">
                <a:solidFill>
                  <a:srgbClr val="001F5F"/>
                </a:solidFill>
                <a:latin typeface="+mn-lt"/>
                <a:cs typeface="Calibri"/>
              </a:rPr>
              <a:t>t</a:t>
            </a:r>
            <a:r>
              <a:rPr lang="en-US" sz="1200" spc="-20" dirty="0">
                <a:solidFill>
                  <a:srgbClr val="001F5F"/>
                </a:solidFill>
                <a:latin typeface="+mn-lt"/>
                <a:cs typeface="Calibri"/>
              </a:rPr>
              <a:t>h</a:t>
            </a:r>
            <a:r>
              <a:rPr lang="en-US" sz="1200" spc="-15" dirty="0">
                <a:solidFill>
                  <a:srgbClr val="001F5F"/>
                </a:solidFill>
                <a:latin typeface="+mn-lt"/>
                <a:cs typeface="Calibri"/>
              </a:rPr>
              <a:t>e</a:t>
            </a:r>
            <a:r>
              <a:rPr lang="en-US" sz="1200" spc="275" dirty="0">
                <a:solidFill>
                  <a:srgbClr val="001F5F"/>
                </a:solidFill>
                <a:latin typeface="+mn-lt"/>
                <a:cs typeface="Calibri"/>
              </a:rPr>
              <a:t> </a:t>
            </a:r>
            <a:r>
              <a:rPr lang="en-US" sz="1200" spc="5" dirty="0">
                <a:solidFill>
                  <a:srgbClr val="001F5F"/>
                </a:solidFill>
                <a:latin typeface="+mn-lt"/>
                <a:cs typeface="Calibri"/>
              </a:rPr>
              <a:t>SCO </a:t>
            </a:r>
            <a:r>
              <a:rPr lang="en-US" sz="1200" spc="-20" dirty="0">
                <a:solidFill>
                  <a:srgbClr val="001F5F"/>
                </a:solidFill>
                <a:latin typeface="+mn-lt"/>
                <a:cs typeface="Calibri"/>
              </a:rPr>
              <a:t>i</a:t>
            </a:r>
            <a:r>
              <a:rPr lang="en-US" sz="1200" spc="-15" dirty="0">
                <a:solidFill>
                  <a:srgbClr val="001F5F"/>
                </a:solidFill>
                <a:latin typeface="+mn-lt"/>
                <a:cs typeface="Calibri"/>
              </a:rPr>
              <a:t>s</a:t>
            </a:r>
            <a:r>
              <a:rPr lang="en-US" sz="1200" dirty="0">
                <a:solidFill>
                  <a:srgbClr val="001F5F"/>
                </a:solidFill>
                <a:latin typeface="+mn-lt"/>
                <a:cs typeface="Calibri"/>
              </a:rPr>
              <a:t> </a:t>
            </a:r>
            <a:r>
              <a:rPr lang="en-US" sz="1200" spc="-95" dirty="0">
                <a:solidFill>
                  <a:srgbClr val="001F5F"/>
                </a:solidFill>
                <a:latin typeface="+mn-lt"/>
                <a:cs typeface="Calibri"/>
              </a:rPr>
              <a:t> </a:t>
            </a:r>
            <a:r>
              <a:rPr lang="en-US" sz="1200" spc="-35" dirty="0">
                <a:solidFill>
                  <a:srgbClr val="001F5F"/>
                </a:solidFill>
                <a:latin typeface="+mn-lt"/>
                <a:cs typeface="Calibri"/>
              </a:rPr>
              <a:t>t</a:t>
            </a:r>
            <a:r>
              <a:rPr lang="en-US" sz="1200" spc="-15" dirty="0">
                <a:solidFill>
                  <a:srgbClr val="001F5F"/>
                </a:solidFill>
                <a:latin typeface="+mn-lt"/>
                <a:cs typeface="Calibri"/>
              </a:rPr>
              <a:t>o</a:t>
            </a:r>
            <a:r>
              <a:rPr lang="en-US" sz="1200" dirty="0">
                <a:solidFill>
                  <a:srgbClr val="001F5F"/>
                </a:solidFill>
                <a:latin typeface="+mn-lt"/>
                <a:cs typeface="Calibri"/>
              </a:rPr>
              <a:t> </a:t>
            </a:r>
            <a:r>
              <a:rPr lang="en-US" sz="1200" spc="-80" dirty="0">
                <a:solidFill>
                  <a:srgbClr val="001F5F"/>
                </a:solidFill>
                <a:latin typeface="+mn-lt"/>
                <a:cs typeface="Calibri"/>
              </a:rPr>
              <a:t> </a:t>
            </a:r>
            <a:r>
              <a:rPr lang="en-US" sz="1200" spc="-20" dirty="0">
                <a:solidFill>
                  <a:srgbClr val="001F5F"/>
                </a:solidFill>
                <a:latin typeface="+mn-lt"/>
                <a:cs typeface="Calibri"/>
              </a:rPr>
              <a:t>p</a:t>
            </a:r>
            <a:r>
              <a:rPr lang="en-US" sz="1200" spc="-65" dirty="0">
                <a:solidFill>
                  <a:srgbClr val="001F5F"/>
                </a:solidFill>
                <a:latin typeface="+mn-lt"/>
                <a:cs typeface="Calibri"/>
              </a:rPr>
              <a:t>r</a:t>
            </a:r>
            <a:r>
              <a:rPr lang="en-US" sz="1200" spc="-5" dirty="0">
                <a:solidFill>
                  <a:srgbClr val="001F5F"/>
                </a:solidFill>
                <a:latin typeface="+mn-lt"/>
                <a:cs typeface="Calibri"/>
              </a:rPr>
              <a:t>o</a:t>
            </a:r>
            <a:r>
              <a:rPr lang="en-US" sz="1200" spc="-25" dirty="0">
                <a:solidFill>
                  <a:srgbClr val="001F5F"/>
                </a:solidFill>
                <a:latin typeface="+mn-lt"/>
                <a:cs typeface="Calibri"/>
              </a:rPr>
              <a:t>m</a:t>
            </a:r>
            <a:r>
              <a:rPr lang="en-US" sz="1200" spc="-35" dirty="0">
                <a:solidFill>
                  <a:srgbClr val="001F5F"/>
                </a:solidFill>
                <a:latin typeface="+mn-lt"/>
                <a:cs typeface="Calibri"/>
              </a:rPr>
              <a:t>p</a:t>
            </a:r>
            <a:r>
              <a:rPr lang="en-US" sz="1200" spc="-5" dirty="0">
                <a:solidFill>
                  <a:srgbClr val="001F5F"/>
                </a:solidFill>
                <a:latin typeface="+mn-lt"/>
                <a:cs typeface="Calibri"/>
              </a:rPr>
              <a:t>t</a:t>
            </a:r>
            <a:r>
              <a:rPr lang="en-US" sz="1200" spc="-10" dirty="0">
                <a:solidFill>
                  <a:srgbClr val="001F5F"/>
                </a:solidFill>
                <a:latin typeface="+mn-lt"/>
                <a:cs typeface="Calibri"/>
              </a:rPr>
              <a:t>ly</a:t>
            </a:r>
            <a:r>
              <a:rPr lang="en-US" sz="1200" dirty="0">
                <a:solidFill>
                  <a:srgbClr val="001F5F"/>
                </a:solidFill>
                <a:latin typeface="+mn-lt"/>
                <a:cs typeface="Calibri"/>
              </a:rPr>
              <a:t> and accurately</a:t>
            </a:r>
            <a:r>
              <a:rPr lang="en-US" sz="1200" spc="-95" dirty="0">
                <a:solidFill>
                  <a:srgbClr val="001F5F"/>
                </a:solidFill>
                <a:latin typeface="+mn-lt"/>
                <a:cs typeface="Calibri"/>
              </a:rPr>
              <a:t> </a:t>
            </a:r>
            <a:r>
              <a:rPr lang="en-US" sz="1200" spc="-50" dirty="0">
                <a:solidFill>
                  <a:srgbClr val="001F5F"/>
                </a:solidFill>
                <a:latin typeface="+mn-lt"/>
                <a:cs typeface="Calibri"/>
              </a:rPr>
              <a:t>r</a:t>
            </a:r>
            <a:r>
              <a:rPr lang="en-US" sz="1200" spc="-15" dirty="0">
                <a:solidFill>
                  <a:srgbClr val="001F5F"/>
                </a:solidFill>
                <a:latin typeface="+mn-lt"/>
                <a:cs typeface="Calibri"/>
              </a:rPr>
              <a:t>ep</a:t>
            </a:r>
            <a:r>
              <a:rPr lang="en-US" sz="1200" spc="-10" dirty="0">
                <a:solidFill>
                  <a:srgbClr val="001F5F"/>
                </a:solidFill>
                <a:latin typeface="+mn-lt"/>
                <a:cs typeface="Calibri"/>
              </a:rPr>
              <a:t>ort</a:t>
            </a:r>
            <a:r>
              <a:rPr lang="en-US" sz="1200" spc="-15" dirty="0">
                <a:solidFill>
                  <a:srgbClr val="001F5F"/>
                </a:solidFill>
                <a:latin typeface="+mn-lt"/>
                <a:cs typeface="Calibri"/>
              </a:rPr>
              <a:t> en</a:t>
            </a:r>
            <a:r>
              <a:rPr lang="en-US" sz="1200" spc="-70" dirty="0">
                <a:solidFill>
                  <a:srgbClr val="001F5F"/>
                </a:solidFill>
                <a:latin typeface="+mn-lt"/>
                <a:cs typeface="Calibri"/>
              </a:rPr>
              <a:t>r</a:t>
            </a:r>
            <a:r>
              <a:rPr lang="en-US" sz="1200" spc="-20" dirty="0">
                <a:solidFill>
                  <a:srgbClr val="001F5F"/>
                </a:solidFill>
                <a:latin typeface="+mn-lt"/>
                <a:cs typeface="Calibri"/>
              </a:rPr>
              <a:t>ollme</a:t>
            </a:r>
            <a:r>
              <a:rPr lang="en-US" sz="1200" spc="-25" dirty="0">
                <a:solidFill>
                  <a:srgbClr val="001F5F"/>
                </a:solidFill>
                <a:latin typeface="+mn-lt"/>
                <a:cs typeface="Calibri"/>
              </a:rPr>
              <a:t>n</a:t>
            </a:r>
            <a:r>
              <a:rPr lang="en-US" sz="1200" spc="-15" dirty="0">
                <a:solidFill>
                  <a:srgbClr val="001F5F"/>
                </a:solidFill>
                <a:latin typeface="+mn-lt"/>
                <a:cs typeface="Calibri"/>
              </a:rPr>
              <a:t>ts</a:t>
            </a:r>
            <a:r>
              <a:rPr lang="en-US" sz="1200" dirty="0">
                <a:solidFill>
                  <a:srgbClr val="001F5F"/>
                </a:solidFill>
                <a:latin typeface="+mn-lt"/>
                <a:cs typeface="Calibri"/>
              </a:rPr>
              <a:t> </a:t>
            </a:r>
            <a:r>
              <a:rPr lang="en-US" sz="1200" spc="-260" dirty="0">
                <a:solidFill>
                  <a:srgbClr val="001F5F"/>
                </a:solidFill>
                <a:latin typeface="+mn-lt"/>
                <a:cs typeface="Calibri"/>
              </a:rPr>
              <a:t> </a:t>
            </a:r>
            <a:r>
              <a:rPr lang="en-US" sz="1200" spc="-5" dirty="0">
                <a:solidFill>
                  <a:srgbClr val="001F5F"/>
                </a:solidFill>
                <a:latin typeface="+mn-lt"/>
                <a:cs typeface="Calibri"/>
              </a:rPr>
              <a:t>o</a:t>
            </a:r>
            <a:r>
              <a:rPr lang="en-US" sz="1200" spc="-10" dirty="0">
                <a:solidFill>
                  <a:srgbClr val="001F5F"/>
                </a:solidFill>
                <a:latin typeface="+mn-lt"/>
                <a:cs typeface="Calibri"/>
              </a:rPr>
              <a:t>r</a:t>
            </a:r>
            <a:r>
              <a:rPr lang="en-US" sz="1200" dirty="0">
                <a:solidFill>
                  <a:srgbClr val="001F5F"/>
                </a:solidFill>
                <a:latin typeface="+mn-lt"/>
                <a:cs typeface="Calibri"/>
              </a:rPr>
              <a:t> </a:t>
            </a:r>
            <a:r>
              <a:rPr lang="en-US" sz="1200" spc="-265" dirty="0">
                <a:solidFill>
                  <a:srgbClr val="001F5F"/>
                </a:solidFill>
                <a:latin typeface="+mn-lt"/>
                <a:cs typeface="Calibri"/>
              </a:rPr>
              <a:t> </a:t>
            </a:r>
            <a:r>
              <a:rPr lang="en-US" sz="1200" spc="-5" dirty="0">
                <a:solidFill>
                  <a:srgbClr val="001F5F"/>
                </a:solidFill>
                <a:latin typeface="+mn-lt"/>
                <a:cs typeface="Calibri"/>
              </a:rPr>
              <a:t>c</a:t>
            </a:r>
            <a:r>
              <a:rPr lang="en-US" sz="1200" spc="-20" dirty="0">
                <a:solidFill>
                  <a:srgbClr val="001F5F"/>
                </a:solidFill>
                <a:latin typeface="+mn-lt"/>
                <a:cs typeface="Calibri"/>
              </a:rPr>
              <a:t>ha</a:t>
            </a:r>
            <a:r>
              <a:rPr lang="en-US" sz="1200" spc="-10" dirty="0">
                <a:solidFill>
                  <a:srgbClr val="001F5F"/>
                </a:solidFill>
                <a:latin typeface="+mn-lt"/>
                <a:cs typeface="Calibri"/>
              </a:rPr>
              <a:t>n</a:t>
            </a:r>
            <a:r>
              <a:rPr lang="en-US" sz="1200" spc="-35" dirty="0">
                <a:solidFill>
                  <a:srgbClr val="001F5F"/>
                </a:solidFill>
                <a:latin typeface="+mn-lt"/>
                <a:cs typeface="Calibri"/>
              </a:rPr>
              <a:t>g</a:t>
            </a:r>
            <a:r>
              <a:rPr lang="en-US" sz="1200" spc="-15" dirty="0">
                <a:solidFill>
                  <a:srgbClr val="001F5F"/>
                </a:solidFill>
                <a:latin typeface="+mn-lt"/>
                <a:cs typeface="Calibri"/>
              </a:rPr>
              <a:t>es</a:t>
            </a:r>
            <a:r>
              <a:rPr lang="en-US" sz="1200" dirty="0">
                <a:solidFill>
                  <a:srgbClr val="001F5F"/>
                </a:solidFill>
                <a:latin typeface="+mn-lt"/>
                <a:cs typeface="Calibri"/>
              </a:rPr>
              <a:t> </a:t>
            </a:r>
            <a:r>
              <a:rPr lang="en-US" sz="1200" spc="-254" dirty="0">
                <a:solidFill>
                  <a:srgbClr val="001F5F"/>
                </a:solidFill>
                <a:latin typeface="+mn-lt"/>
                <a:cs typeface="Calibri"/>
              </a:rPr>
              <a:t> </a:t>
            </a:r>
            <a:r>
              <a:rPr lang="en-US" sz="1200" spc="-20" dirty="0">
                <a:solidFill>
                  <a:srgbClr val="001F5F"/>
                </a:solidFill>
                <a:latin typeface="+mn-lt"/>
                <a:cs typeface="Calibri"/>
              </a:rPr>
              <a:t>i</a:t>
            </a:r>
            <a:r>
              <a:rPr lang="en-US" sz="1200" spc="-15" dirty="0">
                <a:solidFill>
                  <a:srgbClr val="001F5F"/>
                </a:solidFill>
                <a:latin typeface="+mn-lt"/>
                <a:cs typeface="Calibri"/>
              </a:rPr>
              <a:t>n</a:t>
            </a:r>
            <a:r>
              <a:rPr lang="en-US" sz="1200" dirty="0">
                <a:solidFill>
                  <a:srgbClr val="001F5F"/>
                </a:solidFill>
                <a:latin typeface="+mn-lt"/>
                <a:cs typeface="Calibri"/>
              </a:rPr>
              <a:t> </a:t>
            </a:r>
            <a:r>
              <a:rPr lang="en-US" sz="1200" spc="-240" dirty="0">
                <a:solidFill>
                  <a:srgbClr val="001F5F"/>
                </a:solidFill>
                <a:latin typeface="+mn-lt"/>
                <a:cs typeface="Calibri"/>
              </a:rPr>
              <a:t> </a:t>
            </a:r>
            <a:r>
              <a:rPr lang="en-US" sz="1200" spc="-55" dirty="0">
                <a:solidFill>
                  <a:srgbClr val="001F5F"/>
                </a:solidFill>
                <a:latin typeface="+mn-lt"/>
                <a:cs typeface="Calibri"/>
              </a:rPr>
              <a:t>s</a:t>
            </a:r>
            <a:r>
              <a:rPr lang="en-US" sz="1200" spc="-5" dirty="0">
                <a:solidFill>
                  <a:srgbClr val="001F5F"/>
                </a:solidFill>
                <a:latin typeface="+mn-lt"/>
                <a:cs typeface="Calibri"/>
              </a:rPr>
              <a:t>t</a:t>
            </a:r>
            <a:r>
              <a:rPr lang="en-US" sz="1200" spc="-20" dirty="0">
                <a:solidFill>
                  <a:srgbClr val="001F5F"/>
                </a:solidFill>
                <a:latin typeface="+mn-lt"/>
                <a:cs typeface="Calibri"/>
              </a:rPr>
              <a:t>ude</a:t>
            </a:r>
            <a:r>
              <a:rPr lang="en-US" sz="1200" spc="-40" dirty="0">
                <a:solidFill>
                  <a:srgbClr val="001F5F"/>
                </a:solidFill>
                <a:latin typeface="+mn-lt"/>
                <a:cs typeface="Calibri"/>
              </a:rPr>
              <a:t>n</a:t>
            </a:r>
            <a:r>
              <a:rPr lang="en-US" sz="1200" spc="-10" dirty="0">
                <a:solidFill>
                  <a:srgbClr val="001F5F"/>
                </a:solidFill>
                <a:latin typeface="+mn-lt"/>
                <a:cs typeface="Calibri"/>
              </a:rPr>
              <a:t>t</a:t>
            </a:r>
            <a:r>
              <a:rPr lang="en-US" sz="1200" dirty="0">
                <a:solidFill>
                  <a:srgbClr val="001F5F"/>
                </a:solidFill>
                <a:latin typeface="+mn-lt"/>
                <a:cs typeface="Calibri"/>
              </a:rPr>
              <a:t> </a:t>
            </a:r>
            <a:r>
              <a:rPr lang="en-US" sz="1200" spc="-240" dirty="0">
                <a:solidFill>
                  <a:srgbClr val="001F5F"/>
                </a:solidFill>
                <a:latin typeface="+mn-lt"/>
                <a:cs typeface="Calibri"/>
              </a:rPr>
              <a:t> </a:t>
            </a:r>
            <a:r>
              <a:rPr lang="en-US" sz="1200" spc="-10" dirty="0">
                <a:solidFill>
                  <a:srgbClr val="001F5F"/>
                </a:solidFill>
                <a:latin typeface="+mn-lt"/>
                <a:cs typeface="Calibri"/>
              </a:rPr>
              <a:t>e</a:t>
            </a:r>
            <a:r>
              <a:rPr lang="en-US" sz="1200" spc="-20" dirty="0">
                <a:solidFill>
                  <a:srgbClr val="001F5F"/>
                </a:solidFill>
                <a:latin typeface="+mn-lt"/>
                <a:cs typeface="Calibri"/>
              </a:rPr>
              <a:t>n</a:t>
            </a:r>
            <a:r>
              <a:rPr lang="en-US" sz="1200" spc="-65" dirty="0">
                <a:solidFill>
                  <a:srgbClr val="001F5F"/>
                </a:solidFill>
                <a:latin typeface="+mn-lt"/>
                <a:cs typeface="Calibri"/>
              </a:rPr>
              <a:t>r</a:t>
            </a:r>
            <a:r>
              <a:rPr lang="en-US" sz="1200" spc="-20" dirty="0">
                <a:solidFill>
                  <a:srgbClr val="001F5F"/>
                </a:solidFill>
                <a:latin typeface="+mn-lt"/>
                <a:cs typeface="Calibri"/>
              </a:rPr>
              <a:t>ollme</a:t>
            </a:r>
            <a:r>
              <a:rPr lang="en-US" sz="1200" spc="-40" dirty="0">
                <a:solidFill>
                  <a:srgbClr val="001F5F"/>
                </a:solidFill>
                <a:latin typeface="+mn-lt"/>
                <a:cs typeface="Calibri"/>
              </a:rPr>
              <a:t>n</a:t>
            </a:r>
            <a:r>
              <a:rPr lang="en-US" sz="1200" spc="-10" dirty="0">
                <a:solidFill>
                  <a:srgbClr val="001F5F"/>
                </a:solidFill>
                <a:latin typeface="+mn-lt"/>
                <a:cs typeface="Calibri"/>
              </a:rPr>
              <a:t>t</a:t>
            </a:r>
            <a:r>
              <a:rPr lang="en-US" sz="1200" dirty="0">
                <a:solidFill>
                  <a:srgbClr val="001F5F"/>
                </a:solidFill>
                <a:latin typeface="+mn-lt"/>
                <a:cs typeface="Calibri"/>
              </a:rPr>
              <a:t> </a:t>
            </a:r>
            <a:r>
              <a:rPr lang="en-US" sz="1200" spc="-229" dirty="0">
                <a:solidFill>
                  <a:srgbClr val="001F5F"/>
                </a:solidFill>
                <a:latin typeface="+mn-lt"/>
                <a:cs typeface="Calibri"/>
              </a:rPr>
              <a:t> </a:t>
            </a:r>
            <a:r>
              <a:rPr lang="en-US" sz="1200" spc="-55" dirty="0">
                <a:solidFill>
                  <a:srgbClr val="001F5F"/>
                </a:solidFill>
                <a:latin typeface="+mn-lt"/>
                <a:cs typeface="Calibri"/>
              </a:rPr>
              <a:t>st</a:t>
            </a:r>
            <a:r>
              <a:rPr lang="en-US" sz="1200" spc="-35" dirty="0">
                <a:solidFill>
                  <a:srgbClr val="001F5F"/>
                </a:solidFill>
                <a:latin typeface="+mn-lt"/>
                <a:cs typeface="Calibri"/>
              </a:rPr>
              <a:t>a</a:t>
            </a:r>
            <a:r>
              <a:rPr lang="en-US" sz="1200" spc="-10" dirty="0">
                <a:solidFill>
                  <a:srgbClr val="001F5F"/>
                </a:solidFill>
                <a:latin typeface="+mn-lt"/>
                <a:cs typeface="Calibri"/>
              </a:rPr>
              <a:t>t</a:t>
            </a:r>
            <a:r>
              <a:rPr lang="en-US" sz="1200" dirty="0">
                <a:solidFill>
                  <a:srgbClr val="001F5F"/>
                </a:solidFill>
                <a:latin typeface="+mn-lt"/>
                <a:cs typeface="Calibri"/>
              </a:rPr>
              <a:t>u</a:t>
            </a:r>
            <a:r>
              <a:rPr lang="en-US" sz="1200" spc="-15" dirty="0">
                <a:solidFill>
                  <a:srgbClr val="001F5F"/>
                </a:solidFill>
                <a:latin typeface="+mn-lt"/>
                <a:cs typeface="Calibri"/>
              </a:rPr>
              <a:t>s</a:t>
            </a:r>
            <a:r>
              <a:rPr lang="en-US" sz="1200" spc="-10" dirty="0">
                <a:solidFill>
                  <a:srgbClr val="001F5F"/>
                </a:solidFill>
                <a:latin typeface="+mn-lt"/>
                <a:cs typeface="Calibri"/>
              </a:rPr>
              <a:t> </a:t>
            </a:r>
            <a:r>
              <a:rPr lang="en-US" sz="1200" spc="-40" dirty="0">
                <a:solidFill>
                  <a:srgbClr val="001F5F"/>
                </a:solidFill>
                <a:latin typeface="+mn-lt"/>
                <a:cs typeface="Calibri"/>
              </a:rPr>
              <a:t>t</a:t>
            </a:r>
            <a:r>
              <a:rPr lang="en-US" sz="1200" spc="-15" dirty="0">
                <a:solidFill>
                  <a:srgbClr val="001F5F"/>
                </a:solidFill>
                <a:latin typeface="+mn-lt"/>
                <a:cs typeface="Calibri"/>
              </a:rPr>
              <a:t>o</a:t>
            </a:r>
            <a:r>
              <a:rPr lang="en-US" sz="1200" dirty="0">
                <a:solidFill>
                  <a:srgbClr val="001F5F"/>
                </a:solidFill>
                <a:latin typeface="+mn-lt"/>
                <a:cs typeface="Calibri"/>
              </a:rPr>
              <a:t> </a:t>
            </a:r>
            <a:r>
              <a:rPr lang="en-US" sz="1200" spc="-15" dirty="0">
                <a:solidFill>
                  <a:srgbClr val="001F5F"/>
                </a:solidFill>
                <a:latin typeface="+mn-lt"/>
                <a:cs typeface="Calibri"/>
              </a:rPr>
              <a:t>the</a:t>
            </a:r>
            <a:r>
              <a:rPr lang="en-US" sz="1200" spc="5" dirty="0">
                <a:solidFill>
                  <a:srgbClr val="001F5F"/>
                </a:solidFill>
                <a:latin typeface="+mn-lt"/>
                <a:cs typeface="Calibri"/>
              </a:rPr>
              <a:t> </a:t>
            </a:r>
            <a:r>
              <a:rPr lang="en-US" sz="1200" spc="-160" dirty="0">
                <a:solidFill>
                  <a:srgbClr val="001F5F"/>
                </a:solidFill>
                <a:latin typeface="+mn-lt"/>
                <a:cs typeface="Calibri"/>
              </a:rPr>
              <a:t>V</a:t>
            </a:r>
            <a:r>
              <a:rPr lang="en-US" sz="1200" spc="-5" dirty="0">
                <a:solidFill>
                  <a:srgbClr val="001F5F"/>
                </a:solidFill>
                <a:latin typeface="+mn-lt"/>
                <a:cs typeface="Calibri"/>
              </a:rPr>
              <a:t>A</a:t>
            </a:r>
            <a:r>
              <a:rPr lang="en-US" sz="1200" dirty="0">
                <a:solidFill>
                  <a:srgbClr val="001F5F"/>
                </a:solidFill>
                <a:latin typeface="+mn-lt"/>
                <a:cs typeface="Calibri"/>
              </a:rPr>
              <a:t>. </a:t>
            </a:r>
            <a:r>
              <a:rPr lang="en-US" sz="1200" dirty="0">
                <a:solidFill>
                  <a:schemeClr val="tx2">
                    <a:lumMod val="75000"/>
                  </a:schemeClr>
                </a:solidFill>
              </a:rPr>
              <a:t>Enrollments, Adjustments and Terminations must be reported within 30 days of the occurrence or the SCO is notified.</a:t>
            </a:r>
            <a:endParaRPr lang="en-US" altLang="en-US" sz="1200" dirty="0">
              <a:cs typeface="Georgia" panose="02040502050405020303" pitchFamily="18" charset="0"/>
            </a:endParaRPr>
          </a:p>
          <a:p>
            <a:endParaRPr lang="en-US" altLang="en-US" sz="1200" dirty="0">
              <a:cs typeface="Georgia" panose="02040502050405020303" pitchFamily="18" charset="0"/>
            </a:endParaRPr>
          </a:p>
          <a:p>
            <a:r>
              <a:rPr lang="en-US" altLang="en-US" sz="1200" dirty="0">
                <a:cs typeface="Georgia" panose="02040502050405020303" pitchFamily="18" charset="0"/>
              </a:rPr>
              <a:t>For Non 33, if a student is less than ½-time, on active duty, or certified for accelerated payment the certification must be submitted on or after the first day of class and tuition and fees must be reported</a:t>
            </a:r>
            <a:r>
              <a:rPr lang="en-US" dirty="0"/>
              <a:t>.</a:t>
            </a:r>
          </a:p>
          <a:p>
            <a:endParaRPr lang="en-US" dirty="0"/>
          </a:p>
          <a:p>
            <a:r>
              <a:rPr lang="en-US" altLang="en-US" sz="1200" dirty="0">
                <a:cs typeface="Georgia" panose="02040502050405020303" pitchFamily="18" charset="0"/>
              </a:rPr>
              <a:t>For Chapter 33 claims, the beginning date should not be more than 180 days in the future from the date the claim can be awarded.</a:t>
            </a:r>
            <a:r>
              <a:rPr lang="en-US" dirty="0"/>
              <a:t>]</a:t>
            </a:r>
          </a:p>
          <a:p>
            <a:endParaRPr lang="en-US" dirty="0"/>
          </a:p>
        </p:txBody>
      </p:sp>
      <p:sp>
        <p:nvSpPr>
          <p:cNvPr id="4" name="Slide Number Placeholder 3"/>
          <p:cNvSpPr>
            <a:spLocks noGrp="1"/>
          </p:cNvSpPr>
          <p:nvPr>
            <p:ph type="sldNum" sz="quarter" idx="5"/>
          </p:nvPr>
        </p:nvSpPr>
        <p:spPr/>
        <p:txBody>
          <a:bodyPr/>
          <a:lstStyle/>
          <a:p>
            <a:pPr>
              <a:defRPr/>
            </a:pPr>
            <a:fld id="{E2BA8E92-6C96-42A5-950D-C571D7046CB5}" type="slidenum">
              <a:rPr lang="en-US" altLang="en-US" smtClean="0"/>
              <a:pPr>
                <a:defRPr/>
              </a:pPr>
              <a:t>53</a:t>
            </a:fld>
            <a:endParaRPr lang="en-US" altLang="en-US" dirty="0"/>
          </a:p>
        </p:txBody>
      </p:sp>
    </p:spTree>
    <p:extLst>
      <p:ext uri="{BB962C8B-B14F-4D97-AF65-F5344CB8AC3E}">
        <p14:creationId xmlns:p14="http://schemas.microsoft.com/office/powerpoint/2010/main" val="4229552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Reporting a Drop.]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reporting a drop policies and procedures. Schools must report the last date of training through VA-ONCE or with VA-Form 1999b, Notice of Change in Student Status.</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54</a:t>
            </a:fld>
            <a:endParaRPr lang="en-US" dirty="0"/>
          </a:p>
        </p:txBody>
      </p:sp>
    </p:spTree>
    <p:extLst>
      <p:ext uri="{BB962C8B-B14F-4D97-AF65-F5344CB8AC3E}">
        <p14:creationId xmlns:p14="http://schemas.microsoft.com/office/powerpoint/2010/main" val="23604866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a:t>
            </a:r>
            <a:r>
              <a:rPr lang="en-US" sz="1200" b="0" kern="1200" dirty="0">
                <a:solidFill>
                  <a:schemeClr val="tx1"/>
                </a:solidFill>
                <a:effectLst/>
                <a:latin typeface="+mn-lt"/>
                <a:ea typeface="+mn-ea"/>
                <a:cs typeface="+mn-cs"/>
              </a:rPr>
              <a:t>Academic Probation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b="0" i="1" kern="1200" dirty="0">
                <a:solidFill>
                  <a:schemeClr val="tx1"/>
                </a:solidFill>
                <a:effectLst/>
                <a:latin typeface="+mn-lt"/>
                <a:ea typeface="+mn-ea"/>
                <a:cs typeface="+mn-cs"/>
              </a:rPr>
              <a:t>Academic Probation and how to report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Promptly notify VA when a student is placed on probation via “Right Now Web” (VA’s Internet Inquiry System) in the “Ask a Question” section of the GI Bill website.</a:t>
            </a:r>
            <a:r>
              <a:rPr lang="en-US" i="0" dirty="0"/>
              <a:t>]</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55</a:t>
            </a:fld>
            <a:endParaRPr lang="en-US" dirty="0"/>
          </a:p>
        </p:txBody>
      </p:sp>
    </p:spTree>
    <p:extLst>
      <p:ext uri="{BB962C8B-B14F-4D97-AF65-F5344CB8AC3E}">
        <p14:creationId xmlns:p14="http://schemas.microsoft.com/office/powerpoint/2010/main" val="3488274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a:t>
            </a:r>
            <a:r>
              <a:rPr lang="en-US" sz="1200" kern="1200" dirty="0">
                <a:solidFill>
                  <a:schemeClr val="tx1"/>
                </a:solidFill>
                <a:effectLst/>
                <a:latin typeface="+mn-lt"/>
                <a:ea typeface="+mn-ea"/>
                <a:cs typeface="+mn-cs"/>
              </a:rPr>
              <a:t>Academic Suspension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b="0" i="1" kern="1200" dirty="0">
                <a:solidFill>
                  <a:schemeClr val="tx1"/>
                </a:solidFill>
                <a:effectLst/>
                <a:latin typeface="+mn-lt"/>
                <a:ea typeface="+mn-ea"/>
                <a:cs typeface="+mn-cs"/>
              </a:rPr>
              <a:t>Academic suspension and that S</a:t>
            </a:r>
            <a:r>
              <a:rPr lang="en-US" i="1" dirty="0"/>
              <a:t>COs must promptly report to VA in VA-ONCE when a student is no longer meeting the standards of progress for your school</a:t>
            </a:r>
            <a:r>
              <a:rPr lang="en-US" sz="1200" b="0" i="1" kern="1200" dirty="0">
                <a:solidFill>
                  <a:schemeClr val="tx1"/>
                </a:solidFill>
                <a:effectLst/>
                <a:latin typeface="+mn-lt"/>
                <a:ea typeface="+mn-ea"/>
                <a:cs typeface="+mn-cs"/>
              </a:rPr>
              <a:t> and how to report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r>
              <a:rPr lang="en-US" sz="1200" kern="1200" dirty="0">
                <a:solidFill>
                  <a:schemeClr val="tx1"/>
                </a:solidFill>
                <a:effectLst/>
                <a:latin typeface="+mn-lt"/>
                <a:ea typeface="+mn-ea"/>
                <a:cs typeface="+mn-cs"/>
              </a:rPr>
              <a:t>Even if the student is not returning, you must still complete the termination. If the student is academically suspended and submits documentation to appeal and the suspension status is overturned, you do not terminate the certification.</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56</a:t>
            </a:fld>
            <a:endParaRPr lang="en-US" dirty="0"/>
          </a:p>
        </p:txBody>
      </p:sp>
    </p:spTree>
    <p:extLst>
      <p:ext uri="{BB962C8B-B14F-4D97-AF65-F5344CB8AC3E}">
        <p14:creationId xmlns:p14="http://schemas.microsoft.com/office/powerpoint/2010/main" val="25183609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Notes: </a:t>
            </a:r>
          </a:p>
          <a:p>
            <a:r>
              <a:rPr lang="en-US" sz="1200" i="1" kern="1200" dirty="0">
                <a:solidFill>
                  <a:schemeClr val="tx1"/>
                </a:solidFill>
                <a:effectLst/>
                <a:latin typeface="+mn-lt"/>
                <a:ea typeface="+mn-ea"/>
                <a:cs typeface="+mn-cs"/>
              </a:rPr>
              <a:t>Pacing:</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This section contains 23 slides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should take approximately 30 min (By the end of this section, you will be at 125min of 120min)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SCO, it’s good to know the agencies you will work with. SAA approves the programs that you as a SCO are responsible for certifying for your school. In this section, we will discuss the roles of SAA in the educational benefit’s ecosystem.</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57</a:t>
            </a:fld>
            <a:endParaRPr lang="en-US" dirty="0"/>
          </a:p>
        </p:txBody>
      </p:sp>
    </p:spTree>
    <p:extLst>
      <p:ext uri="{BB962C8B-B14F-4D97-AF65-F5344CB8AC3E}">
        <p14:creationId xmlns:p14="http://schemas.microsoft.com/office/powerpoint/2010/main" val="80010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State Approving Agency (SAA).]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history of the SAA.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dirty="0"/>
              <a:t>This deal originated as part of the compromise that facilitated the passage of the original </a:t>
            </a:r>
            <a:r>
              <a:rPr lang="en-US" altLang="en-US" sz="1200" u="sng" dirty="0"/>
              <a:t>World War II GI Bill</a:t>
            </a:r>
            <a:r>
              <a:rPr lang="en-US" altLang="en-US" sz="1200" u="sng" baseline="30000" dirty="0">
                <a:sym typeface="Symbol" panose="05050102010706020507" pitchFamily="18" charset="2"/>
              </a:rPr>
              <a:t></a:t>
            </a:r>
            <a:r>
              <a:rPr lang="en-US" altLang="en-US" sz="1200" u="sng" dirty="0"/>
              <a:t> </a:t>
            </a:r>
            <a:r>
              <a:rPr lang="en-US" altLang="en-US" sz="1200" dirty="0"/>
              <a:t>and which has evolved into a truly cooperative federal-state effort that maintains states’ rights for education while monitoring and protecting a federally sponsored program administered under the terms and conditions of federal laws</a:t>
            </a:r>
            <a:r>
              <a:rPr lang="en-US" altLang="en-US" dirty="0"/>
              <a:t>.]</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58</a:t>
            </a:fld>
            <a:endParaRPr lang="en-US" dirty="0"/>
          </a:p>
        </p:txBody>
      </p:sp>
    </p:spTree>
    <p:extLst>
      <p:ext uri="{BB962C8B-B14F-4D97-AF65-F5344CB8AC3E}">
        <p14:creationId xmlns:p14="http://schemas.microsoft.com/office/powerpoint/2010/main" val="14281748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SAA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core functions of SAA and provide an example of each.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dirty="0"/>
              <a:t>Let’s take a look at the first bullet and examine what qualifies as a program</a:t>
            </a:r>
            <a:r>
              <a:rPr lang="en-US" altLang="en-US" dirty="0"/>
              <a:t>. (Transition to next slide…)]</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59</a:t>
            </a:fld>
            <a:endParaRPr lang="en-US" dirty="0"/>
          </a:p>
        </p:txBody>
      </p:sp>
    </p:spTree>
    <p:extLst>
      <p:ext uri="{BB962C8B-B14F-4D97-AF65-F5344CB8AC3E}">
        <p14:creationId xmlns:p14="http://schemas.microsoft.com/office/powerpoint/2010/main" val="3830290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a:t>
            </a:r>
            <a:r>
              <a:rPr lang="en-US" altLang="en-US" dirty="0"/>
              <a:t>In the Beginning….</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what </a:t>
            </a:r>
            <a:r>
              <a:rPr lang="en-US" sz="1200" b="0" i="1" kern="1200" dirty="0">
                <a:solidFill>
                  <a:schemeClr val="tx1"/>
                </a:solidFill>
                <a:effectLst/>
                <a:latin typeface="+mn-lt"/>
                <a:ea typeface="+mn-ea"/>
                <a:cs typeface="+mn-cs"/>
              </a:rPr>
              <a:t>the extent of Veterans benefits were and the roots of the fight for more extensive protections</a:t>
            </a:r>
            <a:r>
              <a:rPr lang="en-US" i="1" dirty="0"/>
              <a:t>.</a:t>
            </a:r>
          </a:p>
          <a:p>
            <a:pPr marL="0" marR="0" lvl="0" indent="0" algn="l" defTabSz="914400" rtl="0" eaLnBrk="1" fontAlgn="auto" latinLnBrk="0" hangingPunct="1">
              <a:lnSpc>
                <a:spcPct val="150000"/>
              </a:lnSpc>
              <a:spcBef>
                <a:spcPct val="0"/>
              </a:spcBef>
              <a:spcAft>
                <a:spcPts val="0"/>
              </a:spcAft>
              <a:buClr>
                <a:schemeClr val="tx1"/>
              </a:buClr>
              <a:buSzTx/>
              <a:buFontTx/>
              <a:buNone/>
              <a:tabLst/>
              <a:defRPr/>
            </a:pPr>
            <a:endParaRPr lang="en-US" altLang="en-US" sz="1200" dirty="0"/>
          </a:p>
          <a:p>
            <a:pPr eaLnBrk="1" hangingPunct="1">
              <a:defRPr/>
            </a:pPr>
            <a:r>
              <a:rPr lang="en-US" altLang="en-US" sz="1200" dirty="0">
                <a:cs typeface="Georgia" pitchFamily="18" charset="0"/>
              </a:rPr>
              <a:t>At the time, the veterans were given $60 and a train ticket home. </a:t>
            </a:r>
          </a:p>
          <a:p>
            <a:pPr eaLnBrk="1" hangingPunct="1">
              <a:defRPr/>
            </a:pPr>
            <a:endParaRPr lang="en-US" altLang="en-US" sz="1200" dirty="0">
              <a:cs typeface="Georgia" pitchFamily="18" charset="0"/>
            </a:endParaRPr>
          </a:p>
          <a:p>
            <a:pPr eaLnBrk="1" hangingPunct="1">
              <a:defRPr/>
            </a:pPr>
            <a:r>
              <a:rPr lang="en-US" altLang="en-US" sz="1200" dirty="0">
                <a:cs typeface="Georgia" pitchFamily="18" charset="0"/>
              </a:rPr>
              <a:t>The confrontation happened between </a:t>
            </a:r>
            <a:r>
              <a:rPr lang="en-US" altLang="en-US" dirty="0">
                <a:cs typeface="Georgia" pitchFamily="18" charset="0"/>
              </a:rPr>
              <a:t>May through July 1932</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6</a:t>
            </a:fld>
            <a:endParaRPr lang="en-US" dirty="0"/>
          </a:p>
        </p:txBody>
      </p:sp>
    </p:spTree>
    <p:extLst>
      <p:ext uri="{BB962C8B-B14F-4D97-AF65-F5344CB8AC3E}">
        <p14:creationId xmlns:p14="http://schemas.microsoft.com/office/powerpoint/2010/main" val="1837843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a:t>
            </a:r>
            <a:r>
              <a:rPr lang="en-US" b="0" dirty="0"/>
              <a:t>Program of Education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different educational objectives</a:t>
            </a:r>
            <a:r>
              <a:rPr lang="en-US" sz="1200" b="0" i="1" u="none" strike="noStrike" kern="1200" baseline="0" dirty="0">
                <a:solidFill>
                  <a:schemeClr val="tx1"/>
                </a:solidFill>
                <a:latin typeface="+mn-lt"/>
                <a:ea typeface="+mn-ea"/>
                <a:cs typeface="+mn-cs"/>
              </a:rPr>
              <a:t>. Examples will be provided in the coming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indent="0" eaLnBrk="1" hangingPunct="1">
              <a:buFont typeface="Arial" panose="020B0604020202020204" pitchFamily="34" charset="0"/>
              <a:buNone/>
            </a:pPr>
            <a:r>
              <a:rPr lang="en-US" altLang="en-US" dirty="0">
                <a:cs typeface="Georgia" panose="02040502050405020303" pitchFamily="18" charset="0"/>
              </a:rPr>
              <a:t>The combination of subjects or courses generally are accepted as necessary to meet the requirements for a predetermined objective. The program may consist of subjects or courses fulfilling requirements for more than one objective, if all objectives pursued are generally recognized as being related to a single career field. </a:t>
            </a:r>
          </a:p>
          <a:p>
            <a:pPr marL="0" indent="0" eaLnBrk="1" hangingPunct="1">
              <a:buFont typeface="Arial" panose="020B0604020202020204" pitchFamily="34" charset="0"/>
              <a:buNone/>
            </a:pPr>
            <a:endParaRPr lang="en-US" altLang="en-US" dirty="0">
              <a:cs typeface="Georgia" panose="02040502050405020303" pitchFamily="18" charset="0"/>
            </a:endParaRPr>
          </a:p>
          <a:p>
            <a:pPr marL="0" indent="0" eaLnBrk="1" hangingPunct="1">
              <a:buFont typeface="Arial" panose="020B0604020202020204" pitchFamily="34" charset="0"/>
              <a:buNone/>
            </a:pPr>
            <a:r>
              <a:rPr lang="en-US" altLang="en-US" dirty="0">
                <a:cs typeface="Georgia" panose="02040502050405020303" pitchFamily="18" charset="0"/>
              </a:rPr>
              <a:t>Let’s look at each one.]</a:t>
            </a:r>
          </a:p>
        </p:txBody>
      </p:sp>
      <p:sp>
        <p:nvSpPr>
          <p:cNvPr id="4" name="Slide Number Placeholder 3"/>
          <p:cNvSpPr>
            <a:spLocks noGrp="1"/>
          </p:cNvSpPr>
          <p:nvPr>
            <p:ph type="sldNum" sz="quarter" idx="5"/>
          </p:nvPr>
        </p:nvSpPr>
        <p:spPr/>
        <p:txBody>
          <a:bodyPr/>
          <a:lstStyle/>
          <a:p>
            <a:fld id="{0182FF49-D91B-451F-ABFC-6E54D532B2A7}" type="slidenum">
              <a:rPr lang="en-US" smtClean="0"/>
              <a:t>60</a:t>
            </a:fld>
            <a:endParaRPr lang="en-US" dirty="0"/>
          </a:p>
        </p:txBody>
      </p:sp>
    </p:spTree>
    <p:extLst>
      <p:ext uri="{BB962C8B-B14F-4D97-AF65-F5344CB8AC3E}">
        <p14:creationId xmlns:p14="http://schemas.microsoft.com/office/powerpoint/2010/main" val="7201651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Educational.]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educational objective. Provide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cs typeface="Georgia" panose="02040502050405020303" pitchFamily="18" charset="0"/>
              </a:rPr>
              <a:t>The objective will be to obtain the highest degree, diploma, or certificate included in the program, such as a GED (General Educational Development) </a:t>
            </a:r>
            <a:r>
              <a:rPr lang="en-US" altLang="en-US" sz="1200" b="1" dirty="0">
                <a:latin typeface="Arial" panose="020B0604020202020204" pitchFamily="34" charset="0"/>
                <a:cs typeface="Georgia" panose="02040502050405020303" pitchFamily="18" charset="0"/>
              </a:rPr>
              <a:t>certificate</a:t>
            </a:r>
            <a:r>
              <a:rPr lang="en-US" altLang="en-US" sz="1200" dirty="0">
                <a:latin typeface="Arial" panose="020B0604020202020204" pitchFamily="34" charset="0"/>
                <a:cs typeface="Georgia" panose="02040502050405020303" pitchFamily="18" charset="0"/>
              </a:rPr>
              <a:t>, high school </a:t>
            </a:r>
            <a:r>
              <a:rPr lang="en-US" altLang="en-US" sz="1200" b="1" dirty="0">
                <a:latin typeface="Arial" panose="020B0604020202020204" pitchFamily="34" charset="0"/>
                <a:cs typeface="Georgia" panose="02040502050405020303" pitchFamily="18" charset="0"/>
              </a:rPr>
              <a:t>diploma</a:t>
            </a:r>
            <a:r>
              <a:rPr lang="en-US" altLang="en-US" sz="1200" dirty="0">
                <a:latin typeface="Arial" panose="020B0604020202020204" pitchFamily="34" charset="0"/>
                <a:cs typeface="Georgia" panose="02040502050405020303" pitchFamily="18" charset="0"/>
              </a:rPr>
              <a:t>, bachelor </a:t>
            </a:r>
            <a:r>
              <a:rPr lang="en-US" altLang="en-US" sz="1200" b="1" dirty="0">
                <a:latin typeface="Arial" panose="020B0604020202020204" pitchFamily="34" charset="0"/>
                <a:cs typeface="Georgia" panose="02040502050405020303" pitchFamily="18" charset="0"/>
              </a:rPr>
              <a:t>degree</a:t>
            </a:r>
            <a:r>
              <a:rPr lang="en-US" altLang="en-US" sz="1200" dirty="0">
                <a:latin typeface="Arial" panose="020B0604020202020204" pitchFamily="34" charset="0"/>
                <a:cs typeface="Georgia" panose="02040502050405020303" pitchFamily="18" charset="0"/>
              </a:rPr>
              <a:t>, master degree, or Ph.D. degree.]</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61</a:t>
            </a:fld>
            <a:endParaRPr lang="en-US" dirty="0"/>
          </a:p>
        </p:txBody>
      </p:sp>
    </p:spTree>
    <p:extLst>
      <p:ext uri="{BB962C8B-B14F-4D97-AF65-F5344CB8AC3E}">
        <p14:creationId xmlns:p14="http://schemas.microsoft.com/office/powerpoint/2010/main" val="5452748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Vocational.]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vocational objective</a:t>
            </a:r>
            <a:r>
              <a:rPr lang="en-US" sz="1200" b="0" i="1" u="none" strike="noStrike" kern="1200" baseline="0" dirty="0">
                <a:solidFill>
                  <a:schemeClr val="tx1"/>
                </a:solidFill>
                <a:latin typeface="+mn-lt"/>
                <a:ea typeface="+mn-ea"/>
                <a:cs typeface="+mn-cs"/>
              </a:rPr>
              <a:t>. Provide examples.</a:t>
            </a: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Georgia" panose="02040502050405020303" pitchFamily="18" charset="0"/>
              </a:rPr>
              <a:t>A vocational objective must be a recognized employment objective</a:t>
            </a:r>
            <a:r>
              <a:rPr lang="en-US" sz="1200" dirty="0">
                <a:solidFill>
                  <a:srgbClr val="FF0000"/>
                </a:solidFill>
              </a:rPr>
              <a:t>. </a:t>
            </a:r>
            <a:r>
              <a:rPr lang="en-US" altLang="en-US" dirty="0">
                <a:latin typeface="Arial" panose="020B0604020202020204" pitchFamily="34" charset="0"/>
                <a:cs typeface="Georgia" panose="02040502050405020303" pitchFamily="18" charset="0"/>
              </a:rPr>
              <a:t>Examples of vocational objectives are barber, secretary, machinist, computer programmer, automobile mechanic, and practical nurse. With respect to non-degree certificate programs, an undergraduate level certificate from an accredited college or university may be accepted as leading to a vocational objective.]</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62</a:t>
            </a:fld>
            <a:endParaRPr lang="en-US" dirty="0"/>
          </a:p>
        </p:txBody>
      </p:sp>
    </p:spTree>
    <p:extLst>
      <p:ext uri="{BB962C8B-B14F-4D97-AF65-F5344CB8AC3E}">
        <p14:creationId xmlns:p14="http://schemas.microsoft.com/office/powerpoint/2010/main" val="26893924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Professional.]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Professional objective</a:t>
            </a:r>
            <a:r>
              <a:rPr lang="en-US" sz="1200" b="0" i="1" u="none" strike="noStrike" kern="1200" baseline="0" dirty="0">
                <a:solidFill>
                  <a:schemeClr val="tx1"/>
                </a:solidFill>
                <a:latin typeface="+mn-lt"/>
                <a:ea typeface="+mn-ea"/>
                <a:cs typeface="+mn-cs"/>
              </a:rPr>
              <a:t>. Provide examples below.</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Georgia" panose="02040502050405020303" pitchFamily="18" charset="0"/>
              </a:rPr>
              <a:t>The program must be at the college level and be generally accepted as necessary to satisfy the educational requirements for licensing or certification to practice the identified profession. Typical examples of professional objectives are lawyer, physician (M.D.), teacher, physical therapist, pilot, medical technologist, and medical record librarian.]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Georgia" panose="02040502050405020303" pitchFamily="18" charset="0"/>
              </a:rPr>
              <a:t>A program leading to a professional objective may include courses also leading to an educational objective. In this situation, the student may specify either the educational objective or the professional objective on his or her application. Examples are B.S. (Bachelor of Science) degree in secondary education or high school teacher, and J.D. (Juris Doctor) degree or lawyer.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rPr>
              <a:t>So what needs to be provided for SAA to properly assess the education programs at your school? (Transition to next slide…)</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63</a:t>
            </a:fld>
            <a:endParaRPr lang="en-US" dirty="0"/>
          </a:p>
        </p:txBody>
      </p:sp>
    </p:spTree>
    <p:extLst>
      <p:ext uri="{BB962C8B-B14F-4D97-AF65-F5344CB8AC3E}">
        <p14:creationId xmlns:p14="http://schemas.microsoft.com/office/powerpoint/2010/main" val="27628920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SAA Needs.]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Briefly discuss all things needed to keep SAA in the loop.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18"/>
                </a:solidFill>
              </a:rPr>
              <a:t>The catalogs are needed because they contain tuition and fee schedules, mandatory fees &amp; tuition-specific waivers/scholarships and academic calendars as well as Graduate or Advanced Professional Training time.]</a:t>
            </a:r>
          </a:p>
        </p:txBody>
      </p:sp>
      <p:sp>
        <p:nvSpPr>
          <p:cNvPr id="4" name="Slide Number Placeholder 3"/>
          <p:cNvSpPr>
            <a:spLocks noGrp="1"/>
          </p:cNvSpPr>
          <p:nvPr>
            <p:ph type="sldNum" sz="quarter" idx="5"/>
          </p:nvPr>
        </p:nvSpPr>
        <p:spPr/>
        <p:txBody>
          <a:bodyPr/>
          <a:lstStyle/>
          <a:p>
            <a:fld id="{0182FF49-D91B-451F-ABFC-6E54D532B2A7}" type="slidenum">
              <a:rPr lang="en-US" smtClean="0"/>
              <a:t>64</a:t>
            </a:fld>
            <a:endParaRPr lang="en-US" dirty="0"/>
          </a:p>
        </p:txBody>
      </p:sp>
    </p:spTree>
    <p:extLst>
      <p:ext uri="{BB962C8B-B14F-4D97-AF65-F5344CB8AC3E}">
        <p14:creationId xmlns:p14="http://schemas.microsoft.com/office/powerpoint/2010/main" val="28889438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SAA Review.]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Briefly discuss some of the items SAA looks for to ensure schools are following the rules for receiving educational benefits.</a:t>
            </a:r>
            <a:r>
              <a:rPr lang="en-US" i="1" dirty="0">
                <a:solidFill>
                  <a:schemeClr val="tx1"/>
                </a:solidFill>
              </a:rPr>
              <a:t>]</a:t>
            </a:r>
            <a:endParaRPr lang="en-US" dirty="0">
              <a:solidFill>
                <a:srgbClr val="00001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1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18"/>
              </a:solidFill>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65</a:t>
            </a:fld>
            <a:endParaRPr lang="en-US" dirty="0"/>
          </a:p>
        </p:txBody>
      </p:sp>
    </p:spTree>
    <p:extLst>
      <p:ext uri="{BB962C8B-B14F-4D97-AF65-F5344CB8AC3E}">
        <p14:creationId xmlns:p14="http://schemas.microsoft.com/office/powerpoint/2010/main" val="3703233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SAA and ELR]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the roles for SAA vs the ELR and what they can help you with</a:t>
            </a:r>
            <a:r>
              <a:rPr lang="en-US" dirty="0">
                <a:solidFill>
                  <a:srgbClr val="000018"/>
                </a:solidFill>
              </a:rPr>
              <a:t>.</a:t>
            </a:r>
            <a:r>
              <a:rPr lang="en-US" sz="120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66</a:t>
            </a:fld>
            <a:endParaRPr lang="en-US" dirty="0"/>
          </a:p>
        </p:txBody>
      </p:sp>
    </p:spTree>
    <p:extLst>
      <p:ext uri="{BB962C8B-B14F-4D97-AF65-F5344CB8AC3E}">
        <p14:creationId xmlns:p14="http://schemas.microsoft.com/office/powerpoint/2010/main" val="4465106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Educational Benefits Hierarchy.]</a:t>
            </a:r>
          </a:p>
          <a:p>
            <a:endParaRPr lang="en-US" dirty="0"/>
          </a:p>
          <a:p>
            <a:r>
              <a:rPr lang="en-US" dirty="0"/>
              <a:t>[Instruction or Discussion – </a:t>
            </a:r>
            <a:r>
              <a:rPr lang="en-US" i="1" dirty="0"/>
              <a:t>Explain the role everyone plays in the benefit ecosystem</a:t>
            </a:r>
            <a:r>
              <a:rPr lang="en-US" altLang="en-US" sz="2400" dirty="0">
                <a:solidFill>
                  <a:srgbClr val="000000"/>
                </a:solidFill>
                <a:cs typeface="Georgia" panose="02040502050405020303" pitchFamily="18" charset="0"/>
              </a:rPr>
              <a:t>. </a:t>
            </a:r>
          </a:p>
          <a:p>
            <a:endParaRPr lang="en-US" sz="2400" dirty="0">
              <a:solidFill>
                <a:srgbClr val="000000"/>
              </a:solidFill>
            </a:endParaRPr>
          </a:p>
          <a:p>
            <a:r>
              <a:rPr lang="en-US" dirty="0">
                <a:solidFill>
                  <a:srgbClr val="000018"/>
                </a:solidFill>
              </a:rPr>
              <a:t>Any questions? Let’s review.</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67</a:t>
            </a:fld>
            <a:endParaRPr lang="en-US" dirty="0"/>
          </a:p>
        </p:txBody>
      </p:sp>
    </p:spTree>
    <p:extLst>
      <p:ext uri="{BB962C8B-B14F-4D97-AF65-F5344CB8AC3E}">
        <p14:creationId xmlns:p14="http://schemas.microsoft.com/office/powerpoint/2010/main" val="4543088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Notes: </a:t>
            </a:r>
          </a:p>
          <a:p>
            <a:r>
              <a:rPr lang="en-US" sz="1200" i="1" kern="1200" dirty="0">
                <a:solidFill>
                  <a:schemeClr val="tx1"/>
                </a:solidFill>
                <a:effectLst/>
                <a:latin typeface="+mn-lt"/>
                <a:ea typeface="+mn-ea"/>
                <a:cs typeface="+mn-cs"/>
              </a:rPr>
              <a:t>Pacing:</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This section contains 8 slides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should take approximately 15 min (</a:t>
            </a:r>
            <a:r>
              <a:rPr lang="en-US" sz="1200" kern="1200" dirty="0">
                <a:solidFill>
                  <a:schemeClr val="tx1"/>
                </a:solidFill>
                <a:effectLst/>
                <a:latin typeface="+mn-lt"/>
                <a:ea typeface="+mn-ea"/>
                <a:cs typeface="+mn-cs"/>
              </a:rPr>
              <a:t>There are instances where you may have questions but are unsure where to go to get answers. The following slides will point you in the right direction.</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68</a:t>
            </a:fld>
            <a:endParaRPr lang="en-US" dirty="0"/>
          </a:p>
        </p:txBody>
      </p:sp>
    </p:spTree>
    <p:extLst>
      <p:ext uri="{BB962C8B-B14F-4D97-AF65-F5344CB8AC3E}">
        <p14:creationId xmlns:p14="http://schemas.microsoft.com/office/powerpoint/2010/main" val="15600449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Processing Jurisdictions.]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the processing centers for the country’s educational benefits</a:t>
            </a:r>
            <a:r>
              <a:rPr lang="en-US" sz="1200" i="1" dirty="0"/>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r>
              <a:rPr lang="en-US" b="0" i="0" dirty="0">
                <a:solidFill>
                  <a:srgbClr val="000000"/>
                </a:solidFill>
                <a:effectLst/>
                <a:latin typeface="arial" panose="020B0604020202020204" pitchFamily="34" charset="0"/>
              </a:rPr>
              <a:t>Effective August 1, 2020, there are two VA Regional Processing Offices for Education Benefits.  These offices are in Buffalo, NY and Muskogee, OK.  To learn where your students’ claims are processed or for additional information, please see     </a:t>
            </a:r>
            <a:r>
              <a:rPr lang="en-US" b="1" i="0" u="sng" dirty="0">
                <a:solidFill>
                  <a:srgbClr val="061A43"/>
                </a:solidFill>
                <a:effectLst/>
                <a:latin typeface="arial" panose="020B0604020202020204" pitchFamily="34" charset="0"/>
                <a:hlinkClick r:id="rId3"/>
              </a:rPr>
              <a:t>https://benefits.va.gov/gibill/regional_processing.asp</a:t>
            </a:r>
            <a:endParaRPr lang="en-US" b="0" i="0" dirty="0">
              <a:solidFill>
                <a:srgbClr val="000000"/>
              </a:solidFill>
              <a:effectLst/>
              <a:latin typeface="Helvetica Neue"/>
            </a:endParaRPr>
          </a:p>
          <a:p>
            <a:br>
              <a:rPr lang="en-US" dirty="0"/>
            </a:b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69</a:t>
            </a:fld>
            <a:endParaRPr lang="en-US" dirty="0"/>
          </a:p>
        </p:txBody>
      </p:sp>
    </p:spTree>
    <p:extLst>
      <p:ext uri="{BB962C8B-B14F-4D97-AF65-F5344CB8AC3E}">
        <p14:creationId xmlns:p14="http://schemas.microsoft.com/office/powerpoint/2010/main" val="704648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a:t>
            </a:r>
            <a:r>
              <a:rPr lang="en-US" altLang="en-US" dirty="0"/>
              <a:t>The Servicemen’s Readjustment Act of 1944 (1 of 2)</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b="0" i="1" kern="1200" dirty="0">
                <a:solidFill>
                  <a:schemeClr val="tx1"/>
                </a:solidFill>
                <a:effectLst/>
                <a:latin typeface="+mn-lt"/>
                <a:ea typeface="+mn-ea"/>
                <a:cs typeface="+mn-cs"/>
              </a:rPr>
              <a:t>the conditions prior to passing the Act of 1944 </a:t>
            </a:r>
            <a:r>
              <a:rPr lang="en-US" i="1" dirty="0"/>
              <a:t>.</a:t>
            </a:r>
          </a:p>
          <a:p>
            <a:pPr marL="0" marR="0" lvl="0" indent="0" algn="l" defTabSz="914400" rtl="0" eaLnBrk="1" fontAlgn="auto" latinLnBrk="0" hangingPunct="1">
              <a:lnSpc>
                <a:spcPct val="150000"/>
              </a:lnSpc>
              <a:spcBef>
                <a:spcPct val="0"/>
              </a:spcBef>
              <a:spcAft>
                <a:spcPts val="0"/>
              </a:spcAft>
              <a:buClr>
                <a:schemeClr val="tx1"/>
              </a:buClr>
              <a:buSzTx/>
              <a:buFontTx/>
              <a:buNone/>
              <a:tabLst/>
              <a:defRPr/>
            </a:pPr>
            <a:endParaRPr lang="en-US" altLang="en-US" sz="1200" dirty="0"/>
          </a:p>
          <a:p>
            <a:pPr eaLnBrk="1" hangingPunct="1">
              <a:defRPr/>
            </a:pPr>
            <a:r>
              <a:rPr lang="en-US" altLang="en-US" sz="1200" dirty="0">
                <a:cs typeface="Georgia" pitchFamily="18" charset="0"/>
              </a:rPr>
              <a:t>To help soldiers, plans were discussed as early as 1942 and 1943 in the National Resources Planning Board for a series of education and training programs</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7</a:t>
            </a:fld>
            <a:endParaRPr lang="en-US" dirty="0"/>
          </a:p>
        </p:txBody>
      </p:sp>
    </p:spTree>
    <p:extLst>
      <p:ext uri="{BB962C8B-B14F-4D97-AF65-F5344CB8AC3E}">
        <p14:creationId xmlns:p14="http://schemas.microsoft.com/office/powerpoint/2010/main" val="37145640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Call Centers]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the number and hours of the two call centers presented. Explain the difference between the two.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a:spcBef>
                <a:spcPts val="600"/>
              </a:spcBef>
              <a:spcAft>
                <a:spcPts val="600"/>
              </a:spcAft>
            </a:pPr>
            <a:r>
              <a:rPr lang="en-US" altLang="en-US" sz="1200" dirty="0">
                <a:latin typeface="Times New Roman" panose="02020603050405020304" pitchFamily="18" charset="0"/>
                <a:ea typeface="Calibri" panose="020F0502020204030204" pitchFamily="34" charset="0"/>
                <a:cs typeface="Times New Roman" panose="02020603050405020304" pitchFamily="18" charset="0"/>
              </a:rPr>
              <a:t>Sometimes knowing the right person to contact is half of the battle.  The SCO Hotline and the Education Call Center are very similar.  Your call is routed to Muskogee.  One of the key differences is who your call is routed to once it gets to Muskogee.  </a:t>
            </a:r>
          </a:p>
          <a:p>
            <a:pPr>
              <a:spcBef>
                <a:spcPts val="600"/>
              </a:spcBef>
              <a:spcAft>
                <a:spcPts val="600"/>
              </a:spcAft>
            </a:pPr>
            <a:endParaRPr lang="en-US" altLang="en-US" sz="12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600"/>
              </a:spcBef>
              <a:spcAft>
                <a:spcPts val="600"/>
              </a:spcAft>
            </a:pPr>
            <a:r>
              <a:rPr lang="en-US" b="0" i="0" dirty="0">
                <a:solidFill>
                  <a:srgbClr val="000000"/>
                </a:solidFill>
                <a:effectLst/>
                <a:latin typeface="arial" panose="020B0604020202020204" pitchFamily="34" charset="0"/>
              </a:rPr>
              <a:t>School Certifying Officials (SCO's) have a direct line of communication to contact VA for official inquiries on student issues. This line is staffed by Education Case Managers who have the expertise to answer and resolve most SCO questions. The hours of operation are 8:00 a.m. to 5:00 p.m. (CST), Monday through Friday. The toll-free number can be obtained from your </a:t>
            </a:r>
            <a:r>
              <a:rPr lang="en-US" b="1" i="0" u="sng" dirty="0">
                <a:solidFill>
                  <a:srgbClr val="0000FF"/>
                </a:solidFill>
                <a:effectLst/>
                <a:latin typeface="arial" panose="020B0604020202020204" pitchFamily="34" charset="0"/>
                <a:hlinkClick r:id="rId3"/>
              </a:rPr>
              <a:t>Education Liaison Representative</a:t>
            </a:r>
            <a:r>
              <a:rPr lang="en-US" b="0" i="0" dirty="0">
                <a:solidFill>
                  <a:srgbClr val="000000"/>
                </a:solidFill>
                <a:effectLst/>
                <a:latin typeface="arial" panose="020B0604020202020204" pitchFamily="34" charset="0"/>
              </a:rPr>
              <a:t>. It is very important this hotline number remain confidential and </a:t>
            </a:r>
            <a:r>
              <a:rPr lang="en-US" b="1" i="0" u="sng" dirty="0">
                <a:solidFill>
                  <a:srgbClr val="000000"/>
                </a:solidFill>
                <a:effectLst/>
                <a:latin typeface="arial" panose="020B0604020202020204" pitchFamily="34" charset="0"/>
              </a:rPr>
              <a:t>not be</a:t>
            </a:r>
            <a:r>
              <a:rPr lang="en-US" b="1" i="0"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shared with students. </a:t>
            </a:r>
          </a:p>
          <a:p>
            <a:pPr>
              <a:spcBef>
                <a:spcPts val="600"/>
              </a:spcBef>
              <a:spcAft>
                <a:spcPts val="600"/>
              </a:spcAft>
            </a:pPr>
            <a:endParaRPr lang="en-US" altLang="en-US" sz="1200" b="0" i="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US" altLang="en-US" sz="1200" dirty="0">
                <a:latin typeface="Times New Roman" panose="02020603050405020304" pitchFamily="18" charset="0"/>
                <a:ea typeface="Calibri" panose="020F0502020204030204" pitchFamily="34" charset="0"/>
                <a:cs typeface="Times New Roman" panose="02020603050405020304" pitchFamily="18" charset="0"/>
              </a:rPr>
              <a:t>There are around 275 Education Case Managers and Education Case Manager Technicians at the Education Call Center.</a:t>
            </a:r>
          </a:p>
          <a:p>
            <a:pPr>
              <a:spcBef>
                <a:spcPts val="600"/>
              </a:spcBef>
              <a:spcAft>
                <a:spcPts val="600"/>
              </a:spcAft>
            </a:pPr>
            <a:endParaRPr lang="en-US" sz="1200" i="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1200" dirty="0">
                <a:latin typeface="Times New Roman" panose="02020603050405020304" pitchFamily="18" charset="0"/>
                <a:cs typeface="Times New Roman" panose="02020603050405020304" pitchFamily="18" charset="0"/>
              </a:rPr>
              <a:t>The Education Call Center is in Muskogee, OK, and Education Case Managers are available 7:00 a.m. to 6:00 p.m. (CST), Monday through Friday. </a:t>
            </a:r>
            <a:r>
              <a:rPr lang="en-US" b="0" i="0" dirty="0">
                <a:solidFill>
                  <a:srgbClr val="000000"/>
                </a:solidFill>
                <a:effectLst/>
                <a:latin typeface="arial" panose="020B0604020202020204" pitchFamily="34" charset="0"/>
              </a:rPr>
              <a:t>The system’s automated functions can provide information about benefits, applications, etc., and are available 24 hours a day, 7 days a week. Individual Veterans can access their own record to obtain date of last benefit payment, check amounts, etc. Please utilize the automated system as much as possible.</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70</a:t>
            </a:fld>
            <a:endParaRPr lang="en-US" dirty="0"/>
          </a:p>
        </p:txBody>
      </p:sp>
    </p:spTree>
    <p:extLst>
      <p:ext uri="{BB962C8B-B14F-4D97-AF65-F5344CB8AC3E}">
        <p14:creationId xmlns:p14="http://schemas.microsoft.com/office/powerpoint/2010/main" val="34914692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Internet Inquiries]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the three websites. Explain the difference between the three. Be sure to stress that </a:t>
            </a:r>
            <a:r>
              <a:rPr lang="en-US" altLang="en-US" sz="1200" i="1" dirty="0">
                <a:cs typeface="Georgia" panose="02040502050405020303" pitchFamily="18" charset="0"/>
              </a:rPr>
              <a:t>ELRs work with schools and State Approving Agencies and </a:t>
            </a:r>
            <a:r>
              <a:rPr lang="en-US" altLang="en-US" sz="1200" b="1" i="1" dirty="0">
                <a:cs typeface="Georgia" panose="02040502050405020303" pitchFamily="18" charset="0"/>
              </a:rPr>
              <a:t>cannot</a:t>
            </a:r>
            <a:r>
              <a:rPr lang="en-US" altLang="en-US" sz="1200" i="1" dirty="0">
                <a:cs typeface="Georgia" panose="02040502050405020303" pitchFamily="18" charset="0"/>
              </a:rPr>
              <a:t> answer direct inquiries from veterans or their dependents.</a:t>
            </a: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algn="l"/>
            <a:r>
              <a:rPr lang="en-US" b="0" i="0" dirty="0">
                <a:solidFill>
                  <a:srgbClr val="000000"/>
                </a:solidFill>
                <a:effectLst/>
                <a:latin typeface="Arial" panose="020B0604020202020204" pitchFamily="34" charset="0"/>
              </a:rPr>
              <a:t>The  current Internet Inquiry System allows you to find answers to Frequently Asked Questions (FAQs) without calling the toll-free number. The system can be accessed from our </a:t>
            </a:r>
            <a:r>
              <a:rPr lang="en-US" b="1" i="0" u="sng" dirty="0">
                <a:solidFill>
                  <a:srgbClr val="0000FF"/>
                </a:solidFill>
                <a:effectLst/>
                <a:latin typeface="Arial" panose="020B0604020202020204" pitchFamily="34" charset="0"/>
                <a:hlinkClick r:id="rId3"/>
              </a:rPr>
              <a:t>GI Bill homepage i</a:t>
            </a:r>
            <a:r>
              <a:rPr lang="en-US" b="0" i="0" dirty="0">
                <a:solidFill>
                  <a:srgbClr val="000000"/>
                </a:solidFill>
                <a:effectLst/>
                <a:latin typeface="Arial" panose="020B0604020202020204" pitchFamily="34" charset="0"/>
              </a:rPr>
              <a:t>n the right navigation column under FAQs. </a:t>
            </a:r>
          </a:p>
          <a:p>
            <a:pPr algn="l"/>
            <a:endParaRPr lang="en-US" b="0" i="0" dirty="0">
              <a:solidFill>
                <a:srgbClr val="000000"/>
              </a:solidFill>
              <a:effectLst/>
              <a:latin typeface="Helvetica Neue"/>
            </a:endParaRPr>
          </a:p>
          <a:p>
            <a:pPr algn="l"/>
            <a:r>
              <a:rPr lang="en-US" b="0" i="0" dirty="0">
                <a:solidFill>
                  <a:srgbClr val="000000"/>
                </a:solidFill>
                <a:effectLst/>
                <a:latin typeface="Arial" panose="020B0604020202020204" pitchFamily="34" charset="0"/>
              </a:rPr>
              <a:t>By clicking on FAQs, you have access to a database of frequently searched questions pertaining to GI Bill benefits. Use keywords to retrieve detailed information pertaining to specific subject matter. If the answer is not easily accessed through search or if an individual has a detailed question pertaining to their benefits, users can send an inquiry to VA using the </a:t>
            </a:r>
            <a:r>
              <a:rPr lang="en-US" b="1" i="0" u="sng" dirty="0">
                <a:solidFill>
                  <a:srgbClr val="0000FF"/>
                </a:solidFill>
                <a:effectLst/>
                <a:latin typeface="Arial" panose="020B0604020202020204" pitchFamily="34" charset="0"/>
                <a:hlinkClick r:id="rId4"/>
              </a:rPr>
              <a:t>Submit a</a:t>
            </a:r>
            <a:r>
              <a:rPr lang="en-US" b="0" i="0" dirty="0">
                <a:solidFill>
                  <a:srgbClr val="000000"/>
                </a:solidFill>
                <a:effectLst/>
                <a:latin typeface="Arial" panose="020B0604020202020204" pitchFamily="34" charset="0"/>
              </a:rPr>
              <a:t> </a:t>
            </a:r>
            <a:r>
              <a:rPr lang="en-US" b="1" i="0" u="sng" dirty="0">
                <a:solidFill>
                  <a:srgbClr val="0000FF"/>
                </a:solidFill>
                <a:effectLst/>
                <a:latin typeface="Arial" panose="020B0604020202020204" pitchFamily="34" charset="0"/>
                <a:hlinkClick r:id="rId4"/>
              </a:rPr>
              <a:t>Question </a:t>
            </a:r>
            <a:r>
              <a:rPr lang="en-US" b="0" i="0" dirty="0">
                <a:solidFill>
                  <a:srgbClr val="000000"/>
                </a:solidFill>
                <a:effectLst/>
                <a:latin typeface="Arial" panose="020B0604020202020204" pitchFamily="34" charset="0"/>
              </a:rPr>
              <a:t>tab.  Additional information can be found in the SCO Handbook. </a:t>
            </a:r>
            <a:endParaRPr lang="en-US" b="0" i="0" dirty="0">
              <a:solidFill>
                <a:srgbClr val="000000"/>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71</a:t>
            </a:fld>
            <a:endParaRPr lang="en-US" dirty="0"/>
          </a:p>
        </p:txBody>
      </p:sp>
    </p:spTree>
    <p:extLst>
      <p:ext uri="{BB962C8B-B14F-4D97-AF65-F5344CB8AC3E}">
        <p14:creationId xmlns:p14="http://schemas.microsoft.com/office/powerpoint/2010/main" val="25536672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Quick Reference] - </a:t>
            </a:r>
            <a:r>
              <a:rPr lang="en-US" b="0" i="0" dirty="0">
                <a:solidFill>
                  <a:srgbClr val="000000"/>
                </a:solidFill>
                <a:effectLst/>
                <a:latin typeface="Arial" panose="020B0604020202020204" pitchFamily="34" charset="0"/>
              </a:rPr>
              <a:t>Use this quick guide to assess the right source to answer your questions (not intended to be all inclusive):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Use this quick guide to assess the right source to answer your questions (not intended to be all inclusive):</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82FF49-D91B-451F-ABFC-6E54D532B2A7}" type="slidenum">
              <a:rPr lang="en-US" smtClean="0"/>
              <a:t>72</a:t>
            </a:fld>
            <a:endParaRPr lang="en-US" dirty="0"/>
          </a:p>
        </p:txBody>
      </p:sp>
    </p:spTree>
    <p:extLst>
      <p:ext uri="{BB962C8B-B14F-4D97-AF65-F5344CB8AC3E}">
        <p14:creationId xmlns:p14="http://schemas.microsoft.com/office/powerpoint/2010/main" val="1590110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Quick Reference ]</a:t>
            </a:r>
            <a:r>
              <a:rPr lang="en-US" b="0" i="0" dirty="0">
                <a:solidFill>
                  <a:srgbClr val="000000"/>
                </a:solidFill>
                <a:effectLst/>
                <a:latin typeface="Arial" panose="020B0604020202020204" pitchFamily="34" charset="0"/>
              </a:rPr>
              <a:t> Use this quick guide to assess the right source to answer your questions (not intended to be all inclusive):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algn="l"/>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73</a:t>
            </a:fld>
            <a:endParaRPr lang="en-US" dirty="0"/>
          </a:p>
        </p:txBody>
      </p:sp>
    </p:spTree>
    <p:extLst>
      <p:ext uri="{BB962C8B-B14F-4D97-AF65-F5344CB8AC3E}">
        <p14:creationId xmlns:p14="http://schemas.microsoft.com/office/powerpoint/2010/main" val="3158054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Student Inquiries]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where students should be directed if they have questions</a:t>
            </a:r>
            <a:r>
              <a:rPr lang="en-US" altLang="en-US" sz="1200" i="1" dirty="0">
                <a:cs typeface="Georgia" panose="02040502050405020303" pitchFamily="18" charset="0"/>
              </a:rPr>
              <a:t>.</a:t>
            </a:r>
            <a:r>
              <a:rPr lang="en-US" sz="120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74</a:t>
            </a:fld>
            <a:endParaRPr lang="en-US" dirty="0"/>
          </a:p>
        </p:txBody>
      </p:sp>
    </p:spTree>
    <p:extLst>
      <p:ext uri="{BB962C8B-B14F-4D97-AF65-F5344CB8AC3E}">
        <p14:creationId xmlns:p14="http://schemas.microsoft.com/office/powerpoint/2010/main" val="7172568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Other Contacts]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the contact information for other programs</a:t>
            </a:r>
            <a:r>
              <a:rPr lang="en-US" altLang="en-US" sz="1200" i="1" dirty="0">
                <a:cs typeface="Georgia" panose="02040502050405020303" pitchFamily="18" charset="0"/>
              </a:rPr>
              <a:t>. Give examples of what each department would handle.</a:t>
            </a:r>
            <a:r>
              <a:rPr lang="en-US" sz="120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75</a:t>
            </a:fld>
            <a:endParaRPr lang="en-US" dirty="0"/>
          </a:p>
        </p:txBody>
      </p:sp>
    </p:spTree>
    <p:extLst>
      <p:ext uri="{BB962C8B-B14F-4D97-AF65-F5344CB8AC3E}">
        <p14:creationId xmlns:p14="http://schemas.microsoft.com/office/powerpoint/2010/main" val="26170438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the places where SCOs can gather important reference resources</a:t>
            </a:r>
            <a:r>
              <a:rPr lang="en-US" altLang="en-US" sz="1200" i="1" dirty="0">
                <a:cs typeface="Georgia" panose="02040502050405020303" pitchFamily="18" charset="0"/>
              </a:rPr>
              <a:t>. Give examples of what documents can be gathered from each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So any questions about contact information?]</a:t>
            </a:r>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76</a:t>
            </a:fld>
            <a:endParaRPr lang="en-US" dirty="0"/>
          </a:p>
        </p:txBody>
      </p:sp>
    </p:spTree>
    <p:extLst>
      <p:ext uri="{BB962C8B-B14F-4D97-AF65-F5344CB8AC3E}">
        <p14:creationId xmlns:p14="http://schemas.microsoft.com/office/powerpoint/2010/main" val="41718458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Summary.]</a:t>
            </a:r>
          </a:p>
          <a:p>
            <a:r>
              <a:rPr lang="en-US" i="1" dirty="0"/>
              <a:t>Pacing:</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This section contains three slides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should take approximately 5 min (By the end of this section, you will be at 150min of 150min)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 summary.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a:t>
            </a:r>
          </a:p>
        </p:txBody>
      </p:sp>
      <p:sp>
        <p:nvSpPr>
          <p:cNvPr id="4" name="Slide Number Placeholder 3"/>
          <p:cNvSpPr>
            <a:spLocks noGrp="1"/>
          </p:cNvSpPr>
          <p:nvPr>
            <p:ph type="sldNum" sz="quarter" idx="5"/>
          </p:nvPr>
        </p:nvSpPr>
        <p:spPr/>
        <p:txBody>
          <a:bodyPr/>
          <a:lstStyle/>
          <a:p>
            <a:fld id="{0182FF49-D91B-451F-ABFC-6E54D532B2A7}" type="slidenum">
              <a:rPr lang="en-US" smtClean="0"/>
              <a:t>77</a:t>
            </a:fld>
            <a:endParaRPr lang="en-US" dirty="0"/>
          </a:p>
        </p:txBody>
      </p:sp>
    </p:spTree>
    <p:extLst>
      <p:ext uri="{BB962C8B-B14F-4D97-AF65-F5344CB8AC3E}">
        <p14:creationId xmlns:p14="http://schemas.microsoft.com/office/powerpoint/2010/main" val="32851107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B48C93-3AF9-43E4-9F86-1529D9183671}" type="slidenum">
              <a:rPr lang="en-GB" smtClean="0"/>
              <a:t>78</a:t>
            </a:fld>
            <a:endParaRPr lang="en-GB" dirty="0"/>
          </a:p>
        </p:txBody>
      </p:sp>
    </p:spTree>
    <p:extLst>
      <p:ext uri="{BB962C8B-B14F-4D97-AF65-F5344CB8AC3E}">
        <p14:creationId xmlns:p14="http://schemas.microsoft.com/office/powerpoint/2010/main" val="3052458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This site is the primary training resource for School Certifying Officials (SCOs) and school administrators assisting students using their VA benefits to pursue education and training programs.</a:t>
            </a:r>
          </a:p>
          <a:p>
            <a:endParaRPr lang="en-US" b="0" i="0" dirty="0">
              <a:solidFill>
                <a:srgbClr val="000000"/>
              </a:solidFill>
              <a:effectLst/>
              <a:latin typeface="Arial" panose="020B0604020202020204" pitchFamily="34" charset="0"/>
            </a:endParaRPr>
          </a:p>
          <a:p>
            <a:pPr algn="l" fontAlgn="base"/>
            <a:r>
              <a:rPr lang="en-US" b="1" i="0" dirty="0">
                <a:solidFill>
                  <a:srgbClr val="000000"/>
                </a:solidFill>
                <a:effectLst/>
                <a:latin typeface="Georgia" panose="02040502050405020303" pitchFamily="18" charset="0"/>
              </a:rPr>
              <a:t>School Certifying Official Training Overview</a:t>
            </a:r>
            <a:endParaRPr lang="en-US" b="0" i="0" dirty="0">
              <a:solidFill>
                <a:srgbClr val="000000"/>
              </a:solidFill>
              <a:effectLst/>
              <a:latin typeface="Georgia" panose="02040502050405020303" pitchFamily="18" charset="0"/>
            </a:endParaRPr>
          </a:p>
          <a:p>
            <a:pPr algn="l" fontAlgn="base"/>
            <a:r>
              <a:rPr lang="en-US" b="0" i="0" dirty="0">
                <a:solidFill>
                  <a:srgbClr val="000000"/>
                </a:solidFill>
                <a:effectLst/>
                <a:latin typeface="Arial" panose="020B0604020202020204" pitchFamily="34" charset="0"/>
              </a:rPr>
              <a:t>Section 305 of the Harry W. Colmery Veterans Educational Assistance Act of 2017, also known as the “Colmery Act,” requires the Department of Veterans Affairs (VA), in consultation with the State Approving Agencies (SAAs), to develop and administer required training for School Certifying Officials (SCOs) at </a:t>
            </a:r>
            <a:r>
              <a:rPr lang="en-US" b="0" i="0" u="none" strike="noStrike" dirty="0">
                <a:solidFill>
                  <a:srgbClr val="0B6CB2"/>
                </a:solidFill>
                <a:effectLst/>
                <a:latin typeface="Arial" panose="020B0604020202020204" pitchFamily="34" charset="0"/>
                <a:hlinkClick r:id="rId3"/>
              </a:rPr>
              <a:t>Covered Educational Institutions</a:t>
            </a:r>
            <a:r>
              <a:rPr lang="en-US" b="0" i="0" dirty="0">
                <a:solidFill>
                  <a:srgbClr val="000000"/>
                </a:solidFill>
                <a:effectLst/>
                <a:latin typeface="Arial" panose="020B0604020202020204" pitchFamily="34" charset="0"/>
              </a:rPr>
              <a:t> effective August 1, 2018.</a:t>
            </a:r>
          </a:p>
          <a:p>
            <a:pPr algn="l" fontAlgn="base"/>
            <a:r>
              <a:rPr lang="en-US" b="0" i="0" dirty="0">
                <a:solidFill>
                  <a:srgbClr val="000000"/>
                </a:solidFill>
                <a:effectLst/>
                <a:latin typeface="Arial" panose="020B0604020202020204" pitchFamily="34" charset="0"/>
              </a:rPr>
              <a:t>A “Covered Educational Institution” is an educational institution that has enrolled 20 or more individuals during a calendar year, using VA educational assistance under Title 38, United States Code. This includes main, branch and extension campuses approved by the SAA. Verify your school is on the </a:t>
            </a:r>
            <a:r>
              <a:rPr lang="en-US" b="0" i="0" u="none" strike="noStrike" dirty="0">
                <a:solidFill>
                  <a:srgbClr val="0B6CB2"/>
                </a:solidFill>
                <a:effectLst/>
                <a:latin typeface="Arial" panose="020B0604020202020204" pitchFamily="34" charset="0"/>
                <a:hlinkClick r:id="rId3"/>
              </a:rPr>
              <a:t>Covered Educational Institutions</a:t>
            </a:r>
            <a:r>
              <a:rPr lang="en-US" b="0" i="0" dirty="0">
                <a:solidFill>
                  <a:srgbClr val="000000"/>
                </a:solidFill>
                <a:effectLst/>
                <a:latin typeface="Arial" panose="020B0604020202020204" pitchFamily="34" charset="0"/>
              </a:rPr>
              <a:t> list. Questions regarding covered educational institutions should directed to the </a:t>
            </a:r>
            <a:r>
              <a:rPr lang="en-US" b="0" i="0" u="none" strike="noStrike" dirty="0">
                <a:solidFill>
                  <a:srgbClr val="0B6CB2"/>
                </a:solidFill>
                <a:effectLst/>
                <a:latin typeface="Arial" panose="020B0604020202020204" pitchFamily="34" charset="0"/>
              </a:rPr>
              <a:t>ELR of jurisdiction.</a:t>
            </a:r>
          </a:p>
          <a:p>
            <a:pPr algn="l" fontAlgn="base"/>
            <a:endParaRPr lang="en-US" b="0" i="0" u="none" strike="noStrike" dirty="0">
              <a:solidFill>
                <a:srgbClr val="0B6CB2"/>
              </a:solidFill>
              <a:effectLst/>
              <a:latin typeface="Arial" panose="020B0604020202020204" pitchFamily="34" charset="0"/>
            </a:endParaRPr>
          </a:p>
          <a:p>
            <a:pPr algn="l" fontAlgn="base"/>
            <a:r>
              <a:rPr lang="en-US" b="0" i="0" dirty="0">
                <a:solidFill>
                  <a:srgbClr val="000000"/>
                </a:solidFill>
                <a:effectLst/>
                <a:latin typeface="Arial" panose="020B0604020202020204" pitchFamily="34" charset="0"/>
              </a:rPr>
              <a:t>To support and assist SCOs in fulfilling the annual training requirement, VA’s Education Service will provide a variety of training opportunities to include:</a:t>
            </a:r>
          </a:p>
          <a:p>
            <a:pPr algn="l" fontAlgn="base"/>
            <a:endParaRPr lang="en-US"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b="0" i="0" dirty="0">
                <a:solidFill>
                  <a:srgbClr val="2E2E2E"/>
                </a:solidFill>
                <a:effectLst/>
                <a:latin typeface="Arial" panose="020B0604020202020204" pitchFamily="34" charset="0"/>
              </a:rPr>
              <a:t>Virtual Instructor Led Conference Training</a:t>
            </a:r>
          </a:p>
          <a:p>
            <a:pPr algn="l" fontAlgn="base">
              <a:buFont typeface="Arial" panose="020B0604020202020204" pitchFamily="34" charset="0"/>
              <a:buChar char="•"/>
            </a:pPr>
            <a:r>
              <a:rPr lang="en-US" b="0" i="0" dirty="0">
                <a:solidFill>
                  <a:srgbClr val="2E2E2E"/>
                </a:solidFill>
                <a:effectLst/>
                <a:latin typeface="Arial" panose="020B0604020202020204" pitchFamily="34" charset="0"/>
              </a:rPr>
              <a:t>Virtual Instructor Led VA Training</a:t>
            </a:r>
          </a:p>
          <a:p>
            <a:pPr algn="l" fontAlgn="base">
              <a:buFont typeface="Arial" panose="020B0604020202020204" pitchFamily="34" charset="0"/>
              <a:buChar char="•"/>
            </a:pPr>
            <a:r>
              <a:rPr lang="en-US" b="0" i="0" dirty="0">
                <a:solidFill>
                  <a:srgbClr val="2E2E2E"/>
                </a:solidFill>
                <a:effectLst/>
                <a:latin typeface="Arial" panose="020B0604020202020204" pitchFamily="34" charset="0"/>
              </a:rPr>
              <a:t>Virtual ELR Sponsored Local Workshops</a:t>
            </a:r>
          </a:p>
          <a:p>
            <a:pPr algn="l" fontAlgn="base">
              <a:buFont typeface="Arial" panose="020B0604020202020204" pitchFamily="34" charset="0"/>
              <a:buChar char="•"/>
            </a:pPr>
            <a:r>
              <a:rPr lang="en-US" b="0" i="0" dirty="0">
                <a:solidFill>
                  <a:srgbClr val="2E2E2E"/>
                </a:solidFill>
                <a:effectLst/>
                <a:latin typeface="Arial" panose="020B0604020202020204" pitchFamily="34" charset="0"/>
              </a:rPr>
              <a:t>Self-Paced Training via the SCO Training Portal</a:t>
            </a:r>
          </a:p>
          <a:p>
            <a:pPr algn="l" fontAlgn="base"/>
            <a:endParaRPr lang="en-US" b="0" i="0" u="none" strike="noStrike" dirty="0">
              <a:solidFill>
                <a:srgbClr val="0B6CB2"/>
              </a:solidFill>
              <a:effectLst/>
              <a:latin typeface="Arial" panose="020B0604020202020204" pitchFamily="34" charset="0"/>
            </a:endParaRPr>
          </a:p>
          <a:p>
            <a:pPr algn="l" fontAlgn="base"/>
            <a:endParaRPr lang="en-US"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79</a:t>
            </a:fld>
            <a:endParaRPr lang="en-US" dirty="0"/>
          </a:p>
        </p:txBody>
      </p:sp>
    </p:spTree>
    <p:extLst>
      <p:ext uri="{BB962C8B-B14F-4D97-AF65-F5344CB8AC3E}">
        <p14:creationId xmlns:p14="http://schemas.microsoft.com/office/powerpoint/2010/main" val="2025748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a:t>
            </a:r>
            <a:r>
              <a:rPr lang="en-US" altLang="en-US" dirty="0"/>
              <a:t>The Servicemen’s Readjustment Act of 1944 (2 of 2)</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b="0" i="1" kern="1200" dirty="0">
                <a:solidFill>
                  <a:schemeClr val="tx1"/>
                </a:solidFill>
                <a:effectLst/>
                <a:latin typeface="+mn-lt"/>
                <a:ea typeface="+mn-ea"/>
                <a:cs typeface="+mn-cs"/>
              </a:rPr>
              <a:t>some interesting facts around passing the Act of 1944 </a:t>
            </a:r>
            <a:r>
              <a:rPr lang="en-US" i="1" dirty="0"/>
              <a:t>.</a:t>
            </a:r>
          </a:p>
          <a:p>
            <a:pPr marL="0" marR="0" lvl="0" indent="0" algn="l" defTabSz="914400" rtl="0" eaLnBrk="1" fontAlgn="auto" latinLnBrk="0" hangingPunct="1">
              <a:lnSpc>
                <a:spcPct val="150000"/>
              </a:lnSpc>
              <a:spcBef>
                <a:spcPct val="0"/>
              </a:spcBef>
              <a:spcAft>
                <a:spcPts val="0"/>
              </a:spcAft>
              <a:buClr>
                <a:schemeClr val="tx1"/>
              </a:buClr>
              <a:buSzTx/>
              <a:buFontTx/>
              <a:buNone/>
              <a:tabLst/>
              <a:defRPr/>
            </a:pPr>
            <a:endParaRPr lang="en-US"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cs typeface="Georgia" pitchFamily="18" charset="0"/>
              </a:rPr>
              <a:t>A National Commander of the American Legion and former Governor of Illinois (John Steele) headed the national lobbying effort with the American Legion to pass a GI Bill</a:t>
            </a:r>
            <a:r>
              <a:rPr lang="en-US" altLang="en-US" sz="1200" baseline="76000" dirty="0">
                <a:cs typeface="Georgia" pitchFamily="18" charset="0"/>
              </a:rPr>
              <a:t> </a:t>
            </a:r>
            <a:r>
              <a:rPr lang="en-US" altLang="en-US" sz="1200" dirty="0">
                <a:cs typeface="Georgia" pitchFamily="18" charset="0"/>
              </a:rPr>
              <a:t>of Rights, including provisions for education and training. </a:t>
            </a:r>
            <a:r>
              <a:rPr lang="en-US" altLang="en-US" dirty="0">
                <a:cs typeface="Georgia" pitchFamily="18" charset="0"/>
              </a:rPr>
              <a:t>The bill was in the presence of five Legionnaires and several Members of Congress in attendance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eaLnBrk="1" hangingPunct="1">
              <a:buFont typeface="Arial" panose="020B0604020202020204" pitchFamily="34" charset="0"/>
              <a:buNone/>
              <a:defRPr/>
            </a:pPr>
            <a:r>
              <a:rPr lang="en-US" altLang="en-US" sz="1200" dirty="0">
                <a:cs typeface="Georgia" pitchFamily="18" charset="0"/>
              </a:rPr>
              <a:t>First three benefits were administered by the </a:t>
            </a:r>
            <a:r>
              <a:rPr lang="en-US" altLang="en-US" sz="1200" b="1" dirty="0">
                <a:cs typeface="Georgia" pitchFamily="18" charset="0"/>
              </a:rPr>
              <a:t>Veterans Administration </a:t>
            </a:r>
            <a:r>
              <a:rPr lang="en-US" altLang="en-US" sz="1200" dirty="0">
                <a:cs typeface="Georgia" pitchFamily="18" charset="0"/>
              </a:rPr>
              <a:t>which had only been created 14 years previously in 1930.</a:t>
            </a:r>
            <a:r>
              <a:rPr lang="en-US" dirty="0"/>
              <a:t>]</a:t>
            </a:r>
          </a:p>
        </p:txBody>
      </p:sp>
      <p:sp>
        <p:nvSpPr>
          <p:cNvPr id="4" name="Slide Number Placeholder 3"/>
          <p:cNvSpPr>
            <a:spLocks noGrp="1"/>
          </p:cNvSpPr>
          <p:nvPr>
            <p:ph type="sldNum" sz="quarter" idx="5"/>
          </p:nvPr>
        </p:nvSpPr>
        <p:spPr/>
        <p:txBody>
          <a:bodyPr/>
          <a:lstStyle/>
          <a:p>
            <a:fld id="{0182FF49-D91B-451F-ABFC-6E54D532B2A7}" type="slidenum">
              <a:rPr lang="en-US" smtClean="0"/>
              <a:t>8</a:t>
            </a:fld>
            <a:endParaRPr lang="en-US" dirty="0"/>
          </a:p>
        </p:txBody>
      </p:sp>
    </p:spTree>
    <p:extLst>
      <p:ext uri="{BB962C8B-B14F-4D97-AF65-F5344CB8AC3E}">
        <p14:creationId xmlns:p14="http://schemas.microsoft.com/office/powerpoint/2010/main" val="39852840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2FF49-D91B-451F-ABFC-6E54D532B2A7}" type="slidenum">
              <a:rPr lang="en-US" smtClean="0"/>
              <a:t>80</a:t>
            </a:fld>
            <a:endParaRPr lang="en-US" dirty="0"/>
          </a:p>
        </p:txBody>
      </p:sp>
    </p:spTree>
    <p:extLst>
      <p:ext uri="{BB962C8B-B14F-4D97-AF65-F5344CB8AC3E}">
        <p14:creationId xmlns:p14="http://schemas.microsoft.com/office/powerpoint/2010/main" val="3217178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r>
              <a:rPr lang="en-US" dirty="0"/>
              <a:t>[Slide Title – Q&amp;A.]</a:t>
            </a:r>
          </a:p>
          <a:p>
            <a:r>
              <a:rPr lang="en-US" i="1" dirty="0"/>
              <a:t>Pacing: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Open the floor for any final questions. If you are available after the presentation, let participants know you are around to speak with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Thank you for being with me today. Enjoy the rest of the conference.]</a:t>
            </a:r>
          </a:p>
        </p:txBody>
      </p:sp>
      <p:sp>
        <p:nvSpPr>
          <p:cNvPr id="4" name="Slide Number Placeholder 3"/>
          <p:cNvSpPr>
            <a:spLocks noGrp="1"/>
          </p:cNvSpPr>
          <p:nvPr>
            <p:ph type="sldNum" sz="quarter" idx="5"/>
          </p:nvPr>
        </p:nvSpPr>
        <p:spPr/>
        <p:txBody>
          <a:bodyPr/>
          <a:lstStyle/>
          <a:p>
            <a:fld id="{0182FF49-D91B-451F-ABFC-6E54D532B2A7}" type="slidenum">
              <a:rPr lang="en-US" smtClean="0"/>
              <a:t>81</a:t>
            </a:fld>
            <a:endParaRPr lang="en-US" dirty="0"/>
          </a:p>
        </p:txBody>
      </p:sp>
    </p:spTree>
    <p:extLst>
      <p:ext uri="{BB962C8B-B14F-4D97-AF65-F5344CB8AC3E}">
        <p14:creationId xmlns:p14="http://schemas.microsoft.com/office/powerpoint/2010/main" val="269979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Title – </a:t>
            </a:r>
            <a:r>
              <a:rPr lang="en-US" altLang="en-US" dirty="0"/>
              <a:t>The Results of Servicemen’s Readjustment Act of 1944</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[Instruction or Discussion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Explain </a:t>
            </a:r>
            <a:r>
              <a:rPr lang="en-US" sz="1200" b="0" i="1" kern="1200" dirty="0">
                <a:solidFill>
                  <a:schemeClr val="tx1"/>
                </a:solidFill>
                <a:effectLst/>
                <a:latin typeface="+mn-lt"/>
                <a:ea typeface="+mn-ea"/>
                <a:cs typeface="+mn-cs"/>
              </a:rPr>
              <a:t>some of the effects around the passing of Act of 1944 </a:t>
            </a:r>
            <a:r>
              <a:rPr lang="en-US" i="1" dirty="0"/>
              <a:t>.</a:t>
            </a:r>
          </a:p>
          <a:p>
            <a:pPr marL="0" marR="0" lvl="0" indent="0" algn="l" defTabSz="914400" rtl="0" eaLnBrk="1" fontAlgn="auto" latinLnBrk="0" hangingPunct="1">
              <a:lnSpc>
                <a:spcPct val="150000"/>
              </a:lnSpc>
              <a:spcBef>
                <a:spcPct val="0"/>
              </a:spcBef>
              <a:spcAft>
                <a:spcPts val="0"/>
              </a:spcAft>
              <a:buClr>
                <a:schemeClr val="tx1"/>
              </a:buClr>
              <a:buSzTx/>
              <a:buFontTx/>
              <a:buNone/>
              <a:tabLst/>
              <a:defRPr/>
            </a:pPr>
            <a:endParaRPr lang="en-US" altLang="en-US" sz="1200" dirty="0"/>
          </a:p>
          <a:p>
            <a:pPr eaLnBrk="1" hangingPunct="1">
              <a:defRPr/>
            </a:pPr>
            <a:r>
              <a:rPr lang="en-US" altLang="en-US" sz="1200" dirty="0">
                <a:cs typeface="Georgia" pitchFamily="18" charset="0"/>
              </a:rPr>
              <a:t>Up to this point in time, only the well-to-do or those who received scholarships could afford college. College was considered to be one of the privileges of the elite. </a:t>
            </a:r>
            <a:r>
              <a:rPr lang="en-US" altLang="en-US" sz="2000" dirty="0">
                <a:cs typeface="Georgia" pitchFamily="18" charset="0"/>
              </a:rPr>
              <a:t>Veterans surprised the “experts” since t</a:t>
            </a:r>
            <a:r>
              <a:rPr lang="en-US" altLang="en-US" dirty="0">
                <a:cs typeface="Georgia" pitchFamily="18" charset="0"/>
              </a:rPr>
              <a:t>hey enrolled primarily at private institutions such as the Ivy League schools - Duke, Stanford, U of Chicago, Southern California, Vanderbilt, etc. and turned out to be the best students at most university campuses. </a:t>
            </a:r>
          </a:p>
          <a:p>
            <a:pPr eaLnBrk="1" hangingPunct="1">
              <a:defRPr/>
            </a:pPr>
            <a:endParaRPr lang="en-US" altLang="en-US" dirty="0">
              <a:cs typeface="Georgia" pitchFamily="18" charset="0"/>
            </a:endParaRPr>
          </a:p>
          <a:p>
            <a:pPr eaLnBrk="1" hangingPunct="1">
              <a:defRPr/>
            </a:pPr>
            <a:r>
              <a:rPr lang="en-US" altLang="en-US" dirty="0">
                <a:cs typeface="Georgia" pitchFamily="18" charset="0"/>
              </a:rPr>
              <a:t>They enrolled to become teachers, doctors, lawyers, engineers, CPAs, and in hundreds of other professions. According to most historians, the GI Bill is considered along with the Social Security Act to be one of the two most important pieces of legislation in the 20</a:t>
            </a:r>
            <a:r>
              <a:rPr lang="en-US" altLang="en-US" baseline="30000" dirty="0">
                <a:cs typeface="Georgia" pitchFamily="18" charset="0"/>
              </a:rPr>
              <a:t>th</a:t>
            </a:r>
            <a:r>
              <a:rPr lang="en-US" altLang="en-US" dirty="0">
                <a:cs typeface="Georgia" pitchFamily="18" charset="0"/>
              </a:rPr>
              <a:t> century.</a:t>
            </a:r>
          </a:p>
          <a:p>
            <a:pPr eaLnBrk="1" hangingPunct="1">
              <a:defRPr/>
            </a:pPr>
            <a:endParaRPr lang="en-US" dirty="0"/>
          </a:p>
          <a:p>
            <a:pPr eaLnBrk="1" hangingPunct="1">
              <a:defRPr/>
            </a:pPr>
            <a:r>
              <a:rPr lang="en-US" dirty="0"/>
              <a:t>As time went on, tweaks were made to improve the bill…(transition to next slide)]</a:t>
            </a:r>
          </a:p>
        </p:txBody>
      </p:sp>
      <p:sp>
        <p:nvSpPr>
          <p:cNvPr id="4" name="Slide Number Placeholder 3"/>
          <p:cNvSpPr>
            <a:spLocks noGrp="1"/>
          </p:cNvSpPr>
          <p:nvPr>
            <p:ph type="sldNum" sz="quarter" idx="5"/>
          </p:nvPr>
        </p:nvSpPr>
        <p:spPr/>
        <p:txBody>
          <a:bodyPr/>
          <a:lstStyle/>
          <a:p>
            <a:fld id="{0182FF49-D91B-451F-ABFC-6E54D532B2A7}" type="slidenum">
              <a:rPr lang="en-US" smtClean="0"/>
              <a:t>9</a:t>
            </a:fld>
            <a:endParaRPr lang="en-US" dirty="0"/>
          </a:p>
        </p:txBody>
      </p:sp>
    </p:spTree>
    <p:extLst>
      <p:ext uri="{BB962C8B-B14F-4D97-AF65-F5344CB8AC3E}">
        <p14:creationId xmlns:p14="http://schemas.microsoft.com/office/powerpoint/2010/main" val="4213444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429000"/>
            <a:ext cx="9144000" cy="1343706"/>
          </a:xfrm>
        </p:spPr>
        <p:txBody>
          <a:bodyPr anchor="t"/>
          <a:lstStyle>
            <a:lvl1pPr algn="ctr">
              <a:defRPr sz="2800"/>
            </a:lvl1pPr>
          </a:lstStyle>
          <a:p>
            <a:r>
              <a:rPr lang="en-US"/>
              <a:t>Click to edit Master title style</a:t>
            </a:r>
            <a:endParaRPr lang="en-US" dirty="0"/>
          </a:p>
        </p:txBody>
      </p:sp>
      <p:sp>
        <p:nvSpPr>
          <p:cNvPr id="3" name="Subtitle 2"/>
          <p:cNvSpPr>
            <a:spLocks noGrp="1"/>
          </p:cNvSpPr>
          <p:nvPr>
            <p:ph type="subTitle" idx="1"/>
          </p:nvPr>
        </p:nvSpPr>
        <p:spPr>
          <a:xfrm>
            <a:off x="1524000" y="4864781"/>
            <a:ext cx="9144000" cy="697819"/>
          </a:xfrm>
          <a:prstGeom prst="rect">
            <a:avLst/>
          </a:prstGeom>
        </p:spPr>
        <p:txBody>
          <a:bodyPr>
            <a:normAutofit/>
          </a:bodyPr>
          <a:lstStyle>
            <a:lvl1pPr marL="0" indent="0" algn="ctr">
              <a:buNone/>
              <a:defRPr sz="2000">
                <a:solidFill>
                  <a:srgbClr val="1A1A1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Parallelogram 6">
            <a:extLst>
              <a:ext uri="{FF2B5EF4-FFF2-40B4-BE49-F238E27FC236}">
                <a16:creationId xmlns:a16="http://schemas.microsoft.com/office/drawing/2014/main" id="{A836C3CF-8543-462A-B7FD-8D57DEB53422}"/>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9" name="Rectangle 8">
            <a:extLst>
              <a:ext uri="{FF2B5EF4-FFF2-40B4-BE49-F238E27FC236}">
                <a16:creationId xmlns:a16="http://schemas.microsoft.com/office/drawing/2014/main" id="{872B4FCA-3236-4C8A-9E2E-D5AD70E4E677}"/>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pic>
        <p:nvPicPr>
          <p:cNvPr id="5" name="Picture 4" descr="A black sign with white text&#10;&#10;Description automatically generated">
            <a:extLst>
              <a:ext uri="{FF2B5EF4-FFF2-40B4-BE49-F238E27FC236}">
                <a16:creationId xmlns:a16="http://schemas.microsoft.com/office/drawing/2014/main" id="{EFA39715-B602-4DF7-815D-6AE785A859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0379" y="103291"/>
            <a:ext cx="3047619" cy="3060317"/>
          </a:xfrm>
          <a:prstGeom prst="rect">
            <a:avLst/>
          </a:prstGeom>
        </p:spPr>
      </p:pic>
    </p:spTree>
    <p:extLst>
      <p:ext uri="{BB962C8B-B14F-4D97-AF65-F5344CB8AC3E}">
        <p14:creationId xmlns:p14="http://schemas.microsoft.com/office/powerpoint/2010/main" val="3271764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nowledge Check B">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5A6C9EF-1657-4A07-985A-4E2FF4620B58}"/>
              </a:ext>
            </a:extLst>
          </p:cNvPr>
          <p:cNvSpPr>
            <a:spLocks noGrp="1"/>
          </p:cNvSpPr>
          <p:nvPr>
            <p:ph type="body" sz="quarter" idx="11"/>
          </p:nvPr>
        </p:nvSpPr>
        <p:spPr>
          <a:xfrm>
            <a:off x="495300" y="1181100"/>
            <a:ext cx="11201400" cy="1962148"/>
          </a:xfrm>
          <a:prstGeom prst="rect">
            <a:avLst/>
          </a:prstGeom>
        </p:spPr>
        <p:txBody>
          <a:bodyPr/>
          <a:lstStyle>
            <a:lvl1pPr>
              <a:defRPr sz="1800">
                <a:solidFill>
                  <a:srgbClr val="1A1A1A"/>
                </a:solidFill>
              </a:defRPr>
            </a:lvl1pPr>
            <a:lvl2pPr>
              <a:defRPr sz="1800">
                <a:solidFill>
                  <a:srgbClr val="1A1A1A"/>
                </a:solidFill>
              </a:defRPr>
            </a:lvl2pPr>
            <a:lvl3pPr>
              <a:defRPr sz="1800">
                <a:solidFill>
                  <a:srgbClr val="1A1A1A"/>
                </a:solidFill>
              </a:defRPr>
            </a:lvl3pPr>
          </a:lstStyle>
          <a:p>
            <a:pPr lvl="0"/>
            <a:r>
              <a:rPr lang="en-US" dirty="0"/>
              <a:t>Click to edit Master text styles</a:t>
            </a:r>
          </a:p>
          <a:p>
            <a:pPr lvl="1"/>
            <a:r>
              <a:rPr lang="en-US" dirty="0"/>
              <a:t>Second level</a:t>
            </a:r>
          </a:p>
          <a:p>
            <a:pPr lvl="2"/>
            <a:r>
              <a:rPr lang="en-US" dirty="0"/>
              <a:t>Third level</a:t>
            </a:r>
          </a:p>
        </p:txBody>
      </p:sp>
      <p:sp>
        <p:nvSpPr>
          <p:cNvPr id="7" name="Title Placeholder 1">
            <a:extLst>
              <a:ext uri="{FF2B5EF4-FFF2-40B4-BE49-F238E27FC236}">
                <a16:creationId xmlns:a16="http://schemas.microsoft.com/office/drawing/2014/main" id="{298EF5CE-6795-4128-BBA9-B81029A9B1DE}"/>
              </a:ext>
            </a:extLst>
          </p:cNvPr>
          <p:cNvSpPr>
            <a:spLocks noGrp="1"/>
          </p:cNvSpPr>
          <p:nvPr>
            <p:ph type="title" hasCustomPrompt="1"/>
          </p:nvPr>
        </p:nvSpPr>
        <p:spPr>
          <a:xfrm>
            <a:off x="549728" y="571500"/>
            <a:ext cx="11092543" cy="315912"/>
          </a:xfrm>
          <a:prstGeom prst="rect">
            <a:avLst/>
          </a:prstGeom>
        </p:spPr>
        <p:txBody>
          <a:bodyPr vert="horz" lIns="91440" tIns="45720" rIns="91440" bIns="45720" rtlCol="0" anchor="ctr">
            <a:noAutofit/>
          </a:bodyPr>
          <a:lstStyle>
            <a:lvl1pPr>
              <a:defRPr/>
            </a:lvl1pPr>
          </a:lstStyle>
          <a:p>
            <a:r>
              <a:rPr lang="en-US" dirty="0"/>
              <a:t>Knowledge Check</a:t>
            </a:r>
          </a:p>
        </p:txBody>
      </p:sp>
      <p:sp>
        <p:nvSpPr>
          <p:cNvPr id="3" name="Text Placeholder 2">
            <a:extLst>
              <a:ext uri="{FF2B5EF4-FFF2-40B4-BE49-F238E27FC236}">
                <a16:creationId xmlns:a16="http://schemas.microsoft.com/office/drawing/2014/main" id="{6471592A-0DBC-4498-A7D6-0A8D18F86CD6}"/>
              </a:ext>
            </a:extLst>
          </p:cNvPr>
          <p:cNvSpPr>
            <a:spLocks noGrp="1"/>
          </p:cNvSpPr>
          <p:nvPr>
            <p:ph type="body" sz="quarter" idx="10"/>
          </p:nvPr>
        </p:nvSpPr>
        <p:spPr>
          <a:xfrm>
            <a:off x="495300" y="3429000"/>
            <a:ext cx="11201400" cy="2857500"/>
          </a:xfrm>
          <a:prstGeom prst="rect">
            <a:avLst/>
          </a:prstGeom>
        </p:spPr>
        <p:txBody>
          <a:bodyPr/>
          <a:lstStyle>
            <a:lvl1pPr marL="285750" indent="-285750">
              <a:buSzPct val="135000"/>
              <a:buFontTx/>
              <a:buBlip>
                <a:blip r:embed="rId2"/>
              </a:buBlip>
              <a:defRPr sz="1800">
                <a:solidFill>
                  <a:srgbClr val="1A1A1A"/>
                </a:solidFill>
              </a:defRPr>
            </a:lvl1pPr>
            <a:lvl2pPr marL="742950" indent="-285750">
              <a:buSzPct val="135000"/>
              <a:buFontTx/>
              <a:buBlip>
                <a:blip r:embed="rId2"/>
              </a:buBlip>
              <a:defRPr sz="1800">
                <a:solidFill>
                  <a:srgbClr val="1A1A1A"/>
                </a:solidFill>
              </a:defRPr>
            </a:lvl2pPr>
            <a:lvl3pPr marL="1200150" indent="-285750">
              <a:buSzPct val="135000"/>
              <a:buFontTx/>
              <a:buBlip>
                <a:blip r:embed="rId2"/>
              </a:buBlip>
              <a:defRPr sz="1800">
                <a:solidFill>
                  <a:srgbClr val="1A1A1A"/>
                </a:solidFill>
              </a:defRPr>
            </a:lvl3pPr>
            <a:lvl4pPr marL="1657350" indent="-285750">
              <a:buSzPct val="135000"/>
              <a:buFontTx/>
              <a:buBlip>
                <a:blip r:embed="rId2"/>
              </a:buBlip>
              <a:defRPr sz="1800">
                <a:solidFill>
                  <a:srgbClr val="1A1A1A"/>
                </a:solidFill>
              </a:defRPr>
            </a:lvl4pPr>
            <a:lvl5pPr marL="2114550" indent="-285750">
              <a:buSzPct val="135000"/>
              <a:buFontTx/>
              <a:buBlip>
                <a:blip r:embed="rId2"/>
              </a:buBlip>
              <a:defRPr sz="1800">
                <a:solidFill>
                  <a:srgbClr val="1A1A1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arallelogram 7">
            <a:extLst>
              <a:ext uri="{FF2B5EF4-FFF2-40B4-BE49-F238E27FC236}">
                <a16:creationId xmlns:a16="http://schemas.microsoft.com/office/drawing/2014/main" id="{3222DC74-66E5-45FC-B717-575B0FBD044F}"/>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9" name="Rectangle 8">
            <a:extLst>
              <a:ext uri="{FF2B5EF4-FFF2-40B4-BE49-F238E27FC236}">
                <a16:creationId xmlns:a16="http://schemas.microsoft.com/office/drawing/2014/main" id="{BDE9FDF3-4EAF-402A-A6AD-6486D2C4D0E2}"/>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130070807"/>
      </p:ext>
    </p:extLst>
  </p:cSld>
  <p:clrMapOvr>
    <a:masterClrMapping/>
  </p:clrMapOvr>
  <p:extLst>
    <p:ext uri="{DCECCB84-F9BA-43D5-87BE-67443E8EF086}">
      <p15:sldGuideLst xmlns:p15="http://schemas.microsoft.com/office/powerpoint/2012/main">
        <p15:guide id="1" orient="horz" pos="360">
          <p15:clr>
            <a:srgbClr val="FBAE40"/>
          </p15:clr>
        </p15:guide>
        <p15:guide id="2" pos="312">
          <p15:clr>
            <a:srgbClr val="FBAE40"/>
          </p15:clr>
        </p15:guide>
        <p15:guide id="3" pos="7368">
          <p15:clr>
            <a:srgbClr val="FBAE40"/>
          </p15:clr>
        </p15:guide>
        <p15:guide id="4" orient="horz" pos="39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98EF5CE-6795-4128-BBA9-B81029A9B1DE}"/>
              </a:ext>
            </a:extLst>
          </p:cNvPr>
          <p:cNvSpPr>
            <a:spLocks noGrp="1"/>
          </p:cNvSpPr>
          <p:nvPr>
            <p:ph type="title"/>
          </p:nvPr>
        </p:nvSpPr>
        <p:spPr>
          <a:xfrm>
            <a:off x="549728" y="571500"/>
            <a:ext cx="11092543" cy="315912"/>
          </a:xfrm>
          <a:prstGeom prst="rect">
            <a:avLst/>
          </a:prstGeom>
        </p:spPr>
        <p:txBody>
          <a:bodyPr vert="horz" lIns="91440" tIns="45720" rIns="91440" bIns="45720" rtlCol="0" anchor="ctr">
            <a:noAutofit/>
          </a:bodyPr>
          <a:lstStyle/>
          <a:p>
            <a:r>
              <a:rPr lang="en-US" dirty="0"/>
              <a:t>Click to edit Master title style</a:t>
            </a:r>
          </a:p>
        </p:txBody>
      </p:sp>
      <p:sp>
        <p:nvSpPr>
          <p:cNvPr id="11" name="Content Placeholder 2">
            <a:extLst>
              <a:ext uri="{FF2B5EF4-FFF2-40B4-BE49-F238E27FC236}">
                <a16:creationId xmlns:a16="http://schemas.microsoft.com/office/drawing/2014/main" id="{F368A77E-EFA6-4824-B58E-7BC598A92499}"/>
              </a:ext>
            </a:extLst>
          </p:cNvPr>
          <p:cNvSpPr>
            <a:spLocks noGrp="1"/>
          </p:cNvSpPr>
          <p:nvPr>
            <p:ph sz="half" idx="1"/>
          </p:nvPr>
        </p:nvSpPr>
        <p:spPr>
          <a:xfrm>
            <a:off x="496685" y="1181100"/>
            <a:ext cx="11200015" cy="5094211"/>
          </a:xfrm>
          <a:prstGeom prst="rect">
            <a:avLst/>
          </a:prstGeom>
        </p:spPr>
        <p:txBody>
          <a:bodyPr>
            <a:normAutofit/>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arallelogram 4">
            <a:extLst>
              <a:ext uri="{FF2B5EF4-FFF2-40B4-BE49-F238E27FC236}">
                <a16:creationId xmlns:a16="http://schemas.microsoft.com/office/drawing/2014/main" id="{DD266561-7C46-49FC-B34C-356F783EB07C}"/>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6" name="Rectangle 5">
            <a:extLst>
              <a:ext uri="{FF2B5EF4-FFF2-40B4-BE49-F238E27FC236}">
                <a16:creationId xmlns:a16="http://schemas.microsoft.com/office/drawing/2014/main" id="{AA1ACF93-95E4-424A-BF3D-50D441004292}"/>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73293392"/>
      </p:ext>
    </p:extLst>
  </p:cSld>
  <p:clrMapOvr>
    <a:masterClrMapping/>
  </p:clrMapOvr>
  <p:extLst>
    <p:ext uri="{DCECCB84-F9BA-43D5-87BE-67443E8EF086}">
      <p15:sldGuideLst xmlns:p15="http://schemas.microsoft.com/office/powerpoint/2012/main">
        <p15:guide id="1" orient="horz" pos="360" userDrawn="1">
          <p15:clr>
            <a:srgbClr val="FBAE40"/>
          </p15:clr>
        </p15:guide>
        <p15:guide id="2" pos="312" userDrawn="1">
          <p15:clr>
            <a:srgbClr val="FBAE40"/>
          </p15:clr>
        </p15:guide>
        <p15:guide id="3" pos="7368" userDrawn="1">
          <p15:clr>
            <a:srgbClr val="FBAE40"/>
          </p15:clr>
        </p15:guide>
        <p15:guide id="4" orient="horz" pos="396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Video/Dem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36DF-CA1D-45B2-9234-CBB2A70BE57C}"/>
              </a:ext>
            </a:extLst>
          </p:cNvPr>
          <p:cNvSpPr>
            <a:spLocks noGrp="1"/>
          </p:cNvSpPr>
          <p:nvPr>
            <p:ph type="title"/>
          </p:nvPr>
        </p:nvSpPr>
        <p:spPr/>
        <p:txBody>
          <a:bodyPr/>
          <a:lstStyle/>
          <a:p>
            <a:r>
              <a:rPr lang="en-US"/>
              <a:t>Click to edit Master title style</a:t>
            </a:r>
          </a:p>
        </p:txBody>
      </p:sp>
      <p:sp>
        <p:nvSpPr>
          <p:cNvPr id="6" name="Media Placeholder 5">
            <a:extLst>
              <a:ext uri="{FF2B5EF4-FFF2-40B4-BE49-F238E27FC236}">
                <a16:creationId xmlns:a16="http://schemas.microsoft.com/office/drawing/2014/main" id="{EDF4BE59-C379-46EA-B625-712F2E6603A4}"/>
              </a:ext>
            </a:extLst>
          </p:cNvPr>
          <p:cNvSpPr>
            <a:spLocks noGrp="1"/>
          </p:cNvSpPr>
          <p:nvPr>
            <p:ph type="media" sz="quarter" idx="10"/>
          </p:nvPr>
        </p:nvSpPr>
        <p:spPr>
          <a:xfrm>
            <a:off x="495300" y="1181100"/>
            <a:ext cx="11201400" cy="510540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5" name="Parallelogram 4">
            <a:extLst>
              <a:ext uri="{FF2B5EF4-FFF2-40B4-BE49-F238E27FC236}">
                <a16:creationId xmlns:a16="http://schemas.microsoft.com/office/drawing/2014/main" id="{EBE8C963-A8A1-4D79-A941-867E9BE9D948}"/>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7" name="Rectangle 6">
            <a:extLst>
              <a:ext uri="{FF2B5EF4-FFF2-40B4-BE49-F238E27FC236}">
                <a16:creationId xmlns:a16="http://schemas.microsoft.com/office/drawing/2014/main" id="{9674511E-12EE-47FC-B76A-1B3A42610E97}"/>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1198532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Summary</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7751880" y="1181101"/>
            <a:ext cx="3944820" cy="509421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5" name="Text Placeholder 3">
            <a:extLst>
              <a:ext uri="{FF2B5EF4-FFF2-40B4-BE49-F238E27FC236}">
                <a16:creationId xmlns:a16="http://schemas.microsoft.com/office/drawing/2014/main" id="{E1E3FD30-27A1-431C-96FC-8F08C4D73E26}"/>
              </a:ext>
            </a:extLst>
          </p:cNvPr>
          <p:cNvSpPr>
            <a:spLocks noGrp="1"/>
          </p:cNvSpPr>
          <p:nvPr>
            <p:ph type="body" sz="quarter" idx="11"/>
          </p:nvPr>
        </p:nvSpPr>
        <p:spPr>
          <a:xfrm>
            <a:off x="495300" y="1181100"/>
            <a:ext cx="6859587" cy="509421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arallelogram 6">
            <a:extLst>
              <a:ext uri="{FF2B5EF4-FFF2-40B4-BE49-F238E27FC236}">
                <a16:creationId xmlns:a16="http://schemas.microsoft.com/office/drawing/2014/main" id="{D74AD370-136E-4463-B7F5-48FC71969CE3}"/>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0" name="Rectangle 9">
            <a:extLst>
              <a:ext uri="{FF2B5EF4-FFF2-40B4-BE49-F238E27FC236}">
                <a16:creationId xmlns:a16="http://schemas.microsoft.com/office/drawing/2014/main" id="{F2F6B6B6-A37B-4BAC-9BFD-AE27E098447E}"/>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2358968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gratulations">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98EF5CE-6795-4128-BBA9-B81029A9B1DE}"/>
              </a:ext>
            </a:extLst>
          </p:cNvPr>
          <p:cNvSpPr>
            <a:spLocks noGrp="1"/>
          </p:cNvSpPr>
          <p:nvPr>
            <p:ph type="title" hasCustomPrompt="1"/>
          </p:nvPr>
        </p:nvSpPr>
        <p:spPr>
          <a:xfrm>
            <a:off x="549728" y="571500"/>
            <a:ext cx="11092543" cy="315912"/>
          </a:xfrm>
          <a:prstGeom prst="rect">
            <a:avLst/>
          </a:prstGeom>
        </p:spPr>
        <p:txBody>
          <a:bodyPr vert="horz" lIns="91440" tIns="45720" rIns="91440" bIns="45720" rtlCol="0" anchor="ctr">
            <a:noAutofit/>
          </a:bodyPr>
          <a:lstStyle>
            <a:lvl1pPr>
              <a:defRPr/>
            </a:lvl1pPr>
          </a:lstStyle>
          <a:p>
            <a:r>
              <a:rPr lang="en-US" dirty="0"/>
              <a:t>Congratulations</a:t>
            </a:r>
          </a:p>
        </p:txBody>
      </p:sp>
      <p:sp>
        <p:nvSpPr>
          <p:cNvPr id="3" name="Text Placeholder 2">
            <a:extLst>
              <a:ext uri="{FF2B5EF4-FFF2-40B4-BE49-F238E27FC236}">
                <a16:creationId xmlns:a16="http://schemas.microsoft.com/office/drawing/2014/main" id="{BB9DCA7A-B56E-4066-BD32-13668ECA71FA}"/>
              </a:ext>
            </a:extLst>
          </p:cNvPr>
          <p:cNvSpPr>
            <a:spLocks noGrp="1"/>
          </p:cNvSpPr>
          <p:nvPr>
            <p:ph type="body" sz="quarter" idx="10"/>
          </p:nvPr>
        </p:nvSpPr>
        <p:spPr>
          <a:xfrm>
            <a:off x="496888" y="1181100"/>
            <a:ext cx="11199812" cy="510540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arallelogram 7">
            <a:extLst>
              <a:ext uri="{FF2B5EF4-FFF2-40B4-BE49-F238E27FC236}">
                <a16:creationId xmlns:a16="http://schemas.microsoft.com/office/drawing/2014/main" id="{084946A5-D1B8-40C5-96AC-05ADC3E0D65E}"/>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9" name="Rectangle 8">
            <a:extLst>
              <a:ext uri="{FF2B5EF4-FFF2-40B4-BE49-F238E27FC236}">
                <a16:creationId xmlns:a16="http://schemas.microsoft.com/office/drawing/2014/main" id="{D1695522-5EA2-4979-B9A6-0E9DD0AA2D65}"/>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810088967"/>
      </p:ext>
    </p:extLst>
  </p:cSld>
  <p:clrMapOvr>
    <a:masterClrMapping/>
  </p:clrMapOvr>
  <p:extLst>
    <p:ext uri="{DCECCB84-F9BA-43D5-87BE-67443E8EF086}">
      <p15:sldGuideLst xmlns:p15="http://schemas.microsoft.com/office/powerpoint/2012/main">
        <p15:guide id="1" orient="horz" pos="360">
          <p15:clr>
            <a:srgbClr val="FBAE40"/>
          </p15:clr>
        </p15:guide>
        <p15:guide id="2" pos="312">
          <p15:clr>
            <a:srgbClr val="FBAE40"/>
          </p15:clr>
        </p15:guide>
        <p15:guide id="3" pos="7368">
          <p15:clr>
            <a:srgbClr val="FBAE40"/>
          </p15:clr>
        </p15:guide>
        <p15:guide id="4" orient="horz" pos="39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98EF5CE-6795-4128-BBA9-B81029A9B1DE}"/>
              </a:ext>
            </a:extLst>
          </p:cNvPr>
          <p:cNvSpPr>
            <a:spLocks noGrp="1"/>
          </p:cNvSpPr>
          <p:nvPr>
            <p:ph type="title" hasCustomPrompt="1"/>
          </p:nvPr>
        </p:nvSpPr>
        <p:spPr>
          <a:xfrm>
            <a:off x="549728" y="571500"/>
            <a:ext cx="11092543" cy="315912"/>
          </a:xfrm>
          <a:prstGeom prst="rect">
            <a:avLst/>
          </a:prstGeom>
        </p:spPr>
        <p:txBody>
          <a:bodyPr vert="horz" lIns="91440" tIns="45720" rIns="91440" bIns="45720" rtlCol="0" anchor="ctr">
            <a:noAutofit/>
          </a:bodyPr>
          <a:lstStyle>
            <a:lvl1pPr>
              <a:defRPr/>
            </a:lvl1pPr>
          </a:lstStyle>
          <a:p>
            <a:r>
              <a:rPr lang="en-US" dirty="0"/>
              <a:t>Resources</a:t>
            </a:r>
          </a:p>
        </p:txBody>
      </p:sp>
      <p:sp>
        <p:nvSpPr>
          <p:cNvPr id="4" name="Text Placeholder 2">
            <a:extLst>
              <a:ext uri="{FF2B5EF4-FFF2-40B4-BE49-F238E27FC236}">
                <a16:creationId xmlns:a16="http://schemas.microsoft.com/office/drawing/2014/main" id="{8DF445EF-3411-43AF-81B1-32ADE62B1698}"/>
              </a:ext>
            </a:extLst>
          </p:cNvPr>
          <p:cNvSpPr>
            <a:spLocks noGrp="1"/>
          </p:cNvSpPr>
          <p:nvPr>
            <p:ph type="body" sz="quarter" idx="10"/>
          </p:nvPr>
        </p:nvSpPr>
        <p:spPr>
          <a:xfrm>
            <a:off x="496888" y="1181100"/>
            <a:ext cx="11199812" cy="510540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arallelogram 5">
            <a:extLst>
              <a:ext uri="{FF2B5EF4-FFF2-40B4-BE49-F238E27FC236}">
                <a16:creationId xmlns:a16="http://schemas.microsoft.com/office/drawing/2014/main" id="{5EA3C601-9E0B-4B0D-9E05-56F494144893}"/>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8" name="Rectangle 7">
            <a:extLst>
              <a:ext uri="{FF2B5EF4-FFF2-40B4-BE49-F238E27FC236}">
                <a16:creationId xmlns:a16="http://schemas.microsoft.com/office/drawing/2014/main" id="{A4F0F2A3-95CB-4525-866A-4ED4E260AD41}"/>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583725486"/>
      </p:ext>
    </p:extLst>
  </p:cSld>
  <p:clrMapOvr>
    <a:masterClrMapping/>
  </p:clrMapOvr>
  <p:extLst>
    <p:ext uri="{DCECCB84-F9BA-43D5-87BE-67443E8EF086}">
      <p15:sldGuideLst xmlns:p15="http://schemas.microsoft.com/office/powerpoint/2012/main">
        <p15:guide id="1" orient="horz" pos="360">
          <p15:clr>
            <a:srgbClr val="FBAE40"/>
          </p15:clr>
        </p15:guide>
        <p15:guide id="2" pos="312">
          <p15:clr>
            <a:srgbClr val="FBAE40"/>
          </p15:clr>
        </p15:guide>
        <p15:guide id="3" pos="7368">
          <p15:clr>
            <a:srgbClr val="FBAE40"/>
          </p15:clr>
        </p15:guide>
        <p15:guide id="4" orient="horz" pos="39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Cus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Parallelogram 3">
            <a:extLst>
              <a:ext uri="{FF2B5EF4-FFF2-40B4-BE49-F238E27FC236}">
                <a16:creationId xmlns:a16="http://schemas.microsoft.com/office/drawing/2014/main" id="{560B84C7-5193-449C-8492-B09B64EF86ED}"/>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5" name="Rectangle 4">
            <a:extLst>
              <a:ext uri="{FF2B5EF4-FFF2-40B4-BE49-F238E27FC236}">
                <a16:creationId xmlns:a16="http://schemas.microsoft.com/office/drawing/2014/main" id="{7E36A31D-B326-44DB-8E46-BC668A4D7AD1}"/>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1485698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826F25A6-EC8A-490D-BC68-7C39C9395E15}"/>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4" name="Rectangle 3">
            <a:extLst>
              <a:ext uri="{FF2B5EF4-FFF2-40B4-BE49-F238E27FC236}">
                <a16:creationId xmlns:a16="http://schemas.microsoft.com/office/drawing/2014/main" id="{51EFA46C-5F60-4055-918E-C339E966227A}"/>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420666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935651"/>
            <a:ext cx="10972800" cy="41905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6">
            <a:extLst>
              <a:ext uri="{FF2B5EF4-FFF2-40B4-BE49-F238E27FC236}">
                <a16:creationId xmlns:a16="http://schemas.microsoft.com/office/drawing/2014/main" id="{9D75C670-A845-4CDA-8E8C-B70D262BBDA1}"/>
              </a:ext>
            </a:extLst>
          </p:cNvPr>
          <p:cNvSpPr>
            <a:spLocks noGrp="1"/>
          </p:cNvSpPr>
          <p:nvPr>
            <p:ph type="sldNum" sz="quarter" idx="10"/>
          </p:nvPr>
        </p:nvSpPr>
        <p:spPr>
          <a:xfrm>
            <a:off x="11233152" y="6249989"/>
            <a:ext cx="654049" cy="365125"/>
          </a:xfrm>
        </p:spPr>
        <p:txBody>
          <a:bodyPr/>
          <a:lstStyle>
            <a:lvl1pPr>
              <a:defRPr/>
            </a:lvl1pPr>
          </a:lstStyle>
          <a:p>
            <a:pPr>
              <a:defRPr/>
            </a:pPr>
            <a:fld id="{477D8C1E-9C51-43E7-BDC0-F5FCDA09C1F2}" type="slidenum">
              <a:rPr lang="en-US" altLang="en-US"/>
              <a:pPr>
                <a:defRPr/>
              </a:pPr>
              <a:t>‹#›</a:t>
            </a:fld>
            <a:endParaRPr lang="en-US" altLang="en-US" dirty="0"/>
          </a:p>
        </p:txBody>
      </p:sp>
      <p:sp>
        <p:nvSpPr>
          <p:cNvPr id="5" name="Parallelogram 4">
            <a:extLst>
              <a:ext uri="{FF2B5EF4-FFF2-40B4-BE49-F238E27FC236}">
                <a16:creationId xmlns:a16="http://schemas.microsoft.com/office/drawing/2014/main" id="{EC52AF9A-A30D-4583-9652-4A28F258C9E9}"/>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6" name="Rectangle 5">
            <a:extLst>
              <a:ext uri="{FF2B5EF4-FFF2-40B4-BE49-F238E27FC236}">
                <a16:creationId xmlns:a16="http://schemas.microsoft.com/office/drawing/2014/main" id="{5FA34C2F-2159-4FB8-A117-DC8B166447A7}"/>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2286537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Overvie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9806362" y="1181100"/>
            <a:ext cx="1375988" cy="5094211"/>
          </a:xfrm>
          <a:prstGeom prst="rect">
            <a:avLst/>
          </a:prstGeom>
          <a:effectLst/>
        </p:spPr>
        <p:txBody>
          <a:bodyPr/>
          <a:lstStyle/>
          <a:p>
            <a:endParaRPr lang="en-US" dirty="0"/>
          </a:p>
        </p:txBody>
      </p:sp>
      <p:sp>
        <p:nvSpPr>
          <p:cNvPr id="4" name="Text Placeholder 3">
            <a:extLst>
              <a:ext uri="{FF2B5EF4-FFF2-40B4-BE49-F238E27FC236}">
                <a16:creationId xmlns:a16="http://schemas.microsoft.com/office/drawing/2014/main" id="{C2ED8EBE-5170-413B-BE9B-D417095E7CD3}"/>
              </a:ext>
            </a:extLst>
          </p:cNvPr>
          <p:cNvSpPr>
            <a:spLocks noGrp="1"/>
          </p:cNvSpPr>
          <p:nvPr>
            <p:ph type="body" sz="quarter" idx="11"/>
          </p:nvPr>
        </p:nvSpPr>
        <p:spPr>
          <a:xfrm>
            <a:off x="500568" y="1181099"/>
            <a:ext cx="8943975" cy="5094211"/>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arallelogram 10">
            <a:extLst>
              <a:ext uri="{FF2B5EF4-FFF2-40B4-BE49-F238E27FC236}">
                <a16:creationId xmlns:a16="http://schemas.microsoft.com/office/drawing/2014/main" id="{B39A5100-5BCC-4BB0-849A-8B1E235AFF45}"/>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2" name="Rectangle 11">
            <a:extLst>
              <a:ext uri="{FF2B5EF4-FFF2-40B4-BE49-F238E27FC236}">
                <a16:creationId xmlns:a16="http://schemas.microsoft.com/office/drawing/2014/main" id="{1BA03C82-2FBE-4E0E-BA0B-5C494344085F}"/>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849744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Menu">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02330-5C94-4B99-AD99-83FAF89D5D89}"/>
              </a:ext>
            </a:extLst>
          </p:cNvPr>
          <p:cNvSpPr>
            <a:spLocks noGrp="1"/>
          </p:cNvSpPr>
          <p:nvPr>
            <p:ph type="body" sz="quarter" idx="10"/>
          </p:nvPr>
        </p:nvSpPr>
        <p:spPr>
          <a:xfrm>
            <a:off x="495300" y="1181100"/>
            <a:ext cx="11201400" cy="781050"/>
          </a:xfrm>
          <a:prstGeom prst="rect">
            <a:avLst/>
          </a:prstGeom>
        </p:spPr>
        <p:txBody>
          <a:bodyPr/>
          <a:lstStyle>
            <a:lvl1pPr>
              <a:defRPr sz="1800">
                <a:solidFill>
                  <a:srgbClr val="1A1A1A"/>
                </a:solidFill>
              </a:defRPr>
            </a:lvl1pPr>
            <a:lvl2pPr>
              <a:defRPr sz="1800">
                <a:solidFill>
                  <a:srgbClr val="1A1A1A"/>
                </a:solidFill>
              </a:defRPr>
            </a:lvl2pPr>
            <a:lvl3pPr>
              <a:defRPr sz="1800">
                <a:solidFill>
                  <a:srgbClr val="1A1A1A"/>
                </a:solidFill>
              </a:defRPr>
            </a:lvl3pPr>
          </a:lstStyle>
          <a:p>
            <a:pPr lvl="0"/>
            <a:r>
              <a:rPr lang="en-US" dirty="0"/>
              <a:t>Click to edit Master text styles</a:t>
            </a:r>
          </a:p>
          <a:p>
            <a:pPr lvl="1"/>
            <a:r>
              <a:rPr lang="en-US" dirty="0"/>
              <a:t>Second level</a:t>
            </a:r>
          </a:p>
        </p:txBody>
      </p:sp>
      <p:sp>
        <p:nvSpPr>
          <p:cNvPr id="7" name="Title Placeholder 1">
            <a:extLst>
              <a:ext uri="{FF2B5EF4-FFF2-40B4-BE49-F238E27FC236}">
                <a16:creationId xmlns:a16="http://schemas.microsoft.com/office/drawing/2014/main" id="{298EF5CE-6795-4128-BBA9-B81029A9B1DE}"/>
              </a:ext>
            </a:extLst>
          </p:cNvPr>
          <p:cNvSpPr>
            <a:spLocks noGrp="1"/>
          </p:cNvSpPr>
          <p:nvPr>
            <p:ph type="title"/>
          </p:nvPr>
        </p:nvSpPr>
        <p:spPr>
          <a:xfrm>
            <a:off x="549728" y="571500"/>
            <a:ext cx="11092543" cy="315912"/>
          </a:xfrm>
          <a:prstGeom prst="rect">
            <a:avLst/>
          </a:prstGeom>
        </p:spPr>
        <p:txBody>
          <a:bodyPr vert="horz" lIns="91440" tIns="45720" rIns="91440" bIns="45720" rtlCol="0" anchor="ctr">
            <a:noAutofit/>
          </a:bodyPr>
          <a:lstStyle/>
          <a:p>
            <a:r>
              <a:rPr lang="en-US" dirty="0"/>
              <a:t>Click to edit Master title style</a:t>
            </a:r>
          </a:p>
        </p:txBody>
      </p:sp>
      <p:sp>
        <p:nvSpPr>
          <p:cNvPr id="9" name="Parallelogram 8">
            <a:extLst>
              <a:ext uri="{FF2B5EF4-FFF2-40B4-BE49-F238E27FC236}">
                <a16:creationId xmlns:a16="http://schemas.microsoft.com/office/drawing/2014/main" id="{3651F61C-FEE7-428F-B466-298463A9F693}"/>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0" name="Rectangle 9">
            <a:extLst>
              <a:ext uri="{FF2B5EF4-FFF2-40B4-BE49-F238E27FC236}">
                <a16:creationId xmlns:a16="http://schemas.microsoft.com/office/drawing/2014/main" id="{7FC70544-A45E-4BC8-8C3D-E7EC8A6D1EFF}"/>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325705200"/>
      </p:ext>
    </p:extLst>
  </p:cSld>
  <p:clrMapOvr>
    <a:masterClrMapping/>
  </p:clrMapOvr>
  <p:extLst>
    <p:ext uri="{DCECCB84-F9BA-43D5-87BE-67443E8EF086}">
      <p15:sldGuideLst xmlns:p15="http://schemas.microsoft.com/office/powerpoint/2012/main">
        <p15:guide id="1" orient="horz" pos="360">
          <p15:clr>
            <a:srgbClr val="FBAE40"/>
          </p15:clr>
        </p15:guide>
        <p15:guide id="2" pos="312">
          <p15:clr>
            <a:srgbClr val="FBAE40"/>
          </p15:clr>
        </p15:guide>
        <p15:guide id="3" pos="7368">
          <p15:clr>
            <a:srgbClr val="FBAE40"/>
          </p15:clr>
        </p15:guide>
        <p15:guide id="4" orient="horz" pos="39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p-u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C18245-925D-4522-BDCA-667E71EAEA56}"/>
              </a:ext>
            </a:extLst>
          </p:cNvPr>
          <p:cNvSpPr/>
          <p:nvPr userDrawn="1"/>
        </p:nvSpPr>
        <p:spPr>
          <a:xfrm>
            <a:off x="-73152" y="-94488"/>
            <a:ext cx="12338304" cy="7046976"/>
          </a:xfrm>
          <a:prstGeom prst="rect">
            <a:avLst/>
          </a:prstGeom>
          <a:solidFill>
            <a:srgbClr val="34343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a logo&#10;&#10;Description automatically generated">
            <a:extLst>
              <a:ext uri="{FF2B5EF4-FFF2-40B4-BE49-F238E27FC236}">
                <a16:creationId xmlns:a16="http://schemas.microsoft.com/office/drawing/2014/main" id="{4EC18B47-8C02-4BE0-96EB-E75619657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5987" y="1662112"/>
            <a:ext cx="7820025" cy="3533775"/>
          </a:xfrm>
          <a:prstGeom prst="rect">
            <a:avLst/>
          </a:prstGeom>
        </p:spPr>
      </p:pic>
      <p:sp>
        <p:nvSpPr>
          <p:cNvPr id="3" name="Parallelogram 2">
            <a:extLst>
              <a:ext uri="{FF2B5EF4-FFF2-40B4-BE49-F238E27FC236}">
                <a16:creationId xmlns:a16="http://schemas.microsoft.com/office/drawing/2014/main" id="{826F25A6-EC8A-490D-BC68-7C39C9395E15}"/>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4" name="Rectangle 3">
            <a:extLst>
              <a:ext uri="{FF2B5EF4-FFF2-40B4-BE49-F238E27FC236}">
                <a16:creationId xmlns:a16="http://schemas.microsoft.com/office/drawing/2014/main" id="{51EFA46C-5F60-4055-918E-C339E966227A}"/>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
        <p:nvSpPr>
          <p:cNvPr id="8" name="Picture Placeholder 7">
            <a:extLst>
              <a:ext uri="{FF2B5EF4-FFF2-40B4-BE49-F238E27FC236}">
                <a16:creationId xmlns:a16="http://schemas.microsoft.com/office/drawing/2014/main" id="{E82DFCA0-BD4A-4B7F-9956-DAB86B396AF2}"/>
              </a:ext>
            </a:extLst>
          </p:cNvPr>
          <p:cNvSpPr>
            <a:spLocks noGrp="1"/>
          </p:cNvSpPr>
          <p:nvPr>
            <p:ph type="pic" sz="quarter" idx="10"/>
          </p:nvPr>
        </p:nvSpPr>
        <p:spPr>
          <a:xfrm>
            <a:off x="7448931" y="2535238"/>
            <a:ext cx="2292350" cy="2292350"/>
          </a:xfrm>
          <a:prstGeom prst="rect">
            <a:avLst/>
          </a:prstGeom>
        </p:spPr>
        <p:txBody>
          <a:bodyPr/>
          <a:lstStyle/>
          <a:p>
            <a:endParaRPr lang="en-US" dirty="0"/>
          </a:p>
        </p:txBody>
      </p:sp>
      <p:sp>
        <p:nvSpPr>
          <p:cNvPr id="7" name="Text Placeholder 3">
            <a:extLst>
              <a:ext uri="{FF2B5EF4-FFF2-40B4-BE49-F238E27FC236}">
                <a16:creationId xmlns:a16="http://schemas.microsoft.com/office/drawing/2014/main" id="{A291CBDA-003C-4609-8A49-2E2745E9B1E4}"/>
              </a:ext>
            </a:extLst>
          </p:cNvPr>
          <p:cNvSpPr>
            <a:spLocks noGrp="1"/>
          </p:cNvSpPr>
          <p:nvPr>
            <p:ph type="body" sz="quarter" idx="11"/>
          </p:nvPr>
        </p:nvSpPr>
        <p:spPr>
          <a:xfrm>
            <a:off x="2450719" y="2535238"/>
            <a:ext cx="4733481" cy="229235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952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eft | Im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7751880" y="1181101"/>
            <a:ext cx="3944820" cy="509421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5" name="Text Placeholder 3">
            <a:extLst>
              <a:ext uri="{FF2B5EF4-FFF2-40B4-BE49-F238E27FC236}">
                <a16:creationId xmlns:a16="http://schemas.microsoft.com/office/drawing/2014/main" id="{A87F2F83-E360-42EB-A0CA-76C0F15F1685}"/>
              </a:ext>
            </a:extLst>
          </p:cNvPr>
          <p:cNvSpPr>
            <a:spLocks noGrp="1"/>
          </p:cNvSpPr>
          <p:nvPr>
            <p:ph type="body" sz="quarter" idx="11"/>
          </p:nvPr>
        </p:nvSpPr>
        <p:spPr>
          <a:xfrm>
            <a:off x="495300" y="1181100"/>
            <a:ext cx="6859587" cy="509421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arallelogram 6">
            <a:extLst>
              <a:ext uri="{FF2B5EF4-FFF2-40B4-BE49-F238E27FC236}">
                <a16:creationId xmlns:a16="http://schemas.microsoft.com/office/drawing/2014/main" id="{5AE13B91-0E59-4D00-A527-4289B2E26184}"/>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0" name="Rectangle 9">
            <a:extLst>
              <a:ext uri="{FF2B5EF4-FFF2-40B4-BE49-F238E27FC236}">
                <a16:creationId xmlns:a16="http://schemas.microsoft.com/office/drawing/2014/main" id="{65C1CA76-B660-45E9-9CF0-5394AFD5445D}"/>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251597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eft | Img Right w/ 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7751880" y="1181101"/>
            <a:ext cx="3944820" cy="509421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5" name="Text Placeholder 3">
            <a:extLst>
              <a:ext uri="{FF2B5EF4-FFF2-40B4-BE49-F238E27FC236}">
                <a16:creationId xmlns:a16="http://schemas.microsoft.com/office/drawing/2014/main" id="{9F4FBAC4-63A0-43E9-BAE4-05C6B4510D15}"/>
              </a:ext>
            </a:extLst>
          </p:cNvPr>
          <p:cNvSpPr>
            <a:spLocks noGrp="1"/>
          </p:cNvSpPr>
          <p:nvPr>
            <p:ph type="body" sz="quarter" idx="11"/>
          </p:nvPr>
        </p:nvSpPr>
        <p:spPr>
          <a:xfrm>
            <a:off x="495300" y="1181100"/>
            <a:ext cx="6859587" cy="365760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arallelogram 6">
            <a:extLst>
              <a:ext uri="{FF2B5EF4-FFF2-40B4-BE49-F238E27FC236}">
                <a16:creationId xmlns:a16="http://schemas.microsoft.com/office/drawing/2014/main" id="{00503F52-1C0C-490F-B9F9-2A268B7F3EB4}"/>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0" name="Rectangle 9">
            <a:extLst>
              <a:ext uri="{FF2B5EF4-FFF2-40B4-BE49-F238E27FC236}">
                <a16:creationId xmlns:a16="http://schemas.microsoft.com/office/drawing/2014/main" id="{9D44A9E2-9017-482D-9906-58387DD95EB2}"/>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2645671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g Left |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495300" y="1192290"/>
            <a:ext cx="3944820" cy="509421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6" name="Text Placeholder 3">
            <a:extLst>
              <a:ext uri="{FF2B5EF4-FFF2-40B4-BE49-F238E27FC236}">
                <a16:creationId xmlns:a16="http://schemas.microsoft.com/office/drawing/2014/main" id="{3197991A-B475-4B35-BD8D-6203892F0FFF}"/>
              </a:ext>
            </a:extLst>
          </p:cNvPr>
          <p:cNvSpPr>
            <a:spLocks noGrp="1"/>
          </p:cNvSpPr>
          <p:nvPr>
            <p:ph type="body" sz="quarter" idx="11"/>
          </p:nvPr>
        </p:nvSpPr>
        <p:spPr>
          <a:xfrm>
            <a:off x="4837113" y="1181100"/>
            <a:ext cx="6859587" cy="509421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arallelogram 9">
            <a:extLst>
              <a:ext uri="{FF2B5EF4-FFF2-40B4-BE49-F238E27FC236}">
                <a16:creationId xmlns:a16="http://schemas.microsoft.com/office/drawing/2014/main" id="{EA1CD02C-EABE-491D-ADED-E7302814E89B}"/>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1" name="Rectangle 10">
            <a:extLst>
              <a:ext uri="{FF2B5EF4-FFF2-40B4-BE49-F238E27FC236}">
                <a16:creationId xmlns:a16="http://schemas.microsoft.com/office/drawing/2014/main" id="{DE9D2D1E-9D2B-4811-A7A8-23B6A8455E63}"/>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165972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g Left | Content Right w/ 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Picture Placeholder 11">
            <a:extLst>
              <a:ext uri="{FF2B5EF4-FFF2-40B4-BE49-F238E27FC236}">
                <a16:creationId xmlns:a16="http://schemas.microsoft.com/office/drawing/2014/main" id="{AF690352-BA1D-490A-9C13-C336DDBCB9A0}"/>
              </a:ext>
            </a:extLst>
          </p:cNvPr>
          <p:cNvSpPr>
            <a:spLocks noGrp="1" noChangeAspect="1"/>
          </p:cNvSpPr>
          <p:nvPr>
            <p:ph type="pic" sz="quarter" idx="10"/>
          </p:nvPr>
        </p:nvSpPr>
        <p:spPr>
          <a:xfrm>
            <a:off x="495300" y="1192290"/>
            <a:ext cx="3944820" cy="5094210"/>
          </a:xfrm>
          <a:prstGeom prst="rect">
            <a:avLst/>
          </a:prstGeom>
          <a:effectLst>
            <a:outerShdw blurRad="177800" dist="38100" dir="2700000" algn="br" rotWithShape="0">
              <a:prstClr val="black">
                <a:alpha val="60000"/>
              </a:prstClr>
            </a:outerShdw>
          </a:effectLst>
        </p:spPr>
        <p:txBody>
          <a:bodyPr/>
          <a:lstStyle/>
          <a:p>
            <a:endParaRPr lang="en-US" dirty="0"/>
          </a:p>
        </p:txBody>
      </p:sp>
      <p:sp>
        <p:nvSpPr>
          <p:cNvPr id="5" name="Text Placeholder 3">
            <a:extLst>
              <a:ext uri="{FF2B5EF4-FFF2-40B4-BE49-F238E27FC236}">
                <a16:creationId xmlns:a16="http://schemas.microsoft.com/office/drawing/2014/main" id="{4C334524-7C94-471F-8358-A3DBFDEC16D0}"/>
              </a:ext>
            </a:extLst>
          </p:cNvPr>
          <p:cNvSpPr>
            <a:spLocks noGrp="1"/>
          </p:cNvSpPr>
          <p:nvPr>
            <p:ph type="body" sz="quarter" idx="11"/>
          </p:nvPr>
        </p:nvSpPr>
        <p:spPr>
          <a:xfrm>
            <a:off x="4837113" y="1181100"/>
            <a:ext cx="6859587" cy="3657600"/>
          </a:xfrm>
          <a:prstGeom prst="rect">
            <a:avLst/>
          </a:prstGeom>
        </p:spPr>
        <p:txBody>
          <a:bodyPr/>
          <a:lstStyle>
            <a:lvl1pPr marL="285750" indent="-285750">
              <a:buSzPct val="135000"/>
              <a:buFont typeface="Arial" panose="020B0604020202020204" pitchFamily="34" charset="0"/>
              <a:buChar char="•"/>
              <a:defRPr sz="1800">
                <a:solidFill>
                  <a:srgbClr val="1A1A1A"/>
                </a:solidFill>
              </a:defRPr>
            </a:lvl1pPr>
            <a:lvl2pPr marL="742950" indent="-285750">
              <a:buSzPct val="135000"/>
              <a:buFont typeface="Arial" panose="020B0604020202020204" pitchFamily="34" charset="0"/>
              <a:buChar char="•"/>
              <a:defRPr sz="1800">
                <a:solidFill>
                  <a:srgbClr val="1A1A1A"/>
                </a:solidFill>
              </a:defRPr>
            </a:lvl2pPr>
            <a:lvl3pPr marL="1200150" indent="-285750">
              <a:buSzPct val="135000"/>
              <a:buFont typeface="Arial" panose="020B0604020202020204" pitchFamily="34" charset="0"/>
              <a:buChar char="•"/>
              <a:defRPr sz="1800">
                <a:solidFill>
                  <a:srgbClr val="1A1A1A"/>
                </a:solidFill>
              </a:defRPr>
            </a:lvl3pPr>
            <a:lvl4pPr marL="1657350" indent="-285750">
              <a:buSzPct val="135000"/>
              <a:buFont typeface="Arial" panose="020B0604020202020204" pitchFamily="34" charset="0"/>
              <a:buChar char="•"/>
              <a:defRPr sz="1800">
                <a:solidFill>
                  <a:srgbClr val="1A1A1A"/>
                </a:solidFill>
              </a:defRPr>
            </a:lvl4pPr>
            <a:lvl5pPr marL="2114550" indent="-285750">
              <a:buSzPct val="135000"/>
              <a:buFont typeface="Arial" panose="020B0604020202020204" pitchFamily="34" charset="0"/>
              <a:buChar char="•"/>
              <a:defRPr sz="1800">
                <a:solidFill>
                  <a:srgbClr val="1A1A1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arallelogram 6">
            <a:extLst>
              <a:ext uri="{FF2B5EF4-FFF2-40B4-BE49-F238E27FC236}">
                <a16:creationId xmlns:a16="http://schemas.microsoft.com/office/drawing/2014/main" id="{95D87B99-9BFE-44F1-A3ED-8D819B03938E}"/>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10" name="Rectangle 9">
            <a:extLst>
              <a:ext uri="{FF2B5EF4-FFF2-40B4-BE49-F238E27FC236}">
                <a16:creationId xmlns:a16="http://schemas.microsoft.com/office/drawing/2014/main" id="{AA70967E-61C2-4980-8DD1-5E9B814C2F7F}"/>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2780086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nowledge Check A">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98EF5CE-6795-4128-BBA9-B81029A9B1DE}"/>
              </a:ext>
            </a:extLst>
          </p:cNvPr>
          <p:cNvSpPr>
            <a:spLocks noGrp="1"/>
          </p:cNvSpPr>
          <p:nvPr>
            <p:ph type="title" hasCustomPrompt="1"/>
          </p:nvPr>
        </p:nvSpPr>
        <p:spPr>
          <a:xfrm>
            <a:off x="549728" y="571500"/>
            <a:ext cx="11092543" cy="315912"/>
          </a:xfrm>
          <a:prstGeom prst="rect">
            <a:avLst/>
          </a:prstGeom>
        </p:spPr>
        <p:txBody>
          <a:bodyPr vert="horz" lIns="91440" tIns="45720" rIns="91440" bIns="45720" rtlCol="0" anchor="ctr">
            <a:noAutofit/>
          </a:bodyPr>
          <a:lstStyle>
            <a:lvl1pPr>
              <a:defRPr/>
            </a:lvl1pPr>
          </a:lstStyle>
          <a:p>
            <a:r>
              <a:rPr lang="en-US" dirty="0"/>
              <a:t>Knowledge Check</a:t>
            </a:r>
          </a:p>
        </p:txBody>
      </p:sp>
      <p:sp>
        <p:nvSpPr>
          <p:cNvPr id="3" name="Text Placeholder 2">
            <a:extLst>
              <a:ext uri="{FF2B5EF4-FFF2-40B4-BE49-F238E27FC236}">
                <a16:creationId xmlns:a16="http://schemas.microsoft.com/office/drawing/2014/main" id="{6471592A-0DBC-4498-A7D6-0A8D18F86CD6}"/>
              </a:ext>
            </a:extLst>
          </p:cNvPr>
          <p:cNvSpPr>
            <a:spLocks noGrp="1"/>
          </p:cNvSpPr>
          <p:nvPr>
            <p:ph type="body" sz="quarter" idx="10" hasCustomPrompt="1"/>
          </p:nvPr>
        </p:nvSpPr>
        <p:spPr>
          <a:xfrm>
            <a:off x="495300" y="2171700"/>
            <a:ext cx="11201400" cy="4114800"/>
          </a:xfrm>
          <a:prstGeom prst="rect">
            <a:avLst/>
          </a:prstGeom>
        </p:spPr>
        <p:txBody>
          <a:bodyPr/>
          <a:lstStyle>
            <a:lvl1pPr marL="285750" indent="-285750">
              <a:buSzPct val="135000"/>
              <a:buFontTx/>
              <a:buBlip>
                <a:blip r:embed="rId2"/>
              </a:buBlip>
              <a:defRPr sz="1800">
                <a:solidFill>
                  <a:srgbClr val="1A1A1A"/>
                </a:solidFill>
              </a:defRPr>
            </a:lvl1pPr>
            <a:lvl2pPr marL="742950" indent="-285750">
              <a:buSzPct val="135000"/>
              <a:buFontTx/>
              <a:buBlip>
                <a:blip r:embed="rId2"/>
              </a:buBlip>
              <a:defRPr sz="1800">
                <a:solidFill>
                  <a:srgbClr val="1A1A1A"/>
                </a:solidFill>
              </a:defRPr>
            </a:lvl2pPr>
            <a:lvl3pPr marL="1200150" indent="-285750">
              <a:buSzPct val="135000"/>
              <a:buFontTx/>
              <a:buBlip>
                <a:blip r:embed="rId2"/>
              </a:buBlip>
              <a:defRPr sz="1800">
                <a:solidFill>
                  <a:srgbClr val="1A1A1A"/>
                </a:solidFill>
              </a:defRPr>
            </a:lvl3pPr>
            <a:lvl4pPr marL="1657350" indent="-285750">
              <a:buSzPct val="135000"/>
              <a:buFontTx/>
              <a:buBlip>
                <a:blip r:embed="rId2"/>
              </a:buBlip>
              <a:defRPr sz="1800">
                <a:solidFill>
                  <a:srgbClr val="1A1A1A"/>
                </a:solidFill>
              </a:defRPr>
            </a:lvl4pPr>
            <a:lvl5pPr marL="2114550" indent="-285750">
              <a:buSzPct val="135000"/>
              <a:buFontTx/>
              <a:buBlip>
                <a:blip r:embed="rId2"/>
              </a:buBlip>
              <a:defRPr sz="1800">
                <a:solidFill>
                  <a:srgbClr val="1A1A1A"/>
                </a:solidFill>
              </a:defRPr>
            </a:lvl5pPr>
          </a:lstStyle>
          <a:p>
            <a:pPr lvl="0"/>
            <a:r>
              <a:rPr lang="en-US" dirty="0"/>
              <a:t>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9F22E6D3-833B-444F-BF7F-A8D19614C98D}"/>
              </a:ext>
            </a:extLst>
          </p:cNvPr>
          <p:cNvSpPr>
            <a:spLocks noGrp="1"/>
          </p:cNvSpPr>
          <p:nvPr>
            <p:ph type="body" sz="quarter" idx="11" hasCustomPrompt="1"/>
          </p:nvPr>
        </p:nvSpPr>
        <p:spPr>
          <a:xfrm>
            <a:off x="495300" y="1181100"/>
            <a:ext cx="11201400" cy="781050"/>
          </a:xfrm>
          <a:prstGeom prst="rect">
            <a:avLst/>
          </a:prstGeom>
        </p:spPr>
        <p:txBody>
          <a:bodyPr/>
          <a:lstStyle>
            <a:lvl1pPr>
              <a:defRPr sz="1800" i="0">
                <a:solidFill>
                  <a:srgbClr val="1A1A1A"/>
                </a:solidFill>
              </a:defRPr>
            </a:lvl1pPr>
            <a:lvl2pPr>
              <a:defRPr>
                <a:solidFill>
                  <a:srgbClr val="1A1A1A"/>
                </a:solidFill>
              </a:defRPr>
            </a:lvl2pPr>
            <a:lvl3pPr>
              <a:defRPr>
                <a:solidFill>
                  <a:srgbClr val="1A1A1A"/>
                </a:solidFill>
              </a:defRPr>
            </a:lvl3pPr>
          </a:lstStyle>
          <a:p>
            <a:pPr lvl="0"/>
            <a:r>
              <a:rPr lang="en-US" dirty="0"/>
              <a:t>[Question Text Here] [NOTE: Answer to Questions should be entered into the Instructor Notes]</a:t>
            </a:r>
          </a:p>
        </p:txBody>
      </p:sp>
      <p:sp>
        <p:nvSpPr>
          <p:cNvPr id="8" name="Parallelogram 7">
            <a:extLst>
              <a:ext uri="{FF2B5EF4-FFF2-40B4-BE49-F238E27FC236}">
                <a16:creationId xmlns:a16="http://schemas.microsoft.com/office/drawing/2014/main" id="{AEACE4FB-8A5C-4103-AA79-B0C214F5E42C}"/>
              </a:ext>
            </a:extLst>
          </p:cNvPr>
          <p:cNvSpPr/>
          <p:nvPr userDrawn="1"/>
        </p:nvSpPr>
        <p:spPr>
          <a:xfrm>
            <a:off x="10901516" y="212060"/>
            <a:ext cx="1111045" cy="264242"/>
          </a:xfrm>
          <a:prstGeom prst="parallelogram">
            <a:avLst>
              <a:gd name="adj" fmla="val 88256"/>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7B4C3B08-6104-4EAF-B4E0-24B8D96B7CA3}" type="slidenum">
              <a:rPr lang="en-US" sz="1400" smtClean="0"/>
              <a:pPr marL="0" marR="0" lvl="0" indent="0" algn="ctr" defTabSz="457200" rtl="0" eaLnBrk="1" fontAlgn="auto" latinLnBrk="0" hangingPunct="1">
                <a:lnSpc>
                  <a:spcPct val="100000"/>
                </a:lnSpc>
                <a:spcBef>
                  <a:spcPts val="0"/>
                </a:spcBef>
                <a:spcAft>
                  <a:spcPts val="0"/>
                </a:spcAft>
                <a:buClrTx/>
                <a:buSzTx/>
                <a:buFontTx/>
                <a:buNone/>
                <a:tabLst/>
                <a:defRPr/>
              </a:pPr>
              <a:t>‹#›</a:t>
            </a:fld>
            <a:endParaRPr lang="en-US" sz="1400" dirty="0"/>
          </a:p>
        </p:txBody>
      </p:sp>
      <p:sp>
        <p:nvSpPr>
          <p:cNvPr id="9" name="Rectangle 8">
            <a:extLst>
              <a:ext uri="{FF2B5EF4-FFF2-40B4-BE49-F238E27FC236}">
                <a16:creationId xmlns:a16="http://schemas.microsoft.com/office/drawing/2014/main" id="{3E5C7BF6-B5DF-46B0-8AF6-C5785CDC48EE}"/>
              </a:ext>
            </a:extLst>
          </p:cNvPr>
          <p:cNvSpPr/>
          <p:nvPr userDrawn="1"/>
        </p:nvSpPr>
        <p:spPr>
          <a:xfrm>
            <a:off x="10668000" y="212060"/>
            <a:ext cx="609600" cy="264242"/>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Slide</a:t>
            </a:r>
          </a:p>
        </p:txBody>
      </p:sp>
    </p:spTree>
    <p:extLst>
      <p:ext uri="{BB962C8B-B14F-4D97-AF65-F5344CB8AC3E}">
        <p14:creationId xmlns:p14="http://schemas.microsoft.com/office/powerpoint/2010/main" val="3616986583"/>
      </p:ext>
    </p:extLst>
  </p:cSld>
  <p:clrMapOvr>
    <a:masterClrMapping/>
  </p:clrMapOvr>
  <p:extLst>
    <p:ext uri="{DCECCB84-F9BA-43D5-87BE-67443E8EF086}">
      <p15:sldGuideLst xmlns:p15="http://schemas.microsoft.com/office/powerpoint/2012/main">
        <p15:guide id="1" orient="horz" pos="360">
          <p15:clr>
            <a:srgbClr val="FBAE40"/>
          </p15:clr>
        </p15:guide>
        <p15:guide id="2" pos="312">
          <p15:clr>
            <a:srgbClr val="FBAE40"/>
          </p15:clr>
        </p15:guide>
        <p15:guide id="3" pos="7368">
          <p15:clr>
            <a:srgbClr val="FBAE40"/>
          </p15:clr>
        </p15:guide>
        <p15:guide id="4" orient="horz" pos="39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728" y="571500"/>
            <a:ext cx="11092543" cy="315912"/>
          </a:xfrm>
          <a:prstGeom prst="rect">
            <a:avLst/>
          </a:prstGeom>
        </p:spPr>
        <p:txBody>
          <a:bodyPr vert="horz" lIns="91440" tIns="45720" rIns="91440" bIns="45720" rtlCol="0" anchor="ctr">
            <a:noAutofit/>
          </a:bodyPr>
          <a:lstStyle/>
          <a:p>
            <a:r>
              <a:rPr lang="en-US" dirty="0"/>
              <a:t>Click to edit Master title style</a:t>
            </a:r>
          </a:p>
        </p:txBody>
      </p:sp>
      <p:sp>
        <p:nvSpPr>
          <p:cNvPr id="3" name="Slide Number Placeholder 5">
            <a:extLst>
              <a:ext uri="{FF2B5EF4-FFF2-40B4-BE49-F238E27FC236}">
                <a16:creationId xmlns:a16="http://schemas.microsoft.com/office/drawing/2014/main" id="{DBAD8537-CA46-4A4A-B7A0-2796CD52B96B}"/>
              </a:ext>
            </a:extLst>
          </p:cNvPr>
          <p:cNvSpPr>
            <a:spLocks noGrp="1"/>
          </p:cNvSpPr>
          <p:nvPr>
            <p:ph type="sldNum" sz="quarter" idx="4"/>
          </p:nvPr>
        </p:nvSpPr>
        <p:spPr>
          <a:xfrm>
            <a:off x="11058832" y="117884"/>
            <a:ext cx="936523" cy="365125"/>
          </a:xfrm>
          <a:prstGeom prst="rect">
            <a:avLst/>
          </a:prstGeom>
        </p:spPr>
        <p:txBody>
          <a:bodyPr/>
          <a:lstStyle/>
          <a:p>
            <a:fld id="{7B4C3B08-6104-4EAF-B4E0-24B8D96B7CA3}" type="slidenum">
              <a:rPr lang="en-US" smtClean="0"/>
              <a:t>‹#›</a:t>
            </a:fld>
            <a:endParaRPr lang="en-US" dirty="0"/>
          </a:p>
        </p:txBody>
      </p:sp>
    </p:spTree>
    <p:extLst>
      <p:ext uri="{BB962C8B-B14F-4D97-AF65-F5344CB8AC3E}">
        <p14:creationId xmlns:p14="http://schemas.microsoft.com/office/powerpoint/2010/main" val="3585905251"/>
      </p:ext>
    </p:extLst>
  </p:cSld>
  <p:clrMap bg1="lt1" tx1="dk1" bg2="lt2" tx2="dk2" accent1="accent1" accent2="accent2" accent3="accent3" accent4="accent4" accent5="accent5" accent6="accent6" hlink="hlink" folHlink="folHlink"/>
  <p:sldLayoutIdLst>
    <p:sldLayoutId id="2147483666" r:id="rId1"/>
    <p:sldLayoutId id="2147483674" r:id="rId2"/>
    <p:sldLayoutId id="2147483678" r:id="rId3"/>
    <p:sldLayoutId id="2147483706" r:id="rId4"/>
    <p:sldLayoutId id="2147483669" r:id="rId5"/>
    <p:sldLayoutId id="2147483697" r:id="rId6"/>
    <p:sldLayoutId id="2147483681" r:id="rId7"/>
    <p:sldLayoutId id="2147483698" r:id="rId8"/>
    <p:sldLayoutId id="2147483682" r:id="rId9"/>
    <p:sldLayoutId id="2147483683" r:id="rId10"/>
    <p:sldLayoutId id="2147483667" r:id="rId11"/>
    <p:sldLayoutId id="2147483673" r:id="rId12"/>
    <p:sldLayoutId id="2147483693" r:id="rId13"/>
    <p:sldLayoutId id="2147483694" r:id="rId14"/>
    <p:sldLayoutId id="2147483695" r:id="rId15"/>
    <p:sldLayoutId id="2147483671" r:id="rId16"/>
    <p:sldLayoutId id="2147483672" r:id="rId17"/>
    <p:sldLayoutId id="2147483707" r:id="rId18"/>
  </p:sldLayoutIdLst>
  <p:hf hdr="0" ftr="0" dt="0"/>
  <p:txStyles>
    <p:titleStyle>
      <a:lvl1pPr algn="ctr" defTabSz="914400" rtl="0" eaLnBrk="1" latinLnBrk="0" hangingPunct="1">
        <a:lnSpc>
          <a:spcPct val="90000"/>
        </a:lnSpc>
        <a:spcBef>
          <a:spcPct val="0"/>
        </a:spcBef>
        <a:buNone/>
        <a:defRPr sz="2400" b="1" i="0" u="none" kern="1200">
          <a:solidFill>
            <a:srgbClr val="00003C"/>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 userDrawn="1">
          <p15:clr>
            <a:srgbClr val="F26B43"/>
          </p15:clr>
        </p15:guide>
        <p15:guide id="3" pos="7368" userDrawn="1">
          <p15:clr>
            <a:srgbClr val="F26B43"/>
          </p15:clr>
        </p15:guide>
        <p15:guide id="4" orient="horz" pos="360" userDrawn="1">
          <p15:clr>
            <a:srgbClr val="F26B43"/>
          </p15:clr>
        </p15:guide>
        <p15:guide id="5" orient="horz" pos="3960" userDrawn="1">
          <p15:clr>
            <a:srgbClr val="F26B43"/>
          </p15:clr>
        </p15:guide>
        <p15:guide id="6" pos="3840" userDrawn="1">
          <p15:clr>
            <a:srgbClr val="F26B43"/>
          </p15:clr>
        </p15:guide>
        <p15:guide id="7"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35.jpg"/><Relationship Id="rId4" Type="http://schemas.openxmlformats.org/officeDocument/2006/relationships/image" Target="../media/image34.jpg"/></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jp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51.jpg"/></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52.jpg"/></Relationships>
</file>

<file path=ppt/slides/_rels/slide6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www.benefits.va.gov/gibill"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hyperlink" Target="http://www.benefits.va.gov/gibill/resources/education_resources/school_certifying_officials/elr.asp" TargetMode="External"/><Relationship Id="rId4" Type="http://schemas.openxmlformats.org/officeDocument/2006/relationships/hyperlink" Target="https://gibill.custhelp.com/app/home"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benefits.va.gov/gibill/resources/education_resources/school_certifying_officials/elr.asp"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hyperlink" Target="http://www.nasaa-vetseducation.com/Contacts.aspx" TargetMode="External"/><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hyperlink" Target="http://support@vbatraining.or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s://www.va.gov/debtman/"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hyperlink" Target="http://www.va.gov/debtman"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hyperlink" Target="https://www.ecfr.gov/" TargetMode="External"/><Relationship Id="rId7" Type="http://schemas.openxmlformats.org/officeDocument/2006/relationships/image" Target="../media/image59.jp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hyperlink" Target="http://www.benefits.va.gov/warms/M22_4.asp" TargetMode="External"/><Relationship Id="rId5" Type="http://schemas.openxmlformats.org/officeDocument/2006/relationships/hyperlink" Target="http://www.benefits.va.gov/warms/" TargetMode="External"/><Relationship Id="rId4" Type="http://schemas.openxmlformats.org/officeDocument/2006/relationships/hyperlink" Target="http://www.benefits.va.gov/gibill/school_training_resources.asp"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hyperlink" Target="https://www.benefits.va.gov/gibill/resources/education_resources/school_certifying_officials/online_sco_training.asp" TargetMode="External"/><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9.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4798-3473-4EB1-8930-9935DA13455B}"/>
              </a:ext>
            </a:extLst>
          </p:cNvPr>
          <p:cNvSpPr>
            <a:spLocks noGrp="1"/>
          </p:cNvSpPr>
          <p:nvPr>
            <p:ph type="ctrTitle"/>
          </p:nvPr>
        </p:nvSpPr>
        <p:spPr/>
        <p:txBody>
          <a:bodyPr/>
          <a:lstStyle/>
          <a:p>
            <a:r>
              <a:rPr lang="en-US" dirty="0"/>
              <a:t>Education Service</a:t>
            </a:r>
            <a:br>
              <a:rPr lang="en-US" dirty="0"/>
            </a:br>
            <a:r>
              <a:rPr lang="en-US" dirty="0"/>
              <a:t>School Certifying Official Training </a:t>
            </a:r>
            <a:br>
              <a:rPr lang="en-US" dirty="0"/>
            </a:br>
            <a:r>
              <a:rPr lang="en-US" dirty="0"/>
              <a:t>New School Certifying Official (SCO)</a:t>
            </a:r>
          </a:p>
        </p:txBody>
      </p:sp>
    </p:spTree>
    <p:extLst>
      <p:ext uri="{BB962C8B-B14F-4D97-AF65-F5344CB8AC3E}">
        <p14:creationId xmlns:p14="http://schemas.microsoft.com/office/powerpoint/2010/main" val="3806211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altLang="en-US" dirty="0">
                <a:ea typeface="Georgia" panose="02040502050405020303" pitchFamily="18" charset="0"/>
                <a:cs typeface="Georgia" panose="02040502050405020303" pitchFamily="18" charset="0"/>
              </a:rPr>
              <a:t>Veterans’ Readjustment Act of 1952</a:t>
            </a:r>
            <a:endParaRPr lang="en-US" dirty="0"/>
          </a:p>
        </p:txBody>
      </p:sp>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4294967295"/>
          </p:nvPr>
        </p:nvSpPr>
        <p:spPr>
          <a:xfrm>
            <a:off x="0" y="1181100"/>
            <a:ext cx="6859588" cy="5094288"/>
          </a:xfrm>
          <a:prstGeom prst="rect">
            <a:avLst/>
          </a:prstGeom>
        </p:spPr>
        <p:txBody>
          <a:bodyPr anchor="ctr"/>
          <a:lstStyle/>
          <a:p>
            <a:endParaRPr lang="en-US" dirty="0"/>
          </a:p>
          <a:p>
            <a:pPr marL="0" indent="0">
              <a:buNone/>
            </a:pPr>
            <a:endParaRPr lang="en-US" dirty="0"/>
          </a:p>
        </p:txBody>
      </p:sp>
      <p:sp>
        <p:nvSpPr>
          <p:cNvPr id="7" name="Content Placeholder 10">
            <a:extLst>
              <a:ext uri="{FF2B5EF4-FFF2-40B4-BE49-F238E27FC236}">
                <a16:creationId xmlns:a16="http://schemas.microsoft.com/office/drawing/2014/main" id="{04FA145D-398B-42E2-B9AE-CA068E4B74C5}"/>
              </a:ext>
            </a:extLst>
          </p:cNvPr>
          <p:cNvSpPr>
            <a:spLocks noGrp="1"/>
          </p:cNvSpPr>
          <p:nvPr>
            <p:ph sz="half" idx="1"/>
          </p:nvPr>
        </p:nvSpPr>
        <p:spPr>
          <a:xfrm>
            <a:off x="496685" y="1181100"/>
            <a:ext cx="11200015" cy="5094211"/>
          </a:xfrm>
        </p:spPr>
        <p:txBody>
          <a:bodyPr anchor="ctr"/>
          <a:lstStyle/>
          <a:p>
            <a:pPr marL="0" indent="0">
              <a:buNone/>
            </a:pPr>
            <a:r>
              <a:rPr lang="en-US" altLang="en-US" dirty="0">
                <a:cs typeface="Georgia" pitchFamily="18" charset="0"/>
              </a:rPr>
              <a:t>Based on a House Report in 1952 investigating Educational Programs under the GI Bill:</a:t>
            </a:r>
          </a:p>
          <a:p>
            <a:pPr marL="0" indent="0">
              <a:buNone/>
            </a:pPr>
            <a:endParaRPr lang="en-US" altLang="en-US" dirty="0">
              <a:cs typeface="Georgia" pitchFamily="18" charset="0"/>
            </a:endParaRPr>
          </a:p>
          <a:p>
            <a:r>
              <a:rPr lang="en-US" altLang="en-US" dirty="0">
                <a:cs typeface="Georgia" pitchFamily="18" charset="0"/>
              </a:rPr>
              <a:t>There was significant growth in private profit schools with little or no educational background</a:t>
            </a:r>
          </a:p>
          <a:p>
            <a:endParaRPr lang="en-US" altLang="en-US" dirty="0">
              <a:cs typeface="Georgia" pitchFamily="18" charset="0"/>
            </a:endParaRPr>
          </a:p>
          <a:p>
            <a:pPr>
              <a:defRPr/>
            </a:pPr>
            <a:r>
              <a:rPr lang="en-US" altLang="en-US" dirty="0">
                <a:cs typeface="Georgia" pitchFamily="18" charset="0"/>
              </a:rPr>
              <a:t>Too much waste, inefficiency, and fraud occurring with vocational trades and technical training in public and private schools</a:t>
            </a:r>
          </a:p>
          <a:p>
            <a:pPr marL="0" indent="0">
              <a:buNone/>
            </a:pPr>
            <a:endParaRPr lang="en-US" dirty="0"/>
          </a:p>
          <a:p>
            <a:pPr marL="0" indent="0">
              <a:buNone/>
            </a:pPr>
            <a:r>
              <a:rPr lang="en-US" dirty="0"/>
              <a:t>Congress </a:t>
            </a:r>
            <a:r>
              <a:rPr lang="en-US" altLang="en-US" dirty="0">
                <a:cs typeface="Georgia" pitchFamily="18" charset="0"/>
              </a:rPr>
              <a:t>adopted rules with the following modifications:</a:t>
            </a:r>
          </a:p>
          <a:p>
            <a:pPr marL="0" indent="0">
              <a:buNone/>
            </a:pPr>
            <a:endParaRPr lang="en-US" dirty="0"/>
          </a:p>
          <a:p>
            <a:r>
              <a:rPr lang="en-US" altLang="en-US" dirty="0">
                <a:cs typeface="Georgia" pitchFamily="18" charset="0"/>
              </a:rPr>
              <a:t>Require private schools to operate for two years</a:t>
            </a:r>
          </a:p>
          <a:p>
            <a:endParaRPr lang="en-US" dirty="0"/>
          </a:p>
          <a:p>
            <a:r>
              <a:rPr lang="en-US" dirty="0"/>
              <a:t>The school must maintain a minimum </a:t>
            </a:r>
            <a:r>
              <a:rPr lang="en-US" altLang="en-US" dirty="0">
                <a:cs typeface="Georgia" pitchFamily="18" charset="0"/>
              </a:rPr>
              <a:t>non-veterans enrollment of 15%</a:t>
            </a:r>
            <a:endParaRPr lang="en-US" dirty="0"/>
          </a:p>
        </p:txBody>
      </p:sp>
    </p:spTree>
    <p:extLst>
      <p:ext uri="{BB962C8B-B14F-4D97-AF65-F5344CB8AC3E}">
        <p14:creationId xmlns:p14="http://schemas.microsoft.com/office/powerpoint/2010/main" val="4160780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Current VA Educational Benefit Programs</a:t>
            </a:r>
          </a:p>
        </p:txBody>
      </p:sp>
    </p:spTree>
    <p:extLst>
      <p:ext uri="{BB962C8B-B14F-4D97-AF65-F5344CB8AC3E}">
        <p14:creationId xmlns:p14="http://schemas.microsoft.com/office/powerpoint/2010/main" val="1595977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Basic Education Benefit Process</a:t>
            </a:r>
          </a:p>
        </p:txBody>
      </p:sp>
      <p:sp>
        <p:nvSpPr>
          <p:cNvPr id="8" name="Arrow: Right 7">
            <a:extLst>
              <a:ext uri="{FF2B5EF4-FFF2-40B4-BE49-F238E27FC236}">
                <a16:creationId xmlns:a16="http://schemas.microsoft.com/office/drawing/2014/main" id="{F1E85E63-AC12-46F0-B135-1D0BB4242031}"/>
              </a:ext>
            </a:extLst>
          </p:cNvPr>
          <p:cNvSpPr/>
          <p:nvPr/>
        </p:nvSpPr>
        <p:spPr>
          <a:xfrm>
            <a:off x="1401170" y="2106684"/>
            <a:ext cx="9389660" cy="4064000"/>
          </a:xfrm>
          <a:prstGeom prst="rightArrow">
            <a:avLst/>
          </a:prstGeom>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sp>
      <p:grpSp>
        <p:nvGrpSpPr>
          <p:cNvPr id="10" name="Group 9">
            <a:extLst>
              <a:ext uri="{FF2B5EF4-FFF2-40B4-BE49-F238E27FC236}">
                <a16:creationId xmlns:a16="http://schemas.microsoft.com/office/drawing/2014/main" id="{903DC982-D7F5-454F-954C-CD559AD10FE7}"/>
              </a:ext>
            </a:extLst>
          </p:cNvPr>
          <p:cNvGrpSpPr/>
          <p:nvPr/>
        </p:nvGrpSpPr>
        <p:grpSpPr>
          <a:xfrm>
            <a:off x="1908890" y="3325883"/>
            <a:ext cx="1870992" cy="1625600"/>
            <a:chOff x="3889" y="1219199"/>
            <a:chExt cx="1870992" cy="1625600"/>
          </a:xfrm>
        </p:grpSpPr>
        <p:sp>
          <p:nvSpPr>
            <p:cNvPr id="20" name="Rectangle: Rounded Corners 19">
              <a:extLst>
                <a:ext uri="{FF2B5EF4-FFF2-40B4-BE49-F238E27FC236}">
                  <a16:creationId xmlns:a16="http://schemas.microsoft.com/office/drawing/2014/main" id="{50B799E3-6685-4FAA-A3E5-CBE3F09E0D59}"/>
                </a:ext>
              </a:extLst>
            </p:cNvPr>
            <p:cNvSpPr/>
            <p:nvPr/>
          </p:nvSpPr>
          <p:spPr>
            <a:xfrm>
              <a:off x="3889" y="1219199"/>
              <a:ext cx="1870992" cy="1625600"/>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1" name="Rectangle: Rounded Corners 5">
              <a:extLst>
                <a:ext uri="{FF2B5EF4-FFF2-40B4-BE49-F238E27FC236}">
                  <a16:creationId xmlns:a16="http://schemas.microsoft.com/office/drawing/2014/main" id="{1B2A633E-1A27-44CE-9938-E69D6DB83F4B}"/>
                </a:ext>
              </a:extLst>
            </p:cNvPr>
            <p:cNvSpPr txBox="1"/>
            <p:nvPr/>
          </p:nvSpPr>
          <p:spPr>
            <a:xfrm>
              <a:off x="83244" y="1298554"/>
              <a:ext cx="1712282" cy="1466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Submit an application for benefits via hard copy or electronically via VETS.gov</a:t>
              </a:r>
            </a:p>
          </p:txBody>
        </p:sp>
      </p:grpSp>
      <p:grpSp>
        <p:nvGrpSpPr>
          <p:cNvPr id="11" name="Group 10">
            <a:extLst>
              <a:ext uri="{FF2B5EF4-FFF2-40B4-BE49-F238E27FC236}">
                <a16:creationId xmlns:a16="http://schemas.microsoft.com/office/drawing/2014/main" id="{A5AAD461-A58A-4388-A357-6AD75FB730A6}"/>
              </a:ext>
            </a:extLst>
          </p:cNvPr>
          <p:cNvGrpSpPr/>
          <p:nvPr/>
        </p:nvGrpSpPr>
        <p:grpSpPr>
          <a:xfrm>
            <a:off x="3873433" y="3325883"/>
            <a:ext cx="1870992" cy="1625600"/>
            <a:chOff x="1968432" y="1219199"/>
            <a:chExt cx="1870992" cy="1625600"/>
          </a:xfrm>
        </p:grpSpPr>
        <p:sp>
          <p:nvSpPr>
            <p:cNvPr id="18" name="Rectangle: Rounded Corners 17">
              <a:extLst>
                <a:ext uri="{FF2B5EF4-FFF2-40B4-BE49-F238E27FC236}">
                  <a16:creationId xmlns:a16="http://schemas.microsoft.com/office/drawing/2014/main" id="{D0D4C770-D693-45F4-8BFC-AE5C3218F7F8}"/>
                </a:ext>
              </a:extLst>
            </p:cNvPr>
            <p:cNvSpPr/>
            <p:nvPr/>
          </p:nvSpPr>
          <p:spPr>
            <a:xfrm>
              <a:off x="1968432" y="1219199"/>
              <a:ext cx="1870992" cy="1625600"/>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9" name="Rectangle: Rounded Corners 7">
              <a:extLst>
                <a:ext uri="{FF2B5EF4-FFF2-40B4-BE49-F238E27FC236}">
                  <a16:creationId xmlns:a16="http://schemas.microsoft.com/office/drawing/2014/main" id="{DDB48674-0500-4674-B5AE-A5F01E1BFCF8}"/>
                </a:ext>
              </a:extLst>
            </p:cNvPr>
            <p:cNvSpPr txBox="1"/>
            <p:nvPr/>
          </p:nvSpPr>
          <p:spPr>
            <a:xfrm>
              <a:off x="2047787" y="1298554"/>
              <a:ext cx="1712282" cy="1466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Receives VA determination of their eligibility and entitlement via Certificate of Eligibility (COE)</a:t>
              </a:r>
            </a:p>
          </p:txBody>
        </p:sp>
      </p:grpSp>
      <p:grpSp>
        <p:nvGrpSpPr>
          <p:cNvPr id="12" name="Group 11">
            <a:extLst>
              <a:ext uri="{FF2B5EF4-FFF2-40B4-BE49-F238E27FC236}">
                <a16:creationId xmlns:a16="http://schemas.microsoft.com/office/drawing/2014/main" id="{B4A3121A-71C1-4271-AA8F-E734AEF31767}"/>
              </a:ext>
            </a:extLst>
          </p:cNvPr>
          <p:cNvGrpSpPr/>
          <p:nvPr/>
        </p:nvGrpSpPr>
        <p:grpSpPr>
          <a:xfrm>
            <a:off x="5837975" y="3325883"/>
            <a:ext cx="1870992" cy="1625600"/>
            <a:chOff x="3932974" y="1219199"/>
            <a:chExt cx="1870992" cy="1625600"/>
          </a:xfrm>
        </p:grpSpPr>
        <p:sp>
          <p:nvSpPr>
            <p:cNvPr id="16" name="Rectangle: Rounded Corners 15">
              <a:extLst>
                <a:ext uri="{FF2B5EF4-FFF2-40B4-BE49-F238E27FC236}">
                  <a16:creationId xmlns:a16="http://schemas.microsoft.com/office/drawing/2014/main" id="{18739ECB-6DBA-4F35-A26C-2960F43B034D}"/>
                </a:ext>
              </a:extLst>
            </p:cNvPr>
            <p:cNvSpPr/>
            <p:nvPr/>
          </p:nvSpPr>
          <p:spPr>
            <a:xfrm>
              <a:off x="3932974" y="1219199"/>
              <a:ext cx="1870992" cy="1625600"/>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7" name="Rectangle: Rounded Corners 9">
              <a:extLst>
                <a:ext uri="{FF2B5EF4-FFF2-40B4-BE49-F238E27FC236}">
                  <a16:creationId xmlns:a16="http://schemas.microsoft.com/office/drawing/2014/main" id="{5FE84EA7-0305-4617-BFDA-8A9AE43D51C9}"/>
                </a:ext>
              </a:extLst>
            </p:cNvPr>
            <p:cNvSpPr txBox="1"/>
            <p:nvPr/>
          </p:nvSpPr>
          <p:spPr>
            <a:xfrm>
              <a:off x="4012329" y="1298554"/>
              <a:ext cx="1712282" cy="1466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Submit an enrollment certification form to VA outlining their pursuit of training</a:t>
              </a:r>
            </a:p>
          </p:txBody>
        </p:sp>
      </p:grpSp>
      <p:grpSp>
        <p:nvGrpSpPr>
          <p:cNvPr id="13" name="Group 12">
            <a:extLst>
              <a:ext uri="{FF2B5EF4-FFF2-40B4-BE49-F238E27FC236}">
                <a16:creationId xmlns:a16="http://schemas.microsoft.com/office/drawing/2014/main" id="{ACB3F273-A1B4-4822-BC09-4C6744E21E43}"/>
              </a:ext>
            </a:extLst>
          </p:cNvPr>
          <p:cNvGrpSpPr/>
          <p:nvPr/>
        </p:nvGrpSpPr>
        <p:grpSpPr>
          <a:xfrm>
            <a:off x="7802518" y="3325883"/>
            <a:ext cx="1870992" cy="1625600"/>
            <a:chOff x="5897517" y="1219199"/>
            <a:chExt cx="1870992" cy="1625600"/>
          </a:xfrm>
        </p:grpSpPr>
        <p:sp>
          <p:nvSpPr>
            <p:cNvPr id="14" name="Rectangle: Rounded Corners 13">
              <a:extLst>
                <a:ext uri="{FF2B5EF4-FFF2-40B4-BE49-F238E27FC236}">
                  <a16:creationId xmlns:a16="http://schemas.microsoft.com/office/drawing/2014/main" id="{33C1A692-1EF4-47F3-B430-861A33336182}"/>
                </a:ext>
              </a:extLst>
            </p:cNvPr>
            <p:cNvSpPr/>
            <p:nvPr/>
          </p:nvSpPr>
          <p:spPr>
            <a:xfrm>
              <a:off x="5897517" y="1219199"/>
              <a:ext cx="1870992" cy="1625600"/>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5" name="Rectangle: Rounded Corners 11">
              <a:extLst>
                <a:ext uri="{FF2B5EF4-FFF2-40B4-BE49-F238E27FC236}">
                  <a16:creationId xmlns:a16="http://schemas.microsoft.com/office/drawing/2014/main" id="{20ACC2B1-867D-4272-AC00-DCF35D9F5738}"/>
                </a:ext>
              </a:extLst>
            </p:cNvPr>
            <p:cNvSpPr txBox="1"/>
            <p:nvPr/>
          </p:nvSpPr>
          <p:spPr>
            <a:xfrm>
              <a:off x="5976872" y="1298554"/>
              <a:ext cx="1712282" cy="14668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Receives payment for their training either directly or to the school</a:t>
              </a:r>
            </a:p>
          </p:txBody>
        </p:sp>
      </p:grpSp>
    </p:spTree>
    <p:extLst>
      <p:ext uri="{BB962C8B-B14F-4D97-AF65-F5344CB8AC3E}">
        <p14:creationId xmlns:p14="http://schemas.microsoft.com/office/powerpoint/2010/main" val="2625975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Education Benefit Programs</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sz="half" idx="1"/>
          </p:nvPr>
        </p:nvSpPr>
        <p:spPr>
          <a:xfrm>
            <a:off x="1276350" y="1181098"/>
            <a:ext cx="3351415" cy="5094211"/>
          </a:xfrm>
        </p:spPr>
        <p:txBody>
          <a:bodyPr anchor="ctr">
            <a:normAutofit/>
          </a:bodyPr>
          <a:lstStyle/>
          <a:p>
            <a:pPr marL="12064" marR="5080" indent="0">
              <a:lnSpc>
                <a:spcPct val="250000"/>
              </a:lnSpc>
              <a:buNone/>
            </a:pPr>
            <a:r>
              <a:rPr lang="en-US" u="heavy" spc="-15" dirty="0">
                <a:solidFill>
                  <a:schemeClr val="tx1"/>
                </a:solidFill>
                <a:cs typeface="Calibri"/>
              </a:rPr>
              <a:t>Ben</a:t>
            </a:r>
            <a:r>
              <a:rPr lang="en-US" u="heavy" spc="-40" dirty="0">
                <a:solidFill>
                  <a:schemeClr val="tx1"/>
                </a:solidFill>
                <a:cs typeface="Calibri"/>
              </a:rPr>
              <a:t>e</a:t>
            </a:r>
            <a:r>
              <a:rPr lang="en-US" u="heavy" spc="-15" dirty="0">
                <a:solidFill>
                  <a:schemeClr val="tx1"/>
                </a:solidFill>
                <a:cs typeface="Calibri"/>
              </a:rPr>
              <a:t>fi</a:t>
            </a:r>
            <a:r>
              <a:rPr lang="en-US" u="heavy" spc="-20" dirty="0">
                <a:solidFill>
                  <a:schemeClr val="tx1"/>
                </a:solidFill>
                <a:cs typeface="Calibri"/>
              </a:rPr>
              <a:t>t</a:t>
            </a:r>
            <a:r>
              <a:rPr lang="en-US" u="heavy" spc="-15" dirty="0">
                <a:solidFill>
                  <a:schemeClr val="tx1"/>
                </a:solidFill>
                <a:cs typeface="Calibri"/>
              </a:rPr>
              <a:t>s</a:t>
            </a:r>
            <a:r>
              <a:rPr lang="en-US" u="heavy" dirty="0">
                <a:solidFill>
                  <a:schemeClr val="tx1"/>
                </a:solidFill>
                <a:cs typeface="Calibri"/>
              </a:rPr>
              <a:t> </a:t>
            </a:r>
            <a:r>
              <a:rPr lang="en-US" u="heavy" spc="-75" dirty="0">
                <a:solidFill>
                  <a:schemeClr val="tx1"/>
                </a:solidFill>
                <a:cs typeface="Calibri"/>
              </a:rPr>
              <a:t>f</a:t>
            </a:r>
            <a:r>
              <a:rPr lang="en-US" u="heavy" spc="-20" dirty="0">
                <a:solidFill>
                  <a:schemeClr val="tx1"/>
                </a:solidFill>
                <a:cs typeface="Calibri"/>
              </a:rPr>
              <a:t>or</a:t>
            </a:r>
            <a:r>
              <a:rPr lang="en-US" u="heavy" dirty="0">
                <a:solidFill>
                  <a:schemeClr val="tx1"/>
                </a:solidFill>
                <a:cs typeface="Calibri"/>
              </a:rPr>
              <a:t> </a:t>
            </a:r>
            <a:r>
              <a:rPr lang="en-US" u="heavy" spc="-170" dirty="0">
                <a:solidFill>
                  <a:schemeClr val="tx1"/>
                </a:solidFill>
                <a:cs typeface="Calibri"/>
              </a:rPr>
              <a:t>V</a:t>
            </a:r>
            <a:r>
              <a:rPr lang="en-US" u="heavy" spc="-25" dirty="0">
                <a:solidFill>
                  <a:schemeClr val="tx1"/>
                </a:solidFill>
                <a:cs typeface="Calibri"/>
              </a:rPr>
              <a:t>e</a:t>
            </a:r>
            <a:r>
              <a:rPr lang="en-US" u="heavy" spc="-35" dirty="0">
                <a:solidFill>
                  <a:schemeClr val="tx1"/>
                </a:solidFill>
                <a:cs typeface="Calibri"/>
              </a:rPr>
              <a:t>t</a:t>
            </a:r>
            <a:r>
              <a:rPr lang="en-US" u="heavy" spc="-15" dirty="0">
                <a:solidFill>
                  <a:schemeClr val="tx1"/>
                </a:solidFill>
                <a:cs typeface="Calibri"/>
              </a:rPr>
              <a:t>e</a:t>
            </a:r>
            <a:r>
              <a:rPr lang="en-US" u="heavy" spc="-75" dirty="0">
                <a:solidFill>
                  <a:schemeClr val="tx1"/>
                </a:solidFill>
                <a:cs typeface="Calibri"/>
              </a:rPr>
              <a:t>r</a:t>
            </a:r>
            <a:r>
              <a:rPr lang="en-US" u="heavy" spc="-15" dirty="0">
                <a:solidFill>
                  <a:schemeClr val="tx1"/>
                </a:solidFill>
                <a:cs typeface="Calibri"/>
              </a:rPr>
              <a:t>ans </a:t>
            </a:r>
          </a:p>
          <a:p>
            <a:pPr marL="297814" marR="5080">
              <a:lnSpc>
                <a:spcPct val="250000"/>
              </a:lnSpc>
            </a:pPr>
            <a:r>
              <a:rPr lang="en-US" spc="-20" dirty="0">
                <a:solidFill>
                  <a:schemeClr val="tx1"/>
                </a:solidFill>
                <a:cs typeface="Calibri"/>
              </a:rPr>
              <a:t>Cha</a:t>
            </a:r>
            <a:r>
              <a:rPr lang="en-US" spc="-35" dirty="0">
                <a:solidFill>
                  <a:schemeClr val="tx1"/>
                </a:solidFill>
                <a:cs typeface="Calibri"/>
              </a:rPr>
              <a:t>pt</a:t>
            </a:r>
            <a:r>
              <a:rPr lang="en-US" spc="-15" dirty="0">
                <a:solidFill>
                  <a:schemeClr val="tx1"/>
                </a:solidFill>
                <a:cs typeface="Calibri"/>
              </a:rPr>
              <a:t>er</a:t>
            </a:r>
            <a:r>
              <a:rPr lang="en-US" spc="5" dirty="0">
                <a:solidFill>
                  <a:schemeClr val="tx1"/>
                </a:solidFill>
                <a:cs typeface="Calibri"/>
              </a:rPr>
              <a:t> </a:t>
            </a:r>
            <a:r>
              <a:rPr lang="en-US" spc="-15" dirty="0">
                <a:solidFill>
                  <a:schemeClr val="tx1"/>
                </a:solidFill>
                <a:cs typeface="Calibri"/>
              </a:rPr>
              <a:t>30</a:t>
            </a:r>
            <a:endParaRPr lang="en-US" dirty="0">
              <a:solidFill>
                <a:schemeClr val="tx1"/>
              </a:solidFill>
              <a:cs typeface="Calibri"/>
            </a:endParaRPr>
          </a:p>
          <a:p>
            <a:pPr marL="227329">
              <a:lnSpc>
                <a:spcPct val="100000"/>
              </a:lnSpc>
              <a:spcBef>
                <a:spcPts val="105"/>
              </a:spcBef>
            </a:pPr>
            <a:r>
              <a:rPr lang="en-US" spc="-20" dirty="0">
                <a:solidFill>
                  <a:schemeClr val="tx1"/>
                </a:solidFill>
                <a:cs typeface="Calibri"/>
              </a:rPr>
              <a:t>Cha</a:t>
            </a:r>
            <a:r>
              <a:rPr lang="en-US" spc="-35" dirty="0">
                <a:solidFill>
                  <a:schemeClr val="tx1"/>
                </a:solidFill>
                <a:cs typeface="Calibri"/>
              </a:rPr>
              <a:t>pt</a:t>
            </a:r>
            <a:r>
              <a:rPr lang="en-US" spc="-15" dirty="0">
                <a:solidFill>
                  <a:schemeClr val="tx1"/>
                </a:solidFill>
                <a:cs typeface="Calibri"/>
              </a:rPr>
              <a:t>er</a:t>
            </a:r>
            <a:r>
              <a:rPr lang="en-US" spc="5" dirty="0">
                <a:solidFill>
                  <a:schemeClr val="tx1"/>
                </a:solidFill>
                <a:cs typeface="Calibri"/>
              </a:rPr>
              <a:t> </a:t>
            </a:r>
            <a:r>
              <a:rPr lang="en-US" spc="-15" dirty="0">
                <a:solidFill>
                  <a:schemeClr val="tx1"/>
                </a:solidFill>
                <a:cs typeface="Calibri"/>
              </a:rPr>
              <a:t>33</a:t>
            </a:r>
            <a:endParaRPr lang="en-US" dirty="0">
              <a:solidFill>
                <a:schemeClr val="tx1"/>
              </a:solidFill>
              <a:cs typeface="Calibri"/>
            </a:endParaRPr>
          </a:p>
          <a:p>
            <a:pPr marL="227329">
              <a:lnSpc>
                <a:spcPct val="100000"/>
              </a:lnSpc>
              <a:spcBef>
                <a:spcPts val="675"/>
              </a:spcBef>
            </a:pPr>
            <a:r>
              <a:rPr lang="en-US" spc="-20" dirty="0">
                <a:solidFill>
                  <a:schemeClr val="tx1"/>
                </a:solidFill>
                <a:cs typeface="Calibri"/>
              </a:rPr>
              <a:t>C</a:t>
            </a:r>
            <a:r>
              <a:rPr lang="en-US" spc="-25" dirty="0">
                <a:solidFill>
                  <a:schemeClr val="tx1"/>
                </a:solidFill>
                <a:cs typeface="Calibri"/>
              </a:rPr>
              <a:t>h</a:t>
            </a:r>
            <a:r>
              <a:rPr lang="en-US" spc="-15" dirty="0">
                <a:solidFill>
                  <a:schemeClr val="tx1"/>
                </a:solidFill>
                <a:cs typeface="Calibri"/>
              </a:rPr>
              <a:t>a</a:t>
            </a:r>
            <a:r>
              <a:rPr lang="en-US" spc="-30" dirty="0">
                <a:solidFill>
                  <a:schemeClr val="tx1"/>
                </a:solidFill>
                <a:cs typeface="Calibri"/>
              </a:rPr>
              <a:t>p</a:t>
            </a:r>
            <a:r>
              <a:rPr lang="en-US" spc="-35" dirty="0">
                <a:solidFill>
                  <a:schemeClr val="tx1"/>
                </a:solidFill>
                <a:cs typeface="Calibri"/>
              </a:rPr>
              <a:t>t</a:t>
            </a:r>
            <a:r>
              <a:rPr lang="en-US" spc="-15" dirty="0">
                <a:solidFill>
                  <a:schemeClr val="tx1"/>
                </a:solidFill>
                <a:cs typeface="Calibri"/>
              </a:rPr>
              <a:t>er</a:t>
            </a:r>
            <a:r>
              <a:rPr lang="en-US" spc="5" dirty="0">
                <a:solidFill>
                  <a:schemeClr val="tx1"/>
                </a:solidFill>
                <a:cs typeface="Calibri"/>
              </a:rPr>
              <a:t> </a:t>
            </a:r>
            <a:r>
              <a:rPr lang="en-US" spc="-15" dirty="0">
                <a:solidFill>
                  <a:schemeClr val="tx1"/>
                </a:solidFill>
                <a:cs typeface="Calibri"/>
              </a:rPr>
              <a:t>1606</a:t>
            </a:r>
          </a:p>
        </p:txBody>
      </p:sp>
      <p:sp>
        <p:nvSpPr>
          <p:cNvPr id="9" name="Text Placeholder 6">
            <a:extLst>
              <a:ext uri="{FF2B5EF4-FFF2-40B4-BE49-F238E27FC236}">
                <a16:creationId xmlns:a16="http://schemas.microsoft.com/office/drawing/2014/main" id="{46DC6CE2-94ED-493E-8A17-9CF78EEAEC26}"/>
              </a:ext>
            </a:extLst>
          </p:cNvPr>
          <p:cNvSpPr txBox="1">
            <a:spLocks/>
          </p:cNvSpPr>
          <p:nvPr/>
        </p:nvSpPr>
        <p:spPr>
          <a:xfrm>
            <a:off x="7564235" y="1181099"/>
            <a:ext cx="3351415" cy="5094211"/>
          </a:xfrm>
          <a:prstGeom prst="rect">
            <a:avLst/>
          </a:prstGeom>
        </p:spPr>
        <p:txBody>
          <a:bodyPr anchor="ctr">
            <a:normAutofit/>
          </a:bodyPr>
          <a:lstStyle>
            <a:lvl1pPr marL="285750" indent="-285750" algn="l" defTabSz="914400" rtl="0" eaLnBrk="1" latinLnBrk="0" hangingPunct="1">
              <a:lnSpc>
                <a:spcPct val="90000"/>
              </a:lnSpc>
              <a:spcBef>
                <a:spcPts val="1000"/>
              </a:spcBef>
              <a:buSzPct val="135000"/>
              <a:buFont typeface="Arial" panose="020B0604020202020204" pitchFamily="34" charset="0"/>
              <a:buChar char="•"/>
              <a:defRPr sz="1800" kern="1200">
                <a:solidFill>
                  <a:srgbClr val="1A1A1A"/>
                </a:solidFill>
                <a:latin typeface="+mn-lt"/>
                <a:ea typeface="+mn-ea"/>
                <a:cs typeface="+mn-cs"/>
              </a:defRPr>
            </a:lvl1pPr>
            <a:lvl2pPr marL="7429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2pPr>
            <a:lvl3pPr marL="12001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3pPr>
            <a:lvl4pPr marL="16573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4pPr>
            <a:lvl5pPr marL="21145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64" marR="5080" indent="0">
              <a:lnSpc>
                <a:spcPts val="5620"/>
              </a:lnSpc>
              <a:buFont typeface="Arial" panose="020B0604020202020204" pitchFamily="34" charset="0"/>
              <a:buNone/>
            </a:pPr>
            <a:r>
              <a:rPr lang="en-US" u="heavy" spc="-15" dirty="0">
                <a:solidFill>
                  <a:schemeClr val="tx1"/>
                </a:solidFill>
                <a:cs typeface="Calibri"/>
              </a:rPr>
              <a:t>Ben</a:t>
            </a:r>
            <a:r>
              <a:rPr lang="en-US" u="heavy" spc="-40" dirty="0">
                <a:solidFill>
                  <a:schemeClr val="tx1"/>
                </a:solidFill>
                <a:cs typeface="Calibri"/>
              </a:rPr>
              <a:t>e</a:t>
            </a:r>
            <a:r>
              <a:rPr lang="en-US" u="heavy" spc="-15" dirty="0">
                <a:solidFill>
                  <a:schemeClr val="tx1"/>
                </a:solidFill>
                <a:cs typeface="Calibri"/>
              </a:rPr>
              <a:t>fi</a:t>
            </a:r>
            <a:r>
              <a:rPr lang="en-US" u="heavy" spc="-20" dirty="0">
                <a:solidFill>
                  <a:schemeClr val="tx1"/>
                </a:solidFill>
                <a:cs typeface="Calibri"/>
              </a:rPr>
              <a:t>t</a:t>
            </a:r>
            <a:r>
              <a:rPr lang="en-US" u="heavy" spc="-15" dirty="0">
                <a:solidFill>
                  <a:schemeClr val="tx1"/>
                </a:solidFill>
                <a:cs typeface="Calibri"/>
              </a:rPr>
              <a:t>s</a:t>
            </a:r>
            <a:r>
              <a:rPr lang="en-US" u="heavy" dirty="0">
                <a:solidFill>
                  <a:schemeClr val="tx1"/>
                </a:solidFill>
                <a:cs typeface="Calibri"/>
              </a:rPr>
              <a:t> </a:t>
            </a:r>
            <a:r>
              <a:rPr lang="en-US" u="heavy" spc="-75" dirty="0">
                <a:solidFill>
                  <a:schemeClr val="tx1"/>
                </a:solidFill>
                <a:cs typeface="Calibri"/>
              </a:rPr>
              <a:t>f</a:t>
            </a:r>
            <a:r>
              <a:rPr lang="en-US" u="heavy" spc="-20" dirty="0">
                <a:solidFill>
                  <a:schemeClr val="tx1"/>
                </a:solidFill>
                <a:cs typeface="Calibri"/>
              </a:rPr>
              <a:t>or</a:t>
            </a:r>
            <a:r>
              <a:rPr lang="en-US" u="heavy" dirty="0">
                <a:solidFill>
                  <a:schemeClr val="tx1"/>
                </a:solidFill>
                <a:cs typeface="Calibri"/>
              </a:rPr>
              <a:t> </a:t>
            </a:r>
            <a:r>
              <a:rPr lang="en-US" u="heavy" spc="-170" dirty="0">
                <a:solidFill>
                  <a:schemeClr val="tx1"/>
                </a:solidFill>
                <a:cs typeface="Calibri"/>
              </a:rPr>
              <a:t>Dependents</a:t>
            </a:r>
            <a:r>
              <a:rPr lang="en-US" u="heavy" spc="-15" dirty="0">
                <a:solidFill>
                  <a:schemeClr val="tx1"/>
                </a:solidFill>
                <a:cs typeface="Calibri"/>
              </a:rPr>
              <a:t> </a:t>
            </a:r>
          </a:p>
          <a:p>
            <a:pPr marL="297814" marR="5080">
              <a:lnSpc>
                <a:spcPts val="5620"/>
              </a:lnSpc>
            </a:pPr>
            <a:r>
              <a:rPr lang="en-US" spc="-20" dirty="0">
                <a:solidFill>
                  <a:schemeClr val="tx1"/>
                </a:solidFill>
                <a:cs typeface="Calibri"/>
              </a:rPr>
              <a:t>Cha</a:t>
            </a:r>
            <a:r>
              <a:rPr lang="en-US" spc="-35" dirty="0">
                <a:solidFill>
                  <a:schemeClr val="tx1"/>
                </a:solidFill>
                <a:cs typeface="Calibri"/>
              </a:rPr>
              <a:t>pt</a:t>
            </a:r>
            <a:r>
              <a:rPr lang="en-US" spc="-15" dirty="0">
                <a:solidFill>
                  <a:schemeClr val="tx1"/>
                </a:solidFill>
                <a:cs typeface="Calibri"/>
              </a:rPr>
              <a:t>er</a:t>
            </a:r>
            <a:r>
              <a:rPr lang="en-US" spc="5" dirty="0">
                <a:solidFill>
                  <a:schemeClr val="tx1"/>
                </a:solidFill>
                <a:cs typeface="Calibri"/>
              </a:rPr>
              <a:t> </a:t>
            </a:r>
            <a:r>
              <a:rPr lang="en-US" spc="-15" dirty="0">
                <a:solidFill>
                  <a:schemeClr val="tx1"/>
                </a:solidFill>
                <a:cs typeface="Calibri"/>
              </a:rPr>
              <a:t>35</a:t>
            </a:r>
            <a:endParaRPr lang="en-US" dirty="0">
              <a:solidFill>
                <a:schemeClr val="tx1"/>
              </a:solidFill>
              <a:cs typeface="Calibri"/>
            </a:endParaRPr>
          </a:p>
          <a:p>
            <a:pPr marL="227329">
              <a:lnSpc>
                <a:spcPct val="100000"/>
              </a:lnSpc>
              <a:spcBef>
                <a:spcPts val="105"/>
              </a:spcBef>
            </a:pPr>
            <a:r>
              <a:rPr lang="en-US" spc="-20" dirty="0">
                <a:solidFill>
                  <a:schemeClr val="tx1"/>
                </a:solidFill>
                <a:cs typeface="Calibri"/>
              </a:rPr>
              <a:t>Cha</a:t>
            </a:r>
            <a:r>
              <a:rPr lang="en-US" spc="-35" dirty="0">
                <a:solidFill>
                  <a:schemeClr val="tx1"/>
                </a:solidFill>
                <a:cs typeface="Calibri"/>
              </a:rPr>
              <a:t>pt</a:t>
            </a:r>
            <a:r>
              <a:rPr lang="en-US" spc="-15" dirty="0">
                <a:solidFill>
                  <a:schemeClr val="tx1"/>
                </a:solidFill>
                <a:cs typeface="Calibri"/>
              </a:rPr>
              <a:t>er</a:t>
            </a:r>
            <a:r>
              <a:rPr lang="en-US" spc="5" dirty="0">
                <a:solidFill>
                  <a:schemeClr val="tx1"/>
                </a:solidFill>
                <a:cs typeface="Calibri"/>
              </a:rPr>
              <a:t> </a:t>
            </a:r>
            <a:r>
              <a:rPr lang="en-US" spc="-15" dirty="0">
                <a:solidFill>
                  <a:schemeClr val="tx1"/>
                </a:solidFill>
                <a:cs typeface="Calibri"/>
              </a:rPr>
              <a:t>33 TOE</a:t>
            </a:r>
            <a:endParaRPr lang="en-US" dirty="0">
              <a:solidFill>
                <a:schemeClr val="tx1"/>
              </a:solidFill>
              <a:cs typeface="Calibri"/>
            </a:endParaRPr>
          </a:p>
          <a:p>
            <a:pPr marL="227329">
              <a:lnSpc>
                <a:spcPct val="100000"/>
              </a:lnSpc>
              <a:spcBef>
                <a:spcPts val="675"/>
              </a:spcBef>
            </a:pPr>
            <a:r>
              <a:rPr lang="en-US" spc="-20" dirty="0">
                <a:solidFill>
                  <a:schemeClr val="tx1"/>
                </a:solidFill>
                <a:cs typeface="Calibri"/>
              </a:rPr>
              <a:t>Fry Scholarship</a:t>
            </a:r>
            <a:endParaRPr lang="en-US" spc="-15" dirty="0">
              <a:solidFill>
                <a:schemeClr val="tx1"/>
              </a:solidFill>
              <a:cs typeface="Calibri"/>
            </a:endParaRPr>
          </a:p>
        </p:txBody>
      </p:sp>
    </p:spTree>
    <p:extLst>
      <p:ext uri="{BB962C8B-B14F-4D97-AF65-F5344CB8AC3E}">
        <p14:creationId xmlns:p14="http://schemas.microsoft.com/office/powerpoint/2010/main" val="2095641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Chapter 30 Montgomery GI Bill – Active Duty (MGIB-AD)</a:t>
            </a:r>
          </a:p>
        </p:txBody>
      </p:sp>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11"/>
          </p:nvPr>
        </p:nvSpPr>
        <p:spPr/>
        <p:txBody>
          <a:bodyPr anchor="ctr"/>
          <a:lstStyle/>
          <a:p>
            <a:pPr marL="298450" marR="5080">
              <a:lnSpc>
                <a:spcPct val="100000"/>
              </a:lnSpc>
              <a:spcBef>
                <a:spcPts val="1775"/>
              </a:spcBef>
              <a:tabLst>
                <a:tab pos="299720" algn="l"/>
                <a:tab pos="7004684" algn="l"/>
              </a:tabLst>
            </a:pPr>
            <a:r>
              <a:rPr lang="en-US" spc="-20" dirty="0">
                <a:solidFill>
                  <a:schemeClr val="tx1"/>
                </a:solidFill>
              </a:rPr>
              <a:t>If enlisted less than three years, serviceperson must serve 24 continuous month. If more than three years, serviceperson must serve at least 36 months (exceptions apply)</a:t>
            </a:r>
          </a:p>
          <a:p>
            <a:pPr marL="298450">
              <a:lnSpc>
                <a:spcPct val="100000"/>
              </a:lnSpc>
              <a:spcBef>
                <a:spcPts val="1775"/>
              </a:spcBef>
              <a:tabLst>
                <a:tab pos="299720" algn="l"/>
              </a:tabLst>
            </a:pPr>
            <a:r>
              <a:rPr lang="en-US" spc="-20" dirty="0">
                <a:solidFill>
                  <a:schemeClr val="tx1"/>
                </a:solidFill>
              </a:rPr>
              <a:t>Must have a qualifying period of honorable service</a:t>
            </a:r>
          </a:p>
          <a:p>
            <a:pPr marL="298450">
              <a:lnSpc>
                <a:spcPct val="100000"/>
              </a:lnSpc>
              <a:spcBef>
                <a:spcPts val="1775"/>
              </a:spcBef>
              <a:tabLst>
                <a:tab pos="299720" algn="l"/>
              </a:tabLst>
            </a:pPr>
            <a:r>
              <a:rPr lang="en-US" spc="-20" dirty="0">
                <a:solidFill>
                  <a:schemeClr val="tx1"/>
                </a:solidFill>
              </a:rPr>
              <a:t>Must not have declined GI Bill in writing at initial entry</a:t>
            </a:r>
          </a:p>
        </p:txBody>
      </p:sp>
      <p:pic>
        <p:nvPicPr>
          <p:cNvPr id="6" name="Picture 4">
            <a:extLst>
              <a:ext uri="{FF2B5EF4-FFF2-40B4-BE49-F238E27FC236}">
                <a16:creationId xmlns:a16="http://schemas.microsoft.com/office/drawing/2014/main" id="{2519412D-643B-4A1F-AE04-3CDC567E11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2266950"/>
            <a:ext cx="431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25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Chapter 35 </a:t>
            </a:r>
            <a:r>
              <a:rPr lang="en-US" spc="-20" dirty="0"/>
              <a:t>Depe</a:t>
            </a:r>
            <a:r>
              <a:rPr lang="en-US" spc="-25" dirty="0"/>
              <a:t>n</a:t>
            </a:r>
            <a:r>
              <a:rPr lang="en-US" spc="-20" dirty="0"/>
              <a:t>de</a:t>
            </a:r>
            <a:r>
              <a:rPr lang="en-US" spc="-50" dirty="0"/>
              <a:t>n</a:t>
            </a:r>
            <a:r>
              <a:rPr lang="en-US" spc="-15" dirty="0"/>
              <a:t>ts</a:t>
            </a:r>
            <a:r>
              <a:rPr lang="en-US" spc="45" dirty="0"/>
              <a:t> </a:t>
            </a:r>
            <a:r>
              <a:rPr lang="en-US" spc="-50" dirty="0"/>
              <a:t>E</a:t>
            </a:r>
            <a:r>
              <a:rPr lang="en-US" spc="-20" dirty="0"/>
              <a:t>du</a:t>
            </a:r>
            <a:r>
              <a:rPr lang="en-US" spc="-40" dirty="0"/>
              <a:t>c</a:t>
            </a:r>
            <a:r>
              <a:rPr lang="en-US" spc="-35" dirty="0"/>
              <a:t>a</a:t>
            </a:r>
            <a:r>
              <a:rPr lang="en-US" spc="-15" dirty="0"/>
              <a:t>tion</a:t>
            </a:r>
            <a:r>
              <a:rPr lang="en-US" spc="15" dirty="0"/>
              <a:t> </a:t>
            </a:r>
            <a:r>
              <a:rPr lang="en-US" spc="-15" dirty="0"/>
              <a:t>Ass</a:t>
            </a:r>
            <a:r>
              <a:rPr lang="en-US" spc="-20" dirty="0"/>
              <a:t>i</a:t>
            </a:r>
            <a:r>
              <a:rPr lang="en-US" spc="-55" dirty="0"/>
              <a:t>st</a:t>
            </a:r>
            <a:r>
              <a:rPr lang="en-US" spc="-15" dirty="0"/>
              <a:t>ance (DEA)</a:t>
            </a:r>
            <a:endParaRPr lang="en-US" dirty="0"/>
          </a:p>
        </p:txBody>
      </p:sp>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11"/>
          </p:nvPr>
        </p:nvSpPr>
        <p:spPr/>
        <p:txBody>
          <a:bodyPr anchor="ctr"/>
          <a:lstStyle/>
          <a:p>
            <a:pPr marL="0" indent="0">
              <a:lnSpc>
                <a:spcPct val="100000"/>
              </a:lnSpc>
              <a:buNone/>
            </a:pPr>
            <a:r>
              <a:rPr lang="en-US" spc="-20" dirty="0">
                <a:solidFill>
                  <a:schemeClr val="tx1"/>
                </a:solidFill>
              </a:rPr>
              <a:t>Available to the spouse, surviving spouse, or dependent child of a veteran who:</a:t>
            </a:r>
          </a:p>
          <a:p>
            <a:pPr marL="298450" marR="187325">
              <a:lnSpc>
                <a:spcPct val="100000"/>
              </a:lnSpc>
              <a:spcBef>
                <a:spcPts val="1755"/>
              </a:spcBef>
              <a:tabLst>
                <a:tab pos="355600" algn="l"/>
              </a:tabLst>
            </a:pPr>
            <a:r>
              <a:rPr lang="en-US" spc="-20" dirty="0">
                <a:solidFill>
                  <a:schemeClr val="tx1"/>
                </a:solidFill>
              </a:rPr>
              <a:t>Is 100% disabled as a result of a service connected disability</a:t>
            </a:r>
          </a:p>
          <a:p>
            <a:pPr marL="298450" marR="267335">
              <a:lnSpc>
                <a:spcPct val="100000"/>
              </a:lnSpc>
              <a:spcBef>
                <a:spcPts val="1725"/>
              </a:spcBef>
              <a:tabLst>
                <a:tab pos="355600" algn="l"/>
              </a:tabLst>
            </a:pPr>
            <a:r>
              <a:rPr lang="en-US" spc="-20" dirty="0">
                <a:solidFill>
                  <a:schemeClr val="tx1"/>
                </a:solidFill>
              </a:rPr>
              <a:t>Died as 100% disabled as a result of a service connected injury or while on active duty.</a:t>
            </a:r>
          </a:p>
          <a:p>
            <a:pPr marL="298450" marR="231775">
              <a:lnSpc>
                <a:spcPct val="100000"/>
              </a:lnSpc>
              <a:spcBef>
                <a:spcPts val="1725"/>
              </a:spcBef>
              <a:tabLst>
                <a:tab pos="355600" algn="l"/>
                <a:tab pos="6894830" algn="l"/>
              </a:tabLst>
            </a:pPr>
            <a:r>
              <a:rPr lang="en-US" spc="-20" dirty="0">
                <a:solidFill>
                  <a:schemeClr val="tx1"/>
                </a:solidFill>
              </a:rPr>
              <a:t>Was held as a POW or was MIA for 90 days 	</a:t>
            </a:r>
          </a:p>
        </p:txBody>
      </p:sp>
      <p:pic>
        <p:nvPicPr>
          <p:cNvPr id="6" name="Picture 4">
            <a:extLst>
              <a:ext uri="{FF2B5EF4-FFF2-40B4-BE49-F238E27FC236}">
                <a16:creationId xmlns:a16="http://schemas.microsoft.com/office/drawing/2014/main" id="{2519412D-643B-4A1F-AE04-3CDC567E11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2266950"/>
            <a:ext cx="431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582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Chapter 1606 Montgomery GI Bill – Selected Reserve (MGIB-SR)</a:t>
            </a:r>
          </a:p>
        </p:txBody>
      </p:sp>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11"/>
          </p:nvPr>
        </p:nvSpPr>
        <p:spPr/>
        <p:txBody>
          <a:bodyPr anchor="ctr"/>
          <a:lstStyle/>
          <a:p>
            <a:pPr marL="12700" indent="0">
              <a:lnSpc>
                <a:spcPct val="100000"/>
              </a:lnSpc>
              <a:buNone/>
              <a:tabLst>
                <a:tab pos="355600" algn="l"/>
              </a:tabLst>
            </a:pPr>
            <a:r>
              <a:rPr lang="en-US" spc="-20" dirty="0">
                <a:solidFill>
                  <a:schemeClr val="tx1"/>
                </a:solidFill>
              </a:rPr>
              <a:t>The reservist must have: </a:t>
            </a:r>
          </a:p>
          <a:p>
            <a:pPr marL="12700" indent="0">
              <a:lnSpc>
                <a:spcPct val="100000"/>
              </a:lnSpc>
              <a:buNone/>
              <a:tabLst>
                <a:tab pos="355600" algn="l"/>
              </a:tabLst>
            </a:pPr>
            <a:endParaRPr lang="en-US" spc="-20" dirty="0">
              <a:solidFill>
                <a:schemeClr val="tx1"/>
              </a:solidFill>
            </a:endParaRPr>
          </a:p>
          <a:p>
            <a:pPr marL="298450">
              <a:lnSpc>
                <a:spcPct val="100000"/>
              </a:lnSpc>
              <a:tabLst>
                <a:tab pos="355600" algn="l"/>
              </a:tabLst>
            </a:pPr>
            <a:r>
              <a:rPr lang="en-US" spc="-20" dirty="0">
                <a:solidFill>
                  <a:schemeClr val="tx1"/>
                </a:solidFill>
              </a:rPr>
              <a:t>Served for six years</a:t>
            </a:r>
          </a:p>
          <a:p>
            <a:pPr marL="298450">
              <a:lnSpc>
                <a:spcPct val="100000"/>
              </a:lnSpc>
              <a:tabLst>
                <a:tab pos="355600" algn="l"/>
              </a:tabLst>
            </a:pPr>
            <a:r>
              <a:rPr lang="en-US" spc="-20" dirty="0">
                <a:solidFill>
                  <a:schemeClr val="tx1"/>
                </a:solidFill>
              </a:rPr>
              <a:t>A high school diploma or equivalent</a:t>
            </a:r>
          </a:p>
          <a:p>
            <a:pPr marL="298450">
              <a:lnSpc>
                <a:spcPct val="100000"/>
              </a:lnSpc>
              <a:spcBef>
                <a:spcPts val="670"/>
              </a:spcBef>
              <a:tabLst>
                <a:tab pos="355600" algn="l"/>
              </a:tabLst>
            </a:pPr>
            <a:r>
              <a:rPr lang="en-US" spc="-20" dirty="0">
                <a:solidFill>
                  <a:schemeClr val="tx1"/>
                </a:solidFill>
              </a:rPr>
              <a:t>Completed Initial Active Duty Training (IADT)</a:t>
            </a:r>
          </a:p>
        </p:txBody>
      </p:sp>
      <p:pic>
        <p:nvPicPr>
          <p:cNvPr id="6" name="Picture 4">
            <a:extLst>
              <a:ext uri="{FF2B5EF4-FFF2-40B4-BE49-F238E27FC236}">
                <a16:creationId xmlns:a16="http://schemas.microsoft.com/office/drawing/2014/main" id="{2519412D-643B-4A1F-AE04-3CDC567E11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2266950"/>
            <a:ext cx="431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888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a:xfrm>
            <a:off x="549728" y="571500"/>
            <a:ext cx="11092543" cy="315912"/>
          </a:xfrm>
        </p:spPr>
        <p:txBody>
          <a:bodyPr/>
          <a:lstStyle/>
          <a:p>
            <a:pPr marL="115570">
              <a:lnSpc>
                <a:spcPct val="100000"/>
              </a:lnSpc>
            </a:pPr>
            <a:r>
              <a:rPr lang="en-US" dirty="0"/>
              <a:t>Payments for Chapters 30, 35 &amp; 1606 Monthly Rates</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type="body" sz="quarter" idx="11"/>
          </p:nvPr>
        </p:nvSpPr>
        <p:spPr/>
        <p:txBody>
          <a:bodyPr anchor="ctr">
            <a:normAutofit/>
          </a:bodyPr>
          <a:lstStyle/>
          <a:p>
            <a:pPr marL="12700" indent="0">
              <a:lnSpc>
                <a:spcPct val="100000"/>
              </a:lnSpc>
              <a:buClr>
                <a:srgbClr val="CC0000"/>
              </a:buClr>
              <a:buNone/>
              <a:tabLst>
                <a:tab pos="469900" algn="l"/>
              </a:tabLst>
            </a:pPr>
            <a:r>
              <a:rPr lang="en-US" dirty="0">
                <a:solidFill>
                  <a:schemeClr val="tx1"/>
                </a:solidFill>
              </a:rPr>
              <a:t>A benefit is paid to the student monthly based on the number of days certified.</a:t>
            </a:r>
          </a:p>
          <a:p>
            <a:pPr marL="12700" indent="0">
              <a:lnSpc>
                <a:spcPct val="100000"/>
              </a:lnSpc>
              <a:buClr>
                <a:srgbClr val="CC0000"/>
              </a:buClr>
              <a:buNone/>
              <a:tabLst>
                <a:tab pos="469900" algn="l"/>
              </a:tabLst>
            </a:pPr>
            <a:endParaRPr lang="en-US" dirty="0">
              <a:solidFill>
                <a:schemeClr val="tx1"/>
              </a:solidFill>
            </a:endParaRPr>
          </a:p>
          <a:p>
            <a:pPr marL="298450">
              <a:lnSpc>
                <a:spcPct val="100000"/>
              </a:lnSpc>
              <a:tabLst>
                <a:tab pos="469900" algn="l"/>
              </a:tabLst>
            </a:pPr>
            <a:r>
              <a:rPr lang="en-US" dirty="0">
                <a:solidFill>
                  <a:schemeClr val="tx1"/>
                </a:solidFill>
              </a:rPr>
              <a:t>Full month – Full benefit</a:t>
            </a:r>
          </a:p>
          <a:p>
            <a:pPr marL="298450">
              <a:lnSpc>
                <a:spcPct val="100000"/>
              </a:lnSpc>
              <a:tabLst>
                <a:tab pos="469900" algn="l"/>
              </a:tabLst>
            </a:pPr>
            <a:r>
              <a:rPr lang="en-US" dirty="0">
                <a:solidFill>
                  <a:schemeClr val="tx1"/>
                </a:solidFill>
              </a:rPr>
              <a:t>Less than a month – Prorated based on a 30-day month</a:t>
            </a:r>
          </a:p>
        </p:txBody>
      </p:sp>
      <p:pic>
        <p:nvPicPr>
          <p:cNvPr id="6" name="Picture Placeholder 5">
            <a:extLst>
              <a:ext uri="{FF2B5EF4-FFF2-40B4-BE49-F238E27FC236}">
                <a16:creationId xmlns:a16="http://schemas.microsoft.com/office/drawing/2014/main" id="{D501B626-3C30-4270-A604-3DC2F3B1DC2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01" r="1601"/>
          <a:stretch>
            <a:fillRect/>
          </a:stretch>
        </p:blipFill>
        <p:spPr>
          <a:xfrm>
            <a:off x="7751763" y="1181100"/>
            <a:ext cx="3944937" cy="5094288"/>
          </a:xfrm>
          <a:prstGeom prst="rect">
            <a:avLst/>
          </a:prstGeom>
        </p:spPr>
      </p:pic>
      <p:pic>
        <p:nvPicPr>
          <p:cNvPr id="8" name="Picture Placeholder 2">
            <a:extLst>
              <a:ext uri="{FF2B5EF4-FFF2-40B4-BE49-F238E27FC236}">
                <a16:creationId xmlns:a16="http://schemas.microsoft.com/office/drawing/2014/main" id="{39C1AA92-3F00-4F70-8A7A-CCE3D8442644}"/>
              </a:ext>
            </a:extLst>
          </p:cNvPr>
          <p:cNvPicPr>
            <a:picLocks noChangeAspect="1"/>
          </p:cNvPicPr>
          <p:nvPr/>
        </p:nvPicPr>
        <p:blipFill>
          <a:blip r:embed="rId4">
            <a:extLst>
              <a:ext uri="{28A0092B-C50C-407E-A947-70E740481C1C}">
                <a14:useLocalDpi xmlns:a14="http://schemas.microsoft.com/office/drawing/2010/main" val="0"/>
              </a:ext>
            </a:extLst>
          </a:blip>
          <a:srcRect t="45" b="45"/>
          <a:stretch>
            <a:fillRect/>
          </a:stretch>
        </p:blipFill>
        <p:spPr>
          <a:xfrm>
            <a:off x="7751880" y="1181101"/>
            <a:ext cx="3944820" cy="5094210"/>
          </a:xfrm>
          <a:prstGeom prst="rect">
            <a:avLst/>
          </a:prstGeom>
          <a:effectLst>
            <a:outerShdw blurRad="177800" dist="38100" dir="2700000" algn="br" rotWithShape="0">
              <a:prstClr val="black">
                <a:alpha val="60000"/>
              </a:prstClr>
            </a:outerShdw>
          </a:effectLst>
        </p:spPr>
      </p:pic>
    </p:spTree>
    <p:extLst>
      <p:ext uri="{BB962C8B-B14F-4D97-AF65-F5344CB8AC3E}">
        <p14:creationId xmlns:p14="http://schemas.microsoft.com/office/powerpoint/2010/main" val="2061054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3AAB-1A22-47AC-979A-A997BABD4051}"/>
              </a:ext>
            </a:extLst>
          </p:cNvPr>
          <p:cNvSpPr>
            <a:spLocks noGrp="1"/>
          </p:cNvSpPr>
          <p:nvPr>
            <p:ph type="title"/>
          </p:nvPr>
        </p:nvSpPr>
        <p:spPr/>
        <p:txBody>
          <a:bodyPr/>
          <a:lstStyle/>
          <a:p>
            <a:r>
              <a:rPr lang="en-US" dirty="0"/>
              <a:t>Training Time for Chapters 30, 35 &amp; 1606 (1 of 4)</a:t>
            </a:r>
          </a:p>
        </p:txBody>
      </p:sp>
      <p:sp>
        <p:nvSpPr>
          <p:cNvPr id="4" name="Text Placeholder 3">
            <a:extLst>
              <a:ext uri="{FF2B5EF4-FFF2-40B4-BE49-F238E27FC236}">
                <a16:creationId xmlns:a16="http://schemas.microsoft.com/office/drawing/2014/main" id="{1CA10884-9744-40AE-BD2C-D0D1E8AAF236}"/>
              </a:ext>
            </a:extLst>
          </p:cNvPr>
          <p:cNvSpPr>
            <a:spLocks noGrp="1"/>
          </p:cNvSpPr>
          <p:nvPr>
            <p:ph type="body" sz="quarter" idx="11"/>
          </p:nvPr>
        </p:nvSpPr>
        <p:spPr>
          <a:xfrm>
            <a:off x="500568" y="1181099"/>
            <a:ext cx="11092543" cy="2000251"/>
          </a:xfrm>
        </p:spPr>
        <p:txBody>
          <a:bodyPr/>
          <a:lstStyle/>
          <a:p>
            <a:pPr marL="0" indent="0" algn="ctr">
              <a:buNone/>
            </a:pPr>
            <a:r>
              <a:rPr lang="en-US" b="1" dirty="0"/>
              <a:t>Clock Hours</a:t>
            </a:r>
          </a:p>
          <a:p>
            <a:pPr marL="0" indent="0">
              <a:buNone/>
            </a:pPr>
            <a:br>
              <a:rPr lang="en-US" dirty="0"/>
            </a:br>
            <a:r>
              <a:rPr lang="en-US" dirty="0"/>
              <a:t>Actual hours per week a student spends attending class or other instructional activities that count toward completing a program of study. </a:t>
            </a:r>
          </a:p>
          <a:p>
            <a:r>
              <a:rPr lang="en-US" dirty="0"/>
              <a:t>Complete 18 clock hours per week if the predominant portion is spent in the classroom</a:t>
            </a:r>
          </a:p>
          <a:p>
            <a:r>
              <a:rPr lang="en-US" dirty="0"/>
              <a:t>Complete 22 clock hours per week if the predominant instruction is more like shop practice</a:t>
            </a:r>
          </a:p>
        </p:txBody>
      </p:sp>
      <p:sp>
        <p:nvSpPr>
          <p:cNvPr id="5" name="Text Placeholder 3">
            <a:extLst>
              <a:ext uri="{FF2B5EF4-FFF2-40B4-BE49-F238E27FC236}">
                <a16:creationId xmlns:a16="http://schemas.microsoft.com/office/drawing/2014/main" id="{04761732-A21E-4D34-8E48-05FA6BDA5938}"/>
              </a:ext>
            </a:extLst>
          </p:cNvPr>
          <p:cNvSpPr txBox="1">
            <a:spLocks/>
          </p:cNvSpPr>
          <p:nvPr/>
        </p:nvSpPr>
        <p:spPr>
          <a:xfrm>
            <a:off x="500568" y="3956031"/>
            <a:ext cx="11092543" cy="2000251"/>
          </a:xfrm>
          <a:prstGeom prst="rect">
            <a:avLst/>
          </a:prstGeom>
        </p:spPr>
        <p:txBody>
          <a:bodyPr/>
          <a:lstStyle>
            <a:lvl1pPr marL="285750" indent="-285750" algn="l" defTabSz="914400" rtl="0" eaLnBrk="1" latinLnBrk="0" hangingPunct="1">
              <a:lnSpc>
                <a:spcPct val="90000"/>
              </a:lnSpc>
              <a:spcBef>
                <a:spcPts val="1000"/>
              </a:spcBef>
              <a:buSzPct val="135000"/>
              <a:buFont typeface="Arial" panose="020B0604020202020204" pitchFamily="34" charset="0"/>
              <a:buChar char="•"/>
              <a:defRPr sz="1800" kern="1200">
                <a:solidFill>
                  <a:srgbClr val="1A1A1A"/>
                </a:solidFill>
                <a:latin typeface="+mn-lt"/>
                <a:ea typeface="+mn-ea"/>
                <a:cs typeface="+mn-cs"/>
              </a:defRPr>
            </a:lvl1pPr>
            <a:lvl2pPr marL="7429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2pPr>
            <a:lvl3pPr marL="12001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3pPr>
            <a:lvl4pPr marL="16573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4pPr>
            <a:lvl5pPr marL="21145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Credit Hours</a:t>
            </a:r>
          </a:p>
          <a:p>
            <a:pPr marL="0" indent="0">
              <a:buNone/>
            </a:pPr>
            <a:br>
              <a:rPr lang="en-US" dirty="0"/>
            </a:br>
            <a:r>
              <a:rPr lang="en-US" dirty="0"/>
              <a:t>The number of credits a student receives for enrolling in, and successfully completing a given course. </a:t>
            </a:r>
          </a:p>
          <a:p>
            <a:r>
              <a:rPr lang="en-US" dirty="0"/>
              <a:t>Students complete a certain number of credits to complete a program</a:t>
            </a:r>
          </a:p>
          <a:p>
            <a:r>
              <a:rPr lang="en-US" b="1" dirty="0"/>
              <a:t>Does not </a:t>
            </a:r>
            <a:r>
              <a:rPr lang="en-US" dirty="0"/>
              <a:t>directly reflect the total number of a student spends in class</a:t>
            </a:r>
          </a:p>
          <a:p>
            <a:r>
              <a:rPr lang="en-US" dirty="0"/>
              <a:t>Reflect each course’s workload</a:t>
            </a:r>
            <a:endParaRPr lang="en-US" b="1" dirty="0"/>
          </a:p>
        </p:txBody>
      </p:sp>
    </p:spTree>
    <p:extLst>
      <p:ext uri="{BB962C8B-B14F-4D97-AF65-F5344CB8AC3E}">
        <p14:creationId xmlns:p14="http://schemas.microsoft.com/office/powerpoint/2010/main" val="4151777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a:xfrm>
            <a:off x="549728" y="571500"/>
            <a:ext cx="11092543" cy="315912"/>
          </a:xfrm>
        </p:spPr>
        <p:txBody>
          <a:bodyPr/>
          <a:lstStyle/>
          <a:p>
            <a:r>
              <a:rPr lang="en-US" dirty="0"/>
              <a:t>Training Time for Chapters 30, 35 &amp; 1606 (2 of 4)</a:t>
            </a:r>
          </a:p>
        </p:txBody>
      </p:sp>
      <p:pic>
        <p:nvPicPr>
          <p:cNvPr id="6" name="Picture Placeholder 5">
            <a:extLst>
              <a:ext uri="{FF2B5EF4-FFF2-40B4-BE49-F238E27FC236}">
                <a16:creationId xmlns:a16="http://schemas.microsoft.com/office/drawing/2014/main" id="{4217834F-3AF6-4616-962B-70814A168D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p:txBody>
          <a:bodyPr anchor="ctr"/>
          <a:lstStyle/>
          <a:p>
            <a:pPr marL="0" indent="0">
              <a:buNone/>
            </a:pPr>
            <a:r>
              <a:rPr lang="en-US" dirty="0"/>
              <a:t>Classroom Theory:</a:t>
            </a:r>
          </a:p>
          <a:p>
            <a:pPr lvl="0"/>
            <a:r>
              <a:rPr lang="en-US" dirty="0"/>
              <a:t>Clock Hour is a 60-minute time-frame</a:t>
            </a:r>
          </a:p>
          <a:p>
            <a:pPr lvl="0"/>
            <a:r>
              <a:rPr lang="en-US" dirty="0"/>
              <a:t>10 minutes to change classes each hour</a:t>
            </a:r>
          </a:p>
          <a:p>
            <a:pPr lvl="0"/>
            <a:r>
              <a:rPr lang="en-US" dirty="0"/>
              <a:t>10 minutes to change subjects if in the same classroom</a:t>
            </a:r>
          </a:p>
          <a:p>
            <a:pPr marL="0" indent="0">
              <a:buNone/>
            </a:pPr>
            <a:endParaRPr lang="en-US" dirty="0"/>
          </a:p>
          <a:p>
            <a:pPr marL="0" indent="0">
              <a:buNone/>
            </a:pPr>
            <a:r>
              <a:rPr lang="en-US" dirty="0"/>
              <a:t>Shop Practice:</a:t>
            </a:r>
          </a:p>
          <a:p>
            <a:r>
              <a:rPr lang="en-US" dirty="0"/>
              <a:t>Clock Hour is a 60-minute time-frame</a:t>
            </a:r>
          </a:p>
          <a:p>
            <a:pPr lvl="0"/>
            <a:r>
              <a:rPr lang="en-US" dirty="0"/>
              <a:t>Two (2) 15-minute breaks (Morning &amp; Afternoon)</a:t>
            </a:r>
          </a:p>
          <a:p>
            <a:pPr lvl="0"/>
            <a:r>
              <a:rPr lang="en-US" dirty="0"/>
              <a:t>Shorter breaks allowed for part-time enrollment</a:t>
            </a:r>
          </a:p>
        </p:txBody>
      </p:sp>
    </p:spTree>
    <p:extLst>
      <p:ext uri="{BB962C8B-B14F-4D97-AF65-F5344CB8AC3E}">
        <p14:creationId xmlns:p14="http://schemas.microsoft.com/office/powerpoint/2010/main" val="3330530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a:xfrm>
            <a:off x="549728" y="277586"/>
            <a:ext cx="11092543" cy="315912"/>
          </a:xfrm>
        </p:spPr>
        <p:txBody>
          <a:bodyPr/>
          <a:lstStyle/>
          <a:p>
            <a:r>
              <a:rPr lang="en-US" sz="2800" dirty="0"/>
              <a:t>Approved SCO Training</a:t>
            </a:r>
          </a:p>
        </p:txBody>
      </p:sp>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a:xfrm>
            <a:off x="973682" y="1103528"/>
            <a:ext cx="6618937" cy="4138618"/>
          </a:xfrm>
        </p:spPr>
        <p:txBody>
          <a:bodyPr anchor="ctr"/>
          <a:lstStyle/>
          <a:p>
            <a:pPr marL="0" indent="0">
              <a:buNone/>
            </a:pPr>
            <a:r>
              <a:rPr lang="en-US" sz="2000" b="1" dirty="0">
                <a:solidFill>
                  <a:schemeClr val="accent1">
                    <a:lumMod val="50000"/>
                  </a:schemeClr>
                </a:solidFill>
              </a:rPr>
              <a:t>This is approved SCO Annual Training!</a:t>
            </a:r>
            <a:br>
              <a:rPr lang="en-US" sz="2000" b="1" dirty="0">
                <a:solidFill>
                  <a:schemeClr val="accent1">
                    <a:lumMod val="50000"/>
                  </a:schemeClr>
                </a:solidFill>
              </a:rPr>
            </a:br>
            <a:endParaRPr lang="en-US" sz="2000" b="1" dirty="0">
              <a:solidFill>
                <a:schemeClr val="accent1">
                  <a:lumMod val="50000"/>
                </a:schemeClr>
              </a:solidFill>
            </a:endParaRPr>
          </a:p>
          <a:p>
            <a:pPr marL="0" indent="0">
              <a:buNone/>
            </a:pPr>
            <a:r>
              <a:rPr lang="en-US" sz="2000" dirty="0">
                <a:solidFill>
                  <a:schemeClr val="accent1">
                    <a:lumMod val="50000"/>
                  </a:schemeClr>
                </a:solidFill>
              </a:rPr>
              <a:t>Participants will earn 2-hours credit toward their annual training requirement if they…</a:t>
            </a:r>
          </a:p>
          <a:p>
            <a:pPr marL="0" indent="0">
              <a:buNone/>
            </a:pPr>
            <a:endParaRPr lang="en-US" sz="2000" dirty="0">
              <a:solidFill>
                <a:schemeClr val="accent1">
                  <a:lumMod val="50000"/>
                </a:schemeClr>
              </a:solidFill>
            </a:endParaRPr>
          </a:p>
          <a:p>
            <a:pPr lvl="1">
              <a:buFont typeface="Wingdings" panose="05000000000000000000" pitchFamily="2" charset="2"/>
              <a:buChar char="§"/>
            </a:pPr>
            <a:r>
              <a:rPr lang="en-US" dirty="0">
                <a:solidFill>
                  <a:schemeClr val="accent1">
                    <a:lumMod val="50000"/>
                  </a:schemeClr>
                </a:solidFill>
              </a:rPr>
              <a:t>Remained logged into the online training for the duration of the session. </a:t>
            </a:r>
            <a:endParaRPr lang="en-US" sz="500" dirty="0">
              <a:solidFill>
                <a:schemeClr val="accent1">
                  <a:lumMod val="50000"/>
                </a:schemeClr>
              </a:solidFill>
            </a:endParaRPr>
          </a:p>
          <a:p>
            <a:pPr lvl="1">
              <a:buFont typeface="Wingdings" panose="05000000000000000000" pitchFamily="2" charset="2"/>
              <a:buChar char="§"/>
            </a:pPr>
            <a:r>
              <a:rPr lang="en-US" dirty="0">
                <a:solidFill>
                  <a:schemeClr val="accent1">
                    <a:lumMod val="50000"/>
                  </a:schemeClr>
                </a:solidFill>
              </a:rPr>
              <a:t>Log onto the SCO Training Portal</a:t>
            </a:r>
          </a:p>
          <a:p>
            <a:pPr lvl="1">
              <a:buFont typeface="Wingdings" panose="05000000000000000000" pitchFamily="2" charset="2"/>
              <a:buChar char="§"/>
            </a:pPr>
            <a:endParaRPr lang="en-US" sz="500" dirty="0">
              <a:solidFill>
                <a:schemeClr val="accent1">
                  <a:lumMod val="50000"/>
                </a:schemeClr>
              </a:solidFill>
            </a:endParaRPr>
          </a:p>
          <a:p>
            <a:pPr lvl="1">
              <a:buFont typeface="Wingdings" panose="05000000000000000000" pitchFamily="2" charset="2"/>
              <a:buChar char="§"/>
            </a:pPr>
            <a:r>
              <a:rPr lang="en-US" dirty="0">
                <a:solidFill>
                  <a:schemeClr val="accent1">
                    <a:lumMod val="50000"/>
                  </a:schemeClr>
                </a:solidFill>
              </a:rPr>
              <a:t>Self-certify they completed the conference training</a:t>
            </a:r>
          </a:p>
          <a:p>
            <a:pPr lvl="1">
              <a:buFont typeface="Wingdings" panose="05000000000000000000" pitchFamily="2" charset="2"/>
              <a:buChar char="§"/>
            </a:pPr>
            <a:endParaRPr lang="en-US" sz="500" dirty="0">
              <a:solidFill>
                <a:schemeClr val="accent1">
                  <a:lumMod val="50000"/>
                </a:schemeClr>
              </a:solidFill>
            </a:endParaRPr>
          </a:p>
          <a:p>
            <a:pPr lvl="1">
              <a:buFont typeface="Wingdings" panose="05000000000000000000" pitchFamily="2" charset="2"/>
              <a:buChar char="§"/>
            </a:pPr>
            <a:r>
              <a:rPr lang="en-US" dirty="0">
                <a:solidFill>
                  <a:schemeClr val="accent1">
                    <a:lumMod val="50000"/>
                  </a:schemeClr>
                </a:solidFill>
              </a:rPr>
              <a:t>Print the certificate and keep for their records</a:t>
            </a:r>
          </a:p>
        </p:txBody>
      </p:sp>
      <p:pic>
        <p:nvPicPr>
          <p:cNvPr id="8" name="Picture Placeholder 7" descr="A screenshot of a cell phone&#10;&#10;Description automatically generated">
            <a:extLst>
              <a:ext uri="{FF2B5EF4-FFF2-40B4-BE49-F238E27FC236}">
                <a16:creationId xmlns:a16="http://schemas.microsoft.com/office/drawing/2014/main" id="{A8B8C88A-39A0-4C34-AAFC-BFA3A9D142E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877" t="11112" r="23940" b="21576"/>
          <a:stretch/>
        </p:blipFill>
        <p:spPr>
          <a:xfrm>
            <a:off x="8446025" y="1914482"/>
            <a:ext cx="2902922" cy="3029036"/>
          </a:xfrm>
        </p:spPr>
      </p:pic>
    </p:spTree>
    <p:extLst>
      <p:ext uri="{BB962C8B-B14F-4D97-AF65-F5344CB8AC3E}">
        <p14:creationId xmlns:p14="http://schemas.microsoft.com/office/powerpoint/2010/main" val="158238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Training Time for Chapters 30, 35 &amp; 1606 (3 of 4)</a:t>
            </a:r>
          </a:p>
        </p:txBody>
      </p:sp>
      <p:pic>
        <p:nvPicPr>
          <p:cNvPr id="3" name="Picture 2">
            <a:extLst>
              <a:ext uri="{FF2B5EF4-FFF2-40B4-BE49-F238E27FC236}">
                <a16:creationId xmlns:a16="http://schemas.microsoft.com/office/drawing/2014/main" id="{E1DC870F-D707-439F-9A85-1057A5540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569" y="2486527"/>
            <a:ext cx="7286723" cy="3027582"/>
          </a:xfrm>
          <a:prstGeom prst="rect">
            <a:avLst/>
          </a:prstGeom>
        </p:spPr>
      </p:pic>
      <p:sp>
        <p:nvSpPr>
          <p:cNvPr id="2" name="Rectangle 1">
            <a:extLst>
              <a:ext uri="{FF2B5EF4-FFF2-40B4-BE49-F238E27FC236}">
                <a16:creationId xmlns:a16="http://schemas.microsoft.com/office/drawing/2014/main" id="{B687EBF1-00FF-42CC-A4CB-4D170B94D4C8}"/>
              </a:ext>
            </a:extLst>
          </p:cNvPr>
          <p:cNvSpPr/>
          <p:nvPr/>
        </p:nvSpPr>
        <p:spPr>
          <a:xfrm>
            <a:off x="3393977" y="1649148"/>
            <a:ext cx="4262705" cy="369332"/>
          </a:xfrm>
          <a:prstGeom prst="rect">
            <a:avLst/>
          </a:prstGeom>
        </p:spPr>
        <p:txBody>
          <a:bodyPr wrap="none">
            <a:spAutoFit/>
          </a:bodyPr>
          <a:lstStyle/>
          <a:p>
            <a:r>
              <a:rPr lang="en-US" b="1" dirty="0"/>
              <a:t>Classroom Theory vs. Shop Practice </a:t>
            </a:r>
          </a:p>
        </p:txBody>
      </p:sp>
    </p:spTree>
    <p:extLst>
      <p:ext uri="{BB962C8B-B14F-4D97-AF65-F5344CB8AC3E}">
        <p14:creationId xmlns:p14="http://schemas.microsoft.com/office/powerpoint/2010/main" val="1633941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78BE160-9F52-4340-858C-157D546DA516}"/>
              </a:ext>
            </a:extLst>
          </p:cNvPr>
          <p:cNvSpPr>
            <a:spLocks noGrp="1"/>
          </p:cNvSpPr>
          <p:nvPr>
            <p:ph type="title"/>
          </p:nvPr>
        </p:nvSpPr>
        <p:spPr/>
        <p:txBody>
          <a:bodyPr/>
          <a:lstStyle/>
          <a:p>
            <a:r>
              <a:rPr lang="en-US" dirty="0"/>
              <a:t>Training Time for Chapters 30, 35 &amp; 1606 (4 of 4)</a:t>
            </a:r>
          </a:p>
        </p:txBody>
      </p:sp>
      <p:sp>
        <p:nvSpPr>
          <p:cNvPr id="13" name="Text Placeholder 12">
            <a:extLst>
              <a:ext uri="{FF2B5EF4-FFF2-40B4-BE49-F238E27FC236}">
                <a16:creationId xmlns:a16="http://schemas.microsoft.com/office/drawing/2014/main" id="{A2A39E63-55E9-4424-AC83-AE921E0C8CDC}"/>
              </a:ext>
            </a:extLst>
          </p:cNvPr>
          <p:cNvSpPr>
            <a:spLocks noGrp="1"/>
          </p:cNvSpPr>
          <p:nvPr>
            <p:ph type="body" sz="quarter" idx="11"/>
          </p:nvPr>
        </p:nvSpPr>
        <p:spPr/>
        <p:txBody>
          <a:bodyPr anchor="ctr"/>
          <a:lstStyle/>
          <a:p>
            <a:pPr marL="0" indent="0">
              <a:buNone/>
            </a:pPr>
            <a:r>
              <a:rPr lang="en-US" dirty="0"/>
              <a:t>Benefits are paid based on training time.</a:t>
            </a:r>
          </a:p>
          <a:p>
            <a:pPr marL="0" indent="0">
              <a:buNone/>
            </a:pPr>
            <a:endParaRPr lang="en-US" dirty="0"/>
          </a:p>
          <a:p>
            <a:pPr marL="0" indent="0">
              <a:buNone/>
            </a:pPr>
            <a:r>
              <a:rPr lang="en-US" dirty="0"/>
              <a:t>For undergraduates in a standard quarter or semester, training time is as follows:</a:t>
            </a:r>
          </a:p>
          <a:p>
            <a:pPr marL="0" indent="0">
              <a:buNone/>
            </a:pPr>
            <a:endParaRPr lang="en-US" dirty="0"/>
          </a:p>
          <a:p>
            <a:r>
              <a:rPr lang="en-US" dirty="0"/>
              <a:t>12 credits – Fulltime</a:t>
            </a:r>
          </a:p>
          <a:p>
            <a:r>
              <a:rPr lang="en-US" dirty="0"/>
              <a:t>9-11 credits – ¾-time </a:t>
            </a:r>
          </a:p>
          <a:p>
            <a:r>
              <a:rPr lang="en-US" dirty="0"/>
              <a:t>6-8 credits – ½-time</a:t>
            </a:r>
          </a:p>
          <a:p>
            <a:r>
              <a:rPr lang="en-US" dirty="0"/>
              <a:t>4-5 credits – less than ½-time</a:t>
            </a:r>
          </a:p>
          <a:p>
            <a:r>
              <a:rPr lang="en-US" dirty="0"/>
              <a:t>1-3 credits – ¼-time or less</a:t>
            </a:r>
          </a:p>
        </p:txBody>
      </p:sp>
      <p:pic>
        <p:nvPicPr>
          <p:cNvPr id="4" name="Picture 3">
            <a:extLst>
              <a:ext uri="{FF2B5EF4-FFF2-40B4-BE49-F238E27FC236}">
                <a16:creationId xmlns:a16="http://schemas.microsoft.com/office/drawing/2014/main" id="{C2D78288-49BB-43D9-A3B8-E7F4FEE26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338" y="1181100"/>
            <a:ext cx="3941362" cy="5094210"/>
          </a:xfrm>
          <a:prstGeom prst="rect">
            <a:avLst/>
          </a:prstGeom>
        </p:spPr>
      </p:pic>
      <p:pic>
        <p:nvPicPr>
          <p:cNvPr id="3" name="Picture 2">
            <a:extLst>
              <a:ext uri="{FF2B5EF4-FFF2-40B4-BE49-F238E27FC236}">
                <a16:creationId xmlns:a16="http://schemas.microsoft.com/office/drawing/2014/main" id="{FA7943E4-B8B3-4BD3-8890-3DA7B8EBA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337" y="1157773"/>
            <a:ext cx="3968067" cy="5128727"/>
          </a:xfrm>
          <a:prstGeom prst="rect">
            <a:avLst/>
          </a:prstGeom>
        </p:spPr>
      </p:pic>
    </p:spTree>
    <p:extLst>
      <p:ext uri="{BB962C8B-B14F-4D97-AF65-F5344CB8AC3E}">
        <p14:creationId xmlns:p14="http://schemas.microsoft.com/office/powerpoint/2010/main" val="1744015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Chapter 33 Post 9/11 GI Bill (1 of 3)</a:t>
            </a:r>
          </a:p>
        </p:txBody>
      </p:sp>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11"/>
          </p:nvPr>
        </p:nvSpPr>
        <p:spPr/>
        <p:txBody>
          <a:bodyPr anchor="ctr"/>
          <a:lstStyle/>
          <a:p>
            <a:pPr marL="12700" indent="0">
              <a:lnSpc>
                <a:spcPct val="100000"/>
              </a:lnSpc>
              <a:buNone/>
              <a:tabLst>
                <a:tab pos="355600" algn="l"/>
              </a:tabLst>
            </a:pPr>
            <a:r>
              <a:rPr lang="en-US" spc="-20" dirty="0">
                <a:solidFill>
                  <a:schemeClr val="tx1"/>
                </a:solidFill>
              </a:rPr>
              <a:t>The individuals on active duty after 9/10/01 must have: </a:t>
            </a:r>
          </a:p>
          <a:p>
            <a:pPr marL="12700" indent="0">
              <a:lnSpc>
                <a:spcPct val="100000"/>
              </a:lnSpc>
              <a:buNone/>
              <a:tabLst>
                <a:tab pos="355600" algn="l"/>
              </a:tabLst>
            </a:pPr>
            <a:endParaRPr lang="en-US" spc="-20" dirty="0">
              <a:solidFill>
                <a:schemeClr val="tx1"/>
              </a:solidFill>
            </a:endParaRPr>
          </a:p>
          <a:p>
            <a:pPr marL="298450">
              <a:lnSpc>
                <a:spcPct val="100000"/>
              </a:lnSpc>
              <a:tabLst>
                <a:tab pos="355600" algn="l"/>
              </a:tabLst>
            </a:pPr>
            <a:r>
              <a:rPr lang="en-US" spc="-20" dirty="0">
                <a:solidFill>
                  <a:schemeClr val="tx1"/>
                </a:solidFill>
              </a:rPr>
              <a:t>Served a minimum of 90 aggregate days</a:t>
            </a:r>
          </a:p>
          <a:p>
            <a:pPr marL="298450">
              <a:lnSpc>
                <a:spcPct val="100000"/>
              </a:lnSpc>
              <a:tabLst>
                <a:tab pos="355600" algn="l"/>
              </a:tabLst>
            </a:pPr>
            <a:r>
              <a:rPr lang="en-US" spc="-20" dirty="0">
                <a:solidFill>
                  <a:schemeClr val="tx1"/>
                </a:solidFill>
              </a:rPr>
              <a:t>Served a period of at least 30 days and received a disability discharge</a:t>
            </a:r>
          </a:p>
        </p:txBody>
      </p:sp>
      <p:pic>
        <p:nvPicPr>
          <p:cNvPr id="6" name="Picture 4">
            <a:extLst>
              <a:ext uri="{FF2B5EF4-FFF2-40B4-BE49-F238E27FC236}">
                <a16:creationId xmlns:a16="http://schemas.microsoft.com/office/drawing/2014/main" id="{2519412D-643B-4A1F-AE04-3CDC567E11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2266950"/>
            <a:ext cx="431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006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Chapter 33 Post 9/11 GI Bill (2 of 3)</a:t>
            </a:r>
          </a:p>
        </p:txBody>
      </p:sp>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11"/>
          </p:nvPr>
        </p:nvSpPr>
        <p:spPr>
          <a:xfrm>
            <a:off x="495300" y="977900"/>
            <a:ext cx="6859587" cy="5448300"/>
          </a:xfrm>
        </p:spPr>
        <p:txBody>
          <a:bodyPr anchor="ctr"/>
          <a:lstStyle/>
          <a:p>
            <a:pPr marL="12700" indent="0">
              <a:lnSpc>
                <a:spcPct val="100000"/>
              </a:lnSpc>
              <a:buNone/>
              <a:tabLst>
                <a:tab pos="355600" algn="l"/>
              </a:tabLst>
            </a:pPr>
            <a:r>
              <a:rPr lang="en-US" b="1" spc="-20" dirty="0">
                <a:solidFill>
                  <a:schemeClr val="tx1"/>
                </a:solidFill>
              </a:rPr>
              <a:t>Benefit payout is based on length of service requirements.</a:t>
            </a:r>
          </a:p>
          <a:p>
            <a:pPr marL="12700" indent="0">
              <a:lnSpc>
                <a:spcPct val="100000"/>
              </a:lnSpc>
              <a:buNone/>
              <a:tabLst>
                <a:tab pos="355600" algn="l"/>
              </a:tabLst>
            </a:pPr>
            <a:endParaRPr lang="en-US" b="1" spc="-20" dirty="0">
              <a:solidFill>
                <a:schemeClr val="tx1"/>
              </a:solidFill>
            </a:endParaRPr>
          </a:p>
          <a:p>
            <a:pPr marL="12700" indent="0">
              <a:lnSpc>
                <a:spcPct val="100000"/>
              </a:lnSpc>
              <a:buClr>
                <a:srgbClr val="C00000"/>
              </a:buClr>
              <a:buNone/>
              <a:tabLst>
                <a:tab pos="505459" algn="l"/>
                <a:tab pos="1312545" algn="l"/>
              </a:tabLst>
            </a:pPr>
            <a:r>
              <a:rPr lang="en-US" spc="-20" dirty="0">
                <a:solidFill>
                  <a:schemeClr val="tx1"/>
                </a:solidFill>
              </a:rPr>
              <a:t>100%:	At least 36 months</a:t>
            </a:r>
          </a:p>
          <a:p>
            <a:pPr marL="12700" indent="0">
              <a:lnSpc>
                <a:spcPct val="100000"/>
              </a:lnSpc>
              <a:buClr>
                <a:srgbClr val="C00000"/>
              </a:buClr>
              <a:buNone/>
              <a:tabLst>
                <a:tab pos="505459" algn="l"/>
                <a:tab pos="1312545" algn="l"/>
              </a:tabLst>
            </a:pPr>
            <a:r>
              <a:rPr lang="en-US" spc="-20" dirty="0">
                <a:solidFill>
                  <a:schemeClr val="tx1"/>
                </a:solidFill>
              </a:rPr>
              <a:t>100%:	At least 30 continuous days on active duty (Must be </a:t>
            </a:r>
          </a:p>
          <a:p>
            <a:pPr marL="12700" indent="0">
              <a:lnSpc>
                <a:spcPct val="100000"/>
              </a:lnSpc>
              <a:buClr>
                <a:srgbClr val="C00000"/>
              </a:buClr>
              <a:buNone/>
              <a:tabLst>
                <a:tab pos="505459" algn="l"/>
                <a:tab pos="1312545" algn="l"/>
              </a:tabLst>
            </a:pPr>
            <a:r>
              <a:rPr lang="en-US" spc="-20" dirty="0">
                <a:solidFill>
                  <a:schemeClr val="tx1"/>
                </a:solidFill>
              </a:rPr>
              <a:t>		discharged due to a service-connected disability)</a:t>
            </a:r>
          </a:p>
          <a:p>
            <a:pPr marL="12700" indent="0">
              <a:lnSpc>
                <a:spcPct val="100000"/>
              </a:lnSpc>
              <a:buClr>
                <a:srgbClr val="C00000"/>
              </a:buClr>
              <a:buNone/>
              <a:tabLst>
                <a:tab pos="505459" algn="l"/>
                <a:tab pos="1312545" algn="l"/>
              </a:tabLst>
            </a:pPr>
            <a:r>
              <a:rPr lang="en-US" spc="-20" dirty="0">
                <a:solidFill>
                  <a:schemeClr val="tx1"/>
                </a:solidFill>
              </a:rPr>
              <a:t>100%:	Awarded the Purple Heart </a:t>
            </a:r>
          </a:p>
          <a:p>
            <a:pPr marL="12700" indent="0">
              <a:lnSpc>
                <a:spcPct val="100000"/>
              </a:lnSpc>
              <a:buClr>
                <a:srgbClr val="C00000"/>
              </a:buClr>
              <a:buNone/>
              <a:tabLst>
                <a:tab pos="505459" algn="l"/>
                <a:tab pos="1312545" algn="l"/>
              </a:tabLst>
            </a:pPr>
            <a:r>
              <a:rPr lang="en-US" spc="-20" dirty="0">
                <a:solidFill>
                  <a:schemeClr val="tx1"/>
                </a:solidFill>
              </a:rPr>
              <a:t>90%:	At least 30 months, but less than 36 months</a:t>
            </a:r>
          </a:p>
          <a:p>
            <a:pPr marL="12700" indent="0">
              <a:lnSpc>
                <a:spcPct val="100000"/>
              </a:lnSpc>
              <a:spcBef>
                <a:spcPts val="625"/>
              </a:spcBef>
              <a:buClr>
                <a:srgbClr val="C00000"/>
              </a:buClr>
              <a:buNone/>
              <a:tabLst>
                <a:tab pos="505459" algn="l"/>
                <a:tab pos="1312545" algn="l"/>
              </a:tabLst>
            </a:pPr>
            <a:r>
              <a:rPr lang="en-US" spc="-20" dirty="0">
                <a:solidFill>
                  <a:schemeClr val="tx1"/>
                </a:solidFill>
              </a:rPr>
              <a:t>80%:	At least 24 months, but less than 30 months</a:t>
            </a:r>
          </a:p>
          <a:p>
            <a:pPr marL="12700" indent="0">
              <a:lnSpc>
                <a:spcPct val="100000"/>
              </a:lnSpc>
              <a:spcBef>
                <a:spcPts val="620"/>
              </a:spcBef>
              <a:buClr>
                <a:srgbClr val="C00000"/>
              </a:buClr>
              <a:buNone/>
              <a:tabLst>
                <a:tab pos="505459" algn="l"/>
                <a:tab pos="1312545" algn="l"/>
              </a:tabLst>
            </a:pPr>
            <a:r>
              <a:rPr lang="en-US" spc="-20" dirty="0">
                <a:solidFill>
                  <a:schemeClr val="tx1"/>
                </a:solidFill>
              </a:rPr>
              <a:t>70%:	At least 18 months, but less than 24 months</a:t>
            </a:r>
          </a:p>
          <a:p>
            <a:pPr marL="12700" indent="0">
              <a:lnSpc>
                <a:spcPct val="100000"/>
              </a:lnSpc>
              <a:spcBef>
                <a:spcPts val="620"/>
              </a:spcBef>
              <a:buClr>
                <a:srgbClr val="C00000"/>
              </a:buClr>
              <a:buNone/>
              <a:tabLst>
                <a:tab pos="505459" algn="l"/>
                <a:tab pos="1312545" algn="l"/>
              </a:tabLst>
            </a:pPr>
            <a:r>
              <a:rPr lang="en-US" spc="-20" dirty="0">
                <a:solidFill>
                  <a:schemeClr val="tx1"/>
                </a:solidFill>
              </a:rPr>
              <a:t>		At least 12 months, but less than 18 months</a:t>
            </a:r>
          </a:p>
          <a:p>
            <a:pPr marL="12700" indent="0">
              <a:lnSpc>
                <a:spcPct val="100000"/>
              </a:lnSpc>
              <a:spcBef>
                <a:spcPts val="625"/>
              </a:spcBef>
              <a:buClr>
                <a:srgbClr val="C00000"/>
              </a:buClr>
              <a:buNone/>
              <a:tabLst>
                <a:tab pos="505459" algn="l"/>
                <a:tab pos="1312545" algn="l"/>
              </a:tabLst>
            </a:pPr>
            <a:r>
              <a:rPr lang="en-US" spc="-20" dirty="0">
                <a:solidFill>
                  <a:schemeClr val="tx1"/>
                </a:solidFill>
              </a:rPr>
              <a:t>60%:	At least six months, but less than 12 months</a:t>
            </a:r>
          </a:p>
          <a:p>
            <a:pPr marL="12700" indent="0">
              <a:lnSpc>
                <a:spcPct val="100000"/>
              </a:lnSpc>
              <a:spcBef>
                <a:spcPts val="620"/>
              </a:spcBef>
              <a:buClr>
                <a:srgbClr val="C00000"/>
              </a:buClr>
              <a:buNone/>
              <a:tabLst>
                <a:tab pos="505459" algn="l"/>
                <a:tab pos="1312545" algn="l"/>
              </a:tabLst>
            </a:pPr>
            <a:r>
              <a:rPr lang="en-US" spc="-20" dirty="0">
                <a:solidFill>
                  <a:schemeClr val="tx1"/>
                </a:solidFill>
              </a:rPr>
              <a:t>50%:	At least 90 days, but less than six months</a:t>
            </a:r>
          </a:p>
        </p:txBody>
      </p:sp>
      <p:pic>
        <p:nvPicPr>
          <p:cNvPr id="7" name="Picture Placeholder 3">
            <a:extLst>
              <a:ext uri="{FF2B5EF4-FFF2-40B4-BE49-F238E27FC236}">
                <a16:creationId xmlns:a16="http://schemas.microsoft.com/office/drawing/2014/main" id="{69F54011-7B38-49E3-8AEB-E1575503E7B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a:xfrm>
            <a:off x="7751880" y="1181101"/>
            <a:ext cx="3944820" cy="5094210"/>
          </a:xfrm>
        </p:spPr>
      </p:pic>
    </p:spTree>
    <p:extLst>
      <p:ext uri="{BB962C8B-B14F-4D97-AF65-F5344CB8AC3E}">
        <p14:creationId xmlns:p14="http://schemas.microsoft.com/office/powerpoint/2010/main" val="1354945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Chapter 33 Post 9/11 GI Bill (3 of 3)</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sz="half" idx="1"/>
          </p:nvPr>
        </p:nvSpPr>
        <p:spPr>
          <a:xfrm>
            <a:off x="4420291" y="1192289"/>
            <a:ext cx="3351415" cy="5094211"/>
          </a:xfrm>
        </p:spPr>
        <p:txBody>
          <a:bodyPr anchor="ctr">
            <a:normAutofit/>
          </a:bodyPr>
          <a:lstStyle/>
          <a:p>
            <a:pPr marL="12064" marR="5080" indent="0">
              <a:lnSpc>
                <a:spcPct val="250000"/>
              </a:lnSpc>
              <a:buNone/>
            </a:pPr>
            <a:r>
              <a:rPr lang="en-US" u="heavy" spc="-15" dirty="0">
                <a:solidFill>
                  <a:schemeClr val="tx1"/>
                </a:solidFill>
                <a:cs typeface="Calibri"/>
              </a:rPr>
              <a:t>Chapter 33 </a:t>
            </a:r>
          </a:p>
          <a:p>
            <a:pPr marL="297814" marR="5080">
              <a:lnSpc>
                <a:spcPct val="150000"/>
              </a:lnSpc>
            </a:pPr>
            <a:r>
              <a:rPr lang="en-US" spc="-20" dirty="0">
                <a:solidFill>
                  <a:schemeClr val="tx1"/>
                </a:solidFill>
                <a:cs typeface="Calibri"/>
              </a:rPr>
              <a:t>Transfer of Entitlement</a:t>
            </a:r>
          </a:p>
          <a:p>
            <a:pPr marL="297814" marR="5080">
              <a:lnSpc>
                <a:spcPct val="150000"/>
              </a:lnSpc>
            </a:pPr>
            <a:r>
              <a:rPr lang="en-US" spc="-20" dirty="0">
                <a:solidFill>
                  <a:schemeClr val="tx1"/>
                </a:solidFill>
                <a:cs typeface="Calibri"/>
              </a:rPr>
              <a:t>Fry Scholarship</a:t>
            </a:r>
          </a:p>
          <a:p>
            <a:pPr marL="297814" marR="5080">
              <a:lnSpc>
                <a:spcPct val="150000"/>
              </a:lnSpc>
            </a:pPr>
            <a:r>
              <a:rPr lang="en-US" spc="-20" dirty="0">
                <a:solidFill>
                  <a:schemeClr val="tx1"/>
                </a:solidFill>
                <a:cs typeface="Calibri"/>
              </a:rPr>
              <a:t>Stem </a:t>
            </a:r>
            <a:r>
              <a:rPr lang="en-US" spc="-20" dirty="0" err="1">
                <a:solidFill>
                  <a:schemeClr val="tx1"/>
                </a:solidFill>
                <a:cs typeface="Calibri"/>
              </a:rPr>
              <a:t>Scholarsip</a:t>
            </a:r>
            <a:r>
              <a:rPr lang="en-US" spc="-20" dirty="0">
                <a:solidFill>
                  <a:schemeClr val="tx1"/>
                </a:solidFill>
                <a:cs typeface="Calibri"/>
              </a:rPr>
              <a:t> </a:t>
            </a:r>
          </a:p>
          <a:p>
            <a:pPr marL="297814" marR="5080">
              <a:lnSpc>
                <a:spcPct val="150000"/>
              </a:lnSpc>
            </a:pPr>
            <a:r>
              <a:rPr lang="en-US" spc="-20" dirty="0">
                <a:solidFill>
                  <a:schemeClr val="tx1"/>
                </a:solidFill>
                <a:cs typeface="Calibri"/>
              </a:rPr>
              <a:t>Yellow Ribbon</a:t>
            </a:r>
          </a:p>
          <a:p>
            <a:pPr marL="297814" marR="5080">
              <a:lnSpc>
                <a:spcPct val="150000"/>
              </a:lnSpc>
            </a:pPr>
            <a:r>
              <a:rPr lang="en-US" spc="-20" dirty="0">
                <a:solidFill>
                  <a:schemeClr val="tx1"/>
                </a:solidFill>
                <a:cs typeface="Calibri"/>
              </a:rPr>
              <a:t>Tuition and Fees</a:t>
            </a:r>
          </a:p>
          <a:p>
            <a:pPr marL="297814" marR="5080">
              <a:lnSpc>
                <a:spcPct val="150000"/>
              </a:lnSpc>
            </a:pPr>
            <a:r>
              <a:rPr lang="en-US" spc="-20" dirty="0">
                <a:solidFill>
                  <a:schemeClr val="tx1"/>
                </a:solidFill>
                <a:cs typeface="Calibri"/>
              </a:rPr>
              <a:t>Monthly Housing Allowance</a:t>
            </a:r>
            <a:endParaRPr lang="en-US" dirty="0">
              <a:solidFill>
                <a:schemeClr val="tx1"/>
              </a:solidFill>
              <a:cs typeface="Calibri"/>
            </a:endParaRPr>
          </a:p>
        </p:txBody>
      </p:sp>
    </p:spTree>
    <p:extLst>
      <p:ext uri="{BB962C8B-B14F-4D97-AF65-F5344CB8AC3E}">
        <p14:creationId xmlns:p14="http://schemas.microsoft.com/office/powerpoint/2010/main" val="1739323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Chapter 33 </a:t>
            </a:r>
            <a:r>
              <a:rPr lang="en-US" spc="-180" dirty="0"/>
              <a:t>T</a:t>
            </a:r>
            <a:r>
              <a:rPr lang="en-US" spc="-75" dirty="0"/>
              <a:t>r</a:t>
            </a:r>
            <a:r>
              <a:rPr lang="en-US" spc="-15" dirty="0"/>
              <a:t>an</a:t>
            </a:r>
            <a:r>
              <a:rPr lang="en-US" spc="-45" dirty="0"/>
              <a:t>s</a:t>
            </a:r>
            <a:r>
              <a:rPr lang="en-US" spc="-85" dirty="0"/>
              <a:t>f</a:t>
            </a:r>
            <a:r>
              <a:rPr lang="en-US" spc="-15" dirty="0"/>
              <a:t>er</a:t>
            </a:r>
            <a:r>
              <a:rPr lang="en-US" spc="-5" dirty="0"/>
              <a:t> </a:t>
            </a:r>
            <a:r>
              <a:rPr lang="en-US" spc="-20" dirty="0"/>
              <a:t>o</a:t>
            </a:r>
            <a:r>
              <a:rPr lang="en-US" spc="-10" dirty="0"/>
              <a:t>f</a:t>
            </a:r>
            <a:r>
              <a:rPr lang="en-US" spc="-5" dirty="0"/>
              <a:t> </a:t>
            </a:r>
            <a:r>
              <a:rPr lang="en-US" spc="-15" dirty="0"/>
              <a:t>E</a:t>
            </a:r>
            <a:r>
              <a:rPr lang="en-US" spc="-45" dirty="0"/>
              <a:t>n</a:t>
            </a:r>
            <a:r>
              <a:rPr lang="en-US" spc="-10" dirty="0"/>
              <a:t>ti</a:t>
            </a:r>
            <a:r>
              <a:rPr lang="en-US" spc="-20" dirty="0"/>
              <a:t>t</a:t>
            </a:r>
            <a:r>
              <a:rPr lang="en-US" spc="-15" dirty="0"/>
              <a:t>le</a:t>
            </a:r>
            <a:r>
              <a:rPr lang="en-US" spc="-35" dirty="0"/>
              <a:t>m</a:t>
            </a:r>
            <a:r>
              <a:rPr lang="en-US" spc="-15" dirty="0"/>
              <a:t>e</a:t>
            </a:r>
            <a:r>
              <a:rPr lang="en-US" spc="-45" dirty="0"/>
              <a:t>n</a:t>
            </a:r>
            <a:r>
              <a:rPr lang="en-US" spc="-10" dirty="0"/>
              <a:t>t</a:t>
            </a:r>
            <a:r>
              <a:rPr lang="en-US" spc="10" dirty="0"/>
              <a:t> </a:t>
            </a:r>
            <a:r>
              <a:rPr lang="en-US" spc="-15" dirty="0"/>
              <a:t>(</a:t>
            </a:r>
            <a:r>
              <a:rPr lang="en-US" spc="-90" dirty="0"/>
              <a:t>T</a:t>
            </a:r>
            <a:r>
              <a:rPr lang="en-US" spc="-25" dirty="0"/>
              <a:t>OE</a:t>
            </a:r>
            <a:r>
              <a:rPr lang="en-US" spc="-10" dirty="0"/>
              <a:t>)</a:t>
            </a:r>
            <a:r>
              <a:rPr lang="en-US" dirty="0"/>
              <a:t> </a:t>
            </a:r>
            <a:r>
              <a:rPr lang="en-US" spc="-15" dirty="0"/>
              <a:t>P</a:t>
            </a:r>
            <a:r>
              <a:rPr lang="en-US" spc="-70" dirty="0"/>
              <a:t>r</a:t>
            </a:r>
            <a:r>
              <a:rPr lang="en-US" spc="-20" dirty="0"/>
              <a:t>og</a:t>
            </a:r>
            <a:r>
              <a:rPr lang="en-US" spc="-70" dirty="0"/>
              <a:t>r</a:t>
            </a:r>
            <a:r>
              <a:rPr lang="en-US" spc="-20" dirty="0"/>
              <a:t>am</a:t>
            </a:r>
            <a:endParaRPr lang="en-US" dirty="0"/>
          </a:p>
        </p:txBody>
      </p:sp>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11"/>
          </p:nvPr>
        </p:nvSpPr>
        <p:spPr/>
        <p:txBody>
          <a:bodyPr anchor="ctr"/>
          <a:lstStyle/>
          <a:p>
            <a:pPr marL="12700" marR="5080" indent="0">
              <a:lnSpc>
                <a:spcPct val="100000"/>
              </a:lnSpc>
              <a:buClr>
                <a:srgbClr val="C00000"/>
              </a:buClr>
              <a:buNone/>
              <a:tabLst>
                <a:tab pos="355600" algn="l"/>
              </a:tabLst>
            </a:pPr>
            <a:r>
              <a:rPr lang="en-US" spc="-20" dirty="0">
                <a:solidFill>
                  <a:schemeClr val="tx1"/>
                </a:solidFill>
              </a:rPr>
              <a:t>An approved individual to may transfer unused entitlement to any combination of spouse and dependents.</a:t>
            </a:r>
          </a:p>
          <a:p>
            <a:pPr marL="12700" marR="236220" indent="0">
              <a:lnSpc>
                <a:spcPct val="100000"/>
              </a:lnSpc>
              <a:spcBef>
                <a:spcPts val="1730"/>
              </a:spcBef>
              <a:buNone/>
              <a:tabLst>
                <a:tab pos="355600" algn="l"/>
              </a:tabLst>
            </a:pPr>
            <a:r>
              <a:rPr lang="en-US" spc="-20" dirty="0">
                <a:solidFill>
                  <a:schemeClr val="tx1"/>
                </a:solidFill>
              </a:rPr>
              <a:t>The family member must be enrolled in the Defense Eligibility Enrollment Reporting System (DEERS).  </a:t>
            </a:r>
          </a:p>
        </p:txBody>
      </p:sp>
      <p:pic>
        <p:nvPicPr>
          <p:cNvPr id="6" name="Picture 4">
            <a:extLst>
              <a:ext uri="{FF2B5EF4-FFF2-40B4-BE49-F238E27FC236}">
                <a16:creationId xmlns:a16="http://schemas.microsoft.com/office/drawing/2014/main" id="{2519412D-643B-4A1F-AE04-3CDC567E11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2266950"/>
            <a:ext cx="431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349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spc="-20" dirty="0"/>
              <a:t>Th</a:t>
            </a:r>
            <a:r>
              <a:rPr lang="en-US" spc="-15" dirty="0"/>
              <a:t>e</a:t>
            </a:r>
            <a:r>
              <a:rPr lang="en-US" dirty="0"/>
              <a:t> </a:t>
            </a:r>
            <a:r>
              <a:rPr lang="en-US" spc="-15" dirty="0"/>
              <a:t>Marine</a:t>
            </a:r>
            <a:r>
              <a:rPr lang="en-US" spc="20" dirty="0"/>
              <a:t> </a:t>
            </a:r>
            <a:r>
              <a:rPr lang="en-US" spc="-20" dirty="0"/>
              <a:t>Gun</a:t>
            </a:r>
            <a:r>
              <a:rPr lang="en-US" spc="-35" dirty="0"/>
              <a:t>n</a:t>
            </a:r>
            <a:r>
              <a:rPr lang="en-US" spc="-15" dirty="0"/>
              <a:t>ery</a:t>
            </a:r>
            <a:r>
              <a:rPr lang="en-US" spc="35" dirty="0"/>
              <a:t> </a:t>
            </a:r>
            <a:r>
              <a:rPr lang="en-US" spc="-20" dirty="0"/>
              <a:t>Se</a:t>
            </a:r>
            <a:r>
              <a:rPr lang="en-US" spc="-50" dirty="0"/>
              <a:t>r</a:t>
            </a:r>
            <a:r>
              <a:rPr lang="en-US" spc="-35" dirty="0"/>
              <a:t>g</a:t>
            </a:r>
            <a:r>
              <a:rPr lang="en-US" spc="-15" dirty="0"/>
              <a:t>ea</a:t>
            </a:r>
            <a:r>
              <a:rPr lang="en-US" spc="-40" dirty="0"/>
              <a:t>n</a:t>
            </a:r>
            <a:r>
              <a:rPr lang="en-US" spc="-10" dirty="0"/>
              <a:t>t </a:t>
            </a:r>
            <a:r>
              <a:rPr lang="en-US" spc="-15" dirty="0"/>
              <a:t>John</a:t>
            </a:r>
            <a:r>
              <a:rPr lang="en-US" spc="10" dirty="0"/>
              <a:t> </a:t>
            </a:r>
            <a:r>
              <a:rPr lang="en-US" spc="-25" dirty="0"/>
              <a:t>D</a:t>
            </a:r>
            <a:r>
              <a:rPr lang="en-US" spc="-65" dirty="0"/>
              <a:t>a</a:t>
            </a:r>
            <a:r>
              <a:rPr lang="en-US" spc="-15" dirty="0"/>
              <a:t>v</a:t>
            </a:r>
            <a:r>
              <a:rPr lang="en-US" spc="-20" dirty="0"/>
              <a:t>i</a:t>
            </a:r>
            <a:r>
              <a:rPr lang="en-US" spc="-15" dirty="0"/>
              <a:t>d</a:t>
            </a:r>
            <a:r>
              <a:rPr lang="en-US" spc="20" dirty="0"/>
              <a:t> </a:t>
            </a:r>
            <a:r>
              <a:rPr lang="en-US" dirty="0"/>
              <a:t>Fry Scholarship</a:t>
            </a:r>
          </a:p>
        </p:txBody>
      </p:sp>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11"/>
          </p:nvPr>
        </p:nvSpPr>
        <p:spPr/>
        <p:txBody>
          <a:bodyPr anchor="ctr"/>
          <a:lstStyle/>
          <a:p>
            <a:pPr marL="12700" marR="5080" indent="0" algn="just">
              <a:lnSpc>
                <a:spcPct val="100000"/>
              </a:lnSpc>
              <a:buNone/>
              <a:tabLst>
                <a:tab pos="355600" algn="l"/>
              </a:tabLst>
            </a:pPr>
            <a:r>
              <a:rPr lang="en-US" spc="-20" dirty="0">
                <a:solidFill>
                  <a:schemeClr val="tx1"/>
                </a:solidFill>
                <a:cs typeface="Calibri"/>
              </a:rPr>
              <a:t>Ch</a:t>
            </a:r>
            <a:r>
              <a:rPr lang="en-US" spc="-25" dirty="0">
                <a:solidFill>
                  <a:schemeClr val="tx1"/>
                </a:solidFill>
                <a:cs typeface="Calibri"/>
              </a:rPr>
              <a:t>i</a:t>
            </a:r>
            <a:r>
              <a:rPr lang="en-US" spc="-10" dirty="0">
                <a:solidFill>
                  <a:schemeClr val="tx1"/>
                </a:solidFill>
                <a:cs typeface="Calibri"/>
              </a:rPr>
              <a:t>l</a:t>
            </a:r>
            <a:r>
              <a:rPr lang="en-US" spc="-30" dirty="0">
                <a:solidFill>
                  <a:schemeClr val="tx1"/>
                </a:solidFill>
                <a:cs typeface="Calibri"/>
              </a:rPr>
              <a:t>d</a:t>
            </a:r>
            <a:r>
              <a:rPr lang="en-US" spc="-50" dirty="0">
                <a:solidFill>
                  <a:schemeClr val="tx1"/>
                </a:solidFill>
                <a:cs typeface="Calibri"/>
              </a:rPr>
              <a:t>r</a:t>
            </a:r>
            <a:r>
              <a:rPr lang="en-US" spc="-15" dirty="0">
                <a:solidFill>
                  <a:schemeClr val="tx1"/>
                </a:solidFill>
                <a:cs typeface="Calibri"/>
              </a:rPr>
              <a:t>en</a:t>
            </a:r>
            <a:r>
              <a:rPr lang="en-US" spc="30" dirty="0">
                <a:solidFill>
                  <a:schemeClr val="tx1"/>
                </a:solidFill>
                <a:cs typeface="Calibri"/>
              </a:rPr>
              <a:t> </a:t>
            </a:r>
            <a:r>
              <a:rPr lang="en-US" spc="-15" dirty="0">
                <a:solidFill>
                  <a:schemeClr val="tx1"/>
                </a:solidFill>
                <a:cs typeface="Calibri"/>
              </a:rPr>
              <a:t>and</a:t>
            </a:r>
            <a:r>
              <a:rPr lang="en-US" spc="5" dirty="0">
                <a:solidFill>
                  <a:schemeClr val="tx1"/>
                </a:solidFill>
                <a:cs typeface="Calibri"/>
              </a:rPr>
              <a:t> </a:t>
            </a:r>
            <a:r>
              <a:rPr lang="en-US" spc="-20" dirty="0">
                <a:solidFill>
                  <a:schemeClr val="tx1"/>
                </a:solidFill>
                <a:cs typeface="Calibri"/>
              </a:rPr>
              <a:t>spouse</a:t>
            </a:r>
            <a:r>
              <a:rPr lang="en-US" spc="-15" dirty="0">
                <a:solidFill>
                  <a:schemeClr val="tx1"/>
                </a:solidFill>
                <a:cs typeface="Calibri"/>
              </a:rPr>
              <a:t>s</a:t>
            </a:r>
            <a:r>
              <a:rPr lang="en-US" spc="40" dirty="0">
                <a:solidFill>
                  <a:schemeClr val="tx1"/>
                </a:solidFill>
                <a:cs typeface="Calibri"/>
              </a:rPr>
              <a:t> </a:t>
            </a:r>
            <a:r>
              <a:rPr lang="en-US" spc="-20" dirty="0">
                <a:solidFill>
                  <a:schemeClr val="tx1"/>
                </a:solidFill>
                <a:cs typeface="Calibri"/>
              </a:rPr>
              <a:t>o</a:t>
            </a:r>
            <a:r>
              <a:rPr lang="en-US" spc="-10" dirty="0">
                <a:solidFill>
                  <a:schemeClr val="tx1"/>
                </a:solidFill>
                <a:cs typeface="Calibri"/>
              </a:rPr>
              <a:t>f</a:t>
            </a:r>
            <a:r>
              <a:rPr lang="en-US" spc="-5" dirty="0">
                <a:solidFill>
                  <a:schemeClr val="tx1"/>
                </a:solidFill>
                <a:cs typeface="Calibri"/>
              </a:rPr>
              <a:t> </a:t>
            </a:r>
            <a:r>
              <a:rPr lang="en-US" spc="-20" dirty="0">
                <a:solidFill>
                  <a:schemeClr val="tx1"/>
                </a:solidFill>
                <a:cs typeface="Calibri"/>
              </a:rPr>
              <a:t>Se</a:t>
            </a:r>
            <a:r>
              <a:rPr lang="en-US" spc="15" dirty="0">
                <a:solidFill>
                  <a:schemeClr val="tx1"/>
                </a:solidFill>
                <a:cs typeface="Calibri"/>
              </a:rPr>
              <a:t>r</a:t>
            </a:r>
            <a:r>
              <a:rPr lang="en-US" spc="-15" dirty="0">
                <a:solidFill>
                  <a:schemeClr val="tx1"/>
                </a:solidFill>
                <a:cs typeface="Calibri"/>
              </a:rPr>
              <a:t>v</a:t>
            </a:r>
            <a:r>
              <a:rPr lang="en-US" spc="-20" dirty="0">
                <a:solidFill>
                  <a:schemeClr val="tx1"/>
                </a:solidFill>
                <a:cs typeface="Calibri"/>
              </a:rPr>
              <a:t>icemembe</a:t>
            </a:r>
            <a:r>
              <a:rPr lang="en-US" spc="-65" dirty="0">
                <a:solidFill>
                  <a:schemeClr val="tx1"/>
                </a:solidFill>
                <a:cs typeface="Calibri"/>
              </a:rPr>
              <a:t>r</a:t>
            </a:r>
            <a:r>
              <a:rPr lang="en-US" spc="-15" dirty="0">
                <a:solidFill>
                  <a:schemeClr val="tx1"/>
                </a:solidFill>
                <a:cs typeface="Calibri"/>
              </a:rPr>
              <a:t>s</a:t>
            </a:r>
            <a:r>
              <a:rPr lang="en-US" spc="20" dirty="0">
                <a:solidFill>
                  <a:schemeClr val="tx1"/>
                </a:solidFill>
                <a:cs typeface="Calibri"/>
              </a:rPr>
              <a:t> </a:t>
            </a:r>
            <a:r>
              <a:rPr lang="en-US" spc="-20" dirty="0">
                <a:solidFill>
                  <a:schemeClr val="tx1"/>
                </a:solidFill>
                <a:cs typeface="Calibri"/>
              </a:rPr>
              <a:t>who</a:t>
            </a:r>
            <a:r>
              <a:rPr lang="en-US" spc="10" dirty="0">
                <a:solidFill>
                  <a:schemeClr val="tx1"/>
                </a:solidFill>
                <a:cs typeface="Calibri"/>
              </a:rPr>
              <a:t> </a:t>
            </a:r>
            <a:r>
              <a:rPr lang="en-US" spc="-20" dirty="0">
                <a:solidFill>
                  <a:schemeClr val="tx1"/>
                </a:solidFill>
                <a:cs typeface="Calibri"/>
              </a:rPr>
              <a:t>di</a:t>
            </a:r>
            <a:r>
              <a:rPr lang="en-US" spc="-15" dirty="0">
                <a:solidFill>
                  <a:schemeClr val="tx1"/>
                </a:solidFill>
                <a:cs typeface="Calibri"/>
              </a:rPr>
              <a:t>ed</a:t>
            </a:r>
            <a:r>
              <a:rPr lang="en-US" spc="5" dirty="0">
                <a:solidFill>
                  <a:schemeClr val="tx1"/>
                </a:solidFill>
                <a:cs typeface="Calibri"/>
              </a:rPr>
              <a:t> </a:t>
            </a:r>
            <a:r>
              <a:rPr lang="en-US" spc="-15" dirty="0">
                <a:solidFill>
                  <a:schemeClr val="tx1"/>
                </a:solidFill>
                <a:cs typeface="Calibri"/>
              </a:rPr>
              <a:t>in the</a:t>
            </a:r>
            <a:r>
              <a:rPr lang="en-US" spc="5" dirty="0">
                <a:solidFill>
                  <a:schemeClr val="tx1"/>
                </a:solidFill>
                <a:cs typeface="Calibri"/>
              </a:rPr>
              <a:t> </a:t>
            </a:r>
            <a:r>
              <a:rPr lang="en-US" dirty="0">
                <a:solidFill>
                  <a:schemeClr val="tx1"/>
                </a:solidFill>
                <a:cs typeface="Calibri"/>
              </a:rPr>
              <a:t>l</a:t>
            </a:r>
            <a:r>
              <a:rPr lang="en-US" spc="-15" dirty="0">
                <a:solidFill>
                  <a:schemeClr val="tx1"/>
                </a:solidFill>
                <a:cs typeface="Calibri"/>
              </a:rPr>
              <a:t>i</a:t>
            </a:r>
            <a:r>
              <a:rPr lang="en-US" spc="-20" dirty="0">
                <a:solidFill>
                  <a:schemeClr val="tx1"/>
                </a:solidFill>
                <a:cs typeface="Calibri"/>
              </a:rPr>
              <a:t>n</a:t>
            </a:r>
            <a:r>
              <a:rPr lang="en-US" spc="-15" dirty="0">
                <a:solidFill>
                  <a:schemeClr val="tx1"/>
                </a:solidFill>
                <a:cs typeface="Calibri"/>
              </a:rPr>
              <a:t>e</a:t>
            </a:r>
            <a:r>
              <a:rPr lang="en-US" spc="5" dirty="0">
                <a:solidFill>
                  <a:schemeClr val="tx1"/>
                </a:solidFill>
                <a:cs typeface="Calibri"/>
              </a:rPr>
              <a:t> </a:t>
            </a:r>
            <a:r>
              <a:rPr lang="en-US" spc="-20" dirty="0">
                <a:solidFill>
                  <a:schemeClr val="tx1"/>
                </a:solidFill>
                <a:cs typeface="Calibri"/>
              </a:rPr>
              <a:t>o</a:t>
            </a:r>
            <a:r>
              <a:rPr lang="en-US" spc="-10" dirty="0">
                <a:solidFill>
                  <a:schemeClr val="tx1"/>
                </a:solidFill>
                <a:cs typeface="Calibri"/>
              </a:rPr>
              <a:t>f</a:t>
            </a:r>
            <a:r>
              <a:rPr lang="en-US" spc="-5" dirty="0">
                <a:solidFill>
                  <a:schemeClr val="tx1"/>
                </a:solidFill>
                <a:cs typeface="Calibri"/>
              </a:rPr>
              <a:t> </a:t>
            </a:r>
            <a:r>
              <a:rPr lang="en-US" spc="-20" dirty="0">
                <a:solidFill>
                  <a:schemeClr val="tx1"/>
                </a:solidFill>
                <a:cs typeface="Calibri"/>
              </a:rPr>
              <a:t>dut</a:t>
            </a:r>
            <a:r>
              <a:rPr lang="en-US" spc="-15" dirty="0">
                <a:solidFill>
                  <a:schemeClr val="tx1"/>
                </a:solidFill>
                <a:cs typeface="Calibri"/>
              </a:rPr>
              <a:t>y</a:t>
            </a:r>
            <a:r>
              <a:rPr lang="en-US" spc="15" dirty="0">
                <a:solidFill>
                  <a:schemeClr val="tx1"/>
                </a:solidFill>
                <a:cs typeface="Calibri"/>
              </a:rPr>
              <a:t> </a:t>
            </a:r>
            <a:r>
              <a:rPr lang="en-US" spc="-15" dirty="0">
                <a:solidFill>
                  <a:schemeClr val="tx1"/>
                </a:solidFill>
                <a:cs typeface="Calibri"/>
              </a:rPr>
              <a:t>whi</a:t>
            </a:r>
            <a:r>
              <a:rPr lang="en-US" spc="-25" dirty="0">
                <a:solidFill>
                  <a:schemeClr val="tx1"/>
                </a:solidFill>
                <a:cs typeface="Calibri"/>
              </a:rPr>
              <a:t>l</a:t>
            </a:r>
            <a:r>
              <a:rPr lang="en-US" spc="-15" dirty="0">
                <a:solidFill>
                  <a:schemeClr val="tx1"/>
                </a:solidFill>
                <a:cs typeface="Calibri"/>
              </a:rPr>
              <a:t>e</a:t>
            </a:r>
            <a:r>
              <a:rPr lang="en-US" dirty="0">
                <a:solidFill>
                  <a:schemeClr val="tx1"/>
                </a:solidFill>
                <a:cs typeface="Calibri"/>
              </a:rPr>
              <a:t> </a:t>
            </a:r>
            <a:r>
              <a:rPr lang="en-US" spc="-20" dirty="0">
                <a:solidFill>
                  <a:schemeClr val="tx1"/>
                </a:solidFill>
                <a:cs typeface="Calibri"/>
              </a:rPr>
              <a:t>o</a:t>
            </a:r>
            <a:r>
              <a:rPr lang="en-US" spc="-15" dirty="0">
                <a:solidFill>
                  <a:schemeClr val="tx1"/>
                </a:solidFill>
                <a:cs typeface="Calibri"/>
              </a:rPr>
              <a:t>n</a:t>
            </a:r>
            <a:r>
              <a:rPr lang="en-US" spc="15" dirty="0">
                <a:solidFill>
                  <a:schemeClr val="tx1"/>
                </a:solidFill>
                <a:cs typeface="Calibri"/>
              </a:rPr>
              <a:t> </a:t>
            </a:r>
            <a:r>
              <a:rPr lang="en-US" spc="-15" dirty="0">
                <a:solidFill>
                  <a:schemeClr val="tx1"/>
                </a:solidFill>
                <a:cs typeface="Calibri"/>
              </a:rPr>
              <a:t>a</a:t>
            </a:r>
            <a:r>
              <a:rPr lang="en-US" spc="-10" dirty="0">
                <a:solidFill>
                  <a:schemeClr val="tx1"/>
                </a:solidFill>
                <a:cs typeface="Calibri"/>
              </a:rPr>
              <a:t>cti</a:t>
            </a:r>
            <a:r>
              <a:rPr lang="en-US" spc="-50" dirty="0">
                <a:solidFill>
                  <a:schemeClr val="tx1"/>
                </a:solidFill>
                <a:cs typeface="Calibri"/>
              </a:rPr>
              <a:t>v</a:t>
            </a:r>
            <a:r>
              <a:rPr lang="en-US" spc="-15" dirty="0">
                <a:solidFill>
                  <a:schemeClr val="tx1"/>
                </a:solidFill>
                <a:cs typeface="Calibri"/>
              </a:rPr>
              <a:t>e</a:t>
            </a:r>
            <a:r>
              <a:rPr lang="en-US" dirty="0">
                <a:solidFill>
                  <a:schemeClr val="tx1"/>
                </a:solidFill>
                <a:cs typeface="Calibri"/>
              </a:rPr>
              <a:t> </a:t>
            </a:r>
            <a:r>
              <a:rPr lang="en-US" spc="-20" dirty="0">
                <a:solidFill>
                  <a:schemeClr val="tx1"/>
                </a:solidFill>
                <a:cs typeface="Calibri"/>
              </a:rPr>
              <a:t>dut</a:t>
            </a:r>
            <a:r>
              <a:rPr lang="en-US" spc="-15" dirty="0">
                <a:solidFill>
                  <a:schemeClr val="tx1"/>
                </a:solidFill>
                <a:cs typeface="Calibri"/>
              </a:rPr>
              <a:t>y</a:t>
            </a:r>
            <a:r>
              <a:rPr lang="en-US" spc="15" dirty="0">
                <a:solidFill>
                  <a:schemeClr val="tx1"/>
                </a:solidFill>
                <a:cs typeface="Calibri"/>
              </a:rPr>
              <a:t> </a:t>
            </a:r>
            <a:r>
              <a:rPr lang="en-US" spc="-15" dirty="0">
                <a:solidFill>
                  <a:schemeClr val="tx1"/>
                </a:solidFill>
                <a:cs typeface="Calibri"/>
              </a:rPr>
              <a:t>af</a:t>
            </a:r>
            <a:r>
              <a:rPr lang="en-US" spc="-45" dirty="0">
                <a:solidFill>
                  <a:schemeClr val="tx1"/>
                </a:solidFill>
                <a:cs typeface="Calibri"/>
              </a:rPr>
              <a:t>t</a:t>
            </a:r>
            <a:r>
              <a:rPr lang="en-US" spc="-15" dirty="0">
                <a:solidFill>
                  <a:schemeClr val="tx1"/>
                </a:solidFill>
                <a:cs typeface="Calibri"/>
              </a:rPr>
              <a:t>er </a:t>
            </a:r>
            <a:r>
              <a:rPr lang="en-US" spc="-20" dirty="0">
                <a:solidFill>
                  <a:schemeClr val="tx1"/>
                </a:solidFill>
                <a:cs typeface="Calibri"/>
              </a:rPr>
              <a:t>Se</a:t>
            </a:r>
            <a:r>
              <a:rPr lang="en-US" spc="-35" dirty="0">
                <a:solidFill>
                  <a:schemeClr val="tx1"/>
                </a:solidFill>
                <a:cs typeface="Calibri"/>
              </a:rPr>
              <a:t>pt</a:t>
            </a:r>
            <a:r>
              <a:rPr lang="en-US" spc="-15" dirty="0">
                <a:solidFill>
                  <a:schemeClr val="tx1"/>
                </a:solidFill>
                <a:cs typeface="Calibri"/>
              </a:rPr>
              <a:t>ember 10,</a:t>
            </a:r>
            <a:r>
              <a:rPr lang="en-US" spc="15" dirty="0">
                <a:solidFill>
                  <a:schemeClr val="tx1"/>
                </a:solidFill>
                <a:cs typeface="Calibri"/>
              </a:rPr>
              <a:t> </a:t>
            </a:r>
            <a:r>
              <a:rPr lang="en-US" spc="-15" dirty="0">
                <a:solidFill>
                  <a:schemeClr val="tx1"/>
                </a:solidFill>
                <a:cs typeface="Calibri"/>
              </a:rPr>
              <a:t>200</a:t>
            </a:r>
            <a:r>
              <a:rPr lang="en-US" spc="-30" dirty="0">
                <a:solidFill>
                  <a:schemeClr val="tx1"/>
                </a:solidFill>
                <a:cs typeface="Calibri"/>
              </a:rPr>
              <a:t>1.</a:t>
            </a:r>
          </a:p>
          <a:p>
            <a:pPr marL="12700" marR="5080" indent="0" algn="just">
              <a:lnSpc>
                <a:spcPct val="100000"/>
              </a:lnSpc>
              <a:buNone/>
              <a:tabLst>
                <a:tab pos="355600" algn="l"/>
              </a:tabLst>
            </a:pPr>
            <a:endParaRPr lang="en-US" dirty="0">
              <a:solidFill>
                <a:schemeClr val="tx1"/>
              </a:solidFill>
              <a:cs typeface="Calibri"/>
            </a:endParaRPr>
          </a:p>
          <a:p>
            <a:pPr marL="12700" marR="327025" indent="0">
              <a:lnSpc>
                <a:spcPct val="100000"/>
              </a:lnSpc>
              <a:spcBef>
                <a:spcPts val="670"/>
              </a:spcBef>
              <a:buNone/>
              <a:tabLst>
                <a:tab pos="355600" algn="l"/>
              </a:tabLst>
            </a:pPr>
            <a:r>
              <a:rPr lang="en-US" spc="-15" dirty="0">
                <a:solidFill>
                  <a:schemeClr val="tx1"/>
                </a:solidFill>
                <a:cs typeface="Calibri"/>
              </a:rPr>
              <a:t>El</a:t>
            </a:r>
            <a:r>
              <a:rPr lang="en-US" spc="-20" dirty="0">
                <a:solidFill>
                  <a:schemeClr val="tx1"/>
                </a:solidFill>
                <a:cs typeface="Calibri"/>
              </a:rPr>
              <a:t>i</a:t>
            </a:r>
            <a:r>
              <a:rPr lang="en-US" spc="-15" dirty="0">
                <a:solidFill>
                  <a:schemeClr val="tx1"/>
                </a:solidFill>
                <a:cs typeface="Calibri"/>
              </a:rPr>
              <a:t>gib</a:t>
            </a:r>
            <a:r>
              <a:rPr lang="en-US" spc="-25" dirty="0">
                <a:solidFill>
                  <a:schemeClr val="tx1"/>
                </a:solidFill>
                <a:cs typeface="Calibri"/>
              </a:rPr>
              <a:t>l</a:t>
            </a:r>
            <a:r>
              <a:rPr lang="en-US" spc="-15" dirty="0">
                <a:solidFill>
                  <a:schemeClr val="tx1"/>
                </a:solidFill>
                <a:cs typeface="Calibri"/>
              </a:rPr>
              <a:t>e</a:t>
            </a:r>
            <a:r>
              <a:rPr lang="en-US" dirty="0">
                <a:solidFill>
                  <a:schemeClr val="tx1"/>
                </a:solidFill>
                <a:cs typeface="Calibri"/>
              </a:rPr>
              <a:t> </a:t>
            </a:r>
            <a:r>
              <a:rPr lang="en-US" spc="-70" dirty="0">
                <a:solidFill>
                  <a:schemeClr val="tx1"/>
                </a:solidFill>
                <a:cs typeface="Calibri"/>
              </a:rPr>
              <a:t>f</a:t>
            </a:r>
            <a:r>
              <a:rPr lang="en-US" spc="-20" dirty="0">
                <a:solidFill>
                  <a:schemeClr val="tx1"/>
                </a:solidFill>
                <a:cs typeface="Calibri"/>
              </a:rPr>
              <a:t>o</a:t>
            </a:r>
            <a:r>
              <a:rPr lang="en-US" spc="-10" dirty="0">
                <a:solidFill>
                  <a:schemeClr val="tx1"/>
                </a:solidFill>
                <a:cs typeface="Calibri"/>
              </a:rPr>
              <a:t>r</a:t>
            </a:r>
            <a:r>
              <a:rPr lang="en-US" dirty="0">
                <a:solidFill>
                  <a:schemeClr val="tx1"/>
                </a:solidFill>
                <a:cs typeface="Calibri"/>
              </a:rPr>
              <a:t> </a:t>
            </a:r>
            <a:r>
              <a:rPr lang="en-US" spc="-20" dirty="0">
                <a:solidFill>
                  <a:schemeClr val="tx1"/>
                </a:solidFill>
                <a:cs typeface="Calibri"/>
              </a:rPr>
              <a:t>u</a:t>
            </a:r>
            <a:r>
              <a:rPr lang="en-US" spc="-15" dirty="0">
                <a:solidFill>
                  <a:schemeClr val="tx1"/>
                </a:solidFill>
                <a:cs typeface="Calibri"/>
              </a:rPr>
              <a:t>p</a:t>
            </a:r>
            <a:r>
              <a:rPr lang="en-US" spc="15" dirty="0">
                <a:solidFill>
                  <a:schemeClr val="tx1"/>
                </a:solidFill>
                <a:cs typeface="Calibri"/>
              </a:rPr>
              <a:t> </a:t>
            </a:r>
            <a:r>
              <a:rPr lang="en-US" spc="-35" dirty="0">
                <a:solidFill>
                  <a:schemeClr val="tx1"/>
                </a:solidFill>
                <a:cs typeface="Calibri"/>
              </a:rPr>
              <a:t>t</a:t>
            </a:r>
            <a:r>
              <a:rPr lang="en-US" spc="-15" dirty="0">
                <a:solidFill>
                  <a:schemeClr val="tx1"/>
                </a:solidFill>
                <a:cs typeface="Calibri"/>
              </a:rPr>
              <a:t>o</a:t>
            </a:r>
            <a:r>
              <a:rPr lang="en-US" spc="-5" dirty="0">
                <a:solidFill>
                  <a:schemeClr val="tx1"/>
                </a:solidFill>
                <a:cs typeface="Calibri"/>
              </a:rPr>
              <a:t> </a:t>
            </a:r>
            <a:r>
              <a:rPr lang="en-US" spc="-15" dirty="0">
                <a:solidFill>
                  <a:schemeClr val="tx1"/>
                </a:solidFill>
                <a:cs typeface="Calibri"/>
              </a:rPr>
              <a:t>36</a:t>
            </a:r>
            <a:r>
              <a:rPr lang="en-US" spc="25" dirty="0">
                <a:solidFill>
                  <a:schemeClr val="tx1"/>
                </a:solidFill>
                <a:cs typeface="Calibri"/>
              </a:rPr>
              <a:t> </a:t>
            </a:r>
            <a:r>
              <a:rPr lang="en-US" spc="-20" dirty="0">
                <a:solidFill>
                  <a:schemeClr val="tx1"/>
                </a:solidFill>
                <a:cs typeface="Calibri"/>
              </a:rPr>
              <a:t>mo</a:t>
            </a:r>
            <a:r>
              <a:rPr lang="en-US" spc="-50" dirty="0">
                <a:solidFill>
                  <a:schemeClr val="tx1"/>
                </a:solidFill>
                <a:cs typeface="Calibri"/>
              </a:rPr>
              <a:t>n</a:t>
            </a:r>
            <a:r>
              <a:rPr lang="en-US" spc="-15" dirty="0">
                <a:solidFill>
                  <a:schemeClr val="tx1"/>
                </a:solidFill>
                <a:cs typeface="Calibri"/>
              </a:rPr>
              <a:t>ths</a:t>
            </a:r>
            <a:r>
              <a:rPr lang="en-US" spc="25" dirty="0">
                <a:solidFill>
                  <a:schemeClr val="tx1"/>
                </a:solidFill>
                <a:cs typeface="Calibri"/>
              </a:rPr>
              <a:t> </a:t>
            </a:r>
            <a:r>
              <a:rPr lang="en-US" spc="-20" dirty="0">
                <a:solidFill>
                  <a:schemeClr val="tx1"/>
                </a:solidFill>
                <a:cs typeface="Calibri"/>
              </a:rPr>
              <a:t>un</a:t>
            </a:r>
            <a:r>
              <a:rPr lang="en-US" spc="-30" dirty="0">
                <a:solidFill>
                  <a:schemeClr val="tx1"/>
                </a:solidFill>
                <a:cs typeface="Calibri"/>
              </a:rPr>
              <a:t>d</a:t>
            </a:r>
            <a:r>
              <a:rPr lang="en-US" spc="-15" dirty="0">
                <a:solidFill>
                  <a:schemeClr val="tx1"/>
                </a:solidFill>
                <a:cs typeface="Calibri"/>
              </a:rPr>
              <a:t>er</a:t>
            </a:r>
            <a:r>
              <a:rPr lang="en-US" spc="20" dirty="0">
                <a:solidFill>
                  <a:schemeClr val="tx1"/>
                </a:solidFill>
                <a:cs typeface="Calibri"/>
              </a:rPr>
              <a:t> </a:t>
            </a:r>
            <a:r>
              <a:rPr lang="en-US" spc="-15" dirty="0">
                <a:solidFill>
                  <a:schemeClr val="tx1"/>
                </a:solidFill>
                <a:cs typeface="Calibri"/>
              </a:rPr>
              <a:t>the</a:t>
            </a:r>
            <a:r>
              <a:rPr lang="en-US" spc="5" dirty="0">
                <a:solidFill>
                  <a:schemeClr val="tx1"/>
                </a:solidFill>
                <a:cs typeface="Calibri"/>
              </a:rPr>
              <a:t> </a:t>
            </a:r>
            <a:r>
              <a:rPr lang="en-US" spc="-80" dirty="0">
                <a:solidFill>
                  <a:schemeClr val="tx1"/>
                </a:solidFill>
                <a:cs typeface="Calibri"/>
              </a:rPr>
              <a:t>P</a:t>
            </a:r>
            <a:r>
              <a:rPr lang="en-US" spc="-20" dirty="0">
                <a:solidFill>
                  <a:schemeClr val="tx1"/>
                </a:solidFill>
                <a:cs typeface="Calibri"/>
              </a:rPr>
              <a:t>o</a:t>
            </a:r>
            <a:r>
              <a:rPr lang="en-US" spc="-50" dirty="0">
                <a:solidFill>
                  <a:schemeClr val="tx1"/>
                </a:solidFill>
                <a:cs typeface="Calibri"/>
              </a:rPr>
              <a:t>s</a:t>
            </a:r>
            <a:r>
              <a:rPr lang="en-US" spc="5" dirty="0">
                <a:solidFill>
                  <a:schemeClr val="tx1"/>
                </a:solidFill>
                <a:cs typeface="Calibri"/>
              </a:rPr>
              <a:t>t</a:t>
            </a:r>
            <a:r>
              <a:rPr lang="en-US" spc="-15" dirty="0">
                <a:solidFill>
                  <a:schemeClr val="tx1"/>
                </a:solidFill>
                <a:cs typeface="Calibri"/>
              </a:rPr>
              <a:t>-9</a:t>
            </a:r>
            <a:r>
              <a:rPr lang="en-US" spc="-10" dirty="0">
                <a:solidFill>
                  <a:schemeClr val="tx1"/>
                </a:solidFill>
                <a:cs typeface="Calibri"/>
              </a:rPr>
              <a:t>/</a:t>
            </a:r>
            <a:r>
              <a:rPr lang="en-US" spc="-15" dirty="0">
                <a:solidFill>
                  <a:schemeClr val="tx1"/>
                </a:solidFill>
                <a:cs typeface="Calibri"/>
              </a:rPr>
              <a:t>11</a:t>
            </a:r>
            <a:r>
              <a:rPr lang="en-US" spc="55" dirty="0">
                <a:solidFill>
                  <a:schemeClr val="tx1"/>
                </a:solidFill>
                <a:cs typeface="Calibri"/>
              </a:rPr>
              <a:t> </a:t>
            </a:r>
            <a:r>
              <a:rPr lang="en-US" spc="-15" dirty="0">
                <a:solidFill>
                  <a:schemeClr val="tx1"/>
                </a:solidFill>
                <a:cs typeface="Calibri"/>
              </a:rPr>
              <a:t>GI</a:t>
            </a:r>
            <a:r>
              <a:rPr lang="en-US" spc="-10" dirty="0">
                <a:solidFill>
                  <a:schemeClr val="tx1"/>
                </a:solidFill>
                <a:cs typeface="Calibri"/>
              </a:rPr>
              <a:t> Bi</a:t>
            </a:r>
            <a:r>
              <a:rPr lang="en-US" spc="-20" dirty="0">
                <a:solidFill>
                  <a:schemeClr val="tx1"/>
                </a:solidFill>
                <a:cs typeface="Calibri"/>
              </a:rPr>
              <a:t>l</a:t>
            </a:r>
            <a:r>
              <a:rPr lang="en-US" spc="-10" dirty="0">
                <a:solidFill>
                  <a:schemeClr val="tx1"/>
                </a:solidFill>
                <a:cs typeface="Calibri"/>
              </a:rPr>
              <a:t>l</a:t>
            </a:r>
            <a:r>
              <a:rPr lang="en-US" spc="-25" dirty="0">
                <a:solidFill>
                  <a:schemeClr val="tx1"/>
                </a:solidFill>
                <a:cs typeface="Calibri"/>
              </a:rPr>
              <a:t>® at the 1</a:t>
            </a:r>
            <a:r>
              <a:rPr lang="en-US" spc="-20" dirty="0">
                <a:solidFill>
                  <a:schemeClr val="tx1"/>
                </a:solidFill>
              </a:rPr>
              <a:t>00% benefit level.</a:t>
            </a:r>
          </a:p>
        </p:txBody>
      </p:sp>
      <p:pic>
        <p:nvPicPr>
          <p:cNvPr id="6" name="Picture 4">
            <a:extLst>
              <a:ext uri="{FF2B5EF4-FFF2-40B4-BE49-F238E27FC236}">
                <a16:creationId xmlns:a16="http://schemas.microsoft.com/office/drawing/2014/main" id="{2519412D-643B-4A1F-AE04-3CDC567E11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2266950"/>
            <a:ext cx="431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686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a:xfrm>
            <a:off x="994228" y="568480"/>
            <a:ext cx="11092543" cy="777720"/>
          </a:xfrm>
        </p:spPr>
        <p:txBody>
          <a:bodyPr/>
          <a:lstStyle/>
          <a:p>
            <a:r>
              <a:rPr lang="en-US" dirty="0"/>
              <a:t>Edith </a:t>
            </a:r>
            <a:r>
              <a:rPr lang="en-US" dirty="0" err="1"/>
              <a:t>Nourse</a:t>
            </a:r>
            <a:r>
              <a:rPr lang="en-US" dirty="0"/>
              <a:t> Rogers Science Technology Engineering Math (STEM)  Scholarship</a:t>
            </a:r>
          </a:p>
        </p:txBody>
      </p:sp>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11"/>
          </p:nvPr>
        </p:nvSpPr>
        <p:spPr>
          <a:xfrm>
            <a:off x="495300" y="1346200"/>
            <a:ext cx="6859587" cy="5232400"/>
          </a:xfrm>
        </p:spPr>
        <p:txBody>
          <a:bodyPr anchor="ctr"/>
          <a:lstStyle/>
          <a:p>
            <a:pPr marL="12700" marR="5080" indent="0" algn="just">
              <a:lnSpc>
                <a:spcPct val="100000"/>
              </a:lnSpc>
              <a:buNone/>
              <a:tabLst>
                <a:tab pos="355600" algn="l"/>
              </a:tabLst>
            </a:pPr>
            <a:r>
              <a:rPr lang="en-US" spc="-20" dirty="0">
                <a:solidFill>
                  <a:schemeClr val="tx1"/>
                </a:solidFill>
                <a:cs typeface="Calibri"/>
              </a:rPr>
              <a:t>Covers the difference and give additional incentives to high-demand fields.</a:t>
            </a:r>
          </a:p>
          <a:p>
            <a:pPr marL="12700" marR="5080" indent="0" algn="just">
              <a:lnSpc>
                <a:spcPct val="100000"/>
              </a:lnSpc>
              <a:buNone/>
              <a:tabLst>
                <a:tab pos="355600" algn="l"/>
              </a:tabLst>
            </a:pPr>
            <a:r>
              <a:rPr lang="en-US" spc="-20" dirty="0">
                <a:solidFill>
                  <a:schemeClr val="tx1"/>
                </a:solidFill>
                <a:cs typeface="Calibri"/>
              </a:rPr>
              <a:t>Provide up to nine months of additional Post-9/11 GI Bill benefits (a maximum of $30,000) to qualifying Veterans and Fry Scholars Seeking undergrade STEM degree  or who have earned a STEM degree and seeking a teaching certification.</a:t>
            </a:r>
          </a:p>
          <a:p>
            <a:pPr marL="12700" marR="5080" indent="0" algn="just">
              <a:lnSpc>
                <a:spcPct val="100000"/>
              </a:lnSpc>
              <a:buNone/>
              <a:tabLst>
                <a:tab pos="355600" algn="l"/>
              </a:tabLst>
            </a:pPr>
            <a:endParaRPr lang="en-US" spc="-30" dirty="0">
              <a:solidFill>
                <a:schemeClr val="tx1"/>
              </a:solidFill>
              <a:cs typeface="Calibri"/>
            </a:endParaRPr>
          </a:p>
          <a:p>
            <a:pPr marL="12700" marR="5080" indent="0" algn="just">
              <a:lnSpc>
                <a:spcPct val="100000"/>
              </a:lnSpc>
              <a:buNone/>
              <a:tabLst>
                <a:tab pos="355600" algn="l"/>
              </a:tabLst>
            </a:pPr>
            <a:r>
              <a:rPr lang="en-US" sz="1800" b="1" i="0" dirty="0">
                <a:solidFill>
                  <a:srgbClr val="000000"/>
                </a:solidFill>
                <a:effectLst/>
                <a:latin typeface="Arial" panose="020B0604020202020204" pitchFamily="34" charset="0"/>
              </a:rPr>
              <a:t>Effective January 5, 2021 section 1001 of Public Law 116-315</a:t>
            </a:r>
            <a:r>
              <a:rPr lang="en-US" sz="1800" b="0" i="0" dirty="0">
                <a:solidFill>
                  <a:srgbClr val="000000"/>
                </a:solidFill>
                <a:effectLst/>
                <a:latin typeface="Arial" panose="020B0604020202020204" pitchFamily="34" charset="0"/>
              </a:rPr>
              <a:t> expanded eligibility under the Edith </a:t>
            </a:r>
            <a:r>
              <a:rPr lang="en-US" sz="1800" b="0" i="0" dirty="0" err="1">
                <a:solidFill>
                  <a:srgbClr val="000000"/>
                </a:solidFill>
                <a:effectLst/>
                <a:latin typeface="Arial" panose="020B0604020202020204" pitchFamily="34" charset="0"/>
              </a:rPr>
              <a:t>Nourse</a:t>
            </a:r>
            <a:r>
              <a:rPr lang="en-US" sz="1800" b="0" i="0" dirty="0">
                <a:solidFill>
                  <a:srgbClr val="000000"/>
                </a:solidFill>
                <a:effectLst/>
                <a:latin typeface="Arial" panose="020B0604020202020204" pitchFamily="34" charset="0"/>
              </a:rPr>
              <a:t> STEM Scholarship program to allow scholarships for those enrolled in dual-secondary degrees and health care professionals completing clinical training to become licensed to practice in a state or locality.</a:t>
            </a:r>
            <a:endParaRPr lang="en-US" dirty="0">
              <a:solidFill>
                <a:schemeClr val="tx1"/>
              </a:solidFill>
              <a:cs typeface="Calibri"/>
            </a:endParaRPr>
          </a:p>
          <a:p>
            <a:pPr marL="12700" marR="327025" indent="0">
              <a:lnSpc>
                <a:spcPct val="100000"/>
              </a:lnSpc>
              <a:spcBef>
                <a:spcPts val="670"/>
              </a:spcBef>
              <a:buNone/>
              <a:tabLst>
                <a:tab pos="355600" algn="l"/>
              </a:tabLst>
            </a:pPr>
            <a:r>
              <a:rPr lang="en-US" spc="-20" dirty="0">
                <a:solidFill>
                  <a:schemeClr val="tx1"/>
                </a:solidFill>
              </a:rPr>
              <a:t>.</a:t>
            </a:r>
          </a:p>
        </p:txBody>
      </p:sp>
      <p:pic>
        <p:nvPicPr>
          <p:cNvPr id="6" name="Picture 4">
            <a:extLst>
              <a:ext uri="{FF2B5EF4-FFF2-40B4-BE49-F238E27FC236}">
                <a16:creationId xmlns:a16="http://schemas.microsoft.com/office/drawing/2014/main" id="{2519412D-643B-4A1F-AE04-3CDC567E11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2266950"/>
            <a:ext cx="431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784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9728" y="544790"/>
            <a:ext cx="11092543" cy="369332"/>
          </a:xfrm>
          <a:prstGeom prst="rect">
            <a:avLst/>
          </a:prstGeom>
        </p:spPr>
        <p:txBody>
          <a:bodyPr vert="horz" wrap="square" lIns="0" tIns="0" rIns="0" bIns="0" rtlCol="0" anchor="ctr">
            <a:spAutoFit/>
          </a:bodyPr>
          <a:lstStyle/>
          <a:p>
            <a:pPr marL="227965">
              <a:lnSpc>
                <a:spcPct val="100000"/>
              </a:lnSpc>
            </a:pPr>
            <a:r>
              <a:rPr spc="-80" dirty="0"/>
              <a:t>P</a:t>
            </a:r>
            <a:r>
              <a:rPr spc="-20" dirty="0"/>
              <a:t>o</a:t>
            </a:r>
            <a:r>
              <a:rPr spc="-50" dirty="0"/>
              <a:t>s</a:t>
            </a:r>
            <a:r>
              <a:rPr spc="-15" dirty="0"/>
              <a:t>t-9/</a:t>
            </a:r>
            <a:r>
              <a:rPr spc="-10" dirty="0"/>
              <a:t>1</a:t>
            </a:r>
            <a:r>
              <a:rPr spc="-15" dirty="0"/>
              <a:t>1,</a:t>
            </a:r>
            <a:r>
              <a:rPr spc="55" dirty="0"/>
              <a:t> </a:t>
            </a:r>
            <a:r>
              <a:rPr spc="-20" dirty="0"/>
              <a:t>MGI</a:t>
            </a:r>
            <a:r>
              <a:rPr spc="-55" dirty="0"/>
              <a:t>B</a:t>
            </a:r>
            <a:r>
              <a:rPr lang="en-US" spc="-55" dirty="0"/>
              <a:t>-AD</a:t>
            </a:r>
            <a:r>
              <a:rPr spc="-10" dirty="0"/>
              <a:t>,</a:t>
            </a:r>
            <a:r>
              <a:rPr spc="10" dirty="0"/>
              <a:t> </a:t>
            </a:r>
            <a:r>
              <a:rPr spc="-20" dirty="0"/>
              <a:t>MGI</a:t>
            </a:r>
            <a:r>
              <a:rPr spc="-5" dirty="0"/>
              <a:t>B</a:t>
            </a:r>
            <a:r>
              <a:rPr spc="-20" dirty="0"/>
              <a:t>-SR</a:t>
            </a:r>
            <a:r>
              <a:rPr spc="-10" dirty="0"/>
              <a:t>,</a:t>
            </a:r>
            <a:r>
              <a:rPr spc="30" dirty="0"/>
              <a:t> </a:t>
            </a:r>
            <a:r>
              <a:rPr lang="en-US" spc="-20" dirty="0"/>
              <a:t>&amp; DEA</a:t>
            </a:r>
            <a:r>
              <a:rPr spc="5" dirty="0"/>
              <a:t> </a:t>
            </a:r>
            <a:r>
              <a:rPr spc="-20" dirty="0"/>
              <a:t>E</a:t>
            </a:r>
            <a:r>
              <a:rPr spc="-45" dirty="0"/>
              <a:t>n</a:t>
            </a:r>
            <a:r>
              <a:rPr spc="-10" dirty="0"/>
              <a:t>ti</a:t>
            </a:r>
            <a:r>
              <a:rPr spc="-20" dirty="0"/>
              <a:t>t</a:t>
            </a:r>
            <a:r>
              <a:rPr spc="-15" dirty="0"/>
              <a:t>le</a:t>
            </a:r>
            <a:r>
              <a:rPr spc="-35" dirty="0"/>
              <a:t>m</a:t>
            </a:r>
            <a:r>
              <a:rPr spc="-15" dirty="0"/>
              <a:t>e</a:t>
            </a:r>
            <a:r>
              <a:rPr spc="-45" dirty="0"/>
              <a:t>n</a:t>
            </a:r>
            <a:r>
              <a:rPr spc="-10" dirty="0"/>
              <a:t>t</a:t>
            </a:r>
            <a:r>
              <a:rPr spc="10" dirty="0"/>
              <a:t> </a:t>
            </a:r>
            <a:r>
              <a:rPr spc="-10" dirty="0"/>
              <a:t>I</a:t>
            </a:r>
            <a:r>
              <a:rPr spc="-30" dirty="0"/>
              <a:t>n</a:t>
            </a:r>
            <a:r>
              <a:rPr spc="-75" dirty="0"/>
              <a:t>f</a:t>
            </a:r>
            <a:r>
              <a:rPr spc="-25" dirty="0"/>
              <a:t>orm</a:t>
            </a:r>
            <a:r>
              <a:rPr spc="-35" dirty="0"/>
              <a:t>a</a:t>
            </a:r>
            <a:r>
              <a:rPr spc="-15" dirty="0"/>
              <a:t>tion</a:t>
            </a:r>
          </a:p>
        </p:txBody>
      </p:sp>
      <p:sp>
        <p:nvSpPr>
          <p:cNvPr id="5" name="Content Placeholder 4">
            <a:extLst>
              <a:ext uri="{FF2B5EF4-FFF2-40B4-BE49-F238E27FC236}">
                <a16:creationId xmlns:a16="http://schemas.microsoft.com/office/drawing/2014/main" id="{16B96E02-6567-441D-8ED4-40A2631A1C6B}"/>
              </a:ext>
            </a:extLst>
          </p:cNvPr>
          <p:cNvSpPr>
            <a:spLocks noGrp="1"/>
          </p:cNvSpPr>
          <p:nvPr>
            <p:ph sz="half" idx="1"/>
          </p:nvPr>
        </p:nvSpPr>
        <p:spPr>
          <a:xfrm>
            <a:off x="495991" y="1192289"/>
            <a:ext cx="11200015" cy="5665711"/>
          </a:xfrm>
        </p:spPr>
        <p:txBody>
          <a:bodyPr anchor="ctr">
            <a:normAutofit/>
          </a:bodyPr>
          <a:lstStyle/>
          <a:p>
            <a:pPr marL="12700" indent="0" algn="ctr">
              <a:lnSpc>
                <a:spcPts val="2735"/>
              </a:lnSpc>
              <a:buNone/>
              <a:tabLst>
                <a:tab pos="355600" algn="l"/>
              </a:tabLst>
            </a:pPr>
            <a:r>
              <a:rPr lang="en-US" sz="1900" b="1" u="sng" spc="-80" dirty="0"/>
              <a:t>P</a:t>
            </a:r>
            <a:r>
              <a:rPr lang="en-US" sz="1900" b="1" u="sng" spc="-20" dirty="0"/>
              <a:t>o</a:t>
            </a:r>
            <a:r>
              <a:rPr lang="en-US" sz="1900" b="1" u="sng" spc="-50" dirty="0"/>
              <a:t>s</a:t>
            </a:r>
            <a:r>
              <a:rPr lang="en-US" sz="1900" b="1" u="sng" spc="-15" dirty="0"/>
              <a:t>t-9/</a:t>
            </a:r>
            <a:r>
              <a:rPr lang="en-US" sz="1900" b="1" u="sng" spc="-10" dirty="0"/>
              <a:t>1</a:t>
            </a:r>
            <a:r>
              <a:rPr lang="en-US" sz="1900" b="1" u="sng" spc="-15" dirty="0"/>
              <a:t>1,</a:t>
            </a:r>
            <a:r>
              <a:rPr lang="en-US" sz="1900" b="1" u="sng" spc="55" dirty="0"/>
              <a:t> </a:t>
            </a:r>
            <a:r>
              <a:rPr lang="en-US" sz="1900" b="1" u="sng" spc="-20" dirty="0"/>
              <a:t>MGI</a:t>
            </a:r>
            <a:r>
              <a:rPr lang="en-US" sz="1900" b="1" u="sng" spc="-55" dirty="0"/>
              <a:t>B-AD</a:t>
            </a:r>
            <a:r>
              <a:rPr lang="en-US" sz="1900" b="1" u="sng" spc="-10" dirty="0"/>
              <a:t>,</a:t>
            </a:r>
            <a:r>
              <a:rPr lang="en-US" sz="1900" b="1" u="sng" spc="10" dirty="0"/>
              <a:t> </a:t>
            </a:r>
            <a:r>
              <a:rPr lang="en-US" sz="1900" b="1" u="sng" spc="-20" dirty="0"/>
              <a:t>MGI</a:t>
            </a:r>
            <a:r>
              <a:rPr lang="en-US" sz="1900" b="1" u="sng" spc="-5" dirty="0"/>
              <a:t>B</a:t>
            </a:r>
            <a:r>
              <a:rPr lang="en-US" sz="1900" b="1" u="sng" spc="-20" dirty="0"/>
              <a:t>-SR</a:t>
            </a:r>
            <a:endParaRPr lang="en-US" sz="1900" b="1" u="sng" spc="-5" dirty="0">
              <a:cs typeface="Calibri"/>
            </a:endParaRPr>
          </a:p>
          <a:p>
            <a:pPr marL="298450">
              <a:lnSpc>
                <a:spcPts val="2735"/>
              </a:lnSpc>
              <a:tabLst>
                <a:tab pos="355600" algn="l"/>
              </a:tabLst>
            </a:pPr>
            <a:endParaRPr lang="en-US" spc="-5" dirty="0">
              <a:cs typeface="Calibri"/>
            </a:endParaRPr>
          </a:p>
          <a:p>
            <a:pPr marL="298450">
              <a:lnSpc>
                <a:spcPts val="2735"/>
              </a:lnSpc>
              <a:tabLst>
                <a:tab pos="355600" algn="l"/>
              </a:tabLst>
            </a:pPr>
            <a:r>
              <a:rPr lang="en-US" spc="-5" dirty="0">
                <a:cs typeface="Calibri"/>
              </a:rPr>
              <a:t>Eligibl</a:t>
            </a:r>
            <a:r>
              <a:rPr lang="en-US" dirty="0">
                <a:cs typeface="Calibri"/>
              </a:rPr>
              <a:t>e </a:t>
            </a:r>
            <a:r>
              <a:rPr lang="en-US" spc="-30" dirty="0">
                <a:cs typeface="Calibri"/>
              </a:rPr>
              <a:t>s</a:t>
            </a:r>
            <a:r>
              <a:rPr lang="en-US" dirty="0">
                <a:cs typeface="Calibri"/>
              </a:rPr>
              <a:t>tude</a:t>
            </a:r>
            <a:r>
              <a:rPr lang="en-US" spc="-25" dirty="0">
                <a:cs typeface="Calibri"/>
              </a:rPr>
              <a:t>n</a:t>
            </a:r>
            <a:r>
              <a:rPr lang="en-US" dirty="0">
                <a:cs typeface="Calibri"/>
              </a:rPr>
              <a:t>ts</a:t>
            </a:r>
            <a:r>
              <a:rPr lang="en-US" spc="-5" dirty="0">
                <a:cs typeface="Calibri"/>
              </a:rPr>
              <a:t> </a:t>
            </a:r>
            <a:r>
              <a:rPr lang="en-US" spc="-40" dirty="0">
                <a:cs typeface="Calibri"/>
              </a:rPr>
              <a:t>c</a:t>
            </a:r>
            <a:r>
              <a:rPr lang="en-US" dirty="0">
                <a:cs typeface="Calibri"/>
              </a:rPr>
              <a:t>an</a:t>
            </a:r>
            <a:r>
              <a:rPr lang="en-US" spc="-15" dirty="0">
                <a:cs typeface="Calibri"/>
              </a:rPr>
              <a:t> </a:t>
            </a:r>
            <a:r>
              <a:rPr lang="en-US" spc="-45" dirty="0">
                <a:cs typeface="Calibri"/>
              </a:rPr>
              <a:t>r</a:t>
            </a:r>
            <a:r>
              <a:rPr lang="en-US" spc="-15" dirty="0">
                <a:cs typeface="Calibri"/>
              </a:rPr>
              <a:t>e</a:t>
            </a:r>
            <a:r>
              <a:rPr lang="en-US" spc="-10" dirty="0">
                <a:cs typeface="Calibri"/>
              </a:rPr>
              <a:t>cei</a:t>
            </a:r>
            <a:r>
              <a:rPr lang="en-US" spc="-40" dirty="0">
                <a:cs typeface="Calibri"/>
              </a:rPr>
              <a:t>v</a:t>
            </a:r>
            <a:r>
              <a:rPr lang="en-US" spc="-15" dirty="0">
                <a:cs typeface="Calibri"/>
              </a:rPr>
              <a:t>e</a:t>
            </a:r>
            <a:r>
              <a:rPr lang="en-US" dirty="0">
                <a:cs typeface="Calibri"/>
              </a:rPr>
              <a:t> </a:t>
            </a:r>
            <a:r>
              <a:rPr lang="en-US" spc="-5" dirty="0">
                <a:cs typeface="Calibri"/>
              </a:rPr>
              <a:t>u</a:t>
            </a:r>
            <a:r>
              <a:rPr lang="en-US" dirty="0">
                <a:cs typeface="Calibri"/>
              </a:rPr>
              <a:t>p </a:t>
            </a:r>
            <a:r>
              <a:rPr lang="en-US" spc="-35" dirty="0">
                <a:cs typeface="Calibri"/>
              </a:rPr>
              <a:t>t</a:t>
            </a:r>
            <a:r>
              <a:rPr lang="en-US" dirty="0">
                <a:cs typeface="Calibri"/>
              </a:rPr>
              <a:t>o</a:t>
            </a:r>
            <a:r>
              <a:rPr lang="en-US" spc="-5" dirty="0">
                <a:cs typeface="Calibri"/>
              </a:rPr>
              <a:t> </a:t>
            </a:r>
            <a:r>
              <a:rPr lang="en-US" spc="-30" dirty="0">
                <a:cs typeface="Calibri"/>
              </a:rPr>
              <a:t>3</a:t>
            </a:r>
            <a:r>
              <a:rPr lang="en-US" spc="-15" dirty="0">
                <a:cs typeface="Calibri"/>
              </a:rPr>
              <a:t>6</a:t>
            </a:r>
            <a:r>
              <a:rPr lang="en-US" spc="-10" dirty="0">
                <a:cs typeface="Calibri"/>
              </a:rPr>
              <a:t> </a:t>
            </a:r>
            <a:r>
              <a:rPr lang="en-US" dirty="0">
                <a:cs typeface="Calibri"/>
              </a:rPr>
              <a:t>mo</a:t>
            </a:r>
            <a:r>
              <a:rPr lang="en-US" spc="-30" dirty="0">
                <a:cs typeface="Calibri"/>
              </a:rPr>
              <a:t>n</a:t>
            </a:r>
            <a:r>
              <a:rPr lang="en-US" dirty="0">
                <a:cs typeface="Calibri"/>
              </a:rPr>
              <a:t>ths</a:t>
            </a:r>
            <a:r>
              <a:rPr lang="en-US" spc="-5" dirty="0">
                <a:cs typeface="Calibri"/>
              </a:rPr>
              <a:t> </a:t>
            </a:r>
            <a:r>
              <a:rPr lang="en-US" spc="-15" dirty="0">
                <a:cs typeface="Calibri"/>
              </a:rPr>
              <a:t>o</a:t>
            </a:r>
            <a:r>
              <a:rPr lang="en-US" dirty="0">
                <a:cs typeface="Calibri"/>
              </a:rPr>
              <a:t>f</a:t>
            </a:r>
            <a:r>
              <a:rPr lang="en-US" spc="-5" dirty="0">
                <a:cs typeface="Calibri"/>
              </a:rPr>
              <a:t> ful</a:t>
            </a:r>
            <a:r>
              <a:rPr lang="en-US" spc="10" dirty="0">
                <a:cs typeface="Calibri"/>
              </a:rPr>
              <a:t>l</a:t>
            </a:r>
            <a:r>
              <a:rPr lang="en-US" spc="-5" dirty="0">
                <a:cs typeface="Calibri"/>
              </a:rPr>
              <a:t>-</a:t>
            </a:r>
            <a:r>
              <a:rPr lang="en-US" spc="-15" dirty="0">
                <a:cs typeface="Calibri"/>
              </a:rPr>
              <a:t>time</a:t>
            </a:r>
            <a:r>
              <a:rPr lang="en-US" dirty="0">
                <a:cs typeface="Calibri"/>
              </a:rPr>
              <a:t> </a:t>
            </a:r>
            <a:r>
              <a:rPr lang="en-US" spc="-20" dirty="0">
                <a:cs typeface="Calibri"/>
              </a:rPr>
              <a:t>b</a:t>
            </a:r>
            <a:r>
              <a:rPr lang="en-US" spc="-10" dirty="0">
                <a:cs typeface="Calibri"/>
              </a:rPr>
              <a:t>e</a:t>
            </a:r>
            <a:r>
              <a:rPr lang="en-US" spc="-20" dirty="0">
                <a:cs typeface="Calibri"/>
              </a:rPr>
              <a:t>n</a:t>
            </a:r>
            <a:r>
              <a:rPr lang="en-US" spc="-35" dirty="0">
                <a:cs typeface="Calibri"/>
              </a:rPr>
              <a:t>e</a:t>
            </a:r>
            <a:r>
              <a:rPr lang="en-US" spc="-5" dirty="0">
                <a:cs typeface="Calibri"/>
              </a:rPr>
              <a:t>fits</a:t>
            </a:r>
            <a:r>
              <a:rPr lang="en-US" dirty="0">
                <a:cs typeface="Calibri"/>
              </a:rPr>
              <a:t> </a:t>
            </a:r>
            <a:r>
              <a:rPr lang="en-US" spc="-5" dirty="0">
                <a:cs typeface="Calibri"/>
              </a:rPr>
              <a:t>unde</a:t>
            </a:r>
            <a:r>
              <a:rPr lang="en-US" dirty="0">
                <a:cs typeface="Calibri"/>
              </a:rPr>
              <a:t>r</a:t>
            </a:r>
            <a:r>
              <a:rPr lang="en-US" spc="5" dirty="0">
                <a:cs typeface="Calibri"/>
              </a:rPr>
              <a:t> </a:t>
            </a:r>
            <a:r>
              <a:rPr lang="en-US" spc="-10" dirty="0">
                <a:cs typeface="Calibri"/>
              </a:rPr>
              <a:t>o</a:t>
            </a:r>
            <a:r>
              <a:rPr lang="en-US" spc="-5" dirty="0">
                <a:cs typeface="Calibri"/>
              </a:rPr>
              <a:t>n</a:t>
            </a:r>
            <a:r>
              <a:rPr lang="en-US" dirty="0">
                <a:cs typeface="Calibri"/>
              </a:rPr>
              <a:t>e </a:t>
            </a:r>
            <a:r>
              <a:rPr lang="en-US" spc="-5" dirty="0">
                <a:cs typeface="Calibri"/>
              </a:rPr>
              <a:t>p</a:t>
            </a:r>
            <a:r>
              <a:rPr lang="en-US" spc="-40" dirty="0">
                <a:cs typeface="Calibri"/>
              </a:rPr>
              <a:t>r</a:t>
            </a:r>
            <a:r>
              <a:rPr lang="en-US" spc="-5" dirty="0">
                <a:cs typeface="Calibri"/>
              </a:rPr>
              <a:t>o</a:t>
            </a:r>
            <a:r>
              <a:rPr lang="en-US" spc="-10" dirty="0">
                <a:cs typeface="Calibri"/>
              </a:rPr>
              <a:t>g</a:t>
            </a:r>
            <a:r>
              <a:rPr lang="en-US" spc="-55" dirty="0">
                <a:cs typeface="Calibri"/>
              </a:rPr>
              <a:t>r</a:t>
            </a:r>
            <a:r>
              <a:rPr lang="en-US" dirty="0">
                <a:cs typeface="Calibri"/>
              </a:rPr>
              <a:t>am.</a:t>
            </a:r>
          </a:p>
          <a:p>
            <a:pPr marL="298450" marR="135255">
              <a:lnSpc>
                <a:spcPts val="2590"/>
              </a:lnSpc>
              <a:spcBef>
                <a:spcPts val="1670"/>
              </a:spcBef>
              <a:tabLst>
                <a:tab pos="355600" algn="l"/>
              </a:tabLst>
            </a:pPr>
            <a:r>
              <a:rPr lang="en-US" spc="-5" dirty="0">
                <a:cs typeface="Calibri"/>
              </a:rPr>
              <a:t>Stud</a:t>
            </a:r>
            <a:r>
              <a:rPr lang="en-US" spc="5" dirty="0">
                <a:cs typeface="Calibri"/>
              </a:rPr>
              <a:t>e</a:t>
            </a:r>
            <a:r>
              <a:rPr lang="en-US" spc="-25" dirty="0">
                <a:cs typeface="Calibri"/>
              </a:rPr>
              <a:t>n</a:t>
            </a:r>
            <a:r>
              <a:rPr lang="en-US" dirty="0">
                <a:cs typeface="Calibri"/>
              </a:rPr>
              <a:t>ts</a:t>
            </a:r>
            <a:r>
              <a:rPr lang="en-US" spc="-5" dirty="0">
                <a:cs typeface="Calibri"/>
              </a:rPr>
              <a:t> </a:t>
            </a:r>
            <a:r>
              <a:rPr lang="en-US" dirty="0">
                <a:cs typeface="Calibri"/>
              </a:rPr>
              <a:t>eligible</a:t>
            </a:r>
            <a:r>
              <a:rPr lang="en-US" spc="-20" dirty="0">
                <a:cs typeface="Calibri"/>
              </a:rPr>
              <a:t> </a:t>
            </a:r>
            <a:r>
              <a:rPr lang="en-US" spc="-5" dirty="0">
                <a:cs typeface="Calibri"/>
              </a:rPr>
              <a:t>unde</a:t>
            </a:r>
            <a:r>
              <a:rPr lang="en-US" dirty="0">
                <a:cs typeface="Calibri"/>
              </a:rPr>
              <a:t>r</a:t>
            </a:r>
            <a:r>
              <a:rPr lang="en-US" spc="5" dirty="0">
                <a:cs typeface="Calibri"/>
              </a:rPr>
              <a:t> </a:t>
            </a:r>
            <a:r>
              <a:rPr lang="en-US" spc="-25" dirty="0">
                <a:cs typeface="Calibri"/>
              </a:rPr>
              <a:t>2</a:t>
            </a:r>
            <a:r>
              <a:rPr lang="en-US" dirty="0">
                <a:cs typeface="Calibri"/>
              </a:rPr>
              <a:t>+</a:t>
            </a:r>
            <a:r>
              <a:rPr lang="en-US" spc="-5" dirty="0">
                <a:cs typeface="Calibri"/>
              </a:rPr>
              <a:t> </a:t>
            </a:r>
            <a:r>
              <a:rPr lang="en-US" spc="-20" dirty="0">
                <a:cs typeface="Calibri"/>
              </a:rPr>
              <a:t>b</a:t>
            </a:r>
            <a:r>
              <a:rPr lang="en-US" spc="-10" dirty="0">
                <a:cs typeface="Calibri"/>
              </a:rPr>
              <a:t>e</a:t>
            </a:r>
            <a:r>
              <a:rPr lang="en-US" spc="-20" dirty="0">
                <a:cs typeface="Calibri"/>
              </a:rPr>
              <a:t>n</a:t>
            </a:r>
            <a:r>
              <a:rPr lang="en-US" spc="-35" dirty="0">
                <a:cs typeface="Calibri"/>
              </a:rPr>
              <a:t>e</a:t>
            </a:r>
            <a:r>
              <a:rPr lang="en-US" spc="-5" dirty="0">
                <a:cs typeface="Calibri"/>
              </a:rPr>
              <a:t>fit</a:t>
            </a:r>
            <a:r>
              <a:rPr lang="en-US" dirty="0">
                <a:cs typeface="Calibri"/>
              </a:rPr>
              <a:t>s </a:t>
            </a:r>
            <a:r>
              <a:rPr lang="en-US" spc="-20" dirty="0">
                <a:cs typeface="Calibri"/>
              </a:rPr>
              <a:t>m</a:t>
            </a:r>
            <a:r>
              <a:rPr lang="en-US" spc="-65" dirty="0">
                <a:cs typeface="Calibri"/>
              </a:rPr>
              <a:t>a</a:t>
            </a:r>
            <a:r>
              <a:rPr lang="en-US" spc="-15" dirty="0">
                <a:cs typeface="Calibri"/>
              </a:rPr>
              <a:t>y</a:t>
            </a:r>
            <a:r>
              <a:rPr lang="en-US" spc="-10" dirty="0">
                <a:cs typeface="Calibri"/>
              </a:rPr>
              <a:t> </a:t>
            </a:r>
            <a:r>
              <a:rPr lang="en-US" spc="-5" dirty="0">
                <a:cs typeface="Calibri"/>
              </a:rPr>
              <a:t>h</a:t>
            </a:r>
            <a:r>
              <a:rPr lang="en-US" spc="-35" dirty="0">
                <a:cs typeface="Calibri"/>
              </a:rPr>
              <a:t>a</a:t>
            </a:r>
            <a:r>
              <a:rPr lang="en-US" spc="-45" dirty="0">
                <a:cs typeface="Calibri"/>
              </a:rPr>
              <a:t>v</a:t>
            </a:r>
            <a:r>
              <a:rPr lang="en-US" spc="-15" dirty="0">
                <a:cs typeface="Calibri"/>
              </a:rPr>
              <a:t>e</a:t>
            </a:r>
            <a:r>
              <a:rPr lang="en-US" dirty="0">
                <a:cs typeface="Calibri"/>
              </a:rPr>
              <a:t> </a:t>
            </a:r>
            <a:r>
              <a:rPr lang="en-US" spc="-5" dirty="0">
                <a:cs typeface="Calibri"/>
              </a:rPr>
              <a:t>u</a:t>
            </a:r>
            <a:r>
              <a:rPr lang="en-US" dirty="0">
                <a:cs typeface="Calibri"/>
              </a:rPr>
              <a:t>p</a:t>
            </a:r>
            <a:r>
              <a:rPr lang="en-US" spc="5" dirty="0">
                <a:cs typeface="Calibri"/>
              </a:rPr>
              <a:t> </a:t>
            </a:r>
            <a:r>
              <a:rPr lang="en-US" spc="-35" dirty="0">
                <a:cs typeface="Calibri"/>
              </a:rPr>
              <a:t>t</a:t>
            </a:r>
            <a:r>
              <a:rPr lang="en-US" dirty="0">
                <a:cs typeface="Calibri"/>
              </a:rPr>
              <a:t>o</a:t>
            </a:r>
            <a:r>
              <a:rPr lang="en-US" spc="-20" dirty="0">
                <a:cs typeface="Calibri"/>
              </a:rPr>
              <a:t> </a:t>
            </a:r>
            <a:r>
              <a:rPr lang="en-US" spc="-15" dirty="0">
                <a:cs typeface="Calibri"/>
              </a:rPr>
              <a:t>48</a:t>
            </a:r>
            <a:r>
              <a:rPr lang="en-US" spc="-10" dirty="0">
                <a:cs typeface="Calibri"/>
              </a:rPr>
              <a:t> </a:t>
            </a:r>
            <a:r>
              <a:rPr lang="en-US" dirty="0">
                <a:cs typeface="Calibri"/>
              </a:rPr>
              <a:t>mo</a:t>
            </a:r>
            <a:r>
              <a:rPr lang="en-US" spc="-35" dirty="0">
                <a:cs typeface="Calibri"/>
              </a:rPr>
              <a:t>n</a:t>
            </a:r>
            <a:r>
              <a:rPr lang="en-US" dirty="0">
                <a:cs typeface="Calibri"/>
              </a:rPr>
              <a:t>ths</a:t>
            </a:r>
          </a:p>
          <a:p>
            <a:pPr marL="12700" marR="135255" indent="0" algn="ctr">
              <a:lnSpc>
                <a:spcPts val="2590"/>
              </a:lnSpc>
              <a:spcBef>
                <a:spcPts val="1670"/>
              </a:spcBef>
              <a:buNone/>
              <a:tabLst>
                <a:tab pos="355600" algn="l"/>
              </a:tabLst>
            </a:pPr>
            <a:endParaRPr lang="en-US" b="1" u="sng" spc="-5" dirty="0">
              <a:cs typeface="Calibri"/>
            </a:endParaRPr>
          </a:p>
          <a:p>
            <a:pPr marL="12700" marR="135255" indent="0" algn="ctr">
              <a:lnSpc>
                <a:spcPts val="2590"/>
              </a:lnSpc>
              <a:spcBef>
                <a:spcPts val="1670"/>
              </a:spcBef>
              <a:buNone/>
              <a:tabLst>
                <a:tab pos="355600" algn="l"/>
              </a:tabLst>
            </a:pPr>
            <a:r>
              <a:rPr lang="en-US" b="1" u="sng" spc="-5" dirty="0">
                <a:cs typeface="Calibri"/>
              </a:rPr>
              <a:t>D</a:t>
            </a:r>
            <a:r>
              <a:rPr lang="en-US" b="1" u="sng" spc="-20" dirty="0">
                <a:cs typeface="Calibri"/>
              </a:rPr>
              <a:t>E</a:t>
            </a:r>
            <a:r>
              <a:rPr lang="en-US" b="1" u="sng" spc="-15" dirty="0">
                <a:cs typeface="Calibri"/>
              </a:rPr>
              <a:t>A</a:t>
            </a:r>
            <a:endParaRPr lang="en-US" b="1" u="sng" spc="-20" dirty="0">
              <a:cs typeface="Calibri"/>
            </a:endParaRPr>
          </a:p>
          <a:p>
            <a:pPr marL="12700" marR="135255" indent="0">
              <a:lnSpc>
                <a:spcPts val="2590"/>
              </a:lnSpc>
              <a:spcBef>
                <a:spcPts val="1670"/>
              </a:spcBef>
              <a:buNone/>
              <a:tabLst>
                <a:tab pos="355600" algn="l"/>
              </a:tabLst>
            </a:pPr>
            <a:r>
              <a:rPr lang="en-US" spc="-15" dirty="0">
                <a:cs typeface="Calibri"/>
              </a:rPr>
              <a:t>36</a:t>
            </a:r>
            <a:r>
              <a:rPr lang="en-US" spc="-10" dirty="0">
                <a:cs typeface="Calibri"/>
              </a:rPr>
              <a:t> </a:t>
            </a:r>
            <a:r>
              <a:rPr lang="en-US" dirty="0">
                <a:cs typeface="Calibri"/>
              </a:rPr>
              <a:t>mo</a:t>
            </a:r>
            <a:r>
              <a:rPr lang="en-US" spc="-35" dirty="0">
                <a:cs typeface="Calibri"/>
              </a:rPr>
              <a:t>n</a:t>
            </a:r>
            <a:r>
              <a:rPr lang="en-US" dirty="0">
                <a:cs typeface="Calibri"/>
              </a:rPr>
              <a:t>ths</a:t>
            </a:r>
            <a:r>
              <a:rPr lang="en-US" spc="-5" dirty="0">
                <a:cs typeface="Calibri"/>
              </a:rPr>
              <a:t> </a:t>
            </a:r>
            <a:r>
              <a:rPr lang="en-US" spc="-15" dirty="0">
                <a:cs typeface="Calibri"/>
              </a:rPr>
              <a:t>o</a:t>
            </a:r>
            <a:r>
              <a:rPr lang="en-US" dirty="0">
                <a:cs typeface="Calibri"/>
              </a:rPr>
              <a:t>f</a:t>
            </a:r>
            <a:r>
              <a:rPr lang="en-US" spc="-5" dirty="0">
                <a:cs typeface="Calibri"/>
              </a:rPr>
              <a:t> </a:t>
            </a:r>
            <a:r>
              <a:rPr lang="en-US" spc="-50" dirty="0">
                <a:cs typeface="Calibri"/>
              </a:rPr>
              <a:t>r</a:t>
            </a:r>
            <a:r>
              <a:rPr lang="en-US" spc="-15" dirty="0">
                <a:cs typeface="Calibri"/>
              </a:rPr>
              <a:t>egular</a:t>
            </a:r>
            <a:r>
              <a:rPr lang="en-US" spc="-10" dirty="0">
                <a:cs typeface="Calibri"/>
              </a:rPr>
              <a:t> </a:t>
            </a:r>
            <a:r>
              <a:rPr lang="en-US" spc="-20" dirty="0">
                <a:cs typeface="Calibri"/>
              </a:rPr>
              <a:t>b</a:t>
            </a:r>
            <a:r>
              <a:rPr lang="en-US" spc="-10" dirty="0">
                <a:cs typeface="Calibri"/>
              </a:rPr>
              <a:t>e</a:t>
            </a:r>
            <a:r>
              <a:rPr lang="en-US" spc="-20" dirty="0">
                <a:cs typeface="Calibri"/>
              </a:rPr>
              <a:t>n</a:t>
            </a:r>
            <a:r>
              <a:rPr lang="en-US" spc="-35" dirty="0">
                <a:cs typeface="Calibri"/>
              </a:rPr>
              <a:t>e</a:t>
            </a:r>
            <a:r>
              <a:rPr lang="en-US" spc="-5" dirty="0">
                <a:cs typeface="Calibri"/>
              </a:rPr>
              <a:t>fit</a:t>
            </a:r>
            <a:r>
              <a:rPr lang="en-US" dirty="0">
                <a:cs typeface="Calibri"/>
              </a:rPr>
              <a:t>s </a:t>
            </a:r>
            <a:r>
              <a:rPr lang="en-US" spc="-5" dirty="0">
                <a:cs typeface="Calibri"/>
              </a:rPr>
              <a:t>plu</a:t>
            </a:r>
            <a:r>
              <a:rPr lang="en-US" dirty="0">
                <a:cs typeface="Calibri"/>
              </a:rPr>
              <a:t>s</a:t>
            </a:r>
            <a:r>
              <a:rPr lang="en-US" spc="-10" dirty="0">
                <a:cs typeface="Calibri"/>
              </a:rPr>
              <a:t> </a:t>
            </a:r>
            <a:r>
              <a:rPr lang="en-US" dirty="0">
                <a:cs typeface="Calibri"/>
              </a:rPr>
              <a:t>an</a:t>
            </a:r>
            <a:r>
              <a:rPr lang="en-US" spc="-5" dirty="0">
                <a:cs typeface="Calibri"/>
              </a:rPr>
              <a:t> </a:t>
            </a:r>
            <a:r>
              <a:rPr lang="en-US" dirty="0">
                <a:cs typeface="Calibri"/>
              </a:rPr>
              <a:t>additional </a:t>
            </a:r>
            <a:r>
              <a:rPr lang="en-US" spc="-15" dirty="0">
                <a:cs typeface="Calibri"/>
              </a:rPr>
              <a:t>five </a:t>
            </a:r>
            <a:r>
              <a:rPr lang="en-US" dirty="0">
                <a:cs typeface="Calibri"/>
              </a:rPr>
              <a:t>mo</a:t>
            </a:r>
            <a:r>
              <a:rPr lang="en-US" spc="-35" dirty="0">
                <a:cs typeface="Calibri"/>
              </a:rPr>
              <a:t>n</a:t>
            </a:r>
            <a:r>
              <a:rPr lang="en-US" dirty="0">
                <a:cs typeface="Calibri"/>
              </a:rPr>
              <a:t>ths</a:t>
            </a:r>
            <a:r>
              <a:rPr lang="en-US" spc="-10" dirty="0">
                <a:cs typeface="Calibri"/>
              </a:rPr>
              <a:t> </a:t>
            </a:r>
            <a:r>
              <a:rPr lang="en-US" spc="-5" dirty="0">
                <a:cs typeface="Calibri"/>
              </a:rPr>
              <a:t>o</a:t>
            </a:r>
            <a:r>
              <a:rPr lang="en-US" dirty="0">
                <a:cs typeface="Calibri"/>
              </a:rPr>
              <a:t>f</a:t>
            </a:r>
            <a:r>
              <a:rPr lang="en-US" spc="-10" dirty="0">
                <a:cs typeface="Calibri"/>
              </a:rPr>
              <a:t> </a:t>
            </a:r>
            <a:r>
              <a:rPr lang="en-US" spc="-45" dirty="0">
                <a:cs typeface="Calibri"/>
              </a:rPr>
              <a:t>r</a:t>
            </a:r>
            <a:r>
              <a:rPr lang="en-US" dirty="0">
                <a:cs typeface="Calibri"/>
              </a:rPr>
              <a:t>em</a:t>
            </a:r>
            <a:r>
              <a:rPr lang="en-US" spc="5" dirty="0">
                <a:cs typeface="Calibri"/>
              </a:rPr>
              <a:t>e</a:t>
            </a:r>
            <a:r>
              <a:rPr lang="en-US" spc="-5" dirty="0">
                <a:cs typeface="Calibri"/>
              </a:rPr>
              <a:t>dia</a:t>
            </a:r>
            <a:r>
              <a:rPr lang="en-US" dirty="0">
                <a:cs typeface="Calibri"/>
              </a:rPr>
              <a:t>l</a:t>
            </a:r>
            <a:r>
              <a:rPr lang="en-US" spc="-10" dirty="0">
                <a:cs typeface="Calibri"/>
              </a:rPr>
              <a:t> </a:t>
            </a:r>
            <a:r>
              <a:rPr lang="en-US" dirty="0">
                <a:cs typeface="Calibri"/>
              </a:rPr>
              <a:t>t</a:t>
            </a:r>
            <a:r>
              <a:rPr lang="en-US" spc="-50" dirty="0">
                <a:cs typeface="Calibri"/>
              </a:rPr>
              <a:t>r</a:t>
            </a:r>
            <a:r>
              <a:rPr lang="en-US" dirty="0">
                <a:cs typeface="Calibri"/>
              </a:rPr>
              <a:t>aining</a:t>
            </a:r>
            <a:r>
              <a:rPr lang="en-US" spc="-20" dirty="0">
                <a:cs typeface="Calibri"/>
              </a:rPr>
              <a:t> </a:t>
            </a:r>
            <a:r>
              <a:rPr lang="en-US" spc="-5" dirty="0">
                <a:cs typeface="Calibri"/>
              </a:rPr>
              <a:t>ben</a:t>
            </a:r>
            <a:r>
              <a:rPr lang="en-US" spc="-20" dirty="0">
                <a:cs typeface="Calibri"/>
              </a:rPr>
              <a:t>e</a:t>
            </a:r>
            <a:r>
              <a:rPr lang="en-US" spc="-5" dirty="0">
                <a:cs typeface="Calibri"/>
              </a:rPr>
              <a:t>fits</a:t>
            </a:r>
            <a:endParaRPr lang="en-US" dirty="0"/>
          </a:p>
          <a:p>
            <a:pPr marL="0" indent="0">
              <a:spcBef>
                <a:spcPts val="27"/>
              </a:spcBef>
              <a:buNone/>
            </a:pPr>
            <a:endParaRPr lang="en-US" dirty="0">
              <a:cs typeface="Times New Roman"/>
            </a:endParaRPr>
          </a:p>
          <a:p>
            <a:pPr marL="0" indent="0">
              <a:spcBef>
                <a:spcPts val="27"/>
              </a:spcBef>
              <a:buNone/>
            </a:pPr>
            <a:endParaRPr lang="en-US" dirty="0">
              <a:cs typeface="Times New Roman"/>
            </a:endParaRPr>
          </a:p>
          <a:p>
            <a:pPr marL="0" indent="0" algn="ctr">
              <a:buNone/>
            </a:pPr>
            <a:r>
              <a:rPr lang="en-US" b="1" u="sng" dirty="0">
                <a:cs typeface="Calibri"/>
              </a:rPr>
              <a:t>E</a:t>
            </a:r>
            <a:r>
              <a:rPr lang="en-US" b="1" u="sng" spc="-55" dirty="0">
                <a:cs typeface="Calibri"/>
              </a:rPr>
              <a:t>x</a:t>
            </a:r>
            <a:r>
              <a:rPr lang="en-US" b="1" u="sng" spc="-5" dirty="0">
                <a:cs typeface="Calibri"/>
              </a:rPr>
              <a:t>c</a:t>
            </a:r>
            <a:r>
              <a:rPr lang="en-US" b="1" u="sng" spc="5" dirty="0">
                <a:cs typeface="Calibri"/>
              </a:rPr>
              <a:t>e</a:t>
            </a:r>
            <a:r>
              <a:rPr lang="en-US" b="1" u="sng" spc="-35" dirty="0">
                <a:cs typeface="Calibri"/>
              </a:rPr>
              <a:t>p</a:t>
            </a:r>
            <a:r>
              <a:rPr lang="en-US" b="1" u="sng" spc="-10" dirty="0">
                <a:cs typeface="Calibri"/>
              </a:rPr>
              <a:t>tio</a:t>
            </a:r>
            <a:r>
              <a:rPr lang="en-US" b="1" u="sng" spc="-25" dirty="0">
                <a:cs typeface="Calibri"/>
              </a:rPr>
              <a:t>n</a:t>
            </a:r>
            <a:r>
              <a:rPr lang="en-US" b="1" u="sng" spc="-10" dirty="0">
                <a:cs typeface="Calibri"/>
              </a:rPr>
              <a:t>s</a:t>
            </a:r>
          </a:p>
          <a:p>
            <a:pPr marL="15240" algn="ctr"/>
            <a:endParaRPr lang="en-US" dirty="0">
              <a:cs typeface="Calibri"/>
            </a:endParaRPr>
          </a:p>
          <a:p>
            <a:pPr marL="0" indent="0">
              <a:spcBef>
                <a:spcPts val="305"/>
              </a:spcBef>
              <a:buNone/>
            </a:pPr>
            <a:r>
              <a:rPr lang="en-US" dirty="0">
                <a:cs typeface="Calibri"/>
              </a:rPr>
              <a:t>If</a:t>
            </a:r>
            <a:r>
              <a:rPr lang="en-US" spc="-10" dirty="0">
                <a:cs typeface="Calibri"/>
              </a:rPr>
              <a:t> </a:t>
            </a:r>
            <a:r>
              <a:rPr lang="en-US" dirty="0">
                <a:cs typeface="Calibri"/>
              </a:rPr>
              <a:t>a </a:t>
            </a:r>
            <a:r>
              <a:rPr lang="en-US" spc="-45" dirty="0">
                <a:cs typeface="Calibri"/>
              </a:rPr>
              <a:t>v</a:t>
            </a:r>
            <a:r>
              <a:rPr lang="en-US" spc="-15" dirty="0">
                <a:cs typeface="Calibri"/>
              </a:rPr>
              <a:t>e</a:t>
            </a:r>
            <a:r>
              <a:rPr lang="en-US" spc="-45" dirty="0">
                <a:cs typeface="Calibri"/>
              </a:rPr>
              <a:t>t</a:t>
            </a:r>
            <a:r>
              <a:rPr lang="en-US" spc="-15" dirty="0">
                <a:cs typeface="Calibri"/>
              </a:rPr>
              <a:t>e</a:t>
            </a:r>
            <a:r>
              <a:rPr lang="en-US" spc="-50" dirty="0">
                <a:cs typeface="Calibri"/>
              </a:rPr>
              <a:t>r</a:t>
            </a:r>
            <a:r>
              <a:rPr lang="en-US" dirty="0">
                <a:cs typeface="Calibri"/>
              </a:rPr>
              <a:t>an</a:t>
            </a:r>
            <a:r>
              <a:rPr lang="en-US" spc="-15" dirty="0">
                <a:cs typeface="Calibri"/>
              </a:rPr>
              <a:t> </a:t>
            </a:r>
            <a:r>
              <a:rPr lang="en-US" spc="-10" dirty="0">
                <a:cs typeface="Calibri"/>
              </a:rPr>
              <a:t>elects</a:t>
            </a:r>
            <a:r>
              <a:rPr lang="en-US" spc="-15" dirty="0">
                <a:cs typeface="Calibri"/>
              </a:rPr>
              <a:t> </a:t>
            </a:r>
            <a:r>
              <a:rPr lang="en-US" spc="-65" dirty="0">
                <a:cs typeface="Calibri"/>
              </a:rPr>
              <a:t>P</a:t>
            </a:r>
            <a:r>
              <a:rPr lang="en-US" spc="-5" dirty="0">
                <a:cs typeface="Calibri"/>
              </a:rPr>
              <a:t>o</a:t>
            </a:r>
            <a:r>
              <a:rPr lang="en-US" spc="-35" dirty="0">
                <a:cs typeface="Calibri"/>
              </a:rPr>
              <a:t>s</a:t>
            </a:r>
            <a:r>
              <a:rPr lang="en-US" spc="-5" dirty="0">
                <a:cs typeface="Calibri"/>
              </a:rPr>
              <a:t>t-</a:t>
            </a:r>
            <a:r>
              <a:rPr lang="en-US" dirty="0">
                <a:cs typeface="Calibri"/>
              </a:rPr>
              <a:t>9</a:t>
            </a:r>
            <a:r>
              <a:rPr lang="en-US" spc="-10" dirty="0">
                <a:cs typeface="Calibri"/>
              </a:rPr>
              <a:t>/</a:t>
            </a:r>
            <a:r>
              <a:rPr lang="en-US" spc="-15" dirty="0">
                <a:cs typeface="Calibri"/>
              </a:rPr>
              <a:t>11</a:t>
            </a:r>
            <a:r>
              <a:rPr lang="en-US" spc="-10" dirty="0">
                <a:cs typeface="Calibri"/>
              </a:rPr>
              <a:t> </a:t>
            </a:r>
            <a:r>
              <a:rPr lang="en-US" spc="-15" dirty="0">
                <a:cs typeface="Calibri"/>
              </a:rPr>
              <a:t>GI</a:t>
            </a:r>
            <a:r>
              <a:rPr lang="en-US" spc="-10" dirty="0">
                <a:cs typeface="Calibri"/>
              </a:rPr>
              <a:t> </a:t>
            </a:r>
            <a:r>
              <a:rPr lang="en-US" dirty="0">
                <a:cs typeface="Calibri"/>
              </a:rPr>
              <a:t>Bill</a:t>
            </a:r>
            <a:r>
              <a:rPr lang="en-US" spc="-95" dirty="0">
                <a:cs typeface="Calibri"/>
              </a:rPr>
              <a:t> </a:t>
            </a:r>
            <a:r>
              <a:rPr lang="en-US" dirty="0">
                <a:cs typeface="Calibri"/>
              </a:rPr>
              <a:t>and</a:t>
            </a:r>
            <a:r>
              <a:rPr lang="en-US" spc="-5" dirty="0">
                <a:cs typeface="Calibri"/>
              </a:rPr>
              <a:t> </a:t>
            </a:r>
            <a:r>
              <a:rPr lang="en-US" spc="-30" dirty="0">
                <a:cs typeface="Calibri"/>
              </a:rPr>
              <a:t>s</a:t>
            </a:r>
            <a:r>
              <a:rPr lang="en-US" dirty="0">
                <a:cs typeface="Calibri"/>
              </a:rPr>
              <a:t>till</a:t>
            </a:r>
            <a:r>
              <a:rPr lang="en-US" spc="-25" dirty="0">
                <a:cs typeface="Calibri"/>
              </a:rPr>
              <a:t> </a:t>
            </a:r>
            <a:r>
              <a:rPr lang="en-US" spc="-5" dirty="0">
                <a:cs typeface="Calibri"/>
              </a:rPr>
              <a:t>ha</a:t>
            </a:r>
            <a:r>
              <a:rPr lang="en-US" dirty="0">
                <a:cs typeface="Calibri"/>
              </a:rPr>
              <a:t>s eligibility</a:t>
            </a:r>
            <a:r>
              <a:rPr lang="en-US" spc="-35" dirty="0">
                <a:cs typeface="Calibri"/>
              </a:rPr>
              <a:t> </a:t>
            </a:r>
            <a:r>
              <a:rPr lang="en-US" spc="-5" dirty="0">
                <a:cs typeface="Calibri"/>
              </a:rPr>
              <a:t>under </a:t>
            </a:r>
            <a:r>
              <a:rPr lang="en-US" dirty="0">
                <a:cs typeface="Calibri"/>
              </a:rPr>
              <a:t>MG</a:t>
            </a:r>
            <a:r>
              <a:rPr lang="en-US" spc="-15" dirty="0">
                <a:cs typeface="Calibri"/>
              </a:rPr>
              <a:t>I</a:t>
            </a:r>
            <a:r>
              <a:rPr lang="en-US" spc="-40" dirty="0">
                <a:cs typeface="Calibri"/>
              </a:rPr>
              <a:t>B</a:t>
            </a:r>
            <a:r>
              <a:rPr lang="en-US" spc="-10" dirty="0">
                <a:cs typeface="Calibri"/>
              </a:rPr>
              <a:t>,</a:t>
            </a:r>
            <a:r>
              <a:rPr lang="en-US" spc="-15" dirty="0">
                <a:cs typeface="Calibri"/>
              </a:rPr>
              <a:t> </a:t>
            </a:r>
            <a:r>
              <a:rPr lang="en-US" dirty="0">
                <a:cs typeface="Calibri"/>
              </a:rPr>
              <a:t>th</a:t>
            </a:r>
            <a:r>
              <a:rPr lang="en-US" spc="-10" dirty="0">
                <a:cs typeface="Calibri"/>
              </a:rPr>
              <a:t>e</a:t>
            </a:r>
            <a:r>
              <a:rPr lang="en-US" dirty="0">
                <a:cs typeface="Calibri"/>
              </a:rPr>
              <a:t>y</a:t>
            </a:r>
            <a:r>
              <a:rPr lang="en-US" spc="-15" dirty="0">
                <a:cs typeface="Calibri"/>
              </a:rPr>
              <a:t>’ll </a:t>
            </a:r>
            <a:r>
              <a:rPr lang="en-US" spc="-45" dirty="0">
                <a:cs typeface="Calibri"/>
              </a:rPr>
              <a:t>r</a:t>
            </a:r>
            <a:r>
              <a:rPr lang="en-US" dirty="0">
                <a:cs typeface="Calibri"/>
              </a:rPr>
              <a:t>e</a:t>
            </a:r>
            <a:r>
              <a:rPr lang="en-US" spc="5" dirty="0">
                <a:cs typeface="Calibri"/>
              </a:rPr>
              <a:t>c</a:t>
            </a:r>
            <a:r>
              <a:rPr lang="en-US" dirty="0">
                <a:cs typeface="Calibri"/>
              </a:rPr>
              <a:t>ei</a:t>
            </a:r>
            <a:r>
              <a:rPr lang="en-US" spc="-30" dirty="0">
                <a:cs typeface="Calibri"/>
              </a:rPr>
              <a:t>v</a:t>
            </a:r>
            <a:r>
              <a:rPr lang="en-US" dirty="0">
                <a:cs typeface="Calibri"/>
              </a:rPr>
              <a:t>e the amou</a:t>
            </a:r>
            <a:r>
              <a:rPr lang="en-US" spc="-35" dirty="0">
                <a:cs typeface="Calibri"/>
              </a:rPr>
              <a:t>n</a:t>
            </a:r>
            <a:r>
              <a:rPr lang="en-US" dirty="0">
                <a:cs typeface="Calibri"/>
              </a:rPr>
              <a:t>t</a:t>
            </a:r>
            <a:r>
              <a:rPr lang="en-US" spc="-20" dirty="0">
                <a:cs typeface="Calibri"/>
              </a:rPr>
              <a:t> </a:t>
            </a:r>
            <a:r>
              <a:rPr lang="en-US" spc="-5" dirty="0">
                <a:cs typeface="Calibri"/>
              </a:rPr>
              <a:t>o</a:t>
            </a:r>
            <a:r>
              <a:rPr lang="en-US" dirty="0">
                <a:cs typeface="Calibri"/>
              </a:rPr>
              <a:t>f e</a:t>
            </a:r>
            <a:r>
              <a:rPr lang="en-US" spc="-25" dirty="0">
                <a:cs typeface="Calibri"/>
              </a:rPr>
              <a:t>n</a:t>
            </a:r>
            <a:r>
              <a:rPr lang="en-US" dirty="0">
                <a:cs typeface="Calibri"/>
              </a:rPr>
              <a:t>titleme</a:t>
            </a:r>
            <a:r>
              <a:rPr lang="en-US" spc="-20" dirty="0">
                <a:cs typeface="Calibri"/>
              </a:rPr>
              <a:t>n</a:t>
            </a:r>
            <a:r>
              <a:rPr lang="en-US" dirty="0">
                <a:cs typeface="Calibri"/>
              </a:rPr>
              <a:t>t</a:t>
            </a:r>
            <a:r>
              <a:rPr lang="en-US" spc="-30" dirty="0">
                <a:cs typeface="Calibri"/>
              </a:rPr>
              <a:t> </a:t>
            </a:r>
            <a:r>
              <a:rPr lang="en-US" spc="-45" dirty="0">
                <a:cs typeface="Calibri"/>
              </a:rPr>
              <a:t>r</a:t>
            </a:r>
            <a:r>
              <a:rPr lang="en-US" dirty="0">
                <a:cs typeface="Calibri"/>
              </a:rPr>
              <a:t>emaining</a:t>
            </a:r>
            <a:r>
              <a:rPr lang="en-US" spc="-30" dirty="0">
                <a:cs typeface="Calibri"/>
              </a:rPr>
              <a:t> </a:t>
            </a:r>
            <a:r>
              <a:rPr lang="en-US" spc="-5" dirty="0">
                <a:cs typeface="Calibri"/>
              </a:rPr>
              <a:t>under </a:t>
            </a:r>
            <a:r>
              <a:rPr lang="en-US" spc="-20" dirty="0">
                <a:cs typeface="Calibri"/>
              </a:rPr>
              <a:t>MGI</a:t>
            </a:r>
            <a:r>
              <a:rPr lang="en-US" spc="-15" dirty="0">
                <a:cs typeface="Calibri"/>
              </a:rPr>
              <a:t>B.</a:t>
            </a:r>
            <a:endParaRPr lang="en-US" dirty="0">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pPr marL="115570">
              <a:lnSpc>
                <a:spcPct val="100000"/>
              </a:lnSpc>
            </a:pPr>
            <a:r>
              <a:rPr lang="en-US" dirty="0"/>
              <a:t>Payments for Chapter 33</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type="body" sz="quarter" idx="11"/>
          </p:nvPr>
        </p:nvSpPr>
        <p:spPr/>
        <p:txBody>
          <a:bodyPr anchor="ctr">
            <a:normAutofit/>
          </a:bodyPr>
          <a:lstStyle/>
          <a:p>
            <a:pPr marL="298450">
              <a:lnSpc>
                <a:spcPct val="100000"/>
              </a:lnSpc>
              <a:tabLst>
                <a:tab pos="469900" algn="l"/>
              </a:tabLst>
            </a:pPr>
            <a:r>
              <a:rPr lang="en-US" dirty="0">
                <a:solidFill>
                  <a:schemeClr val="tx1"/>
                </a:solidFill>
              </a:rPr>
              <a:t>Tuition &amp; fees are paid directly to the school</a:t>
            </a:r>
          </a:p>
          <a:p>
            <a:pPr marL="298450">
              <a:lnSpc>
                <a:spcPct val="100000"/>
              </a:lnSpc>
              <a:spcBef>
                <a:spcPts val="670"/>
              </a:spcBef>
              <a:tabLst>
                <a:tab pos="469900" algn="l"/>
              </a:tabLst>
            </a:pPr>
            <a:r>
              <a:rPr lang="en-US" dirty="0">
                <a:solidFill>
                  <a:schemeClr val="tx1"/>
                </a:solidFill>
              </a:rPr>
              <a:t>A Housing Allowance is paid to the student monthly</a:t>
            </a:r>
          </a:p>
          <a:p>
            <a:pPr marL="298450" marR="615315">
              <a:lnSpc>
                <a:spcPct val="100000"/>
              </a:lnSpc>
              <a:spcBef>
                <a:spcPts val="675"/>
              </a:spcBef>
              <a:tabLst>
                <a:tab pos="469900" algn="l"/>
              </a:tabLst>
            </a:pPr>
            <a:r>
              <a:rPr lang="en-US" dirty="0">
                <a:solidFill>
                  <a:schemeClr val="tx1"/>
                </a:solidFill>
              </a:rPr>
              <a:t>A books &amp; supplies stipend is paid to the student at the beginning of the term</a:t>
            </a:r>
          </a:p>
          <a:p>
            <a:pPr marL="298450">
              <a:lnSpc>
                <a:spcPct val="100000"/>
              </a:lnSpc>
              <a:spcBef>
                <a:spcPts val="670"/>
              </a:spcBef>
              <a:tabLst>
                <a:tab pos="469900" algn="l"/>
              </a:tabLst>
            </a:pPr>
            <a:r>
              <a:rPr lang="en-US" dirty="0">
                <a:solidFill>
                  <a:schemeClr val="tx1"/>
                </a:solidFill>
              </a:rPr>
              <a:t>Yellow Ribbon payments are paid directly to the school</a:t>
            </a:r>
          </a:p>
        </p:txBody>
      </p:sp>
      <p:pic>
        <p:nvPicPr>
          <p:cNvPr id="6" name="Picture Placeholder 5">
            <a:extLst>
              <a:ext uri="{FF2B5EF4-FFF2-40B4-BE49-F238E27FC236}">
                <a16:creationId xmlns:a16="http://schemas.microsoft.com/office/drawing/2014/main" id="{D501B626-3C30-4270-A604-3DC2F3B1DC2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01" r="1601"/>
          <a:stretch>
            <a:fillRect/>
          </a:stretch>
        </p:blipFill>
        <p:spPr>
          <a:xfrm>
            <a:off x="7751763" y="1181100"/>
            <a:ext cx="3944937" cy="5094288"/>
          </a:xfrm>
          <a:prstGeom prst="rect">
            <a:avLst/>
          </a:prstGeom>
        </p:spPr>
      </p:pic>
      <p:pic>
        <p:nvPicPr>
          <p:cNvPr id="8" name="Picture Placeholder 2">
            <a:extLst>
              <a:ext uri="{FF2B5EF4-FFF2-40B4-BE49-F238E27FC236}">
                <a16:creationId xmlns:a16="http://schemas.microsoft.com/office/drawing/2014/main" id="{39C1AA92-3F00-4F70-8A7A-CCE3D8442644}"/>
              </a:ext>
            </a:extLst>
          </p:cNvPr>
          <p:cNvPicPr>
            <a:picLocks noChangeAspect="1"/>
          </p:cNvPicPr>
          <p:nvPr/>
        </p:nvPicPr>
        <p:blipFill>
          <a:blip r:embed="rId4">
            <a:extLst>
              <a:ext uri="{28A0092B-C50C-407E-A947-70E740481C1C}">
                <a14:useLocalDpi xmlns:a14="http://schemas.microsoft.com/office/drawing/2010/main" val="0"/>
              </a:ext>
            </a:extLst>
          </a:blip>
          <a:srcRect t="45" b="45"/>
          <a:stretch>
            <a:fillRect/>
          </a:stretch>
        </p:blipFill>
        <p:spPr>
          <a:xfrm>
            <a:off x="7751880" y="1181101"/>
            <a:ext cx="3944820" cy="5094210"/>
          </a:xfrm>
          <a:prstGeom prst="rect">
            <a:avLst/>
          </a:prstGeom>
          <a:effectLst>
            <a:outerShdw blurRad="177800" dist="38100" dir="2700000" algn="br" rotWithShape="0">
              <a:prstClr val="black">
                <a:alpha val="60000"/>
              </a:prstClr>
            </a:outerShdw>
          </a:effectLst>
        </p:spPr>
      </p:pic>
    </p:spTree>
    <p:extLst>
      <p:ext uri="{BB962C8B-B14F-4D97-AF65-F5344CB8AC3E}">
        <p14:creationId xmlns:p14="http://schemas.microsoft.com/office/powerpoint/2010/main" val="3269867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p:txBody>
          <a:bodyPr/>
          <a:lstStyle/>
          <a:p>
            <a:r>
              <a:rPr lang="en-US" dirty="0"/>
              <a:t>Learning Objectives</a:t>
            </a:r>
          </a:p>
        </p:txBody>
      </p:sp>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p:txBody>
          <a:bodyPr anchor="ctr"/>
          <a:lstStyle/>
          <a:p>
            <a:pPr marL="0" indent="0">
              <a:buNone/>
            </a:pPr>
            <a:r>
              <a:rPr lang="en-US" b="1" dirty="0"/>
              <a:t>Upon completion of this module, you should be able to:</a:t>
            </a:r>
            <a:br>
              <a:rPr lang="en-US" b="1" dirty="0"/>
            </a:br>
            <a:endParaRPr lang="en-US" b="1" dirty="0"/>
          </a:p>
          <a:p>
            <a:r>
              <a:rPr lang="en-US" dirty="0"/>
              <a:t>Summarize the history of the GI Bill</a:t>
            </a:r>
          </a:p>
          <a:p>
            <a:pPr lvl="0"/>
            <a:r>
              <a:rPr lang="en-US" dirty="0"/>
              <a:t>Describe the current Veteran Administration (VA) educational benefit programs</a:t>
            </a:r>
          </a:p>
          <a:p>
            <a:r>
              <a:rPr lang="en-US" dirty="0"/>
              <a:t>Identify the responsibilities of the State Approving Agency (SAA)</a:t>
            </a:r>
          </a:p>
          <a:p>
            <a:r>
              <a:rPr lang="en-US" dirty="0"/>
              <a:t>Identify the school’s responsibilities via the School Certifying Official (SCO) for certify students’ courses, tuition and fees</a:t>
            </a:r>
          </a:p>
          <a:p>
            <a:pPr lvl="0"/>
            <a:r>
              <a:rPr lang="en-US" dirty="0"/>
              <a:t>List points of contact to receive assistance with questions</a:t>
            </a:r>
          </a:p>
        </p:txBody>
      </p:sp>
      <p:pic>
        <p:nvPicPr>
          <p:cNvPr id="5" name="Picture Placeholder 4">
            <a:extLst>
              <a:ext uri="{FF2B5EF4-FFF2-40B4-BE49-F238E27FC236}">
                <a16:creationId xmlns:a16="http://schemas.microsoft.com/office/drawing/2014/main" id="{C0E159F3-18FD-4039-820C-ECDCF90A2E7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Tree>
    <p:extLst>
      <p:ext uri="{BB962C8B-B14F-4D97-AF65-F5344CB8AC3E}">
        <p14:creationId xmlns:p14="http://schemas.microsoft.com/office/powerpoint/2010/main" val="2196167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Chapter 33 Tuition and Fees (1 of 2)</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a:xfrm>
            <a:off x="495300" y="1181100"/>
            <a:ext cx="6859587" cy="5094210"/>
          </a:xfrm>
        </p:spPr>
        <p:txBody>
          <a:bodyPr anchor="ctr"/>
          <a:lstStyle/>
          <a:p>
            <a:pPr>
              <a:defRPr/>
            </a:pPr>
            <a:r>
              <a:rPr lang="en-US" altLang="en-US" b="1" dirty="0">
                <a:cs typeface="Georgia" panose="02040502050405020303" pitchFamily="18" charset="0"/>
              </a:rPr>
              <a:t>U.S. Public Schools: </a:t>
            </a:r>
            <a:r>
              <a:rPr lang="en-US" altLang="en-US" dirty="0">
                <a:cs typeface="Georgia" panose="02040502050405020303" pitchFamily="18" charset="0"/>
              </a:rPr>
              <a:t>The actual net cost for in-state tuition and fees after the application of any waiver, scholarship, aid, or assistance</a:t>
            </a:r>
          </a:p>
          <a:p>
            <a:pPr>
              <a:defRPr/>
            </a:pPr>
            <a:endParaRPr lang="en-US" altLang="en-US" b="1" dirty="0">
              <a:cs typeface="Georgia" panose="02040502050405020303" pitchFamily="18" charset="0"/>
            </a:endParaRPr>
          </a:p>
          <a:p>
            <a:pPr>
              <a:defRPr/>
            </a:pPr>
            <a:r>
              <a:rPr lang="en-US" altLang="en-US" b="1" dirty="0">
                <a:cs typeface="Georgia" panose="02040502050405020303" pitchFamily="18" charset="0"/>
              </a:rPr>
              <a:t>Private and Foreign Schools: </a:t>
            </a:r>
            <a:r>
              <a:rPr lang="en-US" altLang="en-US" dirty="0">
                <a:cs typeface="Georgia" panose="02040502050405020303" pitchFamily="18" charset="0"/>
              </a:rPr>
              <a:t>The actual net cost for tuition and fees after the application of any waiver, or scholarship or the annual cap</a:t>
            </a:r>
          </a:p>
        </p:txBody>
      </p:sp>
      <p:pic>
        <p:nvPicPr>
          <p:cNvPr id="4" name="Picture 3">
            <a:extLst>
              <a:ext uri="{FF2B5EF4-FFF2-40B4-BE49-F238E27FC236}">
                <a16:creationId xmlns:a16="http://schemas.microsoft.com/office/drawing/2014/main" id="{7FB8645B-9020-4414-8E4C-5091BE761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9857" y="1181100"/>
            <a:ext cx="3810000" cy="4924425"/>
          </a:xfrm>
          <a:prstGeom prst="rect">
            <a:avLst/>
          </a:prstGeom>
        </p:spPr>
      </p:pic>
    </p:spTree>
    <p:extLst>
      <p:ext uri="{BB962C8B-B14F-4D97-AF65-F5344CB8AC3E}">
        <p14:creationId xmlns:p14="http://schemas.microsoft.com/office/powerpoint/2010/main" val="4217272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Chapter 33 Tuition and Fees (2 of 2)</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sz="half" idx="1"/>
          </p:nvPr>
        </p:nvSpPr>
        <p:spPr>
          <a:xfrm>
            <a:off x="496685" y="1181100"/>
            <a:ext cx="11200015" cy="5094211"/>
          </a:xfrm>
        </p:spPr>
        <p:txBody>
          <a:bodyPr anchor="ctr">
            <a:normAutofit/>
          </a:bodyPr>
          <a:lstStyle/>
          <a:p>
            <a:pPr marL="0" indent="0">
              <a:buNone/>
            </a:pPr>
            <a:r>
              <a:rPr lang="en-US" dirty="0"/>
              <a:t>If there’s </a:t>
            </a:r>
            <a:r>
              <a:rPr lang="en-US" b="1" dirty="0"/>
              <a:t>one</a:t>
            </a:r>
            <a:r>
              <a:rPr lang="en-US" dirty="0"/>
              <a:t> exception, the charge isn’t mandatory and therefore not reimbursable.</a:t>
            </a:r>
          </a:p>
          <a:p>
            <a:pPr marL="0" indent="0">
              <a:buNone/>
            </a:pPr>
            <a:endParaRPr lang="en-US" dirty="0"/>
          </a:p>
          <a:p>
            <a:pPr marL="0" indent="0">
              <a:buNone/>
            </a:pPr>
            <a:r>
              <a:rPr lang="en-US" i="1" dirty="0"/>
              <a:t>Example of a mandatory fee:</a:t>
            </a:r>
          </a:p>
          <a:p>
            <a:pPr lvl="0"/>
            <a:r>
              <a:rPr lang="en-US" dirty="0"/>
              <a:t>A parking fee assessed to all students</a:t>
            </a:r>
          </a:p>
          <a:p>
            <a:pPr lvl="0"/>
            <a:r>
              <a:rPr lang="en-US" dirty="0"/>
              <a:t>A specific kit or book purchased in full from your facility without exception</a:t>
            </a:r>
          </a:p>
          <a:p>
            <a:pPr marL="0" indent="0">
              <a:buNone/>
            </a:pPr>
            <a:endParaRPr lang="en-US" dirty="0"/>
          </a:p>
          <a:p>
            <a:pPr marL="0" indent="0">
              <a:buNone/>
            </a:pPr>
            <a:r>
              <a:rPr lang="en-US" i="1" dirty="0"/>
              <a:t>Example of a non-mandatory fee: </a:t>
            </a:r>
          </a:p>
          <a:p>
            <a:pPr lvl="0"/>
            <a:r>
              <a:rPr lang="en-US" dirty="0"/>
              <a:t>Parking fee assessed to only students with cars</a:t>
            </a:r>
          </a:p>
          <a:p>
            <a:pPr lvl="0"/>
            <a:r>
              <a:rPr lang="en-US" dirty="0"/>
              <a:t>A kit or book purchased from a 3rd party and given credit for the purchase</a:t>
            </a:r>
          </a:p>
          <a:p>
            <a:pPr marL="0" indent="0">
              <a:buNone/>
            </a:pPr>
            <a:endParaRPr lang="en-US" i="1" dirty="0"/>
          </a:p>
        </p:txBody>
      </p:sp>
    </p:spTree>
    <p:extLst>
      <p:ext uri="{BB962C8B-B14F-4D97-AF65-F5344CB8AC3E}">
        <p14:creationId xmlns:p14="http://schemas.microsoft.com/office/powerpoint/2010/main" val="3561260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Chapter 33 Monthly Housing Allowance</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a:xfrm>
            <a:off x="495300" y="1181100"/>
            <a:ext cx="6859587" cy="5094210"/>
          </a:xfrm>
        </p:spPr>
        <p:txBody>
          <a:bodyPr anchor="ctr"/>
          <a:lstStyle/>
          <a:p>
            <a:pPr marL="0" indent="0">
              <a:buNone/>
              <a:defRPr/>
            </a:pPr>
            <a:r>
              <a:rPr lang="en-US" altLang="en-US" b="1" dirty="0">
                <a:cs typeface="Georgia" panose="02040502050405020303" pitchFamily="18" charset="0"/>
              </a:rPr>
              <a:t>Housing Allowance Rules:</a:t>
            </a:r>
          </a:p>
          <a:p>
            <a:pPr marL="0" indent="0">
              <a:buNone/>
              <a:defRPr/>
            </a:pPr>
            <a:endParaRPr lang="en-US" altLang="en-US" b="1" dirty="0">
              <a:cs typeface="Georgia" panose="02040502050405020303" pitchFamily="18" charset="0"/>
            </a:endParaRPr>
          </a:p>
          <a:p>
            <a:pPr marL="355600" indent="-342900">
              <a:lnSpc>
                <a:spcPct val="100000"/>
              </a:lnSpc>
              <a:buFont typeface="Arial"/>
              <a:buChar char="•"/>
              <a:tabLst>
                <a:tab pos="355600" algn="l"/>
              </a:tabLst>
            </a:pPr>
            <a:r>
              <a:rPr lang="en-US" dirty="0"/>
              <a:t>Students must attend school more than half-time</a:t>
            </a:r>
          </a:p>
          <a:p>
            <a:pPr marL="355600" indent="-342900">
              <a:lnSpc>
                <a:spcPct val="100000"/>
              </a:lnSpc>
              <a:buFont typeface="Arial"/>
              <a:buChar char="•"/>
              <a:tabLst>
                <a:tab pos="355600" algn="l"/>
              </a:tabLst>
            </a:pPr>
            <a:endParaRPr lang="en-US" dirty="0"/>
          </a:p>
          <a:p>
            <a:pPr marL="355600" indent="-342900">
              <a:lnSpc>
                <a:spcPct val="100000"/>
              </a:lnSpc>
              <a:spcBef>
                <a:spcPts val="675"/>
              </a:spcBef>
              <a:buFont typeface="Arial"/>
              <a:buChar char="•"/>
              <a:tabLst>
                <a:tab pos="355600" algn="l"/>
              </a:tabLst>
            </a:pPr>
            <a:r>
              <a:rPr lang="en-US" dirty="0"/>
              <a:t>Payment is prorated by rate of pursuit rounded to nearest tenth</a:t>
            </a:r>
          </a:p>
          <a:p>
            <a:pPr marL="12700">
              <a:lnSpc>
                <a:spcPct val="100000"/>
              </a:lnSpc>
              <a:spcBef>
                <a:spcPts val="675"/>
              </a:spcBef>
              <a:tabLst>
                <a:tab pos="355600" algn="l"/>
              </a:tabLst>
            </a:pPr>
            <a:endParaRPr lang="en-US" dirty="0"/>
          </a:p>
          <a:p>
            <a:pPr marL="355600" marR="264795" indent="-342900">
              <a:lnSpc>
                <a:spcPct val="100000"/>
              </a:lnSpc>
              <a:spcBef>
                <a:spcPts val="670"/>
              </a:spcBef>
              <a:buFont typeface="Arial"/>
              <a:buChar char="•"/>
              <a:tabLst>
                <a:tab pos="355600" algn="l"/>
              </a:tabLst>
            </a:pPr>
            <a:r>
              <a:rPr lang="en-US" dirty="0"/>
              <a:t>Distance learners receive ½ the national average monthly housing</a:t>
            </a:r>
          </a:p>
        </p:txBody>
      </p:sp>
      <p:pic>
        <p:nvPicPr>
          <p:cNvPr id="4" name="Picture 3">
            <a:extLst>
              <a:ext uri="{FF2B5EF4-FFF2-40B4-BE49-F238E27FC236}">
                <a16:creationId xmlns:a16="http://schemas.microsoft.com/office/drawing/2014/main" id="{7FB8645B-9020-4414-8E4C-5091BE761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9857" y="1181100"/>
            <a:ext cx="3810000" cy="4924425"/>
          </a:xfrm>
          <a:prstGeom prst="rect">
            <a:avLst/>
          </a:prstGeom>
        </p:spPr>
      </p:pic>
      <p:pic>
        <p:nvPicPr>
          <p:cNvPr id="6" name="Picture 5">
            <a:extLst>
              <a:ext uri="{FF2B5EF4-FFF2-40B4-BE49-F238E27FC236}">
                <a16:creationId xmlns:a16="http://schemas.microsoft.com/office/drawing/2014/main" id="{1C27646F-5AFF-446D-8575-5EE3C1097F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2447" y="1093972"/>
            <a:ext cx="3944820" cy="5098679"/>
          </a:xfrm>
          <a:prstGeom prst="rect">
            <a:avLst/>
          </a:prstGeom>
        </p:spPr>
      </p:pic>
    </p:spTree>
    <p:extLst>
      <p:ext uri="{BB962C8B-B14F-4D97-AF65-F5344CB8AC3E}">
        <p14:creationId xmlns:p14="http://schemas.microsoft.com/office/powerpoint/2010/main" val="1925403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Rate of Pursuit - Housing</a:t>
            </a:r>
          </a:p>
        </p:txBody>
      </p:sp>
      <p:pic>
        <p:nvPicPr>
          <p:cNvPr id="3" name="Picture Placeholder 2">
            <a:extLst>
              <a:ext uri="{FF2B5EF4-FFF2-40B4-BE49-F238E27FC236}">
                <a16:creationId xmlns:a16="http://schemas.microsoft.com/office/drawing/2014/main" id="{B3171165-DFF5-4F59-8E0C-BFAFDEFFF79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p:txBody>
          <a:bodyPr anchor="ctr"/>
          <a:lstStyle/>
          <a:p>
            <a:r>
              <a:rPr lang="en-US" dirty="0"/>
              <a:t>Rate of Pursuit (RoP) is determined by VA. </a:t>
            </a:r>
          </a:p>
          <a:p>
            <a:r>
              <a:rPr lang="en-US" dirty="0"/>
              <a:t>ROP is calculated by dividing the number of credit hours taken by the number of credits considered to be full time</a:t>
            </a:r>
          </a:p>
          <a:p>
            <a:pPr marL="0" indent="0">
              <a:buNone/>
            </a:pPr>
            <a:endParaRPr lang="en-US" dirty="0"/>
          </a:p>
          <a:p>
            <a:pPr marL="0" indent="0">
              <a:buNone/>
            </a:pPr>
            <a:r>
              <a:rPr lang="en-US" b="1" dirty="0"/>
              <a:t>Example</a:t>
            </a:r>
            <a:r>
              <a:rPr lang="en-US" dirty="0"/>
              <a:t>:</a:t>
            </a:r>
          </a:p>
          <a:p>
            <a:pPr marL="0" indent="0">
              <a:buNone/>
            </a:pPr>
            <a:endParaRPr lang="en-US" dirty="0"/>
          </a:p>
          <a:p>
            <a:pPr marL="0" marR="5080" indent="0">
              <a:buNone/>
              <a:tabLst>
                <a:tab pos="355600" algn="l"/>
                <a:tab pos="4019550" algn="l"/>
                <a:tab pos="7179309" algn="l"/>
              </a:tabLst>
            </a:pPr>
            <a:r>
              <a:rPr lang="en-US" dirty="0"/>
              <a:t>If full-time is 12 credits, then rate of pursuit for:</a:t>
            </a:r>
            <a:br>
              <a:rPr lang="en-US" dirty="0"/>
            </a:br>
            <a:endParaRPr lang="en-US" dirty="0"/>
          </a:p>
          <a:p>
            <a:pPr marL="285750" lvl="2">
              <a:spcBef>
                <a:spcPts val="1000"/>
              </a:spcBef>
              <a:tabLst>
                <a:tab pos="869950" algn="l"/>
              </a:tabLst>
            </a:pPr>
            <a:r>
              <a:rPr lang="en-US" dirty="0"/>
              <a:t>Six credits (or credit equivalents) is 50% (6/12=50%)</a:t>
            </a:r>
          </a:p>
          <a:p>
            <a:pPr marL="285750" marR="252095" lvl="2">
              <a:spcBef>
                <a:spcPts val="1000"/>
              </a:spcBef>
              <a:tabLst>
                <a:tab pos="847090" algn="l"/>
              </a:tabLst>
            </a:pPr>
            <a:r>
              <a:rPr lang="en-US" dirty="0"/>
              <a:t>Seven credits (or credit equivalents) is 58% (7/12=58%) rounded up to 60% </a:t>
            </a:r>
          </a:p>
        </p:txBody>
      </p:sp>
    </p:spTree>
    <p:extLst>
      <p:ext uri="{BB962C8B-B14F-4D97-AF65-F5344CB8AC3E}">
        <p14:creationId xmlns:p14="http://schemas.microsoft.com/office/powerpoint/2010/main" val="2780348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Chapter 33 Books &amp; Supplies Stipend</a:t>
            </a:r>
          </a:p>
        </p:txBody>
      </p:sp>
      <p:pic>
        <p:nvPicPr>
          <p:cNvPr id="3" name="Picture Placeholder 2">
            <a:extLst>
              <a:ext uri="{FF2B5EF4-FFF2-40B4-BE49-F238E27FC236}">
                <a16:creationId xmlns:a16="http://schemas.microsoft.com/office/drawing/2014/main" id="{B3171165-DFF5-4F59-8E0C-BFAFDEFFF79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p:txBody>
          <a:bodyPr anchor="ctr"/>
          <a:lstStyle/>
          <a:p>
            <a:pPr marL="0" marR="5080" indent="0">
              <a:lnSpc>
                <a:spcPct val="100000"/>
              </a:lnSpc>
              <a:buNone/>
            </a:pPr>
            <a:r>
              <a:rPr lang="en-US" dirty="0"/>
              <a:t>Up to $1,000 per academic year:</a:t>
            </a:r>
          </a:p>
          <a:p>
            <a:pPr marL="469900" marR="1013460" indent="0">
              <a:lnSpc>
                <a:spcPct val="100000"/>
              </a:lnSpc>
              <a:spcBef>
                <a:spcPts val="620"/>
              </a:spcBef>
              <a:buNone/>
              <a:tabLst>
                <a:tab pos="756920" algn="l"/>
              </a:tabLst>
            </a:pPr>
            <a:endParaRPr lang="en-US" dirty="0"/>
          </a:p>
          <a:p>
            <a:pPr marL="755650" marR="1013460">
              <a:lnSpc>
                <a:spcPct val="100000"/>
              </a:lnSpc>
              <a:spcBef>
                <a:spcPts val="620"/>
              </a:spcBef>
              <a:tabLst>
                <a:tab pos="756920" algn="l"/>
              </a:tabLst>
            </a:pPr>
            <a:r>
              <a:rPr lang="en-US" dirty="0"/>
              <a:t>Lump sum for IHL schools paid to the student</a:t>
            </a:r>
          </a:p>
          <a:p>
            <a:pPr marL="755650" marR="148590">
              <a:lnSpc>
                <a:spcPct val="100000"/>
              </a:lnSpc>
              <a:spcBef>
                <a:spcPts val="625"/>
              </a:spcBef>
              <a:tabLst>
                <a:tab pos="756920" algn="l"/>
              </a:tabLst>
            </a:pPr>
            <a:r>
              <a:rPr lang="en-US" dirty="0"/>
              <a:t>Monthly payments for NCD only schools</a:t>
            </a:r>
          </a:p>
          <a:p>
            <a:pPr marL="755650">
              <a:lnSpc>
                <a:spcPct val="100000"/>
              </a:lnSpc>
              <a:spcBef>
                <a:spcPts val="625"/>
              </a:spcBef>
              <a:tabLst>
                <a:tab pos="756920" algn="l"/>
              </a:tabLst>
            </a:pPr>
            <a:r>
              <a:rPr lang="en-US" dirty="0"/>
              <a:t>Prorated based on benefit level</a:t>
            </a:r>
          </a:p>
        </p:txBody>
      </p:sp>
      <p:pic>
        <p:nvPicPr>
          <p:cNvPr id="6" name="Picture Placeholder 3">
            <a:extLst>
              <a:ext uri="{FF2B5EF4-FFF2-40B4-BE49-F238E27FC236}">
                <a16:creationId xmlns:a16="http://schemas.microsoft.com/office/drawing/2014/main" id="{C4A2CE40-4808-49AC-93C0-FDC1844F0770}"/>
              </a:ext>
            </a:extLst>
          </p:cNvPr>
          <p:cNvPicPr>
            <a:picLocks noChangeAspect="1"/>
          </p:cNvPicPr>
          <p:nvPr/>
        </p:nvPicPr>
        <p:blipFill>
          <a:blip r:embed="rId4">
            <a:extLst>
              <a:ext uri="{28A0092B-C50C-407E-A947-70E740481C1C}">
                <a14:useLocalDpi xmlns:a14="http://schemas.microsoft.com/office/drawing/2010/main" val="0"/>
              </a:ext>
            </a:extLst>
          </a:blip>
          <a:srcRect t="45" b="45"/>
          <a:stretch>
            <a:fillRect/>
          </a:stretch>
        </p:blipFill>
        <p:spPr>
          <a:xfrm>
            <a:off x="7751880" y="1181100"/>
            <a:ext cx="3944820" cy="5094210"/>
          </a:xfrm>
          <a:prstGeom prst="rect">
            <a:avLst/>
          </a:prstGeom>
          <a:effectLst>
            <a:outerShdw blurRad="177800" dist="38100" dir="2700000" algn="br" rotWithShape="0">
              <a:prstClr val="black">
                <a:alpha val="60000"/>
              </a:prstClr>
            </a:outerShdw>
          </a:effectLst>
        </p:spPr>
      </p:pic>
    </p:spTree>
    <p:extLst>
      <p:ext uri="{BB962C8B-B14F-4D97-AF65-F5344CB8AC3E}">
        <p14:creationId xmlns:p14="http://schemas.microsoft.com/office/powerpoint/2010/main" val="1417131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Chapter 33 Yellow Ribbon</a:t>
            </a:r>
          </a:p>
        </p:txBody>
      </p:sp>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11"/>
          </p:nvPr>
        </p:nvSpPr>
        <p:spPr>
          <a:xfrm>
            <a:off x="495300" y="1181100"/>
            <a:ext cx="6859587" cy="3873500"/>
          </a:xfrm>
        </p:spPr>
        <p:txBody>
          <a:bodyPr anchor="ctr"/>
          <a:lstStyle/>
          <a:p>
            <a:pPr marL="0" indent="0">
              <a:buNone/>
            </a:pPr>
            <a:r>
              <a:rPr lang="en-US" dirty="0"/>
              <a:t>Yellow Ribbon Program payment is paid directly to the school on behalf of the student to </a:t>
            </a:r>
            <a:r>
              <a:rPr lang="en-US" altLang="en-US" dirty="0"/>
              <a:t>help pay some/all unmet charges at IHLs</a:t>
            </a:r>
            <a:r>
              <a:rPr lang="en-US" dirty="0"/>
              <a:t>.</a:t>
            </a:r>
          </a:p>
          <a:p>
            <a:pPr marL="0" indent="0">
              <a:buNone/>
            </a:pPr>
            <a:endParaRPr lang="en-US" dirty="0"/>
          </a:p>
          <a:p>
            <a:pPr marL="0" indent="0">
              <a:buNone/>
            </a:pPr>
            <a:r>
              <a:rPr lang="en-US" dirty="0"/>
              <a:t>The school enters into an agreement with VA to contribute up to 50% of expenses and VA will match</a:t>
            </a:r>
            <a:r>
              <a:rPr lang="en-US" altLang="en-US" dirty="0"/>
              <a:t>. </a:t>
            </a:r>
          </a:p>
          <a:p>
            <a:pPr marL="0" indent="0">
              <a:buNone/>
            </a:pPr>
            <a:endParaRPr lang="en-US" dirty="0"/>
          </a:p>
          <a:p>
            <a:pPr marL="0" indent="0">
              <a:buNone/>
            </a:pPr>
            <a:r>
              <a:rPr lang="en-US" b="0" i="0" dirty="0">
                <a:solidFill>
                  <a:srgbClr val="000000"/>
                </a:solidFill>
                <a:effectLst/>
                <a:latin typeface="Arial" panose="020B0604020202020204" pitchFamily="34" charset="0"/>
              </a:rPr>
              <a:t>Effective August 1, 2021, foreign schools may be considered as participants for the Yellow Ribbon Program.  The process begins with completing VA Form 22-0839.</a:t>
            </a:r>
            <a:endParaRPr lang="en-US" dirty="0"/>
          </a:p>
        </p:txBody>
      </p:sp>
      <p:pic>
        <p:nvPicPr>
          <p:cNvPr id="4" name="Picture 3">
            <a:extLst>
              <a:ext uri="{FF2B5EF4-FFF2-40B4-BE49-F238E27FC236}">
                <a16:creationId xmlns:a16="http://schemas.microsoft.com/office/drawing/2014/main" id="{14ABA6FF-217D-4A66-8CE6-67C68F46E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697" y="1181100"/>
            <a:ext cx="3802003" cy="4752504"/>
          </a:xfrm>
          <a:prstGeom prst="rect">
            <a:avLst/>
          </a:prstGeom>
        </p:spPr>
      </p:pic>
    </p:spTree>
    <p:extLst>
      <p:ext uri="{BB962C8B-B14F-4D97-AF65-F5344CB8AC3E}">
        <p14:creationId xmlns:p14="http://schemas.microsoft.com/office/powerpoint/2010/main" val="1255237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a:xfrm>
            <a:off x="549728" y="571500"/>
            <a:ext cx="11092543" cy="315912"/>
          </a:xfrm>
        </p:spPr>
        <p:txBody>
          <a:bodyPr/>
          <a:lstStyle/>
          <a:p>
            <a:r>
              <a:rPr lang="en-US" dirty="0"/>
              <a:t>Tuition Assistance</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a:xfrm>
            <a:off x="495300" y="1181100"/>
            <a:ext cx="6859587" cy="5094210"/>
          </a:xfrm>
        </p:spPr>
        <p:txBody>
          <a:bodyPr anchor="ctr"/>
          <a:lstStyle/>
          <a:p>
            <a:pPr marL="0" indent="0">
              <a:buNone/>
            </a:pPr>
            <a:r>
              <a:rPr lang="en-US" altLang="en-US" dirty="0">
                <a:cs typeface="Georgia" panose="02040502050405020303" pitchFamily="18" charset="0"/>
              </a:rPr>
              <a:t>Tuition Assistance (TA) is a Department of Defense (DoD) program that </a:t>
            </a:r>
            <a:r>
              <a:rPr lang="en-US" altLang="en-US" b="1" dirty="0">
                <a:cs typeface="Georgia" panose="02040502050405020303" pitchFamily="18" charset="0"/>
              </a:rPr>
              <a:t>is not </a:t>
            </a:r>
            <a:r>
              <a:rPr lang="en-US" altLang="en-US" dirty="0">
                <a:cs typeface="Georgia" panose="02040502050405020303" pitchFamily="18" charset="0"/>
              </a:rPr>
              <a:t>administered by the VA. </a:t>
            </a:r>
          </a:p>
          <a:p>
            <a:pPr marL="0" indent="0">
              <a:buNone/>
            </a:pPr>
            <a:endParaRPr lang="en-US" altLang="en-US" dirty="0">
              <a:cs typeface="Georgia" panose="02040502050405020303" pitchFamily="18" charset="0"/>
            </a:endParaRPr>
          </a:p>
          <a:p>
            <a:pPr marL="0" indent="0">
              <a:buNone/>
            </a:pPr>
            <a:r>
              <a:rPr lang="en-US" altLang="en-US" dirty="0">
                <a:cs typeface="Georgia" panose="02040502050405020303" pitchFamily="18" charset="0"/>
              </a:rPr>
              <a:t>TA rules vary by branch of service and even between components within the branches. (i.e. the service member is Active Duty, Reserve, or National Guard)</a:t>
            </a:r>
          </a:p>
        </p:txBody>
      </p:sp>
      <p:pic>
        <p:nvPicPr>
          <p:cNvPr id="6" name="Picture Placeholder 3">
            <a:extLst>
              <a:ext uri="{FF2B5EF4-FFF2-40B4-BE49-F238E27FC236}">
                <a16:creationId xmlns:a16="http://schemas.microsoft.com/office/drawing/2014/main" id="{C08DE787-41D9-403A-BBAE-47B89CAF5D40}"/>
              </a:ext>
            </a:extLst>
          </p:cNvPr>
          <p:cNvPicPr>
            <a:picLocks noChangeAspect="1"/>
          </p:cNvPicPr>
          <p:nvPr/>
        </p:nvPicPr>
        <p:blipFill>
          <a:blip r:embed="rId3">
            <a:extLst>
              <a:ext uri="{28A0092B-C50C-407E-A947-70E740481C1C}">
                <a14:useLocalDpi xmlns:a14="http://schemas.microsoft.com/office/drawing/2010/main" val="0"/>
              </a:ext>
            </a:extLst>
          </a:blip>
          <a:srcRect t="45" b="45"/>
          <a:stretch>
            <a:fillRect/>
          </a:stretch>
        </p:blipFill>
        <p:spPr>
          <a:xfrm>
            <a:off x="8087965" y="1181100"/>
            <a:ext cx="3804678" cy="4913235"/>
          </a:xfrm>
          <a:prstGeom prst="rect">
            <a:avLst/>
          </a:prstGeom>
          <a:effectLst>
            <a:outerShdw blurRad="177800" dist="38100" dir="2700000" algn="br" rotWithShape="0">
              <a:prstClr val="black">
                <a:alpha val="60000"/>
              </a:prstClr>
            </a:outerShdw>
          </a:effectLst>
        </p:spPr>
      </p:pic>
    </p:spTree>
    <p:extLst>
      <p:ext uri="{BB962C8B-B14F-4D97-AF65-F5344CB8AC3E}">
        <p14:creationId xmlns:p14="http://schemas.microsoft.com/office/powerpoint/2010/main" val="3814792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a:xfrm>
            <a:off x="549728" y="571500"/>
            <a:ext cx="11092543" cy="315912"/>
          </a:xfrm>
        </p:spPr>
        <p:txBody>
          <a:bodyPr/>
          <a:lstStyle/>
          <a:p>
            <a:r>
              <a:rPr lang="en-US" dirty="0"/>
              <a:t>Tuition Assistance Top Up (TATU)</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a:xfrm>
            <a:off x="495300" y="1181100"/>
            <a:ext cx="6859587" cy="5094210"/>
          </a:xfrm>
        </p:spPr>
        <p:txBody>
          <a:bodyPr anchor="ctr"/>
          <a:lstStyle/>
          <a:p>
            <a:pPr>
              <a:defRPr/>
            </a:pPr>
            <a:r>
              <a:rPr lang="en-US" altLang="en-US" dirty="0">
                <a:cs typeface="Georgia" panose="02040502050405020303" pitchFamily="18" charset="0"/>
              </a:rPr>
              <a:t>The law prohibits Active Duty students from receiving education benefits and TA for the same course</a:t>
            </a:r>
          </a:p>
          <a:p>
            <a:pPr>
              <a:defRPr/>
            </a:pPr>
            <a:endParaRPr lang="en-US" altLang="en-US" dirty="0">
              <a:cs typeface="Georgia" panose="02040502050405020303" pitchFamily="18" charset="0"/>
            </a:endParaRPr>
          </a:p>
          <a:p>
            <a:pPr>
              <a:defRPr/>
            </a:pPr>
            <a:r>
              <a:rPr lang="en-US" altLang="en-US" dirty="0">
                <a:cs typeface="Georgia" panose="02040502050405020303" pitchFamily="18" charset="0"/>
              </a:rPr>
              <a:t> Active Duty recipients of Chapter 30, however, are eligible for Top-up as it allows VA to pay the difference between what TA pays and the cost of the course</a:t>
            </a:r>
          </a:p>
          <a:p>
            <a:pPr>
              <a:defRPr/>
            </a:pPr>
            <a:endParaRPr lang="en-US" altLang="en-US" dirty="0">
              <a:cs typeface="Georgia" panose="02040502050405020303" pitchFamily="18" charset="0"/>
            </a:endParaRPr>
          </a:p>
          <a:p>
            <a:pPr>
              <a:defRPr/>
            </a:pPr>
            <a:r>
              <a:rPr lang="en-US" altLang="en-US" dirty="0">
                <a:cs typeface="Georgia" panose="02040502050405020303" pitchFamily="18" charset="0"/>
              </a:rPr>
              <a:t>Students must be certified with the Federal and/or state TA deducted from the charges before certifying tuition and fees to VA</a:t>
            </a:r>
          </a:p>
          <a:p>
            <a:pPr>
              <a:defRPr/>
            </a:pPr>
            <a:endParaRPr lang="en-US" altLang="en-US" dirty="0">
              <a:cs typeface="Georgia" panose="02040502050405020303" pitchFamily="18" charset="0"/>
            </a:endParaRPr>
          </a:p>
          <a:p>
            <a:pPr>
              <a:defRPr/>
            </a:pPr>
            <a:endParaRPr lang="en-US" altLang="en-US" dirty="0">
              <a:cs typeface="Georgia" panose="02040502050405020303" pitchFamily="18" charset="0"/>
            </a:endParaRPr>
          </a:p>
        </p:txBody>
      </p:sp>
      <p:pic>
        <p:nvPicPr>
          <p:cNvPr id="6" name="Picture Placeholder 3">
            <a:extLst>
              <a:ext uri="{FF2B5EF4-FFF2-40B4-BE49-F238E27FC236}">
                <a16:creationId xmlns:a16="http://schemas.microsoft.com/office/drawing/2014/main" id="{C08DE787-41D9-403A-BBAE-47B89CAF5D40}"/>
              </a:ext>
            </a:extLst>
          </p:cNvPr>
          <p:cNvPicPr>
            <a:picLocks noChangeAspect="1"/>
          </p:cNvPicPr>
          <p:nvPr/>
        </p:nvPicPr>
        <p:blipFill>
          <a:blip r:embed="rId3">
            <a:extLst>
              <a:ext uri="{28A0092B-C50C-407E-A947-70E740481C1C}">
                <a14:useLocalDpi xmlns:a14="http://schemas.microsoft.com/office/drawing/2010/main" val="0"/>
              </a:ext>
            </a:extLst>
          </a:blip>
          <a:srcRect t="45" b="45"/>
          <a:stretch>
            <a:fillRect/>
          </a:stretch>
        </p:blipFill>
        <p:spPr>
          <a:xfrm>
            <a:off x="8087965" y="1181100"/>
            <a:ext cx="3804678" cy="4913235"/>
          </a:xfrm>
          <a:prstGeom prst="rect">
            <a:avLst/>
          </a:prstGeom>
          <a:effectLst>
            <a:outerShdw blurRad="177800" dist="38100" dir="2700000" algn="br" rotWithShape="0">
              <a:prstClr val="black">
                <a:alpha val="60000"/>
              </a:prstClr>
            </a:outerShdw>
          </a:effectLst>
        </p:spPr>
      </p:pic>
      <p:pic>
        <p:nvPicPr>
          <p:cNvPr id="8" name="Picture Placeholder 7">
            <a:extLst>
              <a:ext uri="{FF2B5EF4-FFF2-40B4-BE49-F238E27FC236}">
                <a16:creationId xmlns:a16="http://schemas.microsoft.com/office/drawing/2014/main" id="{2AC0182C-EC97-4654-9479-73C56B118852}"/>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4833" r="24833"/>
          <a:stretch>
            <a:fillRect/>
          </a:stretch>
        </p:blipFill>
        <p:spPr>
          <a:xfrm>
            <a:off x="7947823" y="1181100"/>
            <a:ext cx="3944820" cy="5094210"/>
          </a:xfrm>
        </p:spPr>
      </p:pic>
    </p:spTree>
    <p:extLst>
      <p:ext uri="{BB962C8B-B14F-4D97-AF65-F5344CB8AC3E}">
        <p14:creationId xmlns:p14="http://schemas.microsoft.com/office/powerpoint/2010/main" val="727590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Comparison</a:t>
            </a:r>
          </a:p>
        </p:txBody>
      </p:sp>
      <p:sp>
        <p:nvSpPr>
          <p:cNvPr id="2" name="Picture Placeholder 1">
            <a:extLst>
              <a:ext uri="{FF2B5EF4-FFF2-40B4-BE49-F238E27FC236}">
                <a16:creationId xmlns:a16="http://schemas.microsoft.com/office/drawing/2014/main" id="{DEFA6860-D608-4100-B87E-5254A16B052A}"/>
              </a:ext>
            </a:extLst>
          </p:cNvPr>
          <p:cNvSpPr>
            <a:spLocks noGrp="1"/>
          </p:cNvSpPr>
          <p:nvPr>
            <p:ph type="pic" sz="quarter" idx="10"/>
          </p:nvPr>
        </p:nvSpPr>
        <p:spPr/>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p:txBody>
          <a:bodyPr anchor="ctr"/>
          <a:lstStyle/>
          <a:p>
            <a:pPr marL="0" indent="0">
              <a:lnSpc>
                <a:spcPct val="100000"/>
              </a:lnSpc>
              <a:buNone/>
            </a:pPr>
            <a:r>
              <a:rPr lang="en-US" dirty="0"/>
              <a:t>Each individual’s circumstances are unique and their benefits should be assessed on a case by case basis.</a:t>
            </a:r>
          </a:p>
          <a:p>
            <a:pPr marL="0" marR="5080" indent="0">
              <a:lnSpc>
                <a:spcPct val="100000"/>
              </a:lnSpc>
              <a:buNone/>
              <a:tabLst>
                <a:tab pos="1864995" algn="l"/>
                <a:tab pos="3435350" algn="l"/>
                <a:tab pos="6497320" algn="l"/>
              </a:tabLst>
            </a:pPr>
            <a:endParaRPr lang="en-US" dirty="0"/>
          </a:p>
          <a:p>
            <a:pPr marL="0" marR="5080" indent="0">
              <a:lnSpc>
                <a:spcPct val="100000"/>
              </a:lnSpc>
              <a:buNone/>
              <a:tabLst>
                <a:tab pos="1864995" algn="l"/>
                <a:tab pos="3435350" algn="l"/>
                <a:tab pos="6497320" algn="l"/>
              </a:tabLst>
            </a:pPr>
            <a:r>
              <a:rPr lang="en-US" b="1" u="sng" dirty="0"/>
              <a:t>Remember</a:t>
            </a:r>
            <a:r>
              <a:rPr lang="en-US" dirty="0"/>
              <a:t>: Benefit elections of one benefit rather than another are irrevocable.	</a:t>
            </a:r>
          </a:p>
          <a:p>
            <a:pPr marL="12700" marR="5080">
              <a:lnSpc>
                <a:spcPct val="100000"/>
              </a:lnSpc>
              <a:tabLst>
                <a:tab pos="1864995" algn="l"/>
                <a:tab pos="3435350" algn="l"/>
                <a:tab pos="6497320" algn="l"/>
              </a:tabLst>
            </a:pPr>
            <a:endParaRPr lang="en-US" dirty="0"/>
          </a:p>
          <a:p>
            <a:pPr marL="12700" marR="5080">
              <a:lnSpc>
                <a:spcPct val="100000"/>
              </a:lnSpc>
              <a:tabLst>
                <a:tab pos="1864995" algn="l"/>
                <a:tab pos="3435350" algn="l"/>
                <a:tab pos="6497320" algn="l"/>
              </a:tabLst>
            </a:pPr>
            <a:r>
              <a:rPr lang="en-US" dirty="0"/>
              <a:t>Do NOT counsel your students.  Refer them to the VA website or to the Education Call Center for assistance</a:t>
            </a:r>
          </a:p>
        </p:txBody>
      </p:sp>
      <p:pic>
        <p:nvPicPr>
          <p:cNvPr id="3" name="Picture 2">
            <a:extLst>
              <a:ext uri="{FF2B5EF4-FFF2-40B4-BE49-F238E27FC236}">
                <a16:creationId xmlns:a16="http://schemas.microsoft.com/office/drawing/2014/main" id="{D28E9480-24A8-42D5-A579-1700D8703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880" y="1108998"/>
            <a:ext cx="4052931" cy="5238413"/>
          </a:xfrm>
          <a:prstGeom prst="rect">
            <a:avLst/>
          </a:prstGeom>
        </p:spPr>
      </p:pic>
    </p:spTree>
    <p:extLst>
      <p:ext uri="{BB962C8B-B14F-4D97-AF65-F5344CB8AC3E}">
        <p14:creationId xmlns:p14="http://schemas.microsoft.com/office/powerpoint/2010/main" val="2886824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pPr lvl="0">
              <a:lnSpc>
                <a:spcPct val="100000"/>
              </a:lnSpc>
            </a:pPr>
            <a:r>
              <a:rPr lang="en-US" dirty="0"/>
              <a:t>Responsibilities of the School via the SCO</a:t>
            </a:r>
          </a:p>
        </p:txBody>
      </p:sp>
    </p:spTree>
    <p:extLst>
      <p:ext uri="{BB962C8B-B14F-4D97-AF65-F5344CB8AC3E}">
        <p14:creationId xmlns:p14="http://schemas.microsoft.com/office/powerpoint/2010/main" val="2551053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3AAB-1A22-47AC-979A-A997BABD4051}"/>
              </a:ext>
            </a:extLst>
          </p:cNvPr>
          <p:cNvSpPr>
            <a:spLocks noGrp="1"/>
          </p:cNvSpPr>
          <p:nvPr>
            <p:ph type="title"/>
          </p:nvPr>
        </p:nvSpPr>
        <p:spPr/>
        <p:txBody>
          <a:bodyPr/>
          <a:lstStyle/>
          <a:p>
            <a:r>
              <a:rPr lang="en-US" dirty="0"/>
              <a:t>Topics</a:t>
            </a:r>
          </a:p>
        </p:txBody>
      </p:sp>
      <p:sp>
        <p:nvSpPr>
          <p:cNvPr id="4" name="Text Placeholder 3">
            <a:extLst>
              <a:ext uri="{FF2B5EF4-FFF2-40B4-BE49-F238E27FC236}">
                <a16:creationId xmlns:a16="http://schemas.microsoft.com/office/drawing/2014/main" id="{1CA10884-9744-40AE-BD2C-D0D1E8AAF236}"/>
              </a:ext>
            </a:extLst>
          </p:cNvPr>
          <p:cNvSpPr>
            <a:spLocks noGrp="1"/>
          </p:cNvSpPr>
          <p:nvPr>
            <p:ph type="body" sz="quarter" idx="11"/>
          </p:nvPr>
        </p:nvSpPr>
        <p:spPr>
          <a:xfrm>
            <a:off x="3362632" y="1240091"/>
            <a:ext cx="8431262" cy="5094211"/>
          </a:xfrm>
        </p:spPr>
        <p:txBody>
          <a:bodyPr anchor="ctr"/>
          <a:lstStyle/>
          <a:p>
            <a:pPr lvl="0">
              <a:lnSpc>
                <a:spcPct val="100000"/>
              </a:lnSpc>
            </a:pPr>
            <a:r>
              <a:rPr lang="en-US" b="1" dirty="0"/>
              <a:t>GI Bill History</a:t>
            </a:r>
          </a:p>
          <a:p>
            <a:pPr marL="0" lvl="0" indent="0">
              <a:lnSpc>
                <a:spcPct val="100000"/>
              </a:lnSpc>
              <a:buNone/>
            </a:pPr>
            <a:endParaRPr lang="en-US" b="1" dirty="0"/>
          </a:p>
          <a:p>
            <a:pPr lvl="0">
              <a:lnSpc>
                <a:spcPct val="100000"/>
              </a:lnSpc>
            </a:pPr>
            <a:r>
              <a:rPr lang="en-US" b="1" dirty="0"/>
              <a:t>Current VA Education Benefit Programs</a:t>
            </a:r>
          </a:p>
          <a:p>
            <a:pPr marL="0" lvl="0" indent="0">
              <a:lnSpc>
                <a:spcPct val="100000"/>
              </a:lnSpc>
              <a:buNone/>
            </a:pPr>
            <a:endParaRPr lang="en-US" b="1" dirty="0"/>
          </a:p>
          <a:p>
            <a:pPr>
              <a:lnSpc>
                <a:spcPct val="100000"/>
              </a:lnSpc>
            </a:pPr>
            <a:r>
              <a:rPr lang="en-US" b="1" dirty="0"/>
              <a:t>Responsibilities of SAA </a:t>
            </a:r>
          </a:p>
          <a:p>
            <a:pPr>
              <a:lnSpc>
                <a:spcPct val="100000"/>
              </a:lnSpc>
            </a:pPr>
            <a:endParaRPr lang="en-US" b="1" dirty="0"/>
          </a:p>
          <a:p>
            <a:pPr>
              <a:lnSpc>
                <a:spcPct val="100000"/>
              </a:lnSpc>
            </a:pPr>
            <a:r>
              <a:rPr lang="en-US" b="1" dirty="0"/>
              <a:t>The School’s Responsibilities via the SCO</a:t>
            </a:r>
          </a:p>
          <a:p>
            <a:pPr lvl="0">
              <a:lnSpc>
                <a:spcPct val="100000"/>
              </a:lnSpc>
            </a:pPr>
            <a:endParaRPr lang="en-US" b="1" dirty="0"/>
          </a:p>
          <a:p>
            <a:pPr lvl="0">
              <a:lnSpc>
                <a:spcPct val="100000"/>
              </a:lnSpc>
            </a:pPr>
            <a:r>
              <a:rPr lang="en-US" b="1" dirty="0"/>
              <a:t>Contacts</a:t>
            </a:r>
          </a:p>
        </p:txBody>
      </p:sp>
    </p:spTree>
    <p:extLst>
      <p:ext uri="{BB962C8B-B14F-4D97-AF65-F5344CB8AC3E}">
        <p14:creationId xmlns:p14="http://schemas.microsoft.com/office/powerpoint/2010/main" val="3946064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Responsibilities for Reporting (1 of 3)</a:t>
            </a:r>
          </a:p>
        </p:txBody>
      </p:sp>
      <p:pic>
        <p:nvPicPr>
          <p:cNvPr id="3" name="Picture Placeholder 2">
            <a:extLst>
              <a:ext uri="{FF2B5EF4-FFF2-40B4-BE49-F238E27FC236}">
                <a16:creationId xmlns:a16="http://schemas.microsoft.com/office/drawing/2014/main" id="{715B2121-E8CB-42EA-AC33-F8E42EF98F7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0" b="160"/>
          <a:stretch>
            <a:fillRect/>
          </a:stretch>
        </p:blipFill>
        <p:spPr/>
      </p:pic>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a:xfrm>
            <a:off x="495300" y="1181100"/>
            <a:ext cx="6859587" cy="5094210"/>
          </a:xfrm>
        </p:spPr>
        <p:txBody>
          <a:bodyPr anchor="ctr"/>
          <a:lstStyle/>
          <a:p>
            <a:pPr marL="0" indent="0">
              <a:buNone/>
            </a:pPr>
            <a:r>
              <a:rPr lang="en-US" dirty="0"/>
              <a:t>The forms used to keep VA informed are:</a:t>
            </a:r>
          </a:p>
          <a:p>
            <a:pPr marL="0" indent="0">
              <a:buNone/>
            </a:pPr>
            <a:endParaRPr lang="en-US" dirty="0"/>
          </a:p>
          <a:p>
            <a:pPr lvl="0"/>
            <a:r>
              <a:rPr lang="en-US" dirty="0"/>
              <a:t>Enrollment Certification (VA Form 22-1999 - side B only) to report required enrollment information</a:t>
            </a:r>
          </a:p>
          <a:p>
            <a:pPr lvl="0"/>
            <a:r>
              <a:rPr lang="en-US" dirty="0"/>
              <a:t>Notice of Change in Student Status (VA Form 22-1999b) to report changes to enrollment information i.e. termination, suspension or dismissal</a:t>
            </a:r>
          </a:p>
        </p:txBody>
      </p:sp>
    </p:spTree>
    <p:extLst>
      <p:ext uri="{BB962C8B-B14F-4D97-AF65-F5344CB8AC3E}">
        <p14:creationId xmlns:p14="http://schemas.microsoft.com/office/powerpoint/2010/main" val="1346532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Responsibilities for Reporting (2 of 3)</a:t>
            </a:r>
          </a:p>
        </p:txBody>
      </p:sp>
      <p:pic>
        <p:nvPicPr>
          <p:cNvPr id="3" name="Picture Placeholder 2">
            <a:extLst>
              <a:ext uri="{FF2B5EF4-FFF2-40B4-BE49-F238E27FC236}">
                <a16:creationId xmlns:a16="http://schemas.microsoft.com/office/drawing/2014/main" id="{38EA7F0F-C206-4BF1-B770-704FE4C0349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p:txBody>
          <a:bodyPr anchor="ctr"/>
          <a:lstStyle/>
          <a:p>
            <a:pPr marL="0" lvl="0" indent="0">
              <a:buNone/>
            </a:pPr>
            <a:r>
              <a:rPr lang="en-US" dirty="0"/>
              <a:t>Keep up-to-date on current VA rules and benefits.</a:t>
            </a:r>
          </a:p>
          <a:p>
            <a:pPr marL="0" lvl="0" indent="0">
              <a:buNone/>
            </a:pPr>
            <a:endParaRPr lang="en-US" dirty="0"/>
          </a:p>
          <a:p>
            <a:pPr lvl="0"/>
            <a:r>
              <a:rPr lang="en-US" dirty="0"/>
              <a:t>Provide a current e-mail address to your ELR</a:t>
            </a:r>
          </a:p>
          <a:p>
            <a:pPr lvl="0"/>
            <a:r>
              <a:rPr lang="en-US" dirty="0"/>
              <a:t>Read/maintain VA bulletins provided by your ELR</a:t>
            </a:r>
          </a:p>
          <a:p>
            <a:pPr lvl="0"/>
            <a:r>
              <a:rPr lang="en-US" dirty="0"/>
              <a:t>Attend VA training opportunities</a:t>
            </a:r>
          </a:p>
          <a:p>
            <a:pPr marL="0" indent="0">
              <a:buNone/>
            </a:pPr>
            <a:endParaRPr lang="en-US" dirty="0"/>
          </a:p>
          <a:p>
            <a:pPr marL="0" indent="0">
              <a:buNone/>
            </a:pPr>
            <a:r>
              <a:rPr lang="en-US" dirty="0"/>
              <a:t>Maintain records and make them available for inspection.</a:t>
            </a:r>
          </a:p>
          <a:p>
            <a:pPr marL="0" indent="0">
              <a:buNone/>
            </a:pPr>
            <a:endParaRPr lang="en-US" dirty="0"/>
          </a:p>
          <a:p>
            <a:pPr lvl="0"/>
            <a:r>
              <a:rPr lang="en-US" dirty="0"/>
              <a:t>VA papers submitted and records of training progress, program pursuit, etc.</a:t>
            </a:r>
          </a:p>
          <a:p>
            <a:pPr lvl="0"/>
            <a:r>
              <a:rPr lang="en-US" dirty="0"/>
              <a:t>At least three years of records following the student’s/trainee’s last date of attendance</a:t>
            </a:r>
          </a:p>
        </p:txBody>
      </p:sp>
    </p:spTree>
    <p:extLst>
      <p:ext uri="{BB962C8B-B14F-4D97-AF65-F5344CB8AC3E}">
        <p14:creationId xmlns:p14="http://schemas.microsoft.com/office/powerpoint/2010/main" val="2721357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Responsibilities for Reporting (3 of 3)</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p:txBody>
          <a:bodyPr anchor="ctr"/>
          <a:lstStyle/>
          <a:p>
            <a:pPr marL="457200" lvl="1" indent="0">
              <a:spcBef>
                <a:spcPct val="50000"/>
              </a:spcBef>
              <a:buNone/>
            </a:pPr>
            <a:r>
              <a:rPr lang="en-US" altLang="en-US" dirty="0">
                <a:solidFill>
                  <a:srgbClr val="000018"/>
                </a:solidFill>
              </a:rPr>
              <a:t>Other responsibilities include ensuring:</a:t>
            </a:r>
          </a:p>
          <a:p>
            <a:pPr marL="457200" lvl="1" indent="0">
              <a:spcBef>
                <a:spcPct val="50000"/>
              </a:spcBef>
              <a:buNone/>
            </a:pPr>
            <a:endParaRPr lang="en-US" altLang="en-US" dirty="0">
              <a:solidFill>
                <a:srgbClr val="000018"/>
              </a:solidFill>
            </a:endParaRPr>
          </a:p>
          <a:p>
            <a:pPr lvl="1">
              <a:spcBef>
                <a:spcPct val="50000"/>
              </a:spcBef>
              <a:buFontTx/>
              <a:buChar char="•"/>
            </a:pPr>
            <a:r>
              <a:rPr lang="en-US" altLang="en-US" dirty="0">
                <a:solidFill>
                  <a:srgbClr val="000018"/>
                </a:solidFill>
              </a:rPr>
              <a:t>Courses are approved by the </a:t>
            </a:r>
            <a:r>
              <a:rPr lang="en-US" dirty="0">
                <a:solidFill>
                  <a:schemeClr val="tx1"/>
                </a:solidFill>
              </a:rPr>
              <a:t>SAA</a:t>
            </a:r>
            <a:r>
              <a:rPr lang="en-US" altLang="en-US" dirty="0">
                <a:solidFill>
                  <a:srgbClr val="000018"/>
                </a:solidFill>
              </a:rPr>
              <a:t> and VA</a:t>
            </a:r>
          </a:p>
          <a:p>
            <a:pPr lvl="1">
              <a:spcBef>
                <a:spcPct val="50000"/>
              </a:spcBef>
              <a:buFontTx/>
              <a:buChar char="•"/>
            </a:pPr>
            <a:r>
              <a:rPr lang="en-US" altLang="en-US" dirty="0">
                <a:solidFill>
                  <a:srgbClr val="000018"/>
                </a:solidFill>
              </a:rPr>
              <a:t>Courses meet the student’s learning objective</a:t>
            </a:r>
          </a:p>
          <a:p>
            <a:pPr lvl="1">
              <a:spcBef>
                <a:spcPct val="50000"/>
              </a:spcBef>
              <a:buFontTx/>
              <a:buChar char="•"/>
            </a:pPr>
            <a:r>
              <a:rPr lang="en-US" altLang="en-US" dirty="0">
                <a:solidFill>
                  <a:srgbClr val="000018"/>
                </a:solidFill>
              </a:rPr>
              <a:t>Courses are not a repeat of previously passed courses</a:t>
            </a:r>
          </a:p>
          <a:p>
            <a:pPr lvl="1">
              <a:spcBef>
                <a:spcPct val="50000"/>
              </a:spcBef>
              <a:buFontTx/>
              <a:buChar char="•"/>
            </a:pPr>
            <a:r>
              <a:rPr lang="en-US" altLang="en-US" dirty="0">
                <a:solidFill>
                  <a:srgbClr val="000018"/>
                </a:solidFill>
              </a:rPr>
              <a:t>Any changes to a student’s status is promptly reported</a:t>
            </a:r>
          </a:p>
          <a:p>
            <a:pPr lvl="1">
              <a:spcBef>
                <a:spcPct val="50000"/>
              </a:spcBef>
              <a:buFontTx/>
              <a:buChar char="•"/>
            </a:pPr>
            <a:r>
              <a:rPr lang="en-US" altLang="en-US" dirty="0">
                <a:solidFill>
                  <a:srgbClr val="000018"/>
                </a:solidFill>
              </a:rPr>
              <a:t>Programs meet 85/15 rule</a:t>
            </a:r>
          </a:p>
        </p:txBody>
      </p:sp>
      <p:pic>
        <p:nvPicPr>
          <p:cNvPr id="4" name="Picture 3">
            <a:extLst>
              <a:ext uri="{FF2B5EF4-FFF2-40B4-BE49-F238E27FC236}">
                <a16:creationId xmlns:a16="http://schemas.microsoft.com/office/drawing/2014/main" id="{B2527BA1-BA61-4562-97B1-C180C2CA6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880" y="1181100"/>
            <a:ext cx="3944820" cy="3944820"/>
          </a:xfrm>
          <a:prstGeom prst="rect">
            <a:avLst/>
          </a:prstGeom>
        </p:spPr>
      </p:pic>
    </p:spTree>
    <p:extLst>
      <p:ext uri="{BB962C8B-B14F-4D97-AF65-F5344CB8AC3E}">
        <p14:creationId xmlns:p14="http://schemas.microsoft.com/office/powerpoint/2010/main" val="1992903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78BE160-9F52-4340-858C-157D546DA516}"/>
              </a:ext>
            </a:extLst>
          </p:cNvPr>
          <p:cNvSpPr>
            <a:spLocks noGrp="1"/>
          </p:cNvSpPr>
          <p:nvPr>
            <p:ph type="title"/>
          </p:nvPr>
        </p:nvSpPr>
        <p:spPr/>
        <p:txBody>
          <a:bodyPr/>
          <a:lstStyle/>
          <a:p>
            <a:r>
              <a:rPr lang="en-US" dirty="0"/>
              <a:t>Standards of Progress (1 of 2)</a:t>
            </a:r>
          </a:p>
        </p:txBody>
      </p:sp>
      <p:pic>
        <p:nvPicPr>
          <p:cNvPr id="3" name="Picture Placeholder 2">
            <a:extLst>
              <a:ext uri="{FF2B5EF4-FFF2-40B4-BE49-F238E27FC236}">
                <a16:creationId xmlns:a16="http://schemas.microsoft.com/office/drawing/2014/main" id="{44E9758C-7461-479F-B280-633FA448DC0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13" name="Text Placeholder 12">
            <a:extLst>
              <a:ext uri="{FF2B5EF4-FFF2-40B4-BE49-F238E27FC236}">
                <a16:creationId xmlns:a16="http://schemas.microsoft.com/office/drawing/2014/main" id="{A2A39E63-55E9-4424-AC83-AE921E0C8CDC}"/>
              </a:ext>
            </a:extLst>
          </p:cNvPr>
          <p:cNvSpPr>
            <a:spLocks noGrp="1"/>
          </p:cNvSpPr>
          <p:nvPr>
            <p:ph type="body" sz="quarter" idx="11"/>
          </p:nvPr>
        </p:nvSpPr>
        <p:spPr/>
        <p:txBody>
          <a:bodyPr anchor="ctr"/>
          <a:lstStyle/>
          <a:p>
            <a:r>
              <a:rPr lang="en-US" dirty="0"/>
              <a:t>Both accredited and non-accredited schools must enforce Standards of Progress (SOP) and conduct  </a:t>
            </a:r>
          </a:p>
          <a:p>
            <a:pPr marL="0" indent="0">
              <a:buNone/>
            </a:pPr>
            <a:endParaRPr lang="en-US" dirty="0"/>
          </a:p>
          <a:p>
            <a:r>
              <a:rPr lang="en-US" dirty="0"/>
              <a:t>Only</a:t>
            </a:r>
            <a:r>
              <a:rPr lang="en-US" b="1" dirty="0"/>
              <a:t> non-accredited schools</a:t>
            </a:r>
            <a:r>
              <a:rPr lang="en-US" dirty="0"/>
              <a:t> are required by federal law to have attendance standards</a:t>
            </a:r>
          </a:p>
        </p:txBody>
      </p:sp>
    </p:spTree>
    <p:extLst>
      <p:ext uri="{BB962C8B-B14F-4D97-AF65-F5344CB8AC3E}">
        <p14:creationId xmlns:p14="http://schemas.microsoft.com/office/powerpoint/2010/main" val="275951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D57BA7-B045-4306-AE7B-75BC6DB7315C}"/>
              </a:ext>
            </a:extLst>
          </p:cNvPr>
          <p:cNvSpPr>
            <a:spLocks noGrp="1"/>
          </p:cNvSpPr>
          <p:nvPr>
            <p:ph type="title"/>
          </p:nvPr>
        </p:nvSpPr>
        <p:spPr/>
        <p:txBody>
          <a:bodyPr/>
          <a:lstStyle/>
          <a:p>
            <a:r>
              <a:rPr lang="en-US" dirty="0"/>
              <a:t>Standards of Progress (2 of 2)</a:t>
            </a:r>
          </a:p>
        </p:txBody>
      </p:sp>
      <p:pic>
        <p:nvPicPr>
          <p:cNvPr id="3" name="Picture Placeholder 2">
            <a:extLst>
              <a:ext uri="{FF2B5EF4-FFF2-40B4-BE49-F238E27FC236}">
                <a16:creationId xmlns:a16="http://schemas.microsoft.com/office/drawing/2014/main" id="{149960AA-6141-4F0F-AA18-039D4FBC5A6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7" name="Text Placeholder 6">
            <a:extLst>
              <a:ext uri="{FF2B5EF4-FFF2-40B4-BE49-F238E27FC236}">
                <a16:creationId xmlns:a16="http://schemas.microsoft.com/office/drawing/2014/main" id="{32707B01-CE95-4F47-BFC0-95F719380560}"/>
              </a:ext>
            </a:extLst>
          </p:cNvPr>
          <p:cNvSpPr>
            <a:spLocks noGrp="1"/>
          </p:cNvSpPr>
          <p:nvPr>
            <p:ph type="body" sz="quarter" idx="11"/>
          </p:nvPr>
        </p:nvSpPr>
        <p:spPr/>
        <p:txBody>
          <a:bodyPr anchor="ctr"/>
          <a:lstStyle/>
          <a:p>
            <a:pPr marL="0" indent="0">
              <a:buNone/>
            </a:pPr>
            <a:r>
              <a:rPr lang="en-US" dirty="0"/>
              <a:t>SOP, conduct and attendance guidelines must be in the school's catalog or bulletin and define:</a:t>
            </a:r>
          </a:p>
          <a:p>
            <a:pPr marL="0" indent="0">
              <a:buNone/>
            </a:pPr>
            <a:endParaRPr lang="en-US" dirty="0"/>
          </a:p>
          <a:p>
            <a:pPr lvl="0"/>
            <a:r>
              <a:rPr lang="en-US" dirty="0"/>
              <a:t>The grading system </a:t>
            </a:r>
          </a:p>
          <a:p>
            <a:pPr lvl="0"/>
            <a:r>
              <a:rPr lang="en-US" dirty="0"/>
              <a:t>The minimum satisfactory grade level </a:t>
            </a:r>
          </a:p>
          <a:p>
            <a:pPr lvl="0"/>
            <a:r>
              <a:rPr lang="en-US" dirty="0"/>
              <a:t>Conditions for unsatisfactory grades or progress </a:t>
            </a:r>
          </a:p>
          <a:p>
            <a:pPr lvl="0"/>
            <a:r>
              <a:rPr lang="en-US" dirty="0"/>
              <a:t>A description of any probationary period </a:t>
            </a:r>
          </a:p>
          <a:p>
            <a:pPr lvl="0"/>
            <a:r>
              <a:rPr lang="en-US" dirty="0"/>
              <a:t>Conditions for re-entrance after dismissal for unsatisfactory progress </a:t>
            </a:r>
          </a:p>
          <a:p>
            <a:pPr lvl="0"/>
            <a:r>
              <a:rPr lang="en-US" dirty="0"/>
              <a:t>Conditions for dismissal due to unsatisfactory conduct </a:t>
            </a:r>
          </a:p>
          <a:p>
            <a:pPr lvl="0"/>
            <a:r>
              <a:rPr lang="en-US" dirty="0"/>
              <a:t>The attendance policy</a:t>
            </a:r>
          </a:p>
        </p:txBody>
      </p:sp>
    </p:spTree>
    <p:extLst>
      <p:ext uri="{BB962C8B-B14F-4D97-AF65-F5344CB8AC3E}">
        <p14:creationId xmlns:p14="http://schemas.microsoft.com/office/powerpoint/2010/main" val="2471528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Enrollment Periods (1 of 3)</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sz="half" idx="1"/>
          </p:nvPr>
        </p:nvSpPr>
        <p:spPr/>
        <p:txBody>
          <a:bodyPr anchor="ctr"/>
          <a:lstStyle/>
          <a:p>
            <a:pPr marL="0" indent="0">
              <a:buNone/>
            </a:pPr>
            <a:r>
              <a:rPr lang="en-US" dirty="0"/>
              <a:t>The approved enrollment period determines the Starting and Ending Date. </a:t>
            </a:r>
          </a:p>
          <a:p>
            <a:pPr marL="0" indent="0">
              <a:buNone/>
            </a:pPr>
            <a:endParaRPr lang="en-US" dirty="0"/>
          </a:p>
          <a:p>
            <a:pPr marL="0" indent="0">
              <a:buNone/>
            </a:pPr>
            <a:r>
              <a:rPr lang="en-US" i="1" dirty="0"/>
              <a:t>Starting Date </a:t>
            </a:r>
          </a:p>
          <a:p>
            <a:r>
              <a:rPr lang="en-US" dirty="0"/>
              <a:t>Standard Term – Start date identified on the school’s academic calendar </a:t>
            </a:r>
          </a:p>
          <a:p>
            <a:pPr lvl="1"/>
            <a:r>
              <a:rPr lang="en-US" dirty="0"/>
              <a:t>Quarter – 9-13 weeks</a:t>
            </a:r>
          </a:p>
          <a:p>
            <a:pPr lvl="1"/>
            <a:r>
              <a:rPr lang="en-US" dirty="0"/>
              <a:t>Semester – 15-19 weeks</a:t>
            </a:r>
          </a:p>
          <a:p>
            <a:r>
              <a:rPr lang="en-US" dirty="0"/>
              <a:t>Non-term –First day the student attended class</a:t>
            </a:r>
          </a:p>
          <a:p>
            <a:pPr marL="0" indent="0">
              <a:buNone/>
            </a:pPr>
            <a:endParaRPr lang="en-US" i="1" dirty="0"/>
          </a:p>
          <a:p>
            <a:pPr marL="0" indent="0">
              <a:buNone/>
            </a:pPr>
            <a:r>
              <a:rPr lang="en-US" i="1" dirty="0"/>
              <a:t>Ending Date</a:t>
            </a:r>
          </a:p>
          <a:p>
            <a:r>
              <a:rPr lang="en-US" dirty="0"/>
              <a:t>Term – End date identified on the school’s academic calendar </a:t>
            </a:r>
          </a:p>
          <a:p>
            <a:r>
              <a:rPr lang="en-US" dirty="0"/>
              <a:t>Non-term –Last day the student attended class  </a:t>
            </a:r>
          </a:p>
          <a:p>
            <a:r>
              <a:rPr lang="en-US" i="1" dirty="0"/>
              <a:t>For both term and non-term:</a:t>
            </a:r>
          </a:p>
          <a:p>
            <a:pPr lvl="1"/>
            <a:r>
              <a:rPr lang="en-US" dirty="0"/>
              <a:t>If student graduate early, withdraw, or terminate enrollment, effective date is the last attendance date</a:t>
            </a:r>
          </a:p>
          <a:p>
            <a:pPr lvl="1"/>
            <a:r>
              <a:rPr lang="en-US" dirty="0"/>
              <a:t>Unsatisfactory attendance/progress terminates enrollment, effective date is the last attendance date</a:t>
            </a:r>
          </a:p>
        </p:txBody>
      </p:sp>
    </p:spTree>
    <p:extLst>
      <p:ext uri="{BB962C8B-B14F-4D97-AF65-F5344CB8AC3E}">
        <p14:creationId xmlns:p14="http://schemas.microsoft.com/office/powerpoint/2010/main" val="754597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Enrollment Periods (2 of 3)</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p:txBody>
          <a:bodyPr anchor="ctr"/>
          <a:lstStyle/>
          <a:p>
            <a:pPr marL="0" indent="0">
              <a:buNone/>
            </a:pPr>
            <a:r>
              <a:rPr lang="en-US" altLang="en-US" dirty="0"/>
              <a:t>The beginning date will be the official begin date of the term when class starts within 7 days.</a:t>
            </a:r>
          </a:p>
          <a:p>
            <a:pPr marL="0" indent="0">
              <a:buNone/>
            </a:pPr>
            <a:endParaRPr lang="en-US" altLang="en-US" dirty="0"/>
          </a:p>
          <a:p>
            <a:pPr marL="0" indent="0">
              <a:buNone/>
            </a:pPr>
            <a:r>
              <a:rPr lang="en-US" altLang="en-US" dirty="0"/>
              <a:t>The exact ending date (month, day, year) of the enrollment period(s) must appear on the enrollment certification.</a:t>
            </a:r>
          </a:p>
          <a:p>
            <a:pPr marL="0" indent="0">
              <a:buNone/>
            </a:pPr>
            <a:endParaRPr lang="en-US" altLang="en-US" dirty="0"/>
          </a:p>
          <a:p>
            <a:pPr marL="0" indent="0">
              <a:buNone/>
            </a:pPr>
            <a:r>
              <a:rPr lang="en-US" altLang="en-US" dirty="0"/>
              <a:t>Courses with different beginning and/or ending dates must be on separate lines, listed chronologically by the beginning date.</a:t>
            </a:r>
          </a:p>
        </p:txBody>
      </p:sp>
      <p:pic>
        <p:nvPicPr>
          <p:cNvPr id="6" name="Picture 5">
            <a:extLst>
              <a:ext uri="{FF2B5EF4-FFF2-40B4-BE49-F238E27FC236}">
                <a16:creationId xmlns:a16="http://schemas.microsoft.com/office/drawing/2014/main" id="{E981B4CA-F039-4023-A9F2-EC4AE2AD2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880" y="1181100"/>
            <a:ext cx="4068645" cy="417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F8372C1-CA9A-49B3-A038-2C225A309243}"/>
              </a:ext>
            </a:extLst>
          </p:cNvPr>
          <p:cNvSpPr/>
          <p:nvPr/>
        </p:nvSpPr>
        <p:spPr>
          <a:xfrm>
            <a:off x="7923214" y="2819400"/>
            <a:ext cx="2252418" cy="60960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EFE1A7AC-6F74-46E7-A3FC-9B029690BD6A}"/>
              </a:ext>
            </a:extLst>
          </p:cNvPr>
          <p:cNvSpPr/>
          <p:nvPr/>
        </p:nvSpPr>
        <p:spPr>
          <a:xfrm>
            <a:off x="10119613" y="2258707"/>
            <a:ext cx="1521068" cy="663575"/>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 name="Oval 2">
            <a:extLst>
              <a:ext uri="{FF2B5EF4-FFF2-40B4-BE49-F238E27FC236}">
                <a16:creationId xmlns:a16="http://schemas.microsoft.com/office/drawing/2014/main" id="{187F2B4F-5336-4544-BCCB-FA3F15415083}"/>
              </a:ext>
            </a:extLst>
          </p:cNvPr>
          <p:cNvSpPr/>
          <p:nvPr/>
        </p:nvSpPr>
        <p:spPr>
          <a:xfrm>
            <a:off x="10087982" y="2922282"/>
            <a:ext cx="445476" cy="506718"/>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8363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78BE160-9F52-4340-858C-157D546DA516}"/>
              </a:ext>
            </a:extLst>
          </p:cNvPr>
          <p:cNvSpPr>
            <a:spLocks noGrp="1"/>
          </p:cNvSpPr>
          <p:nvPr>
            <p:ph type="title"/>
          </p:nvPr>
        </p:nvSpPr>
        <p:spPr/>
        <p:txBody>
          <a:bodyPr/>
          <a:lstStyle/>
          <a:p>
            <a:r>
              <a:rPr lang="en-US" dirty="0"/>
              <a:t>Enrollment Periods (3 of 3)</a:t>
            </a:r>
          </a:p>
        </p:txBody>
      </p:sp>
      <p:pic>
        <p:nvPicPr>
          <p:cNvPr id="3" name="Picture Placeholder 2">
            <a:extLst>
              <a:ext uri="{FF2B5EF4-FFF2-40B4-BE49-F238E27FC236}">
                <a16:creationId xmlns:a16="http://schemas.microsoft.com/office/drawing/2014/main" id="{39D7977E-43A5-4595-9B81-F95DA4F25B1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13" name="Text Placeholder 12">
            <a:extLst>
              <a:ext uri="{FF2B5EF4-FFF2-40B4-BE49-F238E27FC236}">
                <a16:creationId xmlns:a16="http://schemas.microsoft.com/office/drawing/2014/main" id="{A2A39E63-55E9-4424-AC83-AE921E0C8CDC}"/>
              </a:ext>
            </a:extLst>
          </p:cNvPr>
          <p:cNvSpPr>
            <a:spLocks noGrp="1"/>
          </p:cNvSpPr>
          <p:nvPr>
            <p:ph type="body" sz="quarter" idx="11"/>
          </p:nvPr>
        </p:nvSpPr>
        <p:spPr/>
        <p:txBody>
          <a:bodyPr anchor="ctr"/>
          <a:lstStyle/>
          <a:p>
            <a:pPr marL="0" indent="0">
              <a:buNone/>
            </a:pPr>
            <a:r>
              <a:rPr lang="en-US" dirty="0"/>
              <a:t>If a program is measured in clock hours, benefits are paid based on clock hours of attendance per week. </a:t>
            </a:r>
          </a:p>
          <a:p>
            <a:pPr marL="0" indent="0">
              <a:buNone/>
            </a:pPr>
            <a:endParaRPr lang="en-US" dirty="0"/>
          </a:p>
          <a:p>
            <a:pPr marL="0" indent="0">
              <a:buNone/>
            </a:pPr>
            <a:r>
              <a:rPr lang="en-US" dirty="0"/>
              <a:t>You </a:t>
            </a:r>
            <a:r>
              <a:rPr lang="en-US" b="1" dirty="0"/>
              <a:t>may not </a:t>
            </a:r>
            <a:r>
              <a:rPr lang="en-US" dirty="0"/>
              <a:t>extend the certified end date for students due to absences. </a:t>
            </a:r>
          </a:p>
        </p:txBody>
      </p:sp>
    </p:spTree>
    <p:extLst>
      <p:ext uri="{BB962C8B-B14F-4D97-AF65-F5344CB8AC3E}">
        <p14:creationId xmlns:p14="http://schemas.microsoft.com/office/powerpoint/2010/main" val="3498646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Credit Course Applicability</a:t>
            </a:r>
          </a:p>
        </p:txBody>
      </p:sp>
      <p:pic>
        <p:nvPicPr>
          <p:cNvPr id="7" name="Picture Placeholder 6">
            <a:extLst>
              <a:ext uri="{FF2B5EF4-FFF2-40B4-BE49-F238E27FC236}">
                <a16:creationId xmlns:a16="http://schemas.microsoft.com/office/drawing/2014/main" id="{69F80FAF-8640-4053-927C-8E1C6C00729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11"/>
          </p:nvPr>
        </p:nvSpPr>
        <p:spPr/>
        <p:txBody>
          <a:bodyPr anchor="ctr"/>
          <a:lstStyle/>
          <a:p>
            <a:pPr marL="0" indent="0">
              <a:buNone/>
            </a:pPr>
            <a:r>
              <a:rPr lang="en-US" dirty="0"/>
              <a:t>Only courses that satisfy requirements outlined by the curriculum guide or graduation evaluation form can be certified for VA purposes.</a:t>
            </a:r>
          </a:p>
        </p:txBody>
      </p:sp>
      <p:pic>
        <p:nvPicPr>
          <p:cNvPr id="9" name="Picture 8">
            <a:extLst>
              <a:ext uri="{FF2B5EF4-FFF2-40B4-BE49-F238E27FC236}">
                <a16:creationId xmlns:a16="http://schemas.microsoft.com/office/drawing/2014/main" id="{9A4A6768-3FAA-4106-A7F6-6753FCCDA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879" y="1181100"/>
            <a:ext cx="3944819" cy="5098679"/>
          </a:xfrm>
          <a:prstGeom prst="rect">
            <a:avLst/>
          </a:prstGeom>
        </p:spPr>
      </p:pic>
      <p:pic>
        <p:nvPicPr>
          <p:cNvPr id="10" name="Picture 9">
            <a:extLst>
              <a:ext uri="{FF2B5EF4-FFF2-40B4-BE49-F238E27FC236}">
                <a16:creationId xmlns:a16="http://schemas.microsoft.com/office/drawing/2014/main" id="{7AFEDBE6-6F21-4BAF-99E8-DA16C0D7A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5748" y="1176633"/>
            <a:ext cx="4082476" cy="5242828"/>
          </a:xfrm>
          <a:prstGeom prst="rect">
            <a:avLst/>
          </a:prstGeom>
        </p:spPr>
      </p:pic>
    </p:spTree>
    <p:extLst>
      <p:ext uri="{BB962C8B-B14F-4D97-AF65-F5344CB8AC3E}">
        <p14:creationId xmlns:p14="http://schemas.microsoft.com/office/powerpoint/2010/main" val="2594787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D57BA7-B045-4306-AE7B-75BC6DB7315C}"/>
              </a:ext>
            </a:extLst>
          </p:cNvPr>
          <p:cNvSpPr>
            <a:spLocks noGrp="1"/>
          </p:cNvSpPr>
          <p:nvPr>
            <p:ph type="title"/>
          </p:nvPr>
        </p:nvSpPr>
        <p:spPr/>
        <p:txBody>
          <a:bodyPr/>
          <a:lstStyle/>
          <a:p>
            <a:r>
              <a:rPr lang="en-US" dirty="0"/>
              <a:t>Credit for Prior Training &amp; Credit Evaluation</a:t>
            </a:r>
          </a:p>
        </p:txBody>
      </p:sp>
      <p:pic>
        <p:nvPicPr>
          <p:cNvPr id="3" name="Picture Placeholder 2">
            <a:extLst>
              <a:ext uri="{FF2B5EF4-FFF2-40B4-BE49-F238E27FC236}">
                <a16:creationId xmlns:a16="http://schemas.microsoft.com/office/drawing/2014/main" id="{38B1E7F1-17A2-470D-865D-16ABCA42E6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7" name="Text Placeholder 6">
            <a:extLst>
              <a:ext uri="{FF2B5EF4-FFF2-40B4-BE49-F238E27FC236}">
                <a16:creationId xmlns:a16="http://schemas.microsoft.com/office/drawing/2014/main" id="{32707B01-CE95-4F47-BFC0-95F719380560}"/>
              </a:ext>
            </a:extLst>
          </p:cNvPr>
          <p:cNvSpPr>
            <a:spLocks noGrp="1"/>
          </p:cNvSpPr>
          <p:nvPr>
            <p:ph type="body" sz="quarter" idx="11"/>
          </p:nvPr>
        </p:nvSpPr>
        <p:spPr>
          <a:xfrm>
            <a:off x="495300" y="1181100"/>
            <a:ext cx="6859587" cy="5094210"/>
          </a:xfrm>
        </p:spPr>
        <p:txBody>
          <a:bodyPr anchor="ctr"/>
          <a:lstStyle/>
          <a:p>
            <a:pPr marL="0" indent="0" algn="ctr">
              <a:buNone/>
            </a:pPr>
            <a:r>
              <a:rPr lang="en-US" b="1" dirty="0"/>
              <a:t>Credit for Prior Training</a:t>
            </a:r>
          </a:p>
          <a:p>
            <a:pPr marL="0" indent="0" algn="ctr">
              <a:buNone/>
            </a:pPr>
            <a:r>
              <a:rPr lang="en-US" b="1" dirty="0"/>
              <a:t> </a:t>
            </a:r>
          </a:p>
          <a:p>
            <a:r>
              <a:rPr lang="en-US" dirty="0"/>
              <a:t>Transfer courses</a:t>
            </a:r>
          </a:p>
          <a:p>
            <a:r>
              <a:rPr lang="en-US" dirty="0"/>
              <a:t>Credits</a:t>
            </a:r>
          </a:p>
          <a:p>
            <a:r>
              <a:rPr lang="en-US" dirty="0"/>
              <a:t>Previous experience</a:t>
            </a:r>
          </a:p>
          <a:p>
            <a:pPr marL="0" indent="0">
              <a:buNone/>
            </a:pPr>
            <a:endParaRPr lang="en-US" dirty="0"/>
          </a:p>
          <a:p>
            <a:pPr marL="0" indent="0" algn="ctr">
              <a:buNone/>
            </a:pPr>
            <a:r>
              <a:rPr lang="en-US" b="1" dirty="0"/>
              <a:t>Credit Evaluation</a:t>
            </a:r>
          </a:p>
          <a:p>
            <a:pPr marL="0" indent="0">
              <a:buNone/>
            </a:pPr>
            <a:endParaRPr lang="en-US" dirty="0"/>
          </a:p>
          <a:p>
            <a:r>
              <a:rPr lang="en-US" dirty="0"/>
              <a:t>Completed when students enroll or change programs</a:t>
            </a:r>
          </a:p>
          <a:p>
            <a:r>
              <a:rPr lang="en-US" dirty="0"/>
              <a:t>Reviewed by VA during compliance surveys</a:t>
            </a:r>
          </a:p>
        </p:txBody>
      </p:sp>
    </p:spTree>
    <p:extLst>
      <p:ext uri="{BB962C8B-B14F-4D97-AF65-F5344CB8AC3E}">
        <p14:creationId xmlns:p14="http://schemas.microsoft.com/office/powerpoint/2010/main" val="657224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History of the GI Bill</a:t>
            </a:r>
          </a:p>
        </p:txBody>
      </p:sp>
    </p:spTree>
    <p:extLst>
      <p:ext uri="{BB962C8B-B14F-4D97-AF65-F5344CB8AC3E}">
        <p14:creationId xmlns:p14="http://schemas.microsoft.com/office/powerpoint/2010/main" val="3315503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Independent Study</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type="body" sz="quarter" idx="11"/>
          </p:nvPr>
        </p:nvSpPr>
        <p:spPr/>
        <p:txBody>
          <a:bodyPr anchor="ctr">
            <a:normAutofit/>
          </a:bodyPr>
          <a:lstStyle/>
          <a:p>
            <a:pPr marL="0" indent="0">
              <a:buNone/>
            </a:pPr>
            <a:r>
              <a:rPr lang="en-US" altLang="en-US" dirty="0">
                <a:cs typeface="Georgia" panose="02040502050405020303" pitchFamily="18" charset="0"/>
              </a:rPr>
              <a:t>Interaction between the student and the instructor through the use of communications technology without regularly scheduled classroom or laboratory sessions. </a:t>
            </a:r>
          </a:p>
          <a:p>
            <a:pPr marL="0" indent="0">
              <a:buNone/>
            </a:pPr>
            <a:endParaRPr lang="en-US" dirty="0"/>
          </a:p>
          <a:p>
            <a:pPr marL="0" indent="0">
              <a:buNone/>
            </a:pPr>
            <a:r>
              <a:rPr lang="en-US" dirty="0"/>
              <a:t>Independent Study courses that do not meet resident training requirements is distance learning.</a:t>
            </a:r>
          </a:p>
          <a:p>
            <a:pPr marL="0" indent="0">
              <a:buNone/>
            </a:pPr>
            <a:endParaRPr lang="en-US" i="1" dirty="0"/>
          </a:p>
        </p:txBody>
      </p:sp>
      <p:pic>
        <p:nvPicPr>
          <p:cNvPr id="6" name="Picture Placeholder 5">
            <a:extLst>
              <a:ext uri="{FF2B5EF4-FFF2-40B4-BE49-F238E27FC236}">
                <a16:creationId xmlns:a16="http://schemas.microsoft.com/office/drawing/2014/main" id="{BD48D008-A22C-44A5-8019-E4FD48B92C70}"/>
              </a:ext>
            </a:extLst>
          </p:cNvPr>
          <p:cNvPicPr>
            <a:picLocks noChangeAspect="1"/>
          </p:cNvPicPr>
          <p:nvPr/>
        </p:nvPicPr>
        <p:blipFill>
          <a:blip r:embed="rId3">
            <a:extLst>
              <a:ext uri="{28A0092B-C50C-407E-A947-70E740481C1C}">
                <a14:useLocalDpi xmlns:a14="http://schemas.microsoft.com/office/drawing/2010/main" val="0"/>
              </a:ext>
            </a:extLst>
          </a:blip>
          <a:srcRect t="45" b="45"/>
          <a:stretch>
            <a:fillRect/>
          </a:stretch>
        </p:blipFill>
        <p:spPr>
          <a:xfrm>
            <a:off x="7751880" y="1192289"/>
            <a:ext cx="4135320" cy="5340215"/>
          </a:xfrm>
          <a:prstGeom prst="rect">
            <a:avLst/>
          </a:prstGeom>
          <a:effectLst>
            <a:outerShdw blurRad="177800" dist="38100" dir="2700000" algn="br" rotWithShape="0">
              <a:prstClr val="black">
                <a:alpha val="60000"/>
              </a:prstClr>
            </a:outerShdw>
          </a:effectLst>
        </p:spPr>
      </p:pic>
    </p:spTree>
    <p:extLst>
      <p:ext uri="{BB962C8B-B14F-4D97-AF65-F5344CB8AC3E}">
        <p14:creationId xmlns:p14="http://schemas.microsoft.com/office/powerpoint/2010/main" val="1578206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Study Abroad</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sz="half" idx="1"/>
          </p:nvPr>
        </p:nvSpPr>
        <p:spPr>
          <a:xfrm>
            <a:off x="549728" y="1343025"/>
            <a:ext cx="4894465" cy="3067050"/>
          </a:xfrm>
        </p:spPr>
        <p:txBody>
          <a:bodyPr anchor="ctr">
            <a:normAutofit/>
          </a:bodyPr>
          <a:lstStyle/>
          <a:p>
            <a:pPr marL="0" indent="0">
              <a:buNone/>
              <a:defRPr/>
            </a:pPr>
            <a:r>
              <a:rPr lang="en-US" b="1" dirty="0"/>
              <a:t>VA will pay: </a:t>
            </a:r>
            <a:br>
              <a:rPr lang="en-US" b="1" dirty="0"/>
            </a:br>
            <a:endParaRPr lang="en-US" b="1" dirty="0"/>
          </a:p>
          <a:p>
            <a:pPr>
              <a:defRPr/>
            </a:pPr>
            <a:r>
              <a:rPr lang="en-US" dirty="0"/>
              <a:t>Home school’s tuition and fees </a:t>
            </a:r>
          </a:p>
          <a:p>
            <a:pPr>
              <a:defRPr/>
            </a:pPr>
            <a:r>
              <a:rPr lang="en-US" dirty="0"/>
              <a:t>Books and supplies </a:t>
            </a:r>
          </a:p>
          <a:p>
            <a:pPr>
              <a:defRPr/>
            </a:pPr>
            <a:r>
              <a:rPr lang="en-US" dirty="0"/>
              <a:t>Monthly housing allowance  </a:t>
            </a:r>
          </a:p>
        </p:txBody>
      </p:sp>
      <p:pic>
        <p:nvPicPr>
          <p:cNvPr id="4" name="Picture 7">
            <a:extLst>
              <a:ext uri="{FF2B5EF4-FFF2-40B4-BE49-F238E27FC236}">
                <a16:creationId xmlns:a16="http://schemas.microsoft.com/office/drawing/2014/main" id="{E07A60C0-2351-418D-85F4-3ED0573D6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499" y="4410075"/>
            <a:ext cx="57150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a:extLst>
              <a:ext uri="{FF2B5EF4-FFF2-40B4-BE49-F238E27FC236}">
                <a16:creationId xmlns:a16="http://schemas.microsoft.com/office/drawing/2014/main" id="{E84CC908-E0EE-49F1-9F86-FF55F818787A}"/>
              </a:ext>
            </a:extLst>
          </p:cNvPr>
          <p:cNvSpPr txBox="1">
            <a:spLocks/>
          </p:cNvSpPr>
          <p:nvPr/>
        </p:nvSpPr>
        <p:spPr>
          <a:xfrm>
            <a:off x="6095999" y="1304925"/>
            <a:ext cx="4894465" cy="3067050"/>
          </a:xfrm>
          <a:prstGeom prst="rect">
            <a:avLst/>
          </a:prstGeom>
        </p:spPr>
        <p:txBody>
          <a:bodyPr anchor="ctr">
            <a:normAutofit/>
          </a:bodyPr>
          <a:lstStyle>
            <a:lvl1pPr marL="285750" indent="-285750" algn="l" defTabSz="914400" rtl="0" eaLnBrk="1" latinLnBrk="0" hangingPunct="1">
              <a:lnSpc>
                <a:spcPct val="90000"/>
              </a:lnSpc>
              <a:spcBef>
                <a:spcPts val="1000"/>
              </a:spcBef>
              <a:buSzPct val="135000"/>
              <a:buFont typeface="Arial" panose="020B0604020202020204" pitchFamily="34" charset="0"/>
              <a:buChar char="•"/>
              <a:defRPr sz="1800" kern="1200">
                <a:solidFill>
                  <a:srgbClr val="1A1A1A"/>
                </a:solidFill>
                <a:latin typeface="+mn-lt"/>
                <a:ea typeface="+mn-ea"/>
                <a:cs typeface="+mn-cs"/>
              </a:defRPr>
            </a:lvl1pPr>
            <a:lvl2pPr marL="7429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2pPr>
            <a:lvl3pPr marL="12001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3pPr>
            <a:lvl4pPr marL="16573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4pPr>
            <a:lvl5pPr marL="2114550" indent="-285750" algn="l" defTabSz="914400" rtl="0" eaLnBrk="1" latinLnBrk="0" hangingPunct="1">
              <a:lnSpc>
                <a:spcPct val="90000"/>
              </a:lnSpc>
              <a:spcBef>
                <a:spcPts val="500"/>
              </a:spcBef>
              <a:buSzPct val="135000"/>
              <a:buFont typeface="Arial" panose="020B0604020202020204" pitchFamily="34" charset="0"/>
              <a:buChar char="•"/>
              <a:defRPr sz="1800" kern="1200">
                <a:solidFill>
                  <a:srgbClr val="1A1A1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b="1" dirty="0"/>
              <a:t>VA will not pay: </a:t>
            </a:r>
            <a:br>
              <a:rPr lang="en-US" b="1" dirty="0"/>
            </a:br>
            <a:endParaRPr lang="en-US" b="1" dirty="0"/>
          </a:p>
          <a:p>
            <a:pPr>
              <a:defRPr/>
            </a:pPr>
            <a:r>
              <a:rPr lang="en-US" dirty="0"/>
              <a:t>Costs related to travel (airfare, lodging and meals</a:t>
            </a:r>
          </a:p>
          <a:p>
            <a:pPr>
              <a:defRPr/>
            </a:pPr>
            <a:r>
              <a:rPr lang="en-US" dirty="0"/>
              <a:t>Third party charges</a:t>
            </a:r>
          </a:p>
        </p:txBody>
      </p:sp>
    </p:spTree>
    <p:extLst>
      <p:ext uri="{BB962C8B-B14F-4D97-AF65-F5344CB8AC3E}">
        <p14:creationId xmlns:p14="http://schemas.microsoft.com/office/powerpoint/2010/main" val="13939964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Length of Courses</a:t>
            </a:r>
          </a:p>
        </p:txBody>
      </p:sp>
      <p:pic>
        <p:nvPicPr>
          <p:cNvPr id="3" name="Picture Placeholder 2">
            <a:extLst>
              <a:ext uri="{FF2B5EF4-FFF2-40B4-BE49-F238E27FC236}">
                <a16:creationId xmlns:a16="http://schemas.microsoft.com/office/drawing/2014/main" id="{6C90968B-0221-471A-AF62-40FE5628596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7" name="Text Placeholder 6">
            <a:extLst>
              <a:ext uri="{FF2B5EF4-FFF2-40B4-BE49-F238E27FC236}">
                <a16:creationId xmlns:a16="http://schemas.microsoft.com/office/drawing/2014/main" id="{4B854EFA-EC04-4179-8331-5CDC0C27C088}"/>
              </a:ext>
            </a:extLst>
          </p:cNvPr>
          <p:cNvSpPr>
            <a:spLocks noGrp="1"/>
          </p:cNvSpPr>
          <p:nvPr>
            <p:ph type="body" sz="quarter" idx="11"/>
          </p:nvPr>
        </p:nvSpPr>
        <p:spPr/>
        <p:txBody>
          <a:bodyPr anchor="ctr"/>
          <a:lstStyle/>
          <a:p>
            <a:pPr marL="0" indent="0">
              <a:buNone/>
            </a:pPr>
            <a:r>
              <a:rPr lang="en-US" dirty="0"/>
              <a:t>Improper certification of the length of your program can result in payments being denied. </a:t>
            </a:r>
          </a:p>
          <a:p>
            <a:pPr marL="0" indent="0">
              <a:buNone/>
            </a:pPr>
            <a:endParaRPr lang="en-US" dirty="0"/>
          </a:p>
          <a:p>
            <a:pPr marL="0" indent="0">
              <a:buNone/>
            </a:pPr>
            <a:r>
              <a:rPr lang="en-US" i="1" dirty="0"/>
              <a:t>The Exception:</a:t>
            </a:r>
          </a:p>
          <a:p>
            <a:pPr marL="0" indent="0">
              <a:buNone/>
            </a:pPr>
            <a:r>
              <a:rPr lang="en-US" dirty="0"/>
              <a:t>Students repeating a distinct module that was formally failed.  </a:t>
            </a:r>
          </a:p>
        </p:txBody>
      </p:sp>
    </p:spTree>
    <p:extLst>
      <p:ext uri="{BB962C8B-B14F-4D97-AF65-F5344CB8AC3E}">
        <p14:creationId xmlns:p14="http://schemas.microsoft.com/office/powerpoint/2010/main" val="2479295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a:extLst>
              <a:ext uri="{FF2B5EF4-FFF2-40B4-BE49-F238E27FC236}">
                <a16:creationId xmlns:a16="http://schemas.microsoft.com/office/drawing/2014/main" id="{E635088C-EC48-4183-A4EC-AE99CA89C136}"/>
              </a:ext>
            </a:extLst>
          </p:cNvPr>
          <p:cNvSpPr>
            <a:spLocks noGrp="1"/>
          </p:cNvSpPr>
          <p:nvPr>
            <p:ph type="title"/>
          </p:nvPr>
        </p:nvSpPr>
        <p:spPr/>
        <p:txBody>
          <a:bodyPr/>
          <a:lstStyle/>
          <a:p>
            <a:r>
              <a:rPr lang="en-US" altLang="en-US" dirty="0"/>
              <a:t>When to Certify</a:t>
            </a:r>
          </a:p>
        </p:txBody>
      </p:sp>
      <p:graphicFrame>
        <p:nvGraphicFramePr>
          <p:cNvPr id="5" name="Content Placeholder 4">
            <a:extLst>
              <a:ext uri="{FF2B5EF4-FFF2-40B4-BE49-F238E27FC236}">
                <a16:creationId xmlns:a16="http://schemas.microsoft.com/office/drawing/2014/main" id="{BD7668F8-C610-4175-AA61-E7005895AD0C}"/>
              </a:ext>
            </a:extLst>
          </p:cNvPr>
          <p:cNvGraphicFramePr>
            <a:graphicFrameLocks noGrp="1"/>
          </p:cNvGraphicFramePr>
          <p:nvPr>
            <p:ph sz="half" idx="1"/>
          </p:nvPr>
        </p:nvGraphicFramePr>
        <p:xfrm>
          <a:off x="677067" y="2065337"/>
          <a:ext cx="10837863" cy="1854730"/>
        </p:xfrm>
        <a:graphic>
          <a:graphicData uri="http://schemas.openxmlformats.org/drawingml/2006/table">
            <a:tbl>
              <a:tblPr firstRow="1" bandRow="1">
                <a:tableStyleId>{5C22544A-7EE6-4342-B048-85BDC9FD1C3A}</a:tableStyleId>
              </a:tblPr>
              <a:tblGrid>
                <a:gridCol w="3612621">
                  <a:extLst>
                    <a:ext uri="{9D8B030D-6E8A-4147-A177-3AD203B41FA5}">
                      <a16:colId xmlns:a16="http://schemas.microsoft.com/office/drawing/2014/main" val="20000"/>
                    </a:ext>
                  </a:extLst>
                </a:gridCol>
                <a:gridCol w="3612621">
                  <a:extLst>
                    <a:ext uri="{9D8B030D-6E8A-4147-A177-3AD203B41FA5}">
                      <a16:colId xmlns:a16="http://schemas.microsoft.com/office/drawing/2014/main" val="20001"/>
                    </a:ext>
                  </a:extLst>
                </a:gridCol>
                <a:gridCol w="3612621">
                  <a:extLst>
                    <a:ext uri="{9D8B030D-6E8A-4147-A177-3AD203B41FA5}">
                      <a16:colId xmlns:a16="http://schemas.microsoft.com/office/drawing/2014/main" val="20002"/>
                    </a:ext>
                  </a:extLst>
                </a:gridCol>
              </a:tblGrid>
              <a:tr h="370946">
                <a:tc>
                  <a:txBody>
                    <a:bodyPr/>
                    <a:lstStyle/>
                    <a:p>
                      <a:r>
                        <a:rPr lang="en-US" sz="1800" dirty="0"/>
                        <a:t>Benefit</a:t>
                      </a:r>
                      <a:r>
                        <a:rPr lang="en-US" sz="1800" baseline="0" dirty="0"/>
                        <a:t> </a:t>
                      </a:r>
                      <a:r>
                        <a:rPr lang="en-US" sz="1800" dirty="0"/>
                        <a:t>Chapter</a:t>
                      </a:r>
                    </a:p>
                  </a:txBody>
                  <a:tcPr marL="124442" marR="124442" marT="45733" marB="45733"/>
                </a:tc>
                <a:tc>
                  <a:txBody>
                    <a:bodyPr/>
                    <a:lstStyle/>
                    <a:p>
                      <a:r>
                        <a:rPr lang="en-US" sz="1800" dirty="0"/>
                        <a:t>Before Term Begins</a:t>
                      </a:r>
                    </a:p>
                  </a:txBody>
                  <a:tcPr marL="124442" marR="124442" marT="45733" marB="45733"/>
                </a:tc>
                <a:tc>
                  <a:txBody>
                    <a:bodyPr/>
                    <a:lstStyle/>
                    <a:p>
                      <a:r>
                        <a:rPr lang="en-US" sz="1800" dirty="0"/>
                        <a:t>Start of Term</a:t>
                      </a:r>
                    </a:p>
                  </a:txBody>
                  <a:tcPr marL="124442" marR="124442" marT="45733" marB="45733"/>
                </a:tc>
                <a:extLst>
                  <a:ext uri="{0D108BD9-81ED-4DB2-BD59-A6C34878D82A}">
                    <a16:rowId xmlns:a16="http://schemas.microsoft.com/office/drawing/2014/main" val="10000"/>
                  </a:ext>
                </a:extLst>
              </a:tr>
              <a:tr h="370946">
                <a:tc>
                  <a:txBody>
                    <a:bodyPr/>
                    <a:lstStyle/>
                    <a:p>
                      <a:r>
                        <a:rPr lang="en-US" sz="1800" dirty="0"/>
                        <a:t>30</a:t>
                      </a:r>
                    </a:p>
                  </a:txBody>
                  <a:tcPr marL="124442" marR="124442" marT="45733" marB="45733"/>
                </a:tc>
                <a:tc>
                  <a:txBody>
                    <a:bodyPr/>
                    <a:lstStyle/>
                    <a:p>
                      <a:r>
                        <a:rPr lang="en-US" sz="1800" dirty="0"/>
                        <a:t>Up to 120 days</a:t>
                      </a:r>
                    </a:p>
                  </a:txBody>
                  <a:tcPr marL="124442" marR="124442" marT="45733" marB="45733"/>
                </a:tc>
                <a:tc>
                  <a:txBody>
                    <a:bodyPr/>
                    <a:lstStyle/>
                    <a:p>
                      <a:r>
                        <a:rPr lang="en-US" sz="1800" dirty="0"/>
                        <a:t>Within 30 days*</a:t>
                      </a:r>
                    </a:p>
                  </a:txBody>
                  <a:tcPr marL="124442" marR="124442" marT="45733" marB="45733"/>
                </a:tc>
                <a:extLst>
                  <a:ext uri="{0D108BD9-81ED-4DB2-BD59-A6C34878D82A}">
                    <a16:rowId xmlns:a16="http://schemas.microsoft.com/office/drawing/2014/main" val="10001"/>
                  </a:ext>
                </a:extLst>
              </a:tr>
              <a:tr h="370946">
                <a:tc>
                  <a:txBody>
                    <a:bodyPr/>
                    <a:lstStyle/>
                    <a:p>
                      <a:r>
                        <a:rPr lang="en-US" sz="1800" dirty="0"/>
                        <a:t>33</a:t>
                      </a:r>
                    </a:p>
                  </a:txBody>
                  <a:tcPr marL="124442" marR="124442"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Up to 180 days</a:t>
                      </a:r>
                    </a:p>
                  </a:txBody>
                  <a:tcPr marL="124442" marR="124442"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Within 30 days</a:t>
                      </a:r>
                    </a:p>
                  </a:txBody>
                  <a:tcPr marL="124442" marR="124442" marT="45733" marB="45733"/>
                </a:tc>
                <a:extLst>
                  <a:ext uri="{0D108BD9-81ED-4DB2-BD59-A6C34878D82A}">
                    <a16:rowId xmlns:a16="http://schemas.microsoft.com/office/drawing/2014/main" val="2057623450"/>
                  </a:ext>
                </a:extLst>
              </a:tr>
              <a:tr h="370946">
                <a:tc>
                  <a:txBody>
                    <a:bodyPr/>
                    <a:lstStyle/>
                    <a:p>
                      <a:r>
                        <a:rPr lang="en-US" sz="1800" dirty="0"/>
                        <a:t>35</a:t>
                      </a:r>
                    </a:p>
                  </a:txBody>
                  <a:tcPr marL="124442" marR="124442"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Up to 120 days</a:t>
                      </a:r>
                    </a:p>
                  </a:txBody>
                  <a:tcPr marL="124442" marR="124442"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Within 30 days*</a:t>
                      </a:r>
                    </a:p>
                  </a:txBody>
                  <a:tcPr marL="124442" marR="124442" marT="45733" marB="45733"/>
                </a:tc>
                <a:extLst>
                  <a:ext uri="{0D108BD9-81ED-4DB2-BD59-A6C34878D82A}">
                    <a16:rowId xmlns:a16="http://schemas.microsoft.com/office/drawing/2014/main" val="10003"/>
                  </a:ext>
                </a:extLst>
              </a:tr>
              <a:tr h="370946">
                <a:tc>
                  <a:txBody>
                    <a:bodyPr/>
                    <a:lstStyle/>
                    <a:p>
                      <a:r>
                        <a:rPr lang="en-US" sz="1800" dirty="0"/>
                        <a:t>1606</a:t>
                      </a:r>
                    </a:p>
                  </a:txBody>
                  <a:tcPr marL="124442" marR="124442"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Up to 120 days</a:t>
                      </a:r>
                    </a:p>
                  </a:txBody>
                  <a:tcPr marL="124442" marR="124442" marT="45733" marB="457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Within 30 days*</a:t>
                      </a:r>
                    </a:p>
                  </a:txBody>
                  <a:tcPr marL="124442" marR="124442" marT="45733" marB="45733"/>
                </a:tc>
                <a:extLst>
                  <a:ext uri="{0D108BD9-81ED-4DB2-BD59-A6C34878D82A}">
                    <a16:rowId xmlns:a16="http://schemas.microsoft.com/office/drawing/2014/main" val="10004"/>
                  </a:ext>
                </a:extLst>
              </a:tr>
            </a:tbl>
          </a:graphicData>
        </a:graphic>
      </p:graphicFrame>
      <p:sp>
        <p:nvSpPr>
          <p:cNvPr id="36898" name="Slide Number Placeholder 3">
            <a:extLst>
              <a:ext uri="{FF2B5EF4-FFF2-40B4-BE49-F238E27FC236}">
                <a16:creationId xmlns:a16="http://schemas.microsoft.com/office/drawing/2014/main" id="{004EE393-3047-4C4F-BF9F-7830301A2591}"/>
              </a:ext>
            </a:extLst>
          </p:cNvPr>
          <p:cNvSpPr>
            <a:spLocks noGrp="1"/>
          </p:cNvSpPr>
          <p:nvPr>
            <p:ph type="sldNum" sz="quarter" idx="4294967295"/>
          </p:nvPr>
        </p:nvSpPr>
        <p:spPr bwMode="auto">
          <a:xfrm>
            <a:off x="11537950" y="6249988"/>
            <a:ext cx="654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a:spcBef>
                <a:spcPct val="0"/>
              </a:spcBef>
              <a:buFontTx/>
              <a:buNone/>
            </a:pPr>
            <a:fld id="{A9070893-B0A9-45B8-BCD3-70A652201933}" type="slidenum">
              <a:rPr lang="en-US" altLang="en-US" smtClean="0">
                <a:solidFill>
                  <a:srgbClr val="898989"/>
                </a:solidFill>
                <a:latin typeface="Georgia" panose="02040502050405020303" pitchFamily="18" charset="0"/>
              </a:rPr>
              <a:pPr>
                <a:spcBef>
                  <a:spcPct val="0"/>
                </a:spcBef>
                <a:buFontTx/>
                <a:buNone/>
              </a:pPr>
              <a:t>53</a:t>
            </a:fld>
            <a:endParaRPr lang="en-US" altLang="en-US" dirty="0">
              <a:solidFill>
                <a:srgbClr val="898989"/>
              </a:solidFill>
              <a:latin typeface="Georgia" panose="02040502050405020303" pitchFamily="18" charset="0"/>
            </a:endParaRPr>
          </a:p>
        </p:txBody>
      </p:sp>
      <p:sp>
        <p:nvSpPr>
          <p:cNvPr id="36899" name="TextBox 5">
            <a:extLst>
              <a:ext uri="{FF2B5EF4-FFF2-40B4-BE49-F238E27FC236}">
                <a16:creationId xmlns:a16="http://schemas.microsoft.com/office/drawing/2014/main" id="{E16B7EEE-F705-4138-A7AF-740306F2029F}"/>
              </a:ext>
            </a:extLst>
          </p:cNvPr>
          <p:cNvSpPr txBox="1">
            <a:spLocks noChangeArrowheads="1"/>
          </p:cNvSpPr>
          <p:nvPr/>
        </p:nvSpPr>
        <p:spPr bwMode="auto">
          <a:xfrm>
            <a:off x="496888" y="4727046"/>
            <a:ext cx="11695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1200">
                <a:solidFill>
                  <a:schemeClr val="tx1"/>
                </a:solidFill>
                <a:latin typeface="Calibri" panose="020F0502020204030204" pitchFamily="34"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1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a:spcBef>
                <a:spcPct val="0"/>
              </a:spcBef>
              <a:buNone/>
            </a:pPr>
            <a:r>
              <a:rPr lang="en-US" altLang="en-US" dirty="0">
                <a:latin typeface="+mn-lt"/>
              </a:rPr>
              <a:t>* Unless training time is less than ½-time, the student is on active duty, or accelerated payment is requested.</a:t>
            </a:r>
          </a:p>
        </p:txBody>
      </p:sp>
    </p:spTree>
    <p:extLst>
      <p:ext uri="{BB962C8B-B14F-4D97-AF65-F5344CB8AC3E}">
        <p14:creationId xmlns:p14="http://schemas.microsoft.com/office/powerpoint/2010/main" val="18002459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Reporting a Drop</a:t>
            </a:r>
          </a:p>
        </p:txBody>
      </p:sp>
      <p:pic>
        <p:nvPicPr>
          <p:cNvPr id="4" name="Picture Placeholder 3">
            <a:extLst>
              <a:ext uri="{FF2B5EF4-FFF2-40B4-BE49-F238E27FC236}">
                <a16:creationId xmlns:a16="http://schemas.microsoft.com/office/drawing/2014/main" id="{42E52BA4-DD5B-43AE-A472-860472AC335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7" name="Text Placeholder 6">
            <a:extLst>
              <a:ext uri="{FF2B5EF4-FFF2-40B4-BE49-F238E27FC236}">
                <a16:creationId xmlns:a16="http://schemas.microsoft.com/office/drawing/2014/main" id="{4B854EFA-EC04-4179-8331-5CDC0C27C088}"/>
              </a:ext>
            </a:extLst>
          </p:cNvPr>
          <p:cNvSpPr>
            <a:spLocks noGrp="1"/>
          </p:cNvSpPr>
          <p:nvPr>
            <p:ph type="body" sz="quarter" idx="11"/>
          </p:nvPr>
        </p:nvSpPr>
        <p:spPr/>
        <p:txBody>
          <a:bodyPr anchor="ctr">
            <a:normAutofit/>
          </a:bodyPr>
          <a:lstStyle/>
          <a:p>
            <a:pPr marL="0" indent="0">
              <a:buNone/>
            </a:pPr>
            <a:r>
              <a:rPr lang="en-US" dirty="0"/>
              <a:t>The following policies apply when a student drops:</a:t>
            </a:r>
          </a:p>
          <a:p>
            <a:pPr marL="0" indent="0">
              <a:buNone/>
            </a:pPr>
            <a:endParaRPr lang="en-US" dirty="0"/>
          </a:p>
          <a:p>
            <a:pPr lvl="0"/>
            <a:r>
              <a:rPr lang="en-US" dirty="0"/>
              <a:t>Punitive and non-punitive grade policies</a:t>
            </a:r>
          </a:p>
          <a:p>
            <a:pPr lvl="0"/>
            <a:r>
              <a:rPr lang="en-US" dirty="0"/>
              <a:t>Refund policy</a:t>
            </a:r>
          </a:p>
          <a:p>
            <a:pPr marL="0" indent="0">
              <a:buNone/>
            </a:pPr>
            <a:endParaRPr lang="en-US" dirty="0"/>
          </a:p>
          <a:p>
            <a:pPr marL="0" indent="0">
              <a:buNone/>
            </a:pPr>
            <a:r>
              <a:rPr lang="en-US" dirty="0"/>
              <a:t>The contract/MOU/agreement with the school must include:</a:t>
            </a:r>
          </a:p>
          <a:p>
            <a:pPr marL="0" indent="0">
              <a:buNone/>
            </a:pPr>
            <a:endParaRPr lang="en-US" dirty="0"/>
          </a:p>
          <a:p>
            <a:pPr lvl="0"/>
            <a:r>
              <a:rPr lang="en-US" dirty="0"/>
              <a:t>Specific financial arrangements for when students drop</a:t>
            </a:r>
          </a:p>
        </p:txBody>
      </p:sp>
      <p:pic>
        <p:nvPicPr>
          <p:cNvPr id="6" name="Picture Placeholder 3">
            <a:extLst>
              <a:ext uri="{FF2B5EF4-FFF2-40B4-BE49-F238E27FC236}">
                <a16:creationId xmlns:a16="http://schemas.microsoft.com/office/drawing/2014/main" id="{8C2F4A68-CDFA-43B4-8C05-C19DE672FB66}"/>
              </a:ext>
            </a:extLst>
          </p:cNvPr>
          <p:cNvPicPr>
            <a:picLocks noChangeAspect="1"/>
          </p:cNvPicPr>
          <p:nvPr/>
        </p:nvPicPr>
        <p:blipFill>
          <a:blip r:embed="rId4">
            <a:extLst>
              <a:ext uri="{28A0092B-C50C-407E-A947-70E740481C1C}">
                <a14:useLocalDpi xmlns:a14="http://schemas.microsoft.com/office/drawing/2010/main" val="0"/>
              </a:ext>
            </a:extLst>
          </a:blip>
          <a:srcRect t="45" b="45"/>
          <a:stretch>
            <a:fillRect/>
          </a:stretch>
        </p:blipFill>
        <p:spPr>
          <a:xfrm>
            <a:off x="7751880" y="1181100"/>
            <a:ext cx="3944820" cy="5094210"/>
          </a:xfrm>
          <a:prstGeom prst="rect">
            <a:avLst/>
          </a:prstGeom>
          <a:effectLst>
            <a:outerShdw blurRad="177800" dist="38100" dir="2700000" algn="br" rotWithShape="0">
              <a:prstClr val="black">
                <a:alpha val="60000"/>
              </a:prstClr>
            </a:outerShdw>
          </a:effectLst>
        </p:spPr>
      </p:pic>
      <p:pic>
        <p:nvPicPr>
          <p:cNvPr id="3" name="Picture 2">
            <a:extLst>
              <a:ext uri="{FF2B5EF4-FFF2-40B4-BE49-F238E27FC236}">
                <a16:creationId xmlns:a16="http://schemas.microsoft.com/office/drawing/2014/main" id="{6B08B71F-BC9E-4223-84CF-3B5D99BEA1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1880" y="1100102"/>
            <a:ext cx="3944820" cy="5256205"/>
          </a:xfrm>
          <a:prstGeom prst="rect">
            <a:avLst/>
          </a:prstGeom>
        </p:spPr>
      </p:pic>
    </p:spTree>
    <p:extLst>
      <p:ext uri="{BB962C8B-B14F-4D97-AF65-F5344CB8AC3E}">
        <p14:creationId xmlns:p14="http://schemas.microsoft.com/office/powerpoint/2010/main" val="3006824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Academic Probation</a:t>
            </a:r>
          </a:p>
        </p:txBody>
      </p:sp>
      <p:sp>
        <p:nvSpPr>
          <p:cNvPr id="11" name="Content Placeholder 10">
            <a:extLst>
              <a:ext uri="{FF2B5EF4-FFF2-40B4-BE49-F238E27FC236}">
                <a16:creationId xmlns:a16="http://schemas.microsoft.com/office/drawing/2014/main" id="{E8300828-5397-4DDE-9D9E-B9690830D48A}"/>
              </a:ext>
            </a:extLst>
          </p:cNvPr>
          <p:cNvSpPr>
            <a:spLocks noGrp="1"/>
          </p:cNvSpPr>
          <p:nvPr>
            <p:ph sz="half" idx="1"/>
          </p:nvPr>
        </p:nvSpPr>
        <p:spPr/>
        <p:txBody>
          <a:bodyPr/>
          <a:lstStyle/>
          <a:p>
            <a:pPr marL="0" indent="0">
              <a:buNone/>
            </a:pPr>
            <a:r>
              <a:rPr lang="en-US" dirty="0"/>
              <a:t>The probation notifications for a single student must include:</a:t>
            </a:r>
          </a:p>
          <a:p>
            <a:pPr marL="0" indent="0">
              <a:buNone/>
            </a:pPr>
            <a:endParaRPr lang="en-US" dirty="0"/>
          </a:p>
          <a:p>
            <a:pPr lvl="0"/>
            <a:r>
              <a:rPr lang="en-US" dirty="0"/>
              <a:t>Student’s name</a:t>
            </a:r>
          </a:p>
          <a:p>
            <a:pPr lvl="0"/>
            <a:r>
              <a:rPr lang="en-US" dirty="0"/>
              <a:t>VA file number </a:t>
            </a:r>
          </a:p>
          <a:p>
            <a:pPr lvl="0"/>
            <a:r>
              <a:rPr lang="en-US" dirty="0"/>
              <a:t>“Academic Probation” in the subject line</a:t>
            </a:r>
          </a:p>
          <a:p>
            <a:pPr marL="0" indent="0">
              <a:buNone/>
            </a:pPr>
            <a:endParaRPr lang="en-US" dirty="0"/>
          </a:p>
          <a:p>
            <a:pPr marL="0" indent="0">
              <a:buNone/>
            </a:pPr>
            <a:r>
              <a:rPr lang="en-US" dirty="0"/>
              <a:t>If multiple students are being reported, submit a single notification using the spreadsheet in the Academic Probation section of the SCO Handbook.</a:t>
            </a:r>
          </a:p>
          <a:p>
            <a:endParaRPr lang="en-US" dirty="0"/>
          </a:p>
        </p:txBody>
      </p:sp>
      <p:pic>
        <p:nvPicPr>
          <p:cNvPr id="13" name="Picture 12">
            <a:extLst>
              <a:ext uri="{FF2B5EF4-FFF2-40B4-BE49-F238E27FC236}">
                <a16:creationId xmlns:a16="http://schemas.microsoft.com/office/drawing/2014/main" id="{2225B9F2-679F-4C82-95B9-6D7AA8D7F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136" y="4254351"/>
            <a:ext cx="7705725" cy="2314648"/>
          </a:xfrm>
          <a:prstGeom prst="rect">
            <a:avLst/>
          </a:prstGeom>
        </p:spPr>
      </p:pic>
    </p:spTree>
    <p:extLst>
      <p:ext uri="{BB962C8B-B14F-4D97-AF65-F5344CB8AC3E}">
        <p14:creationId xmlns:p14="http://schemas.microsoft.com/office/powerpoint/2010/main" val="27652646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Academic Suspension</a:t>
            </a:r>
          </a:p>
        </p:txBody>
      </p:sp>
      <p:pic>
        <p:nvPicPr>
          <p:cNvPr id="4" name="Picture Placeholder 3">
            <a:extLst>
              <a:ext uri="{FF2B5EF4-FFF2-40B4-BE49-F238E27FC236}">
                <a16:creationId xmlns:a16="http://schemas.microsoft.com/office/drawing/2014/main" id="{CEF78B12-C559-4D5B-9F0B-FFFAB13A16A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11"/>
          </p:nvPr>
        </p:nvSpPr>
        <p:spPr/>
        <p:txBody>
          <a:bodyPr anchor="ctr"/>
          <a:lstStyle/>
          <a:p>
            <a:pPr lvl="0"/>
            <a:r>
              <a:rPr lang="en-US" dirty="0"/>
              <a:t>Terminate the last term the student is entitled to payment</a:t>
            </a:r>
          </a:p>
          <a:p>
            <a:pPr lvl="0"/>
            <a:endParaRPr lang="en-US" dirty="0"/>
          </a:p>
          <a:p>
            <a:pPr lvl="0"/>
            <a:r>
              <a:rPr lang="en-US" dirty="0"/>
              <a:t>Specify reason “Unsatisfactory Attendance, Conduct or Progress”</a:t>
            </a:r>
          </a:p>
          <a:p>
            <a:pPr lvl="0"/>
            <a:endParaRPr lang="en-US" dirty="0"/>
          </a:p>
          <a:p>
            <a:pPr lvl="0"/>
            <a:r>
              <a:rPr lang="en-US" dirty="0"/>
              <a:t>Ensure the end date of the term is correct</a:t>
            </a:r>
          </a:p>
          <a:p>
            <a:pPr lvl="0"/>
            <a:endParaRPr lang="en-US" dirty="0"/>
          </a:p>
          <a:p>
            <a:r>
              <a:rPr lang="en-US" dirty="0"/>
              <a:t>Even if the student isn’t returning, you must still complete the termination</a:t>
            </a:r>
          </a:p>
        </p:txBody>
      </p:sp>
    </p:spTree>
    <p:extLst>
      <p:ext uri="{BB962C8B-B14F-4D97-AF65-F5344CB8AC3E}">
        <p14:creationId xmlns:p14="http://schemas.microsoft.com/office/powerpoint/2010/main" val="3809933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pPr lvl="0">
              <a:lnSpc>
                <a:spcPct val="100000"/>
              </a:lnSpc>
            </a:pPr>
            <a:r>
              <a:rPr lang="en-US" dirty="0"/>
              <a:t>Responsibilities of the SAA</a:t>
            </a:r>
          </a:p>
        </p:txBody>
      </p:sp>
    </p:spTree>
    <p:extLst>
      <p:ext uri="{BB962C8B-B14F-4D97-AF65-F5344CB8AC3E}">
        <p14:creationId xmlns:p14="http://schemas.microsoft.com/office/powerpoint/2010/main" val="4197667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State Approving Agency (SAA)</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sz="half" idx="1"/>
          </p:nvPr>
        </p:nvSpPr>
        <p:spPr>
          <a:xfrm>
            <a:off x="549728" y="1343025"/>
            <a:ext cx="11092543" cy="3067050"/>
          </a:xfrm>
        </p:spPr>
        <p:txBody>
          <a:bodyPr anchor="ctr">
            <a:normAutofit/>
          </a:bodyPr>
          <a:lstStyle/>
          <a:p>
            <a:pPr marL="0" indent="0">
              <a:buNone/>
            </a:pPr>
            <a:r>
              <a:rPr lang="en-US" altLang="en-US" dirty="0"/>
              <a:t>In 1944, Congress recognized the responsibility of the state to determine the education of its citizens. </a:t>
            </a:r>
          </a:p>
          <a:p>
            <a:pPr marL="0" indent="0">
              <a:buNone/>
            </a:pPr>
            <a:endParaRPr lang="en-US" altLang="en-US" dirty="0"/>
          </a:p>
          <a:p>
            <a:pPr marL="0" indent="0">
              <a:buNone/>
            </a:pPr>
            <a:r>
              <a:rPr lang="en-US" altLang="en-US" dirty="0"/>
              <a:t>Each state would establish a State Approving Agency and would be supported through funding, under contract, from the Department of Veterans Affairs (VA). </a:t>
            </a:r>
            <a:endParaRPr lang="en-US" altLang="en-US" dirty="0">
              <a:cs typeface="Georgia" panose="02040502050405020303" pitchFamily="18" charset="0"/>
            </a:endParaRPr>
          </a:p>
        </p:txBody>
      </p:sp>
      <p:pic>
        <p:nvPicPr>
          <p:cNvPr id="8" name="Picture 2">
            <a:extLst>
              <a:ext uri="{FF2B5EF4-FFF2-40B4-BE49-F238E27FC236}">
                <a16:creationId xmlns:a16="http://schemas.microsoft.com/office/drawing/2014/main" id="{092486CC-785C-4BCD-8E47-8088E7F44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682" y="3588780"/>
            <a:ext cx="4106636" cy="313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634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SAA Responsibilities</a:t>
            </a:r>
          </a:p>
        </p:txBody>
      </p:sp>
      <p:sp>
        <p:nvSpPr>
          <p:cNvPr id="7" name="Text Placeholder 6">
            <a:extLst>
              <a:ext uri="{FF2B5EF4-FFF2-40B4-BE49-F238E27FC236}">
                <a16:creationId xmlns:a16="http://schemas.microsoft.com/office/drawing/2014/main" id="{4B854EFA-EC04-4179-8331-5CDC0C27C088}"/>
              </a:ext>
            </a:extLst>
          </p:cNvPr>
          <p:cNvSpPr>
            <a:spLocks noGrp="1"/>
          </p:cNvSpPr>
          <p:nvPr>
            <p:ph sz="half" idx="1"/>
          </p:nvPr>
        </p:nvSpPr>
        <p:spPr>
          <a:xfrm>
            <a:off x="549728" y="1343025"/>
            <a:ext cx="11092543" cy="5132420"/>
          </a:xfrm>
        </p:spPr>
        <p:txBody>
          <a:bodyPr anchor="ctr">
            <a:normAutofit/>
          </a:bodyPr>
          <a:lstStyle/>
          <a:p>
            <a:pPr marL="0" indent="0">
              <a:buNone/>
            </a:pPr>
            <a:r>
              <a:rPr lang="en-US" altLang="en-US" dirty="0">
                <a:cs typeface="Georgia" panose="02040502050405020303" pitchFamily="18" charset="0"/>
              </a:rPr>
              <a:t>SAAs engage in several core functions: </a:t>
            </a:r>
          </a:p>
          <a:p>
            <a:pPr marL="0" indent="0">
              <a:buNone/>
            </a:pPr>
            <a:endParaRPr lang="en-US" altLang="en-US" u="sng" dirty="0">
              <a:cs typeface="Georgia" panose="02040502050405020303" pitchFamily="18" charset="0"/>
            </a:endParaRPr>
          </a:p>
          <a:p>
            <a:r>
              <a:rPr lang="en-US" altLang="en-US" dirty="0">
                <a:cs typeface="Georgia" panose="02040502050405020303" pitchFamily="18" charset="0"/>
              </a:rPr>
              <a:t>Program Approval</a:t>
            </a:r>
          </a:p>
          <a:p>
            <a:r>
              <a:rPr lang="en-US" altLang="en-US" dirty="0">
                <a:cs typeface="Georgia" panose="02040502050405020303" pitchFamily="18" charset="0"/>
              </a:rPr>
              <a:t>Compliance and Oversight</a:t>
            </a:r>
          </a:p>
          <a:p>
            <a:r>
              <a:rPr lang="en-US" altLang="en-US" dirty="0">
                <a:cs typeface="Georgia" panose="02040502050405020303" pitchFamily="18" charset="0"/>
              </a:rPr>
              <a:t>Technical Assistance</a:t>
            </a:r>
          </a:p>
          <a:p>
            <a:r>
              <a:rPr lang="en-US" altLang="en-US" dirty="0">
                <a:cs typeface="Georgia" panose="02040502050405020303" pitchFamily="18" charset="0"/>
              </a:rPr>
              <a:t>Outreach</a:t>
            </a:r>
          </a:p>
          <a:p>
            <a:r>
              <a:rPr lang="en-US" altLang="en-US" dirty="0">
                <a:cs typeface="Georgia" panose="02040502050405020303" pitchFamily="18" charset="0"/>
              </a:rPr>
              <a:t>Liaison</a:t>
            </a:r>
          </a:p>
          <a:p>
            <a:r>
              <a:rPr lang="en-US" altLang="en-US" dirty="0">
                <a:cs typeface="Georgia" panose="02040502050405020303" pitchFamily="18" charset="0"/>
              </a:rPr>
              <a:t>Agency Management</a:t>
            </a:r>
          </a:p>
          <a:p>
            <a:r>
              <a:rPr lang="en-US" altLang="en-US" dirty="0">
                <a:cs typeface="Georgia" panose="02040502050405020303" pitchFamily="18" charset="0"/>
              </a:rPr>
              <a:t>Contract Compliance</a:t>
            </a:r>
          </a:p>
          <a:p>
            <a:pPr marL="0" indent="0">
              <a:buNone/>
            </a:pPr>
            <a:endParaRPr lang="en-US" altLang="en-US" dirty="0">
              <a:cs typeface="Georgia" panose="02040502050405020303" pitchFamily="18" charset="0"/>
            </a:endParaRPr>
          </a:p>
        </p:txBody>
      </p:sp>
      <p:pic>
        <p:nvPicPr>
          <p:cNvPr id="6" name="Picture 3">
            <a:extLst>
              <a:ext uri="{FF2B5EF4-FFF2-40B4-BE49-F238E27FC236}">
                <a16:creationId xmlns:a16="http://schemas.microsoft.com/office/drawing/2014/main" id="{1D05D015-C949-4015-9171-229C9451D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2832" y="1722276"/>
            <a:ext cx="5984713" cy="414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904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altLang="en-US" dirty="0"/>
              <a:t>In the Beginning….</a:t>
            </a:r>
            <a:endParaRPr lang="en-US" dirty="0"/>
          </a:p>
        </p:txBody>
      </p:sp>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11"/>
          </p:nvPr>
        </p:nvSpPr>
        <p:spPr/>
        <p:txBody>
          <a:bodyPr anchor="ctr"/>
          <a:lstStyle/>
          <a:p>
            <a:endParaRPr lang="en-US" dirty="0"/>
          </a:p>
          <a:p>
            <a:r>
              <a:rPr lang="en-US" altLang="en-US" dirty="0">
                <a:cs typeface="Georgia" pitchFamily="18" charset="0"/>
              </a:rPr>
              <a:t>At the end of the WWI, millions of veterans were released into the job market</a:t>
            </a:r>
          </a:p>
          <a:p>
            <a:endParaRPr lang="en-US" altLang="en-US" dirty="0">
              <a:cs typeface="Georgia" pitchFamily="18" charset="0"/>
            </a:endParaRPr>
          </a:p>
          <a:p>
            <a:r>
              <a:rPr lang="en-US" altLang="en-US" dirty="0">
                <a:cs typeface="Georgia" pitchFamily="18" charset="0"/>
              </a:rPr>
              <a:t>Congress passed a bonus law, but it would only pay out after 20 years</a:t>
            </a:r>
          </a:p>
          <a:p>
            <a:endParaRPr lang="en-US" dirty="0"/>
          </a:p>
          <a:p>
            <a:r>
              <a:rPr lang="en-US" altLang="en-US" dirty="0">
                <a:cs typeface="Georgia" pitchFamily="18" charset="0"/>
              </a:rPr>
              <a:t>The lack of benefits led to the confrontation on The Mall in Washington, DC, between the army and veterans requesting an early payout of the bonus during the Great Depression</a:t>
            </a:r>
          </a:p>
          <a:p>
            <a:pPr marL="0" indent="0">
              <a:buNone/>
            </a:pPr>
            <a:endParaRPr lang="en-US" dirty="0"/>
          </a:p>
        </p:txBody>
      </p:sp>
      <p:pic>
        <p:nvPicPr>
          <p:cNvPr id="4" name="Picture 3">
            <a:extLst>
              <a:ext uri="{FF2B5EF4-FFF2-40B4-BE49-F238E27FC236}">
                <a16:creationId xmlns:a16="http://schemas.microsoft.com/office/drawing/2014/main" id="{14ABA6FF-217D-4A66-8CE6-67C68F46E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697" y="1181100"/>
            <a:ext cx="3802003" cy="4752504"/>
          </a:xfrm>
          <a:prstGeom prst="rect">
            <a:avLst/>
          </a:prstGeom>
        </p:spPr>
      </p:pic>
      <p:pic>
        <p:nvPicPr>
          <p:cNvPr id="6" name="Picture 6" descr="C:\Users\vscrscog\Pictures\bonus_march_7.jpg">
            <a:extLst>
              <a:ext uri="{FF2B5EF4-FFF2-40B4-BE49-F238E27FC236}">
                <a16:creationId xmlns:a16="http://schemas.microsoft.com/office/drawing/2014/main" id="{37EE15A9-32E5-4204-A954-2944263D1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6929" y="1499393"/>
            <a:ext cx="3627990" cy="443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9493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dirty="0"/>
              <a:t>Program of Education</a:t>
            </a:r>
          </a:p>
        </p:txBody>
      </p:sp>
      <p:pic>
        <p:nvPicPr>
          <p:cNvPr id="4" name="Picture Placeholder 3">
            <a:extLst>
              <a:ext uri="{FF2B5EF4-FFF2-40B4-BE49-F238E27FC236}">
                <a16:creationId xmlns:a16="http://schemas.microsoft.com/office/drawing/2014/main" id="{54410029-BF6A-4B53-9F33-7E5C71764D2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7" name="Text Placeholder 6">
            <a:extLst>
              <a:ext uri="{FF2B5EF4-FFF2-40B4-BE49-F238E27FC236}">
                <a16:creationId xmlns:a16="http://schemas.microsoft.com/office/drawing/2014/main" id="{4B854EFA-EC04-4179-8331-5CDC0C27C088}"/>
              </a:ext>
            </a:extLst>
          </p:cNvPr>
          <p:cNvSpPr>
            <a:spLocks noGrp="1"/>
          </p:cNvSpPr>
          <p:nvPr>
            <p:ph type="body" sz="quarter" idx="11"/>
          </p:nvPr>
        </p:nvSpPr>
        <p:spPr/>
        <p:txBody>
          <a:bodyPr anchor="ctr">
            <a:normAutofit/>
          </a:bodyPr>
          <a:lstStyle/>
          <a:p>
            <a:pPr marL="0" indent="0">
              <a:buNone/>
            </a:pPr>
            <a:r>
              <a:rPr lang="en-US" altLang="en-US" dirty="0">
                <a:cs typeface="Georgia" panose="02040502050405020303" pitchFamily="18" charset="0"/>
              </a:rPr>
              <a:t>A combination of subjects or unit courses pursued at an educational institution. The three objectives are:</a:t>
            </a:r>
          </a:p>
          <a:p>
            <a:pPr marL="0" indent="0">
              <a:buNone/>
            </a:pPr>
            <a:endParaRPr lang="en-US" dirty="0"/>
          </a:p>
          <a:p>
            <a:r>
              <a:rPr lang="en-US" dirty="0"/>
              <a:t>Educational</a:t>
            </a:r>
          </a:p>
          <a:p>
            <a:endParaRPr lang="en-US" dirty="0"/>
          </a:p>
          <a:p>
            <a:r>
              <a:rPr lang="en-US" dirty="0"/>
              <a:t>Vocational</a:t>
            </a:r>
          </a:p>
          <a:p>
            <a:endParaRPr lang="en-US" dirty="0"/>
          </a:p>
          <a:p>
            <a:r>
              <a:rPr lang="en-US" dirty="0"/>
              <a:t>Professional</a:t>
            </a:r>
          </a:p>
        </p:txBody>
      </p:sp>
    </p:spTree>
    <p:extLst>
      <p:ext uri="{BB962C8B-B14F-4D97-AF65-F5344CB8AC3E}">
        <p14:creationId xmlns:p14="http://schemas.microsoft.com/office/powerpoint/2010/main" val="3545453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p:txBody>
          <a:bodyPr/>
          <a:lstStyle/>
          <a:p>
            <a:r>
              <a:rPr lang="en-US" dirty="0"/>
              <a:t>Educational</a:t>
            </a:r>
          </a:p>
        </p:txBody>
      </p:sp>
      <p:pic>
        <p:nvPicPr>
          <p:cNvPr id="5" name="Picture Placeholder 5">
            <a:extLst>
              <a:ext uri="{FF2B5EF4-FFF2-40B4-BE49-F238E27FC236}">
                <a16:creationId xmlns:a16="http://schemas.microsoft.com/office/drawing/2014/main" id="{36AE80EE-B059-466B-9F12-8BF0D995E72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p:txBody>
          <a:bodyPr anchor="ctr"/>
          <a:lstStyle/>
          <a:p>
            <a:pPr marL="0" indent="0">
              <a:buNone/>
              <a:defRPr/>
            </a:pPr>
            <a:r>
              <a:rPr lang="en-US" altLang="en-US" dirty="0">
                <a:latin typeface="Arial" panose="020B0604020202020204" pitchFamily="34" charset="0"/>
                <a:cs typeface="Georgia" panose="02040502050405020303" pitchFamily="18" charset="0"/>
              </a:rPr>
              <a:t>Educational objective leads to a diploma, degree, or certificate which reflects educational attainment such as:</a:t>
            </a:r>
            <a:br>
              <a:rPr lang="en-US" altLang="en-US" dirty="0">
                <a:latin typeface="Arial" panose="020B0604020202020204" pitchFamily="34" charset="0"/>
                <a:cs typeface="Georgia" panose="02040502050405020303" pitchFamily="18" charset="0"/>
              </a:rPr>
            </a:br>
            <a:endParaRPr lang="en-US" altLang="en-US" dirty="0">
              <a:latin typeface="Arial" panose="020B0604020202020204" pitchFamily="34" charset="0"/>
            </a:endParaRPr>
          </a:p>
          <a:p>
            <a:pPr>
              <a:defRPr/>
            </a:pPr>
            <a:r>
              <a:rPr lang="en-US" altLang="en-US" dirty="0">
                <a:latin typeface="Arial" panose="020B0604020202020204" pitchFamily="34" charset="0"/>
                <a:cs typeface="Georgia" panose="02040502050405020303" pitchFamily="18" charset="0"/>
              </a:rPr>
              <a:t>G.E.D. (General Educational Development) certificate</a:t>
            </a:r>
          </a:p>
          <a:p>
            <a:pPr>
              <a:defRPr/>
            </a:pPr>
            <a:r>
              <a:rPr lang="en-US" altLang="en-US" dirty="0">
                <a:latin typeface="Arial" panose="020B0604020202020204" pitchFamily="34" charset="0"/>
              </a:rPr>
              <a:t>High School diploma</a:t>
            </a:r>
          </a:p>
          <a:p>
            <a:pPr>
              <a:defRPr/>
            </a:pPr>
            <a:r>
              <a:rPr lang="en-US" altLang="en-US" dirty="0">
                <a:latin typeface="Arial" panose="020B0604020202020204" pitchFamily="34" charset="0"/>
              </a:rPr>
              <a:t>Bachelor, Master, or Ph.D. degree</a:t>
            </a:r>
            <a:endParaRPr lang="en-US" altLang="en-US" dirty="0"/>
          </a:p>
        </p:txBody>
      </p:sp>
    </p:spTree>
    <p:extLst>
      <p:ext uri="{BB962C8B-B14F-4D97-AF65-F5344CB8AC3E}">
        <p14:creationId xmlns:p14="http://schemas.microsoft.com/office/powerpoint/2010/main" val="16517578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p:txBody>
          <a:bodyPr/>
          <a:lstStyle/>
          <a:p>
            <a:r>
              <a:rPr lang="en-US" dirty="0"/>
              <a:t>Vocational</a:t>
            </a:r>
          </a:p>
        </p:txBody>
      </p:sp>
      <p:pic>
        <p:nvPicPr>
          <p:cNvPr id="5" name="Picture Placeholder 2">
            <a:extLst>
              <a:ext uri="{FF2B5EF4-FFF2-40B4-BE49-F238E27FC236}">
                <a16:creationId xmlns:a16="http://schemas.microsoft.com/office/drawing/2014/main" id="{EE3E0EB2-6EA6-41B2-8080-D91BF374C2E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p:txBody>
          <a:bodyPr anchor="ctr"/>
          <a:lstStyle/>
          <a:p>
            <a:pPr marL="0" indent="0">
              <a:buNone/>
              <a:defRPr/>
            </a:pPr>
            <a:r>
              <a:rPr lang="en-US" altLang="en-US" dirty="0">
                <a:latin typeface="Arial" panose="020B0604020202020204" pitchFamily="34" charset="0"/>
                <a:cs typeface="Georgia" panose="02040502050405020303" pitchFamily="18" charset="0"/>
              </a:rPr>
              <a:t>Vocational objective leads to an occupation attained after completion of a particular course or program leading to entry level employment:</a:t>
            </a:r>
          </a:p>
          <a:p>
            <a:pPr marL="0" indent="0">
              <a:buNone/>
              <a:defRPr/>
            </a:pPr>
            <a:endParaRPr lang="en-US" altLang="en-US" dirty="0">
              <a:latin typeface="Arial" panose="020B0604020202020204" pitchFamily="34" charset="0"/>
              <a:cs typeface="Georgia" panose="02040502050405020303" pitchFamily="18" charset="0"/>
            </a:endParaRPr>
          </a:p>
          <a:p>
            <a:pPr>
              <a:defRPr/>
            </a:pPr>
            <a:r>
              <a:rPr lang="en-US" altLang="en-US" dirty="0">
                <a:latin typeface="Arial" panose="020B0604020202020204" pitchFamily="34" charset="0"/>
                <a:cs typeface="Georgia" panose="02040502050405020303" pitchFamily="18" charset="0"/>
              </a:rPr>
              <a:t>Business</a:t>
            </a:r>
          </a:p>
          <a:p>
            <a:pPr>
              <a:defRPr/>
            </a:pPr>
            <a:r>
              <a:rPr lang="en-US" altLang="en-US" dirty="0">
                <a:latin typeface="Arial" panose="020B0604020202020204" pitchFamily="34" charset="0"/>
                <a:cs typeface="Georgia" panose="02040502050405020303" pitchFamily="18" charset="0"/>
              </a:rPr>
              <a:t>Technical</a:t>
            </a:r>
          </a:p>
          <a:p>
            <a:pPr>
              <a:defRPr/>
            </a:pPr>
            <a:r>
              <a:rPr lang="en-US" altLang="en-US" dirty="0">
                <a:latin typeface="Arial" panose="020B0604020202020204" pitchFamily="34" charset="0"/>
                <a:cs typeface="Georgia" panose="02040502050405020303" pitchFamily="18" charset="0"/>
              </a:rPr>
              <a:t>Trade </a:t>
            </a:r>
          </a:p>
          <a:p>
            <a:pPr>
              <a:defRPr/>
            </a:pPr>
            <a:r>
              <a:rPr lang="en-US" altLang="en-US" dirty="0">
                <a:latin typeface="Arial" panose="020B0604020202020204" pitchFamily="34" charset="0"/>
                <a:cs typeface="Georgia" panose="02040502050405020303" pitchFamily="18" charset="0"/>
              </a:rPr>
              <a:t>Vocational school </a:t>
            </a:r>
          </a:p>
          <a:p>
            <a:pPr>
              <a:defRPr/>
            </a:pPr>
            <a:r>
              <a:rPr lang="en-US" altLang="en-US" dirty="0">
                <a:latin typeface="Arial" panose="020B0604020202020204" pitchFamily="34" charset="0"/>
                <a:cs typeface="Georgia" panose="02040502050405020303" pitchFamily="18" charset="0"/>
              </a:rPr>
              <a:t>Apprenticeship or other on-the-job training</a:t>
            </a:r>
            <a:endParaRPr lang="en-US" altLang="en-US" dirty="0">
              <a:cs typeface="Georgia" pitchFamily="18" charset="0"/>
            </a:endParaRPr>
          </a:p>
        </p:txBody>
      </p:sp>
    </p:spTree>
    <p:extLst>
      <p:ext uri="{BB962C8B-B14F-4D97-AF65-F5344CB8AC3E}">
        <p14:creationId xmlns:p14="http://schemas.microsoft.com/office/powerpoint/2010/main" val="33069051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B11F-BEF6-4C43-AC01-313FB596E4D5}"/>
              </a:ext>
            </a:extLst>
          </p:cNvPr>
          <p:cNvSpPr>
            <a:spLocks noGrp="1"/>
          </p:cNvSpPr>
          <p:nvPr>
            <p:ph type="title"/>
          </p:nvPr>
        </p:nvSpPr>
        <p:spPr/>
        <p:txBody>
          <a:bodyPr/>
          <a:lstStyle/>
          <a:p>
            <a:r>
              <a:rPr lang="en-US" dirty="0"/>
              <a:t>Professional</a:t>
            </a:r>
          </a:p>
        </p:txBody>
      </p:sp>
      <p:pic>
        <p:nvPicPr>
          <p:cNvPr id="12" name="Picture Placeholder 11">
            <a:extLst>
              <a:ext uri="{FF2B5EF4-FFF2-40B4-BE49-F238E27FC236}">
                <a16:creationId xmlns:a16="http://schemas.microsoft.com/office/drawing/2014/main" id="{0DC21FE5-4656-4B86-AF7A-7F345F97B61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4" name="Text Placeholder 3">
            <a:extLst>
              <a:ext uri="{FF2B5EF4-FFF2-40B4-BE49-F238E27FC236}">
                <a16:creationId xmlns:a16="http://schemas.microsoft.com/office/drawing/2014/main" id="{EEC31642-63E7-421C-826B-E5614626737C}"/>
              </a:ext>
            </a:extLst>
          </p:cNvPr>
          <p:cNvSpPr>
            <a:spLocks noGrp="1"/>
          </p:cNvSpPr>
          <p:nvPr>
            <p:ph type="body" sz="quarter" idx="11"/>
          </p:nvPr>
        </p:nvSpPr>
        <p:spPr/>
        <p:txBody>
          <a:bodyPr anchor="ctr"/>
          <a:lstStyle/>
          <a:p>
            <a:pPr marL="0" indent="0">
              <a:buNone/>
            </a:pPr>
            <a:r>
              <a:rPr lang="en-US" altLang="en-US" dirty="0">
                <a:latin typeface="Arial" panose="020B0604020202020204" pitchFamily="34" charset="0"/>
                <a:cs typeface="Georgia" panose="02040502050405020303" pitchFamily="18" charset="0"/>
              </a:rPr>
              <a:t>Professional objective leads to an occupation after an individual completes an extended, college-level academic program of study.</a:t>
            </a:r>
          </a:p>
          <a:p>
            <a:endParaRPr lang="en-US" dirty="0"/>
          </a:p>
        </p:txBody>
      </p:sp>
      <p:pic>
        <p:nvPicPr>
          <p:cNvPr id="5" name="Picture Placeholder 3">
            <a:extLst>
              <a:ext uri="{FF2B5EF4-FFF2-40B4-BE49-F238E27FC236}">
                <a16:creationId xmlns:a16="http://schemas.microsoft.com/office/drawing/2014/main" id="{C76F99A3-27FD-4122-B5E3-A7202068E1BF}"/>
              </a:ext>
            </a:extLst>
          </p:cNvPr>
          <p:cNvPicPr>
            <a:picLocks noChangeAspect="1"/>
          </p:cNvPicPr>
          <p:nvPr/>
        </p:nvPicPr>
        <p:blipFill>
          <a:blip r:embed="rId4">
            <a:extLst>
              <a:ext uri="{28A0092B-C50C-407E-A947-70E740481C1C}">
                <a14:useLocalDpi xmlns:a14="http://schemas.microsoft.com/office/drawing/2010/main" val="0"/>
              </a:ext>
            </a:extLst>
          </a:blip>
          <a:srcRect t="45" b="45"/>
          <a:stretch>
            <a:fillRect/>
          </a:stretch>
        </p:blipFill>
        <p:spPr>
          <a:xfrm>
            <a:off x="7751880" y="1094998"/>
            <a:ext cx="4078170" cy="5266414"/>
          </a:xfrm>
          <a:prstGeom prst="rect">
            <a:avLst/>
          </a:prstGeom>
          <a:effectLst>
            <a:outerShdw blurRad="177800" dist="38100" dir="2700000" algn="br" rotWithShape="0">
              <a:prstClr val="black">
                <a:alpha val="60000"/>
              </a:prstClr>
            </a:outerShdw>
          </a:effectLst>
        </p:spPr>
      </p:pic>
    </p:spTree>
    <p:extLst>
      <p:ext uri="{BB962C8B-B14F-4D97-AF65-F5344CB8AC3E}">
        <p14:creationId xmlns:p14="http://schemas.microsoft.com/office/powerpoint/2010/main" val="30369312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SAA Needs</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a:xfrm>
            <a:off x="346010" y="1181100"/>
            <a:ext cx="7256580" cy="5094210"/>
          </a:xfrm>
        </p:spPr>
        <p:txBody>
          <a:bodyPr anchor="ctr"/>
          <a:lstStyle/>
          <a:p>
            <a:pPr marL="0" indent="0">
              <a:spcBef>
                <a:spcPct val="50000"/>
              </a:spcBef>
              <a:buNone/>
              <a:tabLst>
                <a:tab pos="355600" algn="l"/>
              </a:tabLst>
            </a:pPr>
            <a:r>
              <a:rPr lang="en-US" b="1" dirty="0">
                <a:solidFill>
                  <a:srgbClr val="000018"/>
                </a:solidFill>
              </a:rPr>
              <a:t>The following items are what SAA needs from schools:</a:t>
            </a:r>
          </a:p>
          <a:p>
            <a:pPr marL="0" indent="0">
              <a:spcBef>
                <a:spcPct val="50000"/>
              </a:spcBef>
              <a:buNone/>
              <a:tabLst>
                <a:tab pos="355600" algn="l"/>
              </a:tabLst>
            </a:pPr>
            <a:endParaRPr lang="en-US" dirty="0">
              <a:solidFill>
                <a:srgbClr val="000018"/>
              </a:solidFill>
            </a:endParaRPr>
          </a:p>
          <a:p>
            <a:pPr>
              <a:spcBef>
                <a:spcPct val="50000"/>
              </a:spcBef>
              <a:tabLst>
                <a:tab pos="355600" algn="l"/>
              </a:tabLst>
            </a:pPr>
            <a:r>
              <a:rPr lang="en-US" dirty="0">
                <a:solidFill>
                  <a:srgbClr val="000018"/>
                </a:solidFill>
              </a:rPr>
              <a:t>School catalog and addendums</a:t>
            </a:r>
          </a:p>
          <a:p>
            <a:pPr>
              <a:spcBef>
                <a:spcPct val="50000"/>
              </a:spcBef>
              <a:tabLst>
                <a:tab pos="355600" algn="l"/>
              </a:tabLst>
            </a:pPr>
            <a:r>
              <a:rPr lang="en-US" dirty="0">
                <a:solidFill>
                  <a:srgbClr val="000018"/>
                </a:solidFill>
              </a:rPr>
              <a:t>Web Enabled Approval Management System (WEAMS – VA Form 22-1998) reflecting approved programs</a:t>
            </a:r>
          </a:p>
          <a:p>
            <a:pPr marR="295910">
              <a:spcBef>
                <a:spcPct val="50000"/>
              </a:spcBef>
              <a:tabLst>
                <a:tab pos="355600" algn="l"/>
              </a:tabLst>
            </a:pPr>
            <a:r>
              <a:rPr lang="en-US" dirty="0">
                <a:solidFill>
                  <a:srgbClr val="000018"/>
                </a:solidFill>
              </a:rPr>
              <a:t>Student’s application for admission &amp; enrollment agreement</a:t>
            </a:r>
          </a:p>
          <a:p>
            <a:pPr>
              <a:spcBef>
                <a:spcPct val="50000"/>
              </a:spcBef>
              <a:tabLst>
                <a:tab pos="355600" algn="l"/>
              </a:tabLst>
            </a:pPr>
            <a:r>
              <a:rPr lang="en-US" dirty="0">
                <a:solidFill>
                  <a:srgbClr val="000018"/>
                </a:solidFill>
              </a:rPr>
              <a:t>Degree plan checklists or program audit report</a:t>
            </a:r>
          </a:p>
          <a:p>
            <a:pPr>
              <a:spcBef>
                <a:spcPct val="50000"/>
              </a:spcBef>
              <a:tabLst>
                <a:tab pos="355600" algn="l"/>
              </a:tabLst>
            </a:pPr>
            <a:r>
              <a:rPr lang="en-US" dirty="0">
                <a:solidFill>
                  <a:srgbClr val="000018"/>
                </a:solidFill>
              </a:rPr>
              <a:t>Registration and/or class schedule for the student</a:t>
            </a:r>
          </a:p>
          <a:p>
            <a:pPr>
              <a:spcBef>
                <a:spcPct val="50000"/>
              </a:spcBef>
              <a:tabLst>
                <a:tab pos="355600" algn="l"/>
              </a:tabLst>
            </a:pPr>
            <a:r>
              <a:rPr lang="en-US" dirty="0">
                <a:solidFill>
                  <a:srgbClr val="000018"/>
                </a:solidFill>
              </a:rPr>
              <a:t>Copy of current unofficial transcript</a:t>
            </a:r>
          </a:p>
          <a:p>
            <a:pPr>
              <a:spcBef>
                <a:spcPct val="50000"/>
              </a:spcBef>
              <a:tabLst>
                <a:tab pos="355600" algn="l"/>
              </a:tabLst>
            </a:pPr>
            <a:r>
              <a:rPr lang="en-US" dirty="0">
                <a:solidFill>
                  <a:srgbClr val="000018"/>
                </a:solidFill>
              </a:rPr>
              <a:t>Current financial accounts statement</a:t>
            </a:r>
          </a:p>
          <a:p>
            <a:pPr marR="5080">
              <a:spcBef>
                <a:spcPct val="50000"/>
              </a:spcBef>
              <a:tabLst>
                <a:tab pos="355600" algn="l"/>
              </a:tabLst>
            </a:pPr>
            <a:r>
              <a:rPr lang="en-US" dirty="0">
                <a:solidFill>
                  <a:srgbClr val="000018"/>
                </a:solidFill>
              </a:rPr>
              <a:t>Transfer evaluation data form showing student’s prior school and military credits evaluated and awarded</a:t>
            </a:r>
          </a:p>
        </p:txBody>
      </p:sp>
      <p:pic>
        <p:nvPicPr>
          <p:cNvPr id="4" name="Picture 3">
            <a:extLst>
              <a:ext uri="{FF2B5EF4-FFF2-40B4-BE49-F238E27FC236}">
                <a16:creationId xmlns:a16="http://schemas.microsoft.com/office/drawing/2014/main" id="{B2527BA1-BA61-4562-97B1-C180C2CA6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880" y="1181100"/>
            <a:ext cx="3944820" cy="3944820"/>
          </a:xfrm>
          <a:prstGeom prst="rect">
            <a:avLst/>
          </a:prstGeom>
        </p:spPr>
      </p:pic>
      <p:pic>
        <p:nvPicPr>
          <p:cNvPr id="6" name="Picture 5">
            <a:extLst>
              <a:ext uri="{FF2B5EF4-FFF2-40B4-BE49-F238E27FC236}">
                <a16:creationId xmlns:a16="http://schemas.microsoft.com/office/drawing/2014/main" id="{32D0A07C-25C3-49CA-A8BB-8DF1AA0FC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338" y="1176630"/>
            <a:ext cx="3944820" cy="5098680"/>
          </a:xfrm>
          <a:prstGeom prst="rect">
            <a:avLst/>
          </a:prstGeom>
        </p:spPr>
      </p:pic>
    </p:spTree>
    <p:extLst>
      <p:ext uri="{BB962C8B-B14F-4D97-AF65-F5344CB8AC3E}">
        <p14:creationId xmlns:p14="http://schemas.microsoft.com/office/powerpoint/2010/main" val="1285196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SAA Review</a:t>
            </a:r>
          </a:p>
        </p:txBody>
      </p:sp>
      <p:sp>
        <p:nvSpPr>
          <p:cNvPr id="7" name="Text Placeholder 6">
            <a:extLst>
              <a:ext uri="{FF2B5EF4-FFF2-40B4-BE49-F238E27FC236}">
                <a16:creationId xmlns:a16="http://schemas.microsoft.com/office/drawing/2014/main" id="{E40C6BB6-79F3-46A4-9434-6E13E36FEF2D}"/>
              </a:ext>
            </a:extLst>
          </p:cNvPr>
          <p:cNvSpPr>
            <a:spLocks noGrp="1"/>
          </p:cNvSpPr>
          <p:nvPr>
            <p:ph type="body" sz="quarter" idx="11"/>
          </p:nvPr>
        </p:nvSpPr>
        <p:spPr>
          <a:xfrm>
            <a:off x="302467" y="1181099"/>
            <a:ext cx="7256580" cy="5105401"/>
          </a:xfrm>
        </p:spPr>
        <p:txBody>
          <a:bodyPr anchor="ctr"/>
          <a:lstStyle/>
          <a:p>
            <a:pPr marL="0" indent="0">
              <a:spcBef>
                <a:spcPts val="1800"/>
              </a:spcBef>
              <a:buNone/>
            </a:pPr>
            <a:r>
              <a:rPr lang="en-US" b="1" dirty="0"/>
              <a:t>SAA ensures schools follow policies such as maintain:</a:t>
            </a:r>
            <a:br>
              <a:rPr lang="en-US" dirty="0"/>
            </a:br>
            <a:endParaRPr lang="en-US" dirty="0"/>
          </a:p>
          <a:p>
            <a:pPr>
              <a:spcBef>
                <a:spcPts val="1800"/>
              </a:spcBef>
            </a:pPr>
            <a:r>
              <a:rPr lang="en-US" dirty="0">
                <a:solidFill>
                  <a:srgbClr val="000018"/>
                </a:solidFill>
              </a:rPr>
              <a:t>Progress records and enforces standards of progress and conduct</a:t>
            </a:r>
          </a:p>
          <a:p>
            <a:pPr>
              <a:spcBef>
                <a:spcPts val="1800"/>
              </a:spcBef>
            </a:pPr>
            <a:r>
              <a:rPr lang="en-US" dirty="0">
                <a:solidFill>
                  <a:schemeClr val="tx1"/>
                </a:solidFill>
              </a:rPr>
              <a:t>Record of prior education &amp; training that indicates appropriate credit is granted and training </a:t>
            </a:r>
          </a:p>
          <a:p>
            <a:pPr marL="285750" lvl="1">
              <a:spcBef>
                <a:spcPct val="50000"/>
              </a:spcBef>
              <a:tabLst>
                <a:tab pos="355600" algn="l"/>
              </a:tabLst>
            </a:pPr>
            <a:r>
              <a:rPr lang="en-US" dirty="0">
                <a:solidFill>
                  <a:schemeClr val="tx1"/>
                </a:solidFill>
              </a:rPr>
              <a:t>Programs consistent in quality, content, and length</a:t>
            </a:r>
            <a:endParaRPr lang="en-US" dirty="0">
              <a:solidFill>
                <a:srgbClr val="000018"/>
              </a:solidFill>
            </a:endParaRPr>
          </a:p>
          <a:p>
            <a:pPr marL="285750" lvl="1">
              <a:spcBef>
                <a:spcPct val="50000"/>
              </a:spcBef>
              <a:tabLst>
                <a:tab pos="355600" algn="l"/>
              </a:tabLst>
            </a:pPr>
            <a:r>
              <a:rPr lang="en-US" dirty="0">
                <a:solidFill>
                  <a:srgbClr val="000018"/>
                </a:solidFill>
              </a:rPr>
              <a:t>Space, equipment, instructional material, and personnel to provide good quality training</a:t>
            </a:r>
          </a:p>
          <a:p>
            <a:pPr marL="285750" lvl="1">
              <a:spcBef>
                <a:spcPct val="50000"/>
              </a:spcBef>
              <a:tabLst>
                <a:tab pos="355600" algn="l"/>
              </a:tabLst>
            </a:pPr>
            <a:r>
              <a:rPr lang="en-US" dirty="0">
                <a:solidFill>
                  <a:srgbClr val="000018"/>
                </a:solidFill>
              </a:rPr>
              <a:t>Programs report to VA on time.</a:t>
            </a:r>
          </a:p>
          <a:p>
            <a:pPr marL="285750" lvl="1">
              <a:spcBef>
                <a:spcPct val="50000"/>
              </a:spcBef>
              <a:tabLst>
                <a:tab pos="355600" algn="l"/>
              </a:tabLst>
            </a:pPr>
            <a:r>
              <a:rPr lang="en-US" dirty="0">
                <a:solidFill>
                  <a:srgbClr val="000018"/>
                </a:solidFill>
              </a:rPr>
              <a:t>Programs do not use deceptive advertising, sales or enrollment practices</a:t>
            </a:r>
          </a:p>
          <a:p>
            <a:pPr marL="285750" lvl="1">
              <a:spcBef>
                <a:spcPct val="50000"/>
              </a:spcBef>
              <a:tabLst>
                <a:tab pos="355600" algn="l"/>
              </a:tabLst>
            </a:pPr>
            <a:r>
              <a:rPr lang="en-US" dirty="0">
                <a:solidFill>
                  <a:srgbClr val="000018"/>
                </a:solidFill>
              </a:rPr>
              <a:t>Programs for State board, agency licensure or certification meet the board/agency standards</a:t>
            </a:r>
          </a:p>
        </p:txBody>
      </p:sp>
      <p:pic>
        <p:nvPicPr>
          <p:cNvPr id="8" name="Picture Placeholder 5">
            <a:extLst>
              <a:ext uri="{FF2B5EF4-FFF2-40B4-BE49-F238E27FC236}">
                <a16:creationId xmlns:a16="http://schemas.microsoft.com/office/drawing/2014/main" id="{FC3AFDCC-88A5-4FAF-9B16-6F96A11EED8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a:xfrm>
            <a:off x="7697451" y="1192290"/>
            <a:ext cx="3944820" cy="5094210"/>
          </a:xfrm>
        </p:spPr>
      </p:pic>
    </p:spTree>
    <p:extLst>
      <p:ext uri="{BB962C8B-B14F-4D97-AF65-F5344CB8AC3E}">
        <p14:creationId xmlns:p14="http://schemas.microsoft.com/office/powerpoint/2010/main" val="13902982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SAA and ELR</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p:txBody>
          <a:bodyPr anchor="ctr"/>
          <a:lstStyle/>
          <a:p>
            <a:pPr marL="0" indent="0">
              <a:spcBef>
                <a:spcPct val="0"/>
              </a:spcBef>
              <a:buNone/>
              <a:defRPr/>
            </a:pPr>
            <a:r>
              <a:rPr lang="en-US" dirty="0"/>
              <a:t>ELRs work with schools and State Approving Agencies. </a:t>
            </a:r>
          </a:p>
          <a:p>
            <a:pPr marL="0" indent="0">
              <a:spcBef>
                <a:spcPct val="0"/>
              </a:spcBef>
              <a:buNone/>
              <a:defRPr/>
            </a:pPr>
            <a:endParaRPr lang="en-US" dirty="0"/>
          </a:p>
          <a:p>
            <a:pPr marL="0" indent="0">
              <a:spcBef>
                <a:spcPct val="0"/>
              </a:spcBef>
              <a:buNone/>
              <a:defRPr/>
            </a:pPr>
            <a:r>
              <a:rPr lang="en-US" dirty="0"/>
              <a:t>Keep in mind, they do not answer direct inquiries from Veterans or their dependents.</a:t>
            </a:r>
          </a:p>
          <a:p>
            <a:pPr marL="0" indent="0">
              <a:spcBef>
                <a:spcPct val="0"/>
              </a:spcBef>
              <a:buNone/>
              <a:defRPr/>
            </a:pPr>
            <a:endParaRPr lang="en-US" altLang="en-US" b="1" dirty="0">
              <a:solidFill>
                <a:schemeClr val="tx1">
                  <a:lumMod val="85000"/>
                  <a:lumOff val="15000"/>
                </a:schemeClr>
              </a:solidFill>
            </a:endParaRPr>
          </a:p>
          <a:p>
            <a:pPr marL="0" indent="0">
              <a:spcBef>
                <a:spcPct val="0"/>
              </a:spcBef>
              <a:buNone/>
              <a:defRPr/>
            </a:pPr>
            <a:endParaRPr lang="en-US" altLang="en-US" b="1" dirty="0">
              <a:solidFill>
                <a:schemeClr val="tx1">
                  <a:lumMod val="85000"/>
                  <a:lumOff val="15000"/>
                </a:schemeClr>
              </a:solidFill>
            </a:endParaRPr>
          </a:p>
          <a:p>
            <a:pPr marL="0" indent="0">
              <a:spcBef>
                <a:spcPct val="0"/>
              </a:spcBef>
              <a:buNone/>
              <a:defRPr/>
            </a:pPr>
            <a:r>
              <a:rPr lang="en-US" altLang="en-US" b="1" dirty="0">
                <a:solidFill>
                  <a:schemeClr val="tx1">
                    <a:lumMod val="85000"/>
                    <a:lumOff val="15000"/>
                  </a:schemeClr>
                </a:solidFill>
              </a:rPr>
              <a:t>SAA: </a:t>
            </a:r>
          </a:p>
          <a:p>
            <a:pPr marL="0" indent="0">
              <a:spcBef>
                <a:spcPct val="0"/>
              </a:spcBef>
              <a:buNone/>
              <a:defRPr/>
            </a:pPr>
            <a:endParaRPr lang="en-US" altLang="en-US" dirty="0">
              <a:solidFill>
                <a:schemeClr val="tx1">
                  <a:lumMod val="85000"/>
                  <a:lumOff val="15000"/>
                </a:schemeClr>
              </a:solidFill>
            </a:endParaRPr>
          </a:p>
          <a:p>
            <a:pPr>
              <a:spcBef>
                <a:spcPct val="0"/>
              </a:spcBef>
              <a:defRPr/>
            </a:pPr>
            <a:r>
              <a:rPr lang="en-US" altLang="en-US" dirty="0">
                <a:solidFill>
                  <a:schemeClr val="tx1">
                    <a:lumMod val="85000"/>
                    <a:lumOff val="15000"/>
                  </a:schemeClr>
                </a:solidFill>
              </a:rPr>
              <a:t>Approval issues </a:t>
            </a:r>
          </a:p>
          <a:p>
            <a:pPr>
              <a:spcBef>
                <a:spcPct val="0"/>
              </a:spcBef>
              <a:defRPr/>
            </a:pPr>
            <a:r>
              <a:rPr lang="en-US" altLang="en-US" dirty="0">
                <a:solidFill>
                  <a:schemeClr val="tx1">
                    <a:lumMod val="85000"/>
                    <a:lumOff val="15000"/>
                  </a:schemeClr>
                </a:solidFill>
              </a:rPr>
              <a:t>Compliance conducted by SAA </a:t>
            </a:r>
          </a:p>
          <a:p>
            <a:pPr marL="0" indent="0">
              <a:spcBef>
                <a:spcPct val="0"/>
              </a:spcBef>
              <a:buNone/>
              <a:defRPr/>
            </a:pPr>
            <a:endParaRPr lang="en-US" altLang="en-US" dirty="0">
              <a:solidFill>
                <a:schemeClr val="tx1">
                  <a:lumMod val="85000"/>
                  <a:lumOff val="15000"/>
                </a:schemeClr>
              </a:solidFill>
            </a:endParaRPr>
          </a:p>
          <a:p>
            <a:pPr marL="0" indent="0">
              <a:spcBef>
                <a:spcPct val="0"/>
              </a:spcBef>
              <a:buNone/>
              <a:defRPr/>
            </a:pPr>
            <a:r>
              <a:rPr lang="en-US" altLang="en-US" b="1" dirty="0">
                <a:solidFill>
                  <a:schemeClr val="tx1">
                    <a:lumMod val="85000"/>
                    <a:lumOff val="15000"/>
                  </a:schemeClr>
                </a:solidFill>
              </a:rPr>
              <a:t>ELR: </a:t>
            </a:r>
          </a:p>
          <a:p>
            <a:pPr marL="0" indent="0">
              <a:spcBef>
                <a:spcPct val="0"/>
              </a:spcBef>
              <a:buNone/>
              <a:defRPr/>
            </a:pPr>
            <a:endParaRPr lang="en-US" altLang="en-US" dirty="0">
              <a:solidFill>
                <a:schemeClr val="tx1">
                  <a:lumMod val="85000"/>
                  <a:lumOff val="15000"/>
                </a:schemeClr>
              </a:solidFill>
            </a:endParaRPr>
          </a:p>
          <a:p>
            <a:pPr>
              <a:spcBef>
                <a:spcPct val="0"/>
              </a:spcBef>
              <a:defRPr/>
            </a:pPr>
            <a:r>
              <a:rPr lang="en-US" altLang="en-US" dirty="0">
                <a:solidFill>
                  <a:schemeClr val="tx1">
                    <a:lumMod val="85000"/>
                    <a:lumOff val="15000"/>
                  </a:schemeClr>
                </a:solidFill>
              </a:rPr>
              <a:t>Advisory Questions</a:t>
            </a:r>
          </a:p>
          <a:p>
            <a:pPr>
              <a:spcBef>
                <a:spcPct val="0"/>
              </a:spcBef>
              <a:defRPr/>
            </a:pPr>
            <a:r>
              <a:rPr lang="en-US" altLang="en-US" dirty="0">
                <a:solidFill>
                  <a:schemeClr val="tx1">
                    <a:lumMod val="85000"/>
                    <a:lumOff val="15000"/>
                  </a:schemeClr>
                </a:solidFill>
              </a:rPr>
              <a:t>Certification questions </a:t>
            </a:r>
          </a:p>
          <a:p>
            <a:pPr>
              <a:spcBef>
                <a:spcPct val="0"/>
              </a:spcBef>
              <a:defRPr/>
            </a:pPr>
            <a:r>
              <a:rPr lang="en-US" altLang="en-US" dirty="0">
                <a:solidFill>
                  <a:schemeClr val="tx1">
                    <a:lumMod val="85000"/>
                    <a:lumOff val="15000"/>
                  </a:schemeClr>
                </a:solidFill>
              </a:rPr>
              <a:t>VA-ONCE technical questions </a:t>
            </a:r>
          </a:p>
          <a:p>
            <a:pPr>
              <a:spcBef>
                <a:spcPct val="0"/>
              </a:spcBef>
              <a:defRPr/>
            </a:pPr>
            <a:r>
              <a:rPr lang="en-US" altLang="en-US" dirty="0">
                <a:solidFill>
                  <a:schemeClr val="tx1">
                    <a:lumMod val="85000"/>
                    <a:lumOff val="15000"/>
                  </a:schemeClr>
                </a:solidFill>
              </a:rPr>
              <a:t>Compliance conducted by VA </a:t>
            </a:r>
          </a:p>
        </p:txBody>
      </p:sp>
      <p:pic>
        <p:nvPicPr>
          <p:cNvPr id="9" name="Picture 8">
            <a:extLst>
              <a:ext uri="{FF2B5EF4-FFF2-40B4-BE49-F238E27FC236}">
                <a16:creationId xmlns:a16="http://schemas.microsoft.com/office/drawing/2014/main" id="{204A0EAD-765A-4692-B496-545A77C9F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1880" y="1181100"/>
            <a:ext cx="3810000" cy="4924425"/>
          </a:xfrm>
          <a:prstGeom prst="rect">
            <a:avLst/>
          </a:prstGeom>
        </p:spPr>
      </p:pic>
    </p:spTree>
    <p:extLst>
      <p:ext uri="{BB962C8B-B14F-4D97-AF65-F5344CB8AC3E}">
        <p14:creationId xmlns:p14="http://schemas.microsoft.com/office/powerpoint/2010/main" val="3538227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A8A342-CD38-41F7-A516-26D17B12E706}"/>
              </a:ext>
            </a:extLst>
          </p:cNvPr>
          <p:cNvSpPr>
            <a:spLocks noGrp="1"/>
          </p:cNvSpPr>
          <p:nvPr>
            <p:ph type="title"/>
          </p:nvPr>
        </p:nvSpPr>
        <p:spPr/>
        <p:txBody>
          <a:bodyPr/>
          <a:lstStyle/>
          <a:p>
            <a:r>
              <a:rPr lang="en-US" dirty="0"/>
              <a:t>Educational Benefits Hierarchy</a:t>
            </a:r>
          </a:p>
        </p:txBody>
      </p:sp>
      <p:sp>
        <p:nvSpPr>
          <p:cNvPr id="6" name="Slide Number Placeholder 4">
            <a:extLst>
              <a:ext uri="{FF2B5EF4-FFF2-40B4-BE49-F238E27FC236}">
                <a16:creationId xmlns:a16="http://schemas.microsoft.com/office/drawing/2014/main" id="{61FC558D-A60D-42F5-B5D5-B6A597C0CB21}"/>
              </a:ext>
            </a:extLst>
          </p:cNvPr>
          <p:cNvSpPr txBox="1">
            <a:spLocks/>
          </p:cNvSpPr>
          <p:nvPr/>
        </p:nvSpPr>
        <p:spPr>
          <a:xfrm>
            <a:off x="8229600" y="6473952"/>
            <a:ext cx="758952" cy="2468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C5AD3E6-2DDD-4929-B6CD-DA1CA967DF3A}" type="slidenum">
              <a:rPr lang="en-US" smtClean="0"/>
              <a:pPr/>
              <a:t>67</a:t>
            </a:fld>
            <a:endParaRPr lang="en-US" dirty="0"/>
          </a:p>
        </p:txBody>
      </p:sp>
      <p:sp>
        <p:nvSpPr>
          <p:cNvPr id="8" name="Rounded Rectangle 4">
            <a:extLst>
              <a:ext uri="{FF2B5EF4-FFF2-40B4-BE49-F238E27FC236}">
                <a16:creationId xmlns:a16="http://schemas.microsoft.com/office/drawing/2014/main" id="{0B759458-F6BB-47F1-B58E-82F0FDE4C4DE}"/>
              </a:ext>
            </a:extLst>
          </p:cNvPr>
          <p:cNvSpPr/>
          <p:nvPr/>
        </p:nvSpPr>
        <p:spPr>
          <a:xfrm>
            <a:off x="6606830" y="1274426"/>
            <a:ext cx="2380144" cy="538444"/>
          </a:xfrm>
          <a:prstGeom prst="rect">
            <a:avLst/>
          </a:prstGeom>
          <a:noFill/>
          <a:ln w="76200">
            <a:solidFill>
              <a:schemeClr val="accent1">
                <a:lumMod val="75000"/>
              </a:schemeClr>
            </a:solidFill>
          </a:ln>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2000" b="1" kern="1200" dirty="0">
                <a:solidFill>
                  <a:schemeClr val="tx1"/>
                </a:solidFill>
              </a:rPr>
              <a:t>VA</a:t>
            </a:r>
          </a:p>
        </p:txBody>
      </p:sp>
      <p:sp>
        <p:nvSpPr>
          <p:cNvPr id="9" name="Rounded Rectangle 4">
            <a:extLst>
              <a:ext uri="{FF2B5EF4-FFF2-40B4-BE49-F238E27FC236}">
                <a16:creationId xmlns:a16="http://schemas.microsoft.com/office/drawing/2014/main" id="{5B30FC2B-1DC7-44D2-BD33-07044EB9C8C1}"/>
              </a:ext>
            </a:extLst>
          </p:cNvPr>
          <p:cNvSpPr/>
          <p:nvPr/>
        </p:nvSpPr>
        <p:spPr>
          <a:xfrm>
            <a:off x="6608408" y="2311651"/>
            <a:ext cx="2380144" cy="538444"/>
          </a:xfrm>
          <a:prstGeom prst="rect">
            <a:avLst/>
          </a:prstGeom>
          <a:noFill/>
          <a:ln w="76200">
            <a:solidFill>
              <a:schemeClr val="accent1">
                <a:lumMod val="75000"/>
              </a:schemeClr>
            </a:solidFill>
          </a:ln>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kern="1200" dirty="0">
                <a:solidFill>
                  <a:schemeClr val="tx1"/>
                </a:solidFill>
              </a:rPr>
              <a:t>VA Central Office         (VACO)</a:t>
            </a:r>
          </a:p>
        </p:txBody>
      </p:sp>
      <p:sp>
        <p:nvSpPr>
          <p:cNvPr id="10" name="Rounded Rectangle 4">
            <a:extLst>
              <a:ext uri="{FF2B5EF4-FFF2-40B4-BE49-F238E27FC236}">
                <a16:creationId xmlns:a16="http://schemas.microsoft.com/office/drawing/2014/main" id="{39B67DA8-F542-4FE7-BC0F-1D4DA8FB5DC9}"/>
              </a:ext>
            </a:extLst>
          </p:cNvPr>
          <p:cNvSpPr/>
          <p:nvPr/>
        </p:nvSpPr>
        <p:spPr>
          <a:xfrm>
            <a:off x="6619333" y="3350345"/>
            <a:ext cx="2380144" cy="538444"/>
          </a:xfrm>
          <a:prstGeom prst="rect">
            <a:avLst/>
          </a:prstGeom>
          <a:noFill/>
          <a:ln w="76200">
            <a:solidFill>
              <a:schemeClr val="accent1">
                <a:lumMod val="75000"/>
              </a:schemeClr>
            </a:solidFill>
          </a:ln>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kern="1200" dirty="0">
                <a:solidFill>
                  <a:schemeClr val="tx1"/>
                </a:solidFill>
              </a:rPr>
              <a:t>Regional Processing Office (RPO)</a:t>
            </a:r>
          </a:p>
        </p:txBody>
      </p:sp>
      <p:sp>
        <p:nvSpPr>
          <p:cNvPr id="11" name="Rounded Rectangle 4">
            <a:extLst>
              <a:ext uri="{FF2B5EF4-FFF2-40B4-BE49-F238E27FC236}">
                <a16:creationId xmlns:a16="http://schemas.microsoft.com/office/drawing/2014/main" id="{6688BCEF-1B25-4EC2-931E-422FCFE9F4B1}"/>
              </a:ext>
            </a:extLst>
          </p:cNvPr>
          <p:cNvSpPr/>
          <p:nvPr/>
        </p:nvSpPr>
        <p:spPr>
          <a:xfrm>
            <a:off x="6629690" y="4374109"/>
            <a:ext cx="2380144" cy="538444"/>
          </a:xfrm>
          <a:prstGeom prst="rect">
            <a:avLst/>
          </a:prstGeom>
          <a:noFill/>
          <a:ln w="76200">
            <a:solidFill>
              <a:schemeClr val="accent1">
                <a:lumMod val="75000"/>
              </a:schemeClr>
            </a:solidFill>
          </a:ln>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kern="1200" dirty="0">
                <a:solidFill>
                  <a:schemeClr val="tx1"/>
                </a:solidFill>
              </a:rPr>
              <a:t>Education Liaison Rep    (ELR)</a:t>
            </a:r>
          </a:p>
        </p:txBody>
      </p:sp>
      <p:sp>
        <p:nvSpPr>
          <p:cNvPr id="12" name="Rounded Rectangle 4">
            <a:extLst>
              <a:ext uri="{FF2B5EF4-FFF2-40B4-BE49-F238E27FC236}">
                <a16:creationId xmlns:a16="http://schemas.microsoft.com/office/drawing/2014/main" id="{F9FD026F-BF32-4BE9-A9DF-A05F97BB7D96}"/>
              </a:ext>
            </a:extLst>
          </p:cNvPr>
          <p:cNvSpPr/>
          <p:nvPr/>
        </p:nvSpPr>
        <p:spPr>
          <a:xfrm>
            <a:off x="9599199" y="4383281"/>
            <a:ext cx="2380144" cy="538444"/>
          </a:xfrm>
          <a:prstGeom prst="rect">
            <a:avLst/>
          </a:prstGeom>
          <a:noFill/>
          <a:ln w="76200">
            <a:solidFill>
              <a:srgbClr val="FF0000"/>
            </a:solidFill>
          </a:ln>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kern="1200" dirty="0">
                <a:solidFill>
                  <a:schemeClr val="tx1"/>
                </a:solidFill>
              </a:rPr>
              <a:t>State Approving Agency (SAA)</a:t>
            </a:r>
          </a:p>
        </p:txBody>
      </p:sp>
      <p:sp>
        <p:nvSpPr>
          <p:cNvPr id="13" name="Rounded Rectangle 4">
            <a:extLst>
              <a:ext uri="{FF2B5EF4-FFF2-40B4-BE49-F238E27FC236}">
                <a16:creationId xmlns:a16="http://schemas.microsoft.com/office/drawing/2014/main" id="{05DA369B-6DFD-45C1-92E7-BAF46F827856}"/>
              </a:ext>
            </a:extLst>
          </p:cNvPr>
          <p:cNvSpPr/>
          <p:nvPr/>
        </p:nvSpPr>
        <p:spPr>
          <a:xfrm>
            <a:off x="8056696" y="5748056"/>
            <a:ext cx="2380144" cy="538444"/>
          </a:xfrm>
          <a:prstGeom prst="rect">
            <a:avLst/>
          </a:prstGeom>
          <a:noFill/>
          <a:ln w="57150">
            <a:solidFill>
              <a:srgbClr val="FFA013"/>
            </a:solidFill>
          </a:ln>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kern="1200" dirty="0">
                <a:solidFill>
                  <a:schemeClr val="tx1"/>
                </a:solidFill>
              </a:rPr>
              <a:t>School Certifying Official (SCO)</a:t>
            </a:r>
          </a:p>
        </p:txBody>
      </p:sp>
      <p:cxnSp>
        <p:nvCxnSpPr>
          <p:cNvPr id="14" name="Straight Arrow Connector 13">
            <a:extLst>
              <a:ext uri="{FF2B5EF4-FFF2-40B4-BE49-F238E27FC236}">
                <a16:creationId xmlns:a16="http://schemas.microsoft.com/office/drawing/2014/main" id="{2F302530-3BB2-43CB-BB37-7724FF048F3C}"/>
              </a:ext>
            </a:extLst>
          </p:cNvPr>
          <p:cNvCxnSpPr/>
          <p:nvPr/>
        </p:nvCxnSpPr>
        <p:spPr>
          <a:xfrm>
            <a:off x="7809405" y="1854451"/>
            <a:ext cx="0" cy="457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78A6276-FDD0-4065-A2BB-134FB73B4AA9}"/>
              </a:ext>
            </a:extLst>
          </p:cNvPr>
          <p:cNvCxnSpPr/>
          <p:nvPr/>
        </p:nvCxnSpPr>
        <p:spPr>
          <a:xfrm>
            <a:off x="7809405" y="2893145"/>
            <a:ext cx="0" cy="457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0F489B2-BC5B-4FFB-A593-3AEF10402A23}"/>
              </a:ext>
            </a:extLst>
          </p:cNvPr>
          <p:cNvCxnSpPr/>
          <p:nvPr/>
        </p:nvCxnSpPr>
        <p:spPr>
          <a:xfrm>
            <a:off x="7809923" y="3895100"/>
            <a:ext cx="0" cy="492678"/>
          </a:xfrm>
          <a:prstGeom prst="straightConnector1">
            <a:avLst/>
          </a:prstGeom>
          <a:ln w="381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E855BA8-BD70-438E-9C21-4BD630ED062D}"/>
              </a:ext>
            </a:extLst>
          </p:cNvPr>
          <p:cNvCxnSpPr/>
          <p:nvPr/>
        </p:nvCxnSpPr>
        <p:spPr>
          <a:xfrm>
            <a:off x="8988552" y="2472737"/>
            <a:ext cx="1789794" cy="1910544"/>
          </a:xfrm>
          <a:prstGeom prst="straightConnector1">
            <a:avLst/>
          </a:prstGeom>
          <a:ln w="381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A2281B7-4500-4987-A1DE-A8021805B0AF}"/>
              </a:ext>
            </a:extLst>
          </p:cNvPr>
          <p:cNvCxnSpPr/>
          <p:nvPr/>
        </p:nvCxnSpPr>
        <p:spPr>
          <a:xfrm>
            <a:off x="8988552" y="3560923"/>
            <a:ext cx="1561194" cy="797935"/>
          </a:xfrm>
          <a:prstGeom prst="straightConnector1">
            <a:avLst/>
          </a:prstGeom>
          <a:ln w="381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DF4EFC3-BADB-4187-A2A6-ED0CE932D100}"/>
              </a:ext>
            </a:extLst>
          </p:cNvPr>
          <p:cNvCxnSpPr/>
          <p:nvPr/>
        </p:nvCxnSpPr>
        <p:spPr>
          <a:xfrm>
            <a:off x="8995796" y="4643331"/>
            <a:ext cx="570594" cy="0"/>
          </a:xfrm>
          <a:prstGeom prst="straightConnector1">
            <a:avLst/>
          </a:prstGeom>
          <a:ln w="381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140DC6E-71C1-4D3E-AC47-260F942BD2A2}"/>
              </a:ext>
            </a:extLst>
          </p:cNvPr>
          <p:cNvCxnSpPr>
            <a:cxnSpLocks/>
          </p:cNvCxnSpPr>
          <p:nvPr/>
        </p:nvCxnSpPr>
        <p:spPr>
          <a:xfrm flipV="1">
            <a:off x="9543839" y="5043148"/>
            <a:ext cx="1245432" cy="671382"/>
          </a:xfrm>
          <a:prstGeom prst="straightConnector1">
            <a:avLst/>
          </a:prstGeom>
          <a:ln w="381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F1ED640-4156-49BB-A4B7-53EC4E30AFD6}"/>
              </a:ext>
            </a:extLst>
          </p:cNvPr>
          <p:cNvCxnSpPr>
            <a:cxnSpLocks/>
          </p:cNvCxnSpPr>
          <p:nvPr/>
        </p:nvCxnSpPr>
        <p:spPr>
          <a:xfrm>
            <a:off x="7714702" y="4955251"/>
            <a:ext cx="1295132" cy="759279"/>
          </a:xfrm>
          <a:prstGeom prst="straightConnector1">
            <a:avLst/>
          </a:prstGeom>
          <a:ln w="38100" cmpd="sng">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F97DCB43-036E-440B-8AB6-7F0F992732E9}"/>
              </a:ext>
            </a:extLst>
          </p:cNvPr>
          <p:cNvSpPr/>
          <p:nvPr/>
        </p:nvSpPr>
        <p:spPr>
          <a:xfrm>
            <a:off x="549728" y="1742047"/>
            <a:ext cx="4409014" cy="3724096"/>
          </a:xfrm>
          <a:prstGeom prst="rect">
            <a:avLst/>
          </a:prstGeom>
        </p:spPr>
        <p:txBody>
          <a:bodyPr wrap="square">
            <a:spAutoFit/>
          </a:bodyPr>
          <a:lstStyle/>
          <a:p>
            <a:r>
              <a:rPr lang="en-US" dirty="0"/>
              <a:t>SAA &amp; VA collaborate to help:</a:t>
            </a:r>
            <a:endParaRPr lang="en-US" u="sng" dirty="0"/>
          </a:p>
          <a:p>
            <a:endParaRPr lang="en-US" u="sng" dirty="0"/>
          </a:p>
          <a:p>
            <a:pPr marL="742950" lvl="1" indent="-285750">
              <a:spcAft>
                <a:spcPts val="600"/>
              </a:spcAft>
              <a:buFont typeface="Arial" panose="020B0604020202020204" pitchFamily="34" charset="0"/>
              <a:buChar char="•"/>
            </a:pPr>
            <a:r>
              <a:rPr lang="en-US" dirty="0"/>
              <a:t>Interpret laws and regulations</a:t>
            </a:r>
            <a:br>
              <a:rPr lang="en-US" dirty="0"/>
            </a:br>
            <a:endParaRPr lang="en-US" dirty="0"/>
          </a:p>
          <a:p>
            <a:pPr marL="742950" lvl="1" indent="-285750">
              <a:spcAft>
                <a:spcPts val="600"/>
              </a:spcAft>
              <a:buFont typeface="Arial" panose="020B0604020202020204" pitchFamily="34" charset="0"/>
              <a:buChar char="•"/>
            </a:pPr>
            <a:r>
              <a:rPr lang="en-US" dirty="0"/>
              <a:t>Maintain integrity of programs</a:t>
            </a:r>
            <a:br>
              <a:rPr lang="en-US" dirty="0"/>
            </a:br>
            <a:endParaRPr lang="en-US" dirty="0"/>
          </a:p>
          <a:p>
            <a:pPr marL="742950" lvl="1" indent="-285750">
              <a:spcAft>
                <a:spcPts val="600"/>
              </a:spcAft>
              <a:buFont typeface="Arial" panose="020B0604020202020204" pitchFamily="34" charset="0"/>
              <a:buChar char="•"/>
            </a:pPr>
            <a:r>
              <a:rPr lang="en-US" dirty="0"/>
              <a:t>Train the SCOs</a:t>
            </a:r>
            <a:br>
              <a:rPr lang="en-US" dirty="0"/>
            </a:br>
            <a:endParaRPr lang="en-US" dirty="0"/>
          </a:p>
          <a:p>
            <a:pPr marL="742950" lvl="1" indent="-285750">
              <a:buFont typeface="Arial" panose="020B0604020202020204" pitchFamily="34" charset="0"/>
              <a:buChar char="•"/>
            </a:pPr>
            <a:r>
              <a:rPr lang="en-US" dirty="0"/>
              <a:t>Encourage greater use of VA benefits</a:t>
            </a:r>
            <a:br>
              <a:rPr lang="en-US" dirty="0"/>
            </a:br>
            <a:endParaRPr lang="en-US" dirty="0"/>
          </a:p>
          <a:p>
            <a:pPr marL="747712" lvl="1" indent="-285750">
              <a:spcBef>
                <a:spcPts val="600"/>
              </a:spcBef>
              <a:buFont typeface="Arial" panose="020B0604020202020204" pitchFamily="34" charset="0"/>
              <a:buChar char="•"/>
            </a:pPr>
            <a:r>
              <a:rPr lang="en-US" dirty="0"/>
              <a:t>Schools better serve veterans!</a:t>
            </a:r>
          </a:p>
        </p:txBody>
      </p:sp>
    </p:spTree>
    <p:extLst>
      <p:ext uri="{BB962C8B-B14F-4D97-AF65-F5344CB8AC3E}">
        <p14:creationId xmlns:p14="http://schemas.microsoft.com/office/powerpoint/2010/main" val="2485578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Contacts</a:t>
            </a:r>
          </a:p>
        </p:txBody>
      </p:sp>
    </p:spTree>
    <p:extLst>
      <p:ext uri="{BB962C8B-B14F-4D97-AF65-F5344CB8AC3E}">
        <p14:creationId xmlns:p14="http://schemas.microsoft.com/office/powerpoint/2010/main" val="11862088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r>
              <a:rPr lang="en-US" sz="2800" kern="1200" dirty="0">
                <a:solidFill>
                  <a:srgbClr val="FFFFFF"/>
                </a:solidFill>
                <a:latin typeface="+mj-lt"/>
                <a:ea typeface="+mj-ea"/>
                <a:cs typeface="+mj-cs"/>
              </a:rPr>
              <a:t>Processing Jurisdictions</a:t>
            </a:r>
          </a:p>
        </p:txBody>
      </p:sp>
      <p:pic>
        <p:nvPicPr>
          <p:cNvPr id="1026" name="Picture 2" descr="USA Map for Regional Processing Offices">
            <a:extLst>
              <a:ext uri="{FF2B5EF4-FFF2-40B4-BE49-F238E27FC236}">
                <a16:creationId xmlns:a16="http://schemas.microsoft.com/office/drawing/2014/main" id="{57B6C839-B11F-45E2-93FE-F40FA4B613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77316" y="791839"/>
            <a:ext cx="6780700" cy="527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201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altLang="en-US" dirty="0"/>
              <a:t>The Servicemen’s Readjustment Act of 1944 (1 of 2)</a:t>
            </a:r>
            <a:endParaRPr lang="en-US" dirty="0"/>
          </a:p>
        </p:txBody>
      </p:sp>
      <p:sp>
        <p:nvSpPr>
          <p:cNvPr id="11" name="Content Placeholder 10">
            <a:extLst>
              <a:ext uri="{FF2B5EF4-FFF2-40B4-BE49-F238E27FC236}">
                <a16:creationId xmlns:a16="http://schemas.microsoft.com/office/drawing/2014/main" id="{E8300828-5397-4DDE-9D9E-B9690830D48A}"/>
              </a:ext>
            </a:extLst>
          </p:cNvPr>
          <p:cNvSpPr>
            <a:spLocks noGrp="1"/>
          </p:cNvSpPr>
          <p:nvPr>
            <p:ph sz="half" idx="1"/>
          </p:nvPr>
        </p:nvSpPr>
        <p:spPr/>
        <p:txBody>
          <a:bodyPr anchor="ctr"/>
          <a:lstStyle/>
          <a:p>
            <a:r>
              <a:rPr lang="en-US" altLang="en-US" dirty="0">
                <a:cs typeface="Georgia" pitchFamily="18" charset="0"/>
              </a:rPr>
              <a:t>Near the end of the WWII (1942), millions of veterans would be released into the recently recovered Great Depression job market</a:t>
            </a:r>
          </a:p>
          <a:p>
            <a:endParaRPr lang="en-US" altLang="en-US" dirty="0">
              <a:cs typeface="Georgia" pitchFamily="18" charset="0"/>
            </a:endParaRPr>
          </a:p>
          <a:p>
            <a:pPr>
              <a:defRPr/>
            </a:pPr>
            <a:r>
              <a:rPr lang="en-US" altLang="en-US" dirty="0">
                <a:cs typeface="Georgia" pitchFamily="18" charset="0"/>
              </a:rPr>
              <a:t>Fears that the gearing down of war production and millions coming into the job market could trigger another depression</a:t>
            </a:r>
          </a:p>
          <a:p>
            <a:endParaRPr lang="en-US" dirty="0"/>
          </a:p>
          <a:p>
            <a:pPr>
              <a:defRPr/>
            </a:pPr>
            <a:r>
              <a:rPr lang="en-US" altLang="en-US" dirty="0">
                <a:cs typeface="Georgia" pitchFamily="18" charset="0"/>
              </a:rPr>
              <a:t>A survey found that 56% of soldiers thought a depression would follow the war</a:t>
            </a:r>
          </a:p>
        </p:txBody>
      </p:sp>
    </p:spTree>
    <p:extLst>
      <p:ext uri="{BB962C8B-B14F-4D97-AF65-F5344CB8AC3E}">
        <p14:creationId xmlns:p14="http://schemas.microsoft.com/office/powerpoint/2010/main" val="4010951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Call Centers</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a:xfrm>
            <a:off x="4837113" y="1181100"/>
            <a:ext cx="6859587" cy="5094210"/>
          </a:xfrm>
        </p:spPr>
        <p:txBody>
          <a:bodyPr anchor="ctr"/>
          <a:lstStyle/>
          <a:p>
            <a:pPr marL="0" indent="0">
              <a:buNone/>
              <a:defRPr/>
            </a:pPr>
            <a:r>
              <a:rPr lang="en-US" altLang="en-US" b="1" dirty="0">
                <a:cs typeface="Georgia" pitchFamily="18" charset="0"/>
              </a:rPr>
              <a:t>The Education Call Center - </a:t>
            </a:r>
            <a:r>
              <a:rPr lang="en-US" altLang="en-US" dirty="0">
                <a:cs typeface="Georgia" pitchFamily="18" charset="0"/>
              </a:rPr>
              <a:t>888-GIBILL1 (888-442-4551). 7:00a.m. to 6:00 p.m. CST, Monday-Friday. </a:t>
            </a:r>
          </a:p>
          <a:p>
            <a:pPr marL="0" indent="0">
              <a:buNone/>
              <a:defRPr/>
            </a:pPr>
            <a:endParaRPr lang="en-US" altLang="en-US" dirty="0">
              <a:cs typeface="Georgia" pitchFamily="18" charset="0"/>
            </a:endParaRPr>
          </a:p>
          <a:p>
            <a:pPr marL="0" indent="0">
              <a:buNone/>
              <a:defRPr/>
            </a:pPr>
            <a:endParaRPr lang="en-US" altLang="en-US" dirty="0">
              <a:cs typeface="Georgia" pitchFamily="18" charset="0"/>
            </a:endParaRPr>
          </a:p>
          <a:p>
            <a:pPr marL="0" indent="0">
              <a:buNone/>
              <a:defRPr/>
            </a:pPr>
            <a:r>
              <a:rPr lang="en-US" altLang="en-US" b="1" dirty="0">
                <a:cs typeface="Georgia" pitchFamily="18" charset="0"/>
              </a:rPr>
              <a:t>School Certifying Officials Hotline </a:t>
            </a:r>
            <a:r>
              <a:rPr lang="en-US" altLang="en-US" dirty="0">
                <a:cs typeface="Georgia" pitchFamily="18" charset="0"/>
              </a:rPr>
              <a:t>- 855-225-1159. </a:t>
            </a:r>
          </a:p>
          <a:p>
            <a:pPr marL="0" indent="0">
              <a:buNone/>
              <a:defRPr/>
            </a:pPr>
            <a:r>
              <a:rPr lang="en-US" altLang="en-US" i="1" u="sng" dirty="0">
                <a:cs typeface="Georgia" pitchFamily="18" charset="0"/>
              </a:rPr>
              <a:t>This is only for SCOs</a:t>
            </a:r>
            <a:r>
              <a:rPr lang="en-US" altLang="en-US" dirty="0">
                <a:cs typeface="Georgia" pitchFamily="18" charset="0"/>
              </a:rPr>
              <a:t>.  You will need the school’s facility code and to be listed as a SCO at the school.  </a:t>
            </a:r>
          </a:p>
          <a:p>
            <a:pPr marL="0" indent="0">
              <a:buNone/>
              <a:defRPr/>
            </a:pPr>
            <a:r>
              <a:rPr lang="en-US" altLang="en-US" dirty="0">
                <a:cs typeface="Georgia" pitchFamily="18" charset="0"/>
              </a:rPr>
              <a:t>7:00 a.m. to 6:00 p.m. CST, Monday-Friday.</a:t>
            </a:r>
          </a:p>
        </p:txBody>
      </p:sp>
      <p:pic>
        <p:nvPicPr>
          <p:cNvPr id="6" name="Picture 6" descr="C:\Users\edudwest\AppData\Local\Microsoft\Windows\Temporary Internet Files\Content.IE5\GUY4H9EW\1425663956-outline[1].png">
            <a:extLst>
              <a:ext uri="{FF2B5EF4-FFF2-40B4-BE49-F238E27FC236}">
                <a16:creationId xmlns:a16="http://schemas.microsoft.com/office/drawing/2014/main" id="{934F6C8F-A272-42EC-A2C7-B1985EC6D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607936"/>
            <a:ext cx="4189750" cy="41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8949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Internet Inquiries</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a:xfrm>
            <a:off x="4027251" y="1181100"/>
            <a:ext cx="7669449" cy="4360182"/>
          </a:xfrm>
        </p:spPr>
        <p:txBody>
          <a:bodyPr anchor="ctr"/>
          <a:lstStyle/>
          <a:p>
            <a:pPr marL="0" indent="0">
              <a:buNone/>
              <a:defRPr/>
            </a:pPr>
            <a:r>
              <a:rPr lang="en-US" altLang="en-US" dirty="0">
                <a:cs typeface="Georgia" pitchFamily="18" charset="0"/>
              </a:rPr>
              <a:t>GI Bill Website – </a:t>
            </a:r>
            <a:r>
              <a:rPr lang="en-US" altLang="en-US" dirty="0">
                <a:cs typeface="Georgia" pitchFamily="18" charset="0"/>
                <a:hlinkClick r:id="rId3"/>
              </a:rPr>
              <a:t>http://www.benefits.va.gov/gibill</a:t>
            </a:r>
            <a:endParaRPr lang="en-US" altLang="en-US" dirty="0">
              <a:cs typeface="Georgia" pitchFamily="18" charset="0"/>
            </a:endParaRPr>
          </a:p>
          <a:p>
            <a:pPr marL="0" indent="0">
              <a:buNone/>
              <a:defRPr/>
            </a:pPr>
            <a:endParaRPr lang="en-US" altLang="en-US" dirty="0">
              <a:cs typeface="Georgia" pitchFamily="18" charset="0"/>
            </a:endParaRPr>
          </a:p>
          <a:p>
            <a:pPr marL="0" indent="0">
              <a:buNone/>
              <a:defRPr/>
            </a:pPr>
            <a:r>
              <a:rPr lang="en-US" altLang="en-US" dirty="0">
                <a:cs typeface="Georgia" pitchFamily="18" charset="0"/>
              </a:rPr>
              <a:t>Ask A Question website – </a:t>
            </a:r>
            <a:r>
              <a:rPr lang="en-US" altLang="en-US" dirty="0">
                <a:cs typeface="Georgia" pitchFamily="18" charset="0"/>
                <a:hlinkClick r:id="rId4"/>
              </a:rPr>
              <a:t>https://gibill.custhelp.com/app/home</a:t>
            </a:r>
            <a:endParaRPr lang="en-US" altLang="en-US" dirty="0">
              <a:cs typeface="Georgia" pitchFamily="18" charset="0"/>
            </a:endParaRPr>
          </a:p>
          <a:p>
            <a:pPr marL="0" indent="0">
              <a:buNone/>
              <a:defRPr/>
            </a:pPr>
            <a:endParaRPr lang="en-US" altLang="en-US" dirty="0">
              <a:cs typeface="Georgia" pitchFamily="18" charset="0"/>
            </a:endParaRPr>
          </a:p>
          <a:p>
            <a:pPr marL="0" indent="0">
              <a:buNone/>
              <a:defRPr/>
            </a:pPr>
            <a:r>
              <a:rPr lang="en-US" sz="2000" b="1" i="0" dirty="0">
                <a:solidFill>
                  <a:srgbClr val="333333"/>
                </a:solidFill>
                <a:effectLst/>
                <a:latin typeface="Arial" panose="020B0604020202020204" pitchFamily="34" charset="0"/>
              </a:rPr>
              <a:t>Note:</a:t>
            </a:r>
            <a:r>
              <a:rPr lang="en-US" sz="2000" b="0" i="0" dirty="0">
                <a:solidFill>
                  <a:srgbClr val="333333"/>
                </a:solidFill>
                <a:effectLst/>
                <a:latin typeface="Arial" panose="020B0604020202020204" pitchFamily="34" charset="0"/>
              </a:rPr>
              <a:t> The current system, known as ‘Ask a Question’ will be upgraded on October 18, 2021 to a new system called ‘Ask VA’.  </a:t>
            </a:r>
            <a:r>
              <a:rPr lang="en-US" sz="2000" b="0" i="0" dirty="0">
                <a:solidFill>
                  <a:srgbClr val="000000"/>
                </a:solidFill>
                <a:effectLst/>
                <a:latin typeface="Arial" panose="020B0604020202020204" pitchFamily="34" charset="0"/>
              </a:rPr>
              <a:t>You will then be able to submit questions and documents through the new system.</a:t>
            </a:r>
          </a:p>
          <a:p>
            <a:pPr marL="0" indent="0">
              <a:buNone/>
              <a:defRPr/>
            </a:pPr>
            <a:endParaRPr lang="en-US" altLang="en-US" sz="2000" dirty="0">
              <a:cs typeface="Georgia" pitchFamily="18" charset="0"/>
            </a:endParaRPr>
          </a:p>
          <a:p>
            <a:pPr marL="0" indent="0">
              <a:buNone/>
              <a:defRPr/>
            </a:pPr>
            <a:r>
              <a:rPr lang="en-US" altLang="en-US" dirty="0">
                <a:cs typeface="Georgia" pitchFamily="18" charset="0"/>
              </a:rPr>
              <a:t>Find your ELR - </a:t>
            </a:r>
          </a:p>
          <a:p>
            <a:pPr marL="0" indent="0">
              <a:buNone/>
              <a:defRPr/>
            </a:pPr>
            <a:r>
              <a:rPr lang="en-US" altLang="en-US" dirty="0">
                <a:cs typeface="Georgia" panose="02040502050405020303" pitchFamily="18" charset="0"/>
                <a:hlinkClick r:id="rId5"/>
              </a:rPr>
              <a:t>http://www.benefits.va.gov/gibill/resources/education_resources/school_certifying_officials/elr.asp</a:t>
            </a:r>
            <a:endParaRPr lang="en-US" altLang="en-US" dirty="0">
              <a:cs typeface="Georgia" panose="02040502050405020303" pitchFamily="18" charset="0"/>
            </a:endParaRPr>
          </a:p>
        </p:txBody>
      </p:sp>
      <p:pic>
        <p:nvPicPr>
          <p:cNvPr id="2" name="Picture 1">
            <a:extLst>
              <a:ext uri="{FF2B5EF4-FFF2-40B4-BE49-F238E27FC236}">
                <a16:creationId xmlns:a16="http://schemas.microsoft.com/office/drawing/2014/main" id="{58C4E962-DB68-422B-87F6-F6B809E1E810}"/>
              </a:ext>
            </a:extLst>
          </p:cNvPr>
          <p:cNvPicPr>
            <a:picLocks noChangeAspect="1"/>
          </p:cNvPicPr>
          <p:nvPr/>
        </p:nvPicPr>
        <p:blipFill rotWithShape="1">
          <a:blip r:embed="rId6"/>
          <a:srcRect l="2060" t="36519" r="4034" b="-1"/>
          <a:stretch/>
        </p:blipFill>
        <p:spPr>
          <a:xfrm>
            <a:off x="998621" y="1915128"/>
            <a:ext cx="1973179" cy="3626154"/>
          </a:xfrm>
          <a:prstGeom prst="rect">
            <a:avLst/>
          </a:prstGeom>
        </p:spPr>
      </p:pic>
    </p:spTree>
    <p:extLst>
      <p:ext uri="{BB962C8B-B14F-4D97-AF65-F5344CB8AC3E}">
        <p14:creationId xmlns:p14="http://schemas.microsoft.com/office/powerpoint/2010/main" val="20127590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Quick Reference to Answer Questions </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a:xfrm>
            <a:off x="4027251" y="1181100"/>
            <a:ext cx="7669449" cy="5676900"/>
          </a:xfrm>
        </p:spPr>
        <p:txBody>
          <a:bodyPr anchor="ctr"/>
          <a:lstStyle/>
          <a:p>
            <a:pPr algn="l">
              <a:spcAft>
                <a:spcPts val="750"/>
              </a:spcAft>
            </a:pPr>
            <a:r>
              <a:rPr lang="en-US" b="0" i="0" u="sng" dirty="0">
                <a:solidFill>
                  <a:srgbClr val="000000"/>
                </a:solidFill>
                <a:effectLst/>
                <a:latin typeface="Arial" panose="020B0604020202020204" pitchFamily="34" charset="0"/>
              </a:rPr>
              <a:t>When to contact your </a:t>
            </a:r>
            <a:r>
              <a:rPr lang="en-US" b="1" i="0" u="sng" dirty="0">
                <a:solidFill>
                  <a:srgbClr val="0000FF"/>
                </a:solidFill>
                <a:effectLst/>
                <a:latin typeface="Arial" panose="020B0604020202020204" pitchFamily="34" charset="0"/>
                <a:hlinkClick r:id="rId3"/>
              </a:rPr>
              <a:t>ELR</a:t>
            </a:r>
            <a:r>
              <a:rPr lang="en-US" b="0" i="0" dirty="0">
                <a:solidFill>
                  <a:srgbClr val="000000"/>
                </a:solidFill>
                <a:effectLst/>
                <a:latin typeface="Arial" panose="020B0604020202020204" pitchFamily="34" charset="0"/>
              </a:rPr>
              <a:t>: </a:t>
            </a:r>
            <a:endParaRPr lang="en-US" b="0" i="0" dirty="0">
              <a:solidFill>
                <a:srgbClr val="000000"/>
              </a:solidFill>
              <a:effectLst/>
              <a:latin typeface="Helvetica Neue"/>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Updating Certifying Officials; VA Form 22-8794</a:t>
            </a:r>
            <a:endParaRPr lang="en-US" b="0" i="0" dirty="0">
              <a:solidFill>
                <a:srgbClr val="000000"/>
              </a:solidFill>
              <a:effectLst/>
              <a:latin typeface="Helvetica Neue"/>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Questions about reporting student enrollment and related changes</a:t>
            </a:r>
            <a:endParaRPr lang="en-US" b="0" i="0" dirty="0">
              <a:solidFill>
                <a:srgbClr val="000000"/>
              </a:solidFill>
              <a:effectLst/>
              <a:latin typeface="Helvetica Neue"/>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Access to VA-Once and related technical guidance</a:t>
            </a:r>
            <a:endParaRPr lang="en-US" b="0" i="0" dirty="0">
              <a:solidFill>
                <a:srgbClr val="000000"/>
              </a:solidFill>
              <a:effectLst/>
              <a:latin typeface="Helvetica Neue"/>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85/15 reporting matters</a:t>
            </a:r>
            <a:endParaRPr lang="en-US" b="0" i="0" dirty="0">
              <a:solidFill>
                <a:srgbClr val="000000"/>
              </a:solidFill>
              <a:effectLst/>
              <a:latin typeface="Helvetica Neue"/>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Clarification of approval issues, WEAMS 22-1998 reports</a:t>
            </a:r>
          </a:p>
          <a:p>
            <a:pPr algn="l">
              <a:buFont typeface="Arial" panose="020B0604020202020204" pitchFamily="34" charset="0"/>
              <a:buChar char="•"/>
            </a:pPr>
            <a:endParaRPr lang="en-US" dirty="0">
              <a:solidFill>
                <a:srgbClr val="000000"/>
              </a:solidFill>
              <a:latin typeface="Arial" panose="020B0604020202020204" pitchFamily="34" charset="0"/>
            </a:endParaRPr>
          </a:p>
          <a:p>
            <a:pPr algn="l"/>
            <a:r>
              <a:rPr lang="en-US" b="0" i="0" u="sng" dirty="0">
                <a:solidFill>
                  <a:srgbClr val="000000"/>
                </a:solidFill>
                <a:effectLst/>
                <a:latin typeface="Arial" panose="020B0604020202020204" pitchFamily="34" charset="0"/>
              </a:rPr>
              <a:t>When to contact the SCO Hotline</a:t>
            </a:r>
            <a:r>
              <a:rPr lang="en-US" b="0" i="0" dirty="0">
                <a:solidFill>
                  <a:srgbClr val="000000"/>
                </a:solidFill>
                <a:effectLst/>
                <a:latin typeface="Arial" panose="020B0604020202020204" pitchFamily="34" charset="0"/>
              </a:rPr>
              <a:t>: (get the number from your ELR)</a:t>
            </a:r>
          </a:p>
          <a:p>
            <a:pPr algn="l"/>
            <a:endParaRPr lang="en-US" b="0" i="0" dirty="0">
              <a:solidFill>
                <a:srgbClr val="000000"/>
              </a:solidFill>
              <a:effectLst/>
              <a:latin typeface="Helvetica Neue"/>
            </a:endParaRPr>
          </a:p>
          <a:p>
            <a:pPr algn="l">
              <a:buFont typeface="Arial" panose="020B0604020202020204" pitchFamily="34" charset="0"/>
              <a:buChar char="•"/>
            </a:pPr>
            <a:r>
              <a:rPr lang="en-US" sz="1800" b="0" i="0" dirty="0">
                <a:solidFill>
                  <a:srgbClr val="000000"/>
                </a:solidFill>
                <a:effectLst/>
                <a:latin typeface="Arial" panose="020B0604020202020204" pitchFamily="34" charset="0"/>
              </a:rPr>
              <a:t>Status of Tuition and Fee payments or Yellow Ribbon payments</a:t>
            </a:r>
            <a:endParaRPr lang="en-US" b="0" i="0" dirty="0">
              <a:solidFill>
                <a:srgbClr val="000000"/>
              </a:solidFill>
              <a:effectLst/>
              <a:latin typeface="Helvetica Neue"/>
            </a:endParaRPr>
          </a:p>
          <a:p>
            <a:pPr algn="l">
              <a:buFont typeface="Arial" panose="020B0604020202020204" pitchFamily="34" charset="0"/>
              <a:buChar char="•"/>
            </a:pPr>
            <a:r>
              <a:rPr lang="en-US" sz="1800" b="0" i="0" dirty="0">
                <a:solidFill>
                  <a:srgbClr val="000000"/>
                </a:solidFill>
                <a:effectLst/>
                <a:latin typeface="Arial" panose="020B0604020202020204" pitchFamily="34" charset="0"/>
              </a:rPr>
              <a:t>Explanation of school debt creation for individual students</a:t>
            </a:r>
            <a:endParaRPr lang="en-US" b="0" i="0" dirty="0">
              <a:solidFill>
                <a:srgbClr val="000000"/>
              </a:solidFill>
              <a:effectLst/>
              <a:latin typeface="Helvetica Neue"/>
            </a:endParaRPr>
          </a:p>
          <a:p>
            <a:pPr algn="l">
              <a:buFont typeface="Arial" panose="020B0604020202020204" pitchFamily="34" charset="0"/>
              <a:buChar char="•"/>
            </a:pPr>
            <a:r>
              <a:rPr lang="en-US" sz="1800" b="0" i="0" dirty="0">
                <a:solidFill>
                  <a:srgbClr val="000000"/>
                </a:solidFill>
                <a:effectLst/>
                <a:latin typeface="Arial" panose="020B0604020202020204" pitchFamily="34" charset="0"/>
              </a:rPr>
              <a:t>Hardship cases</a:t>
            </a:r>
            <a:endParaRPr lang="en-US" b="0" i="0" dirty="0">
              <a:solidFill>
                <a:srgbClr val="000000"/>
              </a:solidFill>
              <a:effectLst/>
              <a:latin typeface="Helvetica Neue"/>
            </a:endParaRPr>
          </a:p>
          <a:p>
            <a:pPr algn="l">
              <a:buFont typeface="Arial" panose="020B0604020202020204" pitchFamily="34" charset="0"/>
              <a:buChar char="•"/>
            </a:pPr>
            <a:endParaRPr lang="en-US" b="0" i="0" dirty="0">
              <a:solidFill>
                <a:srgbClr val="000000"/>
              </a:solidFill>
              <a:effectLst/>
              <a:latin typeface="Helvetica Neue"/>
            </a:endParaRPr>
          </a:p>
          <a:p>
            <a:pPr marL="0" indent="0">
              <a:buNone/>
              <a:defRPr/>
            </a:pPr>
            <a:endParaRPr lang="en-US" altLang="en-US" dirty="0">
              <a:cs typeface="Georgia" panose="02040502050405020303" pitchFamily="18" charset="0"/>
            </a:endParaRPr>
          </a:p>
        </p:txBody>
      </p:sp>
      <p:pic>
        <p:nvPicPr>
          <p:cNvPr id="2" name="Picture 1">
            <a:extLst>
              <a:ext uri="{FF2B5EF4-FFF2-40B4-BE49-F238E27FC236}">
                <a16:creationId xmlns:a16="http://schemas.microsoft.com/office/drawing/2014/main" id="{58C4E962-DB68-422B-87F6-F6B809E1E810}"/>
              </a:ext>
            </a:extLst>
          </p:cNvPr>
          <p:cNvPicPr>
            <a:picLocks noChangeAspect="1"/>
          </p:cNvPicPr>
          <p:nvPr/>
        </p:nvPicPr>
        <p:blipFill rotWithShape="1">
          <a:blip r:embed="rId4"/>
          <a:srcRect l="2060" t="36519" r="4034" b="-1"/>
          <a:stretch/>
        </p:blipFill>
        <p:spPr>
          <a:xfrm>
            <a:off x="998621" y="1915128"/>
            <a:ext cx="1973179" cy="3626154"/>
          </a:xfrm>
          <a:prstGeom prst="rect">
            <a:avLst/>
          </a:prstGeom>
        </p:spPr>
      </p:pic>
    </p:spTree>
    <p:extLst>
      <p:ext uri="{BB962C8B-B14F-4D97-AF65-F5344CB8AC3E}">
        <p14:creationId xmlns:p14="http://schemas.microsoft.com/office/powerpoint/2010/main" val="34376614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Quick Reference to Answer Questions </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a:xfrm>
            <a:off x="4027251" y="887412"/>
            <a:ext cx="7669449" cy="5970588"/>
          </a:xfrm>
        </p:spPr>
        <p:txBody>
          <a:bodyPr anchor="ctr"/>
          <a:lstStyle/>
          <a:p>
            <a:pPr algn="l"/>
            <a:r>
              <a:rPr lang="en-US" sz="1800" b="0" i="0" u="sng" dirty="0">
                <a:solidFill>
                  <a:srgbClr val="000000"/>
                </a:solidFill>
                <a:effectLst/>
                <a:latin typeface="Arial" panose="020B0604020202020204" pitchFamily="34" charset="0"/>
              </a:rPr>
              <a:t>When to contact your </a:t>
            </a:r>
            <a:r>
              <a:rPr lang="en-US" sz="1800" b="1" i="0" u="sng" dirty="0">
                <a:solidFill>
                  <a:srgbClr val="0000FF"/>
                </a:solidFill>
                <a:effectLst/>
                <a:latin typeface="Arial" panose="020B0604020202020204" pitchFamily="34" charset="0"/>
                <a:hlinkClick r:id="rId3"/>
              </a:rPr>
              <a:t>SAA</a:t>
            </a:r>
            <a:r>
              <a:rPr lang="en-US" sz="1800" b="0" i="0" dirty="0">
                <a:solidFill>
                  <a:srgbClr val="000000"/>
                </a:solidFill>
                <a:effectLst/>
                <a:latin typeface="Arial" panose="020B0604020202020204" pitchFamily="34" charset="0"/>
              </a:rPr>
              <a:t>: </a:t>
            </a:r>
            <a:endParaRPr lang="en-US" b="0" i="0" dirty="0">
              <a:solidFill>
                <a:srgbClr val="000000"/>
              </a:solidFill>
              <a:effectLst/>
              <a:latin typeface="Helvetica Neue"/>
            </a:endParaRPr>
          </a:p>
          <a:p>
            <a:pPr algn="l">
              <a:buFont typeface="Arial" panose="020B0604020202020204" pitchFamily="34" charset="0"/>
              <a:buChar char="•"/>
            </a:pPr>
            <a:r>
              <a:rPr lang="en-US" sz="1800" b="0" i="0" dirty="0">
                <a:solidFill>
                  <a:srgbClr val="000000"/>
                </a:solidFill>
                <a:effectLst/>
                <a:latin typeface="Arial" panose="020B0604020202020204" pitchFamily="34" charset="0"/>
              </a:rPr>
              <a:t>Program revisions; new/suspended/cancelled programs</a:t>
            </a:r>
            <a:endParaRPr lang="en-US" b="0" i="0" dirty="0">
              <a:solidFill>
                <a:srgbClr val="000000"/>
              </a:solidFill>
              <a:effectLst/>
              <a:latin typeface="Helvetica Neue"/>
            </a:endParaRPr>
          </a:p>
          <a:p>
            <a:pPr algn="l">
              <a:buFont typeface="Arial" panose="020B0604020202020204" pitchFamily="34" charset="0"/>
              <a:buChar char="•"/>
            </a:pPr>
            <a:r>
              <a:rPr lang="en-US" sz="1800" b="0" i="0" dirty="0">
                <a:solidFill>
                  <a:srgbClr val="000000"/>
                </a:solidFill>
                <a:effectLst/>
                <a:latin typeface="Arial" panose="020B0604020202020204" pitchFamily="34" charset="0"/>
              </a:rPr>
              <a:t>Updated catalogs and related publications</a:t>
            </a:r>
            <a:endParaRPr lang="en-US" b="0" i="0" dirty="0">
              <a:solidFill>
                <a:srgbClr val="000000"/>
              </a:solidFill>
              <a:effectLst/>
              <a:latin typeface="Helvetica Neue"/>
            </a:endParaRPr>
          </a:p>
          <a:p>
            <a:pPr algn="l">
              <a:buFont typeface="Arial" panose="020B0604020202020204" pitchFamily="34" charset="0"/>
              <a:buChar char="•"/>
            </a:pPr>
            <a:r>
              <a:rPr lang="en-US" sz="1800" b="0" i="0" dirty="0">
                <a:solidFill>
                  <a:srgbClr val="000000"/>
                </a:solidFill>
                <a:effectLst/>
                <a:latin typeface="Arial" panose="020B0604020202020204" pitchFamily="34" charset="0"/>
              </a:rPr>
              <a:t>School address updates; including branch and extension locations</a:t>
            </a:r>
            <a:endParaRPr lang="en-US" b="0" i="0" dirty="0">
              <a:solidFill>
                <a:srgbClr val="000000"/>
              </a:solidFill>
              <a:effectLst/>
              <a:latin typeface="Helvetica Neue"/>
            </a:endParaRPr>
          </a:p>
          <a:p>
            <a:pPr algn="l">
              <a:buFont typeface="Arial" panose="020B0604020202020204" pitchFamily="34" charset="0"/>
              <a:buChar char="•"/>
            </a:pPr>
            <a:r>
              <a:rPr lang="en-US" sz="1800" b="0" i="0" dirty="0">
                <a:solidFill>
                  <a:srgbClr val="000000"/>
                </a:solidFill>
                <a:effectLst/>
                <a:latin typeface="Arial" panose="020B0604020202020204" pitchFamily="34" charset="0"/>
              </a:rPr>
              <a:t>Changes in accreditation status</a:t>
            </a:r>
            <a:endParaRPr lang="en-US" b="0" i="0" dirty="0">
              <a:solidFill>
                <a:srgbClr val="000000"/>
              </a:solidFill>
              <a:effectLst/>
              <a:latin typeface="Helvetica Neue"/>
            </a:endParaRPr>
          </a:p>
          <a:p>
            <a:pPr algn="l">
              <a:buFont typeface="Arial" panose="020B0604020202020204" pitchFamily="34" charset="0"/>
              <a:buChar char="•"/>
            </a:pPr>
            <a:r>
              <a:rPr lang="en-US" sz="1800" b="0" i="0" dirty="0">
                <a:solidFill>
                  <a:srgbClr val="000000"/>
                </a:solidFill>
                <a:effectLst/>
                <a:latin typeface="Arial" panose="020B0604020202020204" pitchFamily="34" charset="0"/>
              </a:rPr>
              <a:t>Change of ownership</a:t>
            </a:r>
          </a:p>
          <a:p>
            <a:pPr algn="l">
              <a:buFont typeface="Arial" panose="020B0604020202020204" pitchFamily="34" charset="0"/>
              <a:buChar char="•"/>
            </a:pPr>
            <a:endParaRPr lang="en-US" b="0" i="0" dirty="0">
              <a:solidFill>
                <a:srgbClr val="000000"/>
              </a:solidFill>
              <a:effectLst/>
              <a:latin typeface="Helvetica Neue"/>
            </a:endParaRPr>
          </a:p>
          <a:p>
            <a:pPr algn="l">
              <a:spcAft>
                <a:spcPts val="750"/>
              </a:spcAft>
            </a:pPr>
            <a:r>
              <a:rPr lang="en-US" b="0" i="0" dirty="0">
                <a:solidFill>
                  <a:srgbClr val="000000"/>
                </a:solidFill>
                <a:effectLst/>
                <a:latin typeface="Helvetica Neue"/>
              </a:rPr>
              <a:t> </a:t>
            </a:r>
            <a:r>
              <a:rPr lang="en-US" sz="1800" b="0" i="0" u="sng" dirty="0">
                <a:solidFill>
                  <a:srgbClr val="000000"/>
                </a:solidFill>
                <a:effectLst/>
                <a:latin typeface="Arial" panose="020B0604020202020204" pitchFamily="34" charset="0"/>
              </a:rPr>
              <a:t>When to Contact the VBA Support:</a:t>
            </a:r>
          </a:p>
          <a:p>
            <a:pPr algn="l">
              <a:spcAft>
                <a:spcPts val="750"/>
              </a:spcAft>
            </a:pPr>
            <a:r>
              <a:rPr lang="en-US" sz="1800" b="0" i="0" u="sng" dirty="0">
                <a:solidFill>
                  <a:srgbClr val="000000"/>
                </a:solidFill>
                <a:effectLst/>
                <a:latin typeface="Arial" panose="020B0604020202020204" pitchFamily="34" charset="0"/>
              </a:rPr>
              <a:t>Team at </a:t>
            </a:r>
            <a:r>
              <a:rPr lang="en-US" b="1" i="0" u="sng" dirty="0">
                <a:solidFill>
                  <a:srgbClr val="0000FF"/>
                </a:solidFill>
                <a:effectLst/>
                <a:latin typeface="Arial" panose="020B0604020202020204" pitchFamily="34" charset="0"/>
                <a:hlinkClick r:id="rId4"/>
              </a:rPr>
              <a:t>Support@vbatraining.org</a:t>
            </a:r>
            <a:r>
              <a:rPr lang="en-US" b="0" i="0" dirty="0">
                <a:solidFill>
                  <a:srgbClr val="000000"/>
                </a:solidFill>
                <a:effectLst/>
                <a:latin typeface="Arial" panose="020B0604020202020204" pitchFamily="34" charset="0"/>
              </a:rPr>
              <a:t>:</a:t>
            </a:r>
            <a:endParaRPr lang="en-US" b="0" i="0" dirty="0">
              <a:solidFill>
                <a:srgbClr val="000000"/>
              </a:solidFill>
              <a:effectLst/>
              <a:latin typeface="Helvetica Neue"/>
            </a:endParaRPr>
          </a:p>
          <a:p>
            <a:pPr algn="l">
              <a:spcAft>
                <a:spcPts val="750"/>
              </a:spcAft>
              <a:buFont typeface="Arial" panose="020B0604020202020204" pitchFamily="34" charset="0"/>
              <a:buChar char="•"/>
            </a:pPr>
            <a:r>
              <a:rPr lang="en-US" sz="1800" b="0" i="0" dirty="0">
                <a:solidFill>
                  <a:srgbClr val="000000"/>
                </a:solidFill>
                <a:effectLst/>
                <a:latin typeface="Arial" panose="020B0604020202020204" pitchFamily="34" charset="0"/>
              </a:rPr>
              <a:t>Questions about the functionality of the SCO Online Training portal</a:t>
            </a:r>
            <a:endParaRPr lang="en-US" b="0" i="0" dirty="0">
              <a:solidFill>
                <a:srgbClr val="000000"/>
              </a:solidFill>
              <a:effectLst/>
              <a:latin typeface="Helvetica Neue"/>
            </a:endParaRPr>
          </a:p>
          <a:p>
            <a:pPr algn="l">
              <a:buFont typeface="Arial" panose="020B0604020202020204" pitchFamily="34" charset="0"/>
              <a:buChar char="•"/>
            </a:pPr>
            <a:endParaRPr lang="en-US" b="0" i="0" dirty="0">
              <a:solidFill>
                <a:srgbClr val="000000"/>
              </a:solidFill>
              <a:effectLst/>
              <a:latin typeface="Helvetica Neue"/>
            </a:endParaRPr>
          </a:p>
          <a:p>
            <a:pPr marL="0" indent="0">
              <a:buNone/>
              <a:defRPr/>
            </a:pPr>
            <a:endParaRPr lang="en-US" altLang="en-US" dirty="0">
              <a:cs typeface="Georgia" panose="02040502050405020303" pitchFamily="18" charset="0"/>
            </a:endParaRPr>
          </a:p>
        </p:txBody>
      </p:sp>
      <p:pic>
        <p:nvPicPr>
          <p:cNvPr id="2" name="Picture 1">
            <a:extLst>
              <a:ext uri="{FF2B5EF4-FFF2-40B4-BE49-F238E27FC236}">
                <a16:creationId xmlns:a16="http://schemas.microsoft.com/office/drawing/2014/main" id="{58C4E962-DB68-422B-87F6-F6B809E1E810}"/>
              </a:ext>
            </a:extLst>
          </p:cNvPr>
          <p:cNvPicPr>
            <a:picLocks noChangeAspect="1"/>
          </p:cNvPicPr>
          <p:nvPr/>
        </p:nvPicPr>
        <p:blipFill rotWithShape="1">
          <a:blip r:embed="rId5"/>
          <a:srcRect l="2060" t="36519" r="4034" b="-1"/>
          <a:stretch/>
        </p:blipFill>
        <p:spPr>
          <a:xfrm>
            <a:off x="998621" y="1915128"/>
            <a:ext cx="1973179" cy="3626154"/>
          </a:xfrm>
          <a:prstGeom prst="rect">
            <a:avLst/>
          </a:prstGeom>
        </p:spPr>
      </p:pic>
    </p:spTree>
    <p:extLst>
      <p:ext uri="{BB962C8B-B14F-4D97-AF65-F5344CB8AC3E}">
        <p14:creationId xmlns:p14="http://schemas.microsoft.com/office/powerpoint/2010/main" val="39374268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Student Inquiries</a:t>
            </a:r>
          </a:p>
        </p:txBody>
      </p:sp>
      <p:pic>
        <p:nvPicPr>
          <p:cNvPr id="5" name="Picture Placeholder 3">
            <a:extLst>
              <a:ext uri="{FF2B5EF4-FFF2-40B4-BE49-F238E27FC236}">
                <a16:creationId xmlns:a16="http://schemas.microsoft.com/office/drawing/2014/main" id="{1AA404AB-194B-44BB-BDCE-17A48C4EDB2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p:txBody>
          <a:bodyPr anchor="ctr"/>
          <a:lstStyle/>
          <a:p>
            <a:pPr marL="457200" lvl="1" indent="0">
              <a:spcBef>
                <a:spcPct val="20000"/>
              </a:spcBef>
              <a:buClr>
                <a:srgbClr val="800080"/>
              </a:buClr>
              <a:buSzPct val="60000"/>
              <a:buNone/>
              <a:defRPr/>
            </a:pPr>
            <a:r>
              <a:rPr lang="en-US" kern="0" dirty="0">
                <a:solidFill>
                  <a:schemeClr val="tx1">
                    <a:lumMod val="85000"/>
                    <a:lumOff val="15000"/>
                  </a:schemeClr>
                </a:solidFill>
                <a:cs typeface="Arial" pitchFamily="34" charset="0"/>
              </a:rPr>
              <a:t>Refer students with questions to: </a:t>
            </a:r>
          </a:p>
          <a:p>
            <a:pPr marL="457200" lvl="1" indent="0">
              <a:spcBef>
                <a:spcPct val="20000"/>
              </a:spcBef>
              <a:buClr>
                <a:srgbClr val="800080"/>
              </a:buClr>
              <a:buSzPct val="60000"/>
              <a:buNone/>
              <a:defRPr/>
            </a:pPr>
            <a:endParaRPr lang="en-US" kern="0" dirty="0">
              <a:solidFill>
                <a:schemeClr val="tx1">
                  <a:lumMod val="85000"/>
                  <a:lumOff val="15000"/>
                </a:schemeClr>
              </a:solidFill>
              <a:cs typeface="Arial" pitchFamily="34" charset="0"/>
            </a:endParaRPr>
          </a:p>
          <a:p>
            <a:pPr marL="457200" lvl="1" indent="0">
              <a:spcBef>
                <a:spcPct val="20000"/>
              </a:spcBef>
              <a:buClr>
                <a:srgbClr val="800080"/>
              </a:buClr>
              <a:buSzPct val="60000"/>
              <a:buNone/>
              <a:defRPr/>
            </a:pPr>
            <a:endParaRPr lang="en-US" kern="0" dirty="0">
              <a:solidFill>
                <a:schemeClr val="tx1">
                  <a:lumMod val="85000"/>
                  <a:lumOff val="15000"/>
                </a:schemeClr>
              </a:solidFill>
              <a:cs typeface="Arial" pitchFamily="34" charset="0"/>
            </a:endParaRPr>
          </a:p>
          <a:p>
            <a:pPr marL="457200" lvl="1" indent="0" algn="ctr">
              <a:spcBef>
                <a:spcPct val="20000"/>
              </a:spcBef>
              <a:buClr>
                <a:srgbClr val="800080"/>
              </a:buClr>
              <a:buSzPct val="60000"/>
              <a:buNone/>
              <a:defRPr/>
            </a:pPr>
            <a:r>
              <a:rPr lang="en-US" kern="0" dirty="0">
                <a:solidFill>
                  <a:schemeClr val="tx1">
                    <a:lumMod val="85000"/>
                    <a:lumOff val="15000"/>
                  </a:schemeClr>
                </a:solidFill>
                <a:cs typeface="Arial" pitchFamily="34" charset="0"/>
              </a:rPr>
              <a:t>VA Education Phone number:  </a:t>
            </a:r>
          </a:p>
          <a:p>
            <a:pPr marL="457200" lvl="1" indent="0" algn="ctr">
              <a:spcBef>
                <a:spcPct val="20000"/>
              </a:spcBef>
              <a:buClr>
                <a:srgbClr val="800080"/>
              </a:buClr>
              <a:buSzPct val="60000"/>
              <a:buNone/>
              <a:defRPr/>
            </a:pPr>
            <a:r>
              <a:rPr lang="en-US" b="1" kern="0" dirty="0">
                <a:solidFill>
                  <a:schemeClr val="tx1">
                    <a:lumMod val="85000"/>
                    <a:lumOff val="15000"/>
                  </a:schemeClr>
                </a:solidFill>
                <a:cs typeface="Arial" pitchFamily="34" charset="0"/>
              </a:rPr>
              <a:t>1.888.442.4551</a:t>
            </a:r>
            <a:r>
              <a:rPr lang="en-US" kern="0" dirty="0">
                <a:solidFill>
                  <a:schemeClr val="tx1">
                    <a:lumMod val="85000"/>
                    <a:lumOff val="15000"/>
                  </a:schemeClr>
                </a:solidFill>
                <a:cs typeface="Arial" pitchFamily="34" charset="0"/>
              </a:rPr>
              <a:t>   (1.888.GI Bill 1) </a:t>
            </a:r>
          </a:p>
          <a:p>
            <a:pPr marL="457200" lvl="1" indent="0" algn="ctr">
              <a:spcBef>
                <a:spcPct val="20000"/>
              </a:spcBef>
              <a:buClr>
                <a:srgbClr val="800080"/>
              </a:buClr>
              <a:buSzPct val="60000"/>
              <a:buNone/>
              <a:defRPr/>
            </a:pPr>
            <a:endParaRPr lang="en-US" kern="0" dirty="0">
              <a:solidFill>
                <a:schemeClr val="tx1">
                  <a:lumMod val="85000"/>
                  <a:lumOff val="15000"/>
                </a:schemeClr>
              </a:solidFill>
              <a:cs typeface="Arial" pitchFamily="34" charset="0"/>
            </a:endParaRPr>
          </a:p>
          <a:p>
            <a:pPr marL="457200" lvl="1" indent="0" algn="ctr">
              <a:spcBef>
                <a:spcPct val="20000"/>
              </a:spcBef>
              <a:buClr>
                <a:srgbClr val="800080"/>
              </a:buClr>
              <a:buSzPct val="60000"/>
              <a:buNone/>
              <a:defRPr/>
            </a:pPr>
            <a:r>
              <a:rPr lang="en-US" kern="0" dirty="0">
                <a:solidFill>
                  <a:schemeClr val="tx1">
                    <a:lumMod val="85000"/>
                    <a:lumOff val="15000"/>
                  </a:schemeClr>
                </a:solidFill>
                <a:cs typeface="Arial" pitchFamily="34" charset="0"/>
              </a:rPr>
              <a:t>or </a:t>
            </a:r>
          </a:p>
          <a:p>
            <a:pPr marL="457200" lvl="1" indent="0" algn="ctr">
              <a:spcBef>
                <a:spcPct val="20000"/>
              </a:spcBef>
              <a:buClr>
                <a:srgbClr val="800080"/>
              </a:buClr>
              <a:buSzPct val="60000"/>
              <a:buNone/>
              <a:defRPr/>
            </a:pPr>
            <a:endParaRPr lang="en-US" b="1" kern="0" dirty="0">
              <a:solidFill>
                <a:schemeClr val="tx1">
                  <a:lumMod val="85000"/>
                  <a:lumOff val="15000"/>
                </a:schemeClr>
              </a:solidFill>
              <a:cs typeface="Arial" pitchFamily="34" charset="0"/>
            </a:endParaRPr>
          </a:p>
          <a:p>
            <a:pPr marL="457200" lvl="1" indent="0" algn="ctr">
              <a:spcBef>
                <a:spcPct val="20000"/>
              </a:spcBef>
              <a:buClr>
                <a:srgbClr val="800080"/>
              </a:buClr>
              <a:buSzPct val="60000"/>
              <a:buNone/>
              <a:defRPr/>
            </a:pPr>
            <a:r>
              <a:rPr lang="en-US" kern="0" dirty="0">
                <a:solidFill>
                  <a:schemeClr val="tx1">
                    <a:lumMod val="85000"/>
                    <a:lumOff val="15000"/>
                  </a:schemeClr>
                </a:solidFill>
                <a:cs typeface="Arial" pitchFamily="34" charset="0"/>
              </a:rPr>
              <a:t>Have them login at:</a:t>
            </a:r>
          </a:p>
          <a:p>
            <a:pPr marL="457200" lvl="1" indent="0" algn="ctr">
              <a:spcBef>
                <a:spcPct val="20000"/>
              </a:spcBef>
              <a:buClr>
                <a:srgbClr val="800080"/>
              </a:buClr>
              <a:buSzPct val="60000"/>
              <a:buNone/>
              <a:defRPr/>
            </a:pPr>
            <a:r>
              <a:rPr lang="en-US" b="1" kern="0" dirty="0">
                <a:solidFill>
                  <a:schemeClr val="tx1">
                    <a:lumMod val="85000"/>
                    <a:lumOff val="15000"/>
                  </a:schemeClr>
                </a:solidFill>
                <a:cs typeface="Arial" pitchFamily="34" charset="0"/>
              </a:rPr>
              <a:t>www.benefits.va.gov</a:t>
            </a:r>
          </a:p>
          <a:p>
            <a:pPr marL="0" indent="0">
              <a:buNone/>
              <a:defRPr/>
            </a:pPr>
            <a:endParaRPr lang="en-US" altLang="en-US" dirty="0">
              <a:cs typeface="Georgia" pitchFamily="18" charset="0"/>
            </a:endParaRPr>
          </a:p>
        </p:txBody>
      </p:sp>
    </p:spTree>
    <p:extLst>
      <p:ext uri="{BB962C8B-B14F-4D97-AF65-F5344CB8AC3E}">
        <p14:creationId xmlns:p14="http://schemas.microsoft.com/office/powerpoint/2010/main" val="23987821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p:txBody>
          <a:bodyPr/>
          <a:lstStyle/>
          <a:p>
            <a:r>
              <a:rPr lang="en-US" dirty="0"/>
              <a:t>Other Contacts</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a:xfrm>
            <a:off x="4027251" y="1181100"/>
            <a:ext cx="7669449" cy="5009317"/>
          </a:xfrm>
        </p:spPr>
        <p:txBody>
          <a:bodyPr anchor="ctr"/>
          <a:lstStyle/>
          <a:p>
            <a:pPr marL="0" indent="0">
              <a:buNone/>
              <a:defRPr/>
            </a:pPr>
            <a:r>
              <a:rPr lang="en-US" altLang="en-US" b="1" dirty="0">
                <a:cs typeface="Georgia" pitchFamily="18" charset="0"/>
              </a:rPr>
              <a:t>Hardship Cases, Claims Questions or Student Payment Issues</a:t>
            </a:r>
            <a:r>
              <a:rPr lang="en-US" altLang="en-US" dirty="0">
                <a:cs typeface="Georgia" pitchFamily="18" charset="0"/>
              </a:rPr>
              <a:t>:</a:t>
            </a:r>
          </a:p>
          <a:p>
            <a:pPr marL="0" indent="0">
              <a:buNone/>
              <a:defRPr/>
            </a:pPr>
            <a:r>
              <a:rPr lang="en-US" altLang="en-US" dirty="0">
                <a:solidFill>
                  <a:schemeClr val="tx1">
                    <a:lumMod val="85000"/>
                    <a:lumOff val="15000"/>
                  </a:schemeClr>
                </a:solidFill>
              </a:rPr>
              <a:t>1-855-225-1159</a:t>
            </a:r>
          </a:p>
          <a:p>
            <a:pPr marL="0" indent="0">
              <a:lnSpc>
                <a:spcPct val="150000"/>
              </a:lnSpc>
              <a:buNone/>
              <a:defRPr/>
            </a:pPr>
            <a:r>
              <a:rPr lang="en-US" altLang="en-US" b="1" dirty="0">
                <a:solidFill>
                  <a:schemeClr val="tx1">
                    <a:lumMod val="85000"/>
                    <a:lumOff val="15000"/>
                  </a:schemeClr>
                </a:solidFill>
              </a:rPr>
              <a:t>Debt Management for Debt Dispute or Inquiry</a:t>
            </a:r>
            <a:r>
              <a:rPr lang="en-US" altLang="en-US" dirty="0">
                <a:solidFill>
                  <a:schemeClr val="tx1">
                    <a:lumMod val="85000"/>
                    <a:lumOff val="15000"/>
                  </a:schemeClr>
                </a:solidFill>
              </a:rPr>
              <a:t>:</a:t>
            </a:r>
          </a:p>
          <a:p>
            <a:pPr>
              <a:lnSpc>
                <a:spcPct val="150000"/>
              </a:lnSpc>
              <a:spcBef>
                <a:spcPct val="0"/>
              </a:spcBef>
              <a:buNone/>
              <a:defRPr/>
            </a:pPr>
            <a:r>
              <a:rPr lang="en-US" altLang="en-US" dirty="0">
                <a:solidFill>
                  <a:schemeClr val="tx1">
                    <a:lumMod val="85000"/>
                    <a:lumOff val="15000"/>
                  </a:schemeClr>
                </a:solidFill>
              </a:rPr>
              <a:t>1-800 827-0648 – General Line </a:t>
            </a:r>
          </a:p>
          <a:p>
            <a:pPr>
              <a:lnSpc>
                <a:spcPct val="150000"/>
              </a:lnSpc>
              <a:spcBef>
                <a:spcPct val="0"/>
              </a:spcBef>
              <a:buNone/>
              <a:defRPr/>
            </a:pPr>
            <a:endParaRPr lang="en-US" altLang="en-US" dirty="0">
              <a:solidFill>
                <a:schemeClr val="tx1">
                  <a:lumMod val="85000"/>
                  <a:lumOff val="15000"/>
                </a:schemeClr>
              </a:solidFill>
            </a:endParaRPr>
          </a:p>
          <a:p>
            <a:pPr>
              <a:lnSpc>
                <a:spcPct val="100000"/>
              </a:lnSpc>
              <a:spcBef>
                <a:spcPct val="0"/>
              </a:spcBef>
              <a:buNone/>
              <a:defRPr/>
            </a:pPr>
            <a:r>
              <a:rPr lang="en-US" u="sng" dirty="0">
                <a:hlinkClick r:id="rId3"/>
              </a:rPr>
              <a:t>https://www.va.gov/debtman/</a:t>
            </a:r>
            <a:endParaRPr lang="en-US" u="sng" dirty="0"/>
          </a:p>
          <a:p>
            <a:pPr>
              <a:lnSpc>
                <a:spcPct val="100000"/>
              </a:lnSpc>
              <a:spcBef>
                <a:spcPct val="0"/>
              </a:spcBef>
              <a:buNone/>
              <a:defRPr/>
            </a:pPr>
            <a:endParaRPr lang="en-US" u="sng" dirty="0"/>
          </a:p>
          <a:p>
            <a:pPr>
              <a:lnSpc>
                <a:spcPct val="100000"/>
              </a:lnSpc>
              <a:spcBef>
                <a:spcPct val="0"/>
              </a:spcBef>
              <a:buNone/>
              <a:defRPr/>
            </a:pPr>
            <a:r>
              <a:rPr lang="en-US" b="1" dirty="0"/>
              <a:t>Debt Management Center/School debt issues:</a:t>
            </a:r>
          </a:p>
          <a:p>
            <a:pPr>
              <a:lnSpc>
                <a:spcPct val="100000"/>
              </a:lnSpc>
              <a:spcBef>
                <a:spcPct val="0"/>
              </a:spcBef>
              <a:buNone/>
              <a:defRPr/>
            </a:pPr>
            <a:endParaRPr lang="en-US" b="1" dirty="0"/>
          </a:p>
          <a:p>
            <a:pPr>
              <a:lnSpc>
                <a:spcPct val="100000"/>
              </a:lnSpc>
              <a:spcBef>
                <a:spcPct val="0"/>
              </a:spcBef>
              <a:buNone/>
              <a:defRPr/>
            </a:pPr>
            <a:r>
              <a:rPr lang="en-US" dirty="0"/>
              <a:t>1-833-720-2574</a:t>
            </a:r>
          </a:p>
          <a:p>
            <a:pPr>
              <a:lnSpc>
                <a:spcPct val="100000"/>
              </a:lnSpc>
              <a:spcBef>
                <a:spcPct val="0"/>
              </a:spcBef>
              <a:buNone/>
              <a:defRPr/>
            </a:pPr>
            <a:endParaRPr lang="en-US" dirty="0"/>
          </a:p>
          <a:p>
            <a:pPr>
              <a:lnSpc>
                <a:spcPct val="100000"/>
              </a:lnSpc>
              <a:spcBef>
                <a:spcPct val="0"/>
              </a:spcBef>
              <a:buNone/>
              <a:defRPr/>
            </a:pPr>
            <a:r>
              <a:rPr lang="en-US" dirty="0"/>
              <a:t>International Callers: 1-612-843-6508/</a:t>
            </a:r>
            <a:r>
              <a:rPr lang="en-US" b="1" i="0" u="sng" dirty="0">
                <a:solidFill>
                  <a:srgbClr val="061A43"/>
                </a:solidFill>
                <a:effectLst/>
                <a:latin typeface="arial" panose="020B0604020202020204" pitchFamily="34" charset="0"/>
                <a:hlinkClick r:id="rId4"/>
              </a:rPr>
              <a:t>www.va.gov/debtman</a:t>
            </a:r>
            <a:endParaRPr lang="en-US" dirty="0"/>
          </a:p>
          <a:p>
            <a:pPr>
              <a:lnSpc>
                <a:spcPct val="100000"/>
              </a:lnSpc>
              <a:spcBef>
                <a:spcPct val="0"/>
              </a:spcBef>
              <a:buNone/>
              <a:defRPr/>
            </a:pPr>
            <a:endParaRPr lang="en-US" altLang="en-US" dirty="0">
              <a:solidFill>
                <a:schemeClr val="tx1">
                  <a:lumMod val="85000"/>
                  <a:lumOff val="15000"/>
                </a:schemeClr>
              </a:solidFill>
            </a:endParaRPr>
          </a:p>
          <a:p>
            <a:pPr marL="0" indent="0">
              <a:buNone/>
              <a:defRPr/>
            </a:pPr>
            <a:r>
              <a:rPr lang="en-US" altLang="en-US" b="1" dirty="0">
                <a:solidFill>
                  <a:schemeClr val="tx1">
                    <a:lumMod val="85000"/>
                    <a:lumOff val="15000"/>
                  </a:schemeClr>
                </a:solidFill>
                <a:cs typeface="Georgia" pitchFamily="18" charset="0"/>
              </a:rPr>
              <a:t>RPO Work Study Questions</a:t>
            </a:r>
            <a:r>
              <a:rPr lang="en-US" altLang="en-US" dirty="0">
                <a:solidFill>
                  <a:schemeClr val="tx1">
                    <a:lumMod val="85000"/>
                    <a:lumOff val="15000"/>
                  </a:schemeClr>
                </a:solidFill>
                <a:cs typeface="Georgia" pitchFamily="18" charset="0"/>
              </a:rPr>
              <a:t>:</a:t>
            </a:r>
          </a:p>
          <a:p>
            <a:pPr marL="0" indent="0">
              <a:buNone/>
              <a:defRPr/>
            </a:pPr>
            <a:r>
              <a:rPr lang="en-US" altLang="en-US" dirty="0">
                <a:solidFill>
                  <a:schemeClr val="tx1">
                    <a:lumMod val="85000"/>
                    <a:lumOff val="15000"/>
                  </a:schemeClr>
                </a:solidFill>
              </a:rPr>
              <a:t>(918) 781-7878</a:t>
            </a:r>
          </a:p>
          <a:p>
            <a:pPr marL="0" indent="0">
              <a:buNone/>
              <a:defRPr/>
            </a:pPr>
            <a:endParaRPr lang="en-US" altLang="en-US" dirty="0">
              <a:solidFill>
                <a:schemeClr val="tx1">
                  <a:lumMod val="85000"/>
                  <a:lumOff val="15000"/>
                </a:schemeClr>
              </a:solidFill>
              <a:cs typeface="Georgia" pitchFamily="18" charset="0"/>
            </a:endParaRPr>
          </a:p>
          <a:p>
            <a:pPr marL="0" indent="0">
              <a:buNone/>
              <a:defRPr/>
            </a:pPr>
            <a:endParaRPr lang="en-US" altLang="en-US" dirty="0">
              <a:solidFill>
                <a:schemeClr val="tx1">
                  <a:lumMod val="85000"/>
                  <a:lumOff val="15000"/>
                </a:schemeClr>
              </a:solidFill>
              <a:cs typeface="Georgia" pitchFamily="18" charset="0"/>
            </a:endParaRPr>
          </a:p>
        </p:txBody>
      </p:sp>
      <p:pic>
        <p:nvPicPr>
          <p:cNvPr id="3" name="Picture 2">
            <a:extLst>
              <a:ext uri="{FF2B5EF4-FFF2-40B4-BE49-F238E27FC236}">
                <a16:creationId xmlns:a16="http://schemas.microsoft.com/office/drawing/2014/main" id="{A09F8CBA-6E71-4B39-999E-4696D8DC71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251" y="1265992"/>
            <a:ext cx="3810000" cy="4924425"/>
          </a:xfrm>
          <a:prstGeom prst="rect">
            <a:avLst/>
          </a:prstGeom>
        </p:spPr>
      </p:pic>
    </p:spTree>
    <p:extLst>
      <p:ext uri="{BB962C8B-B14F-4D97-AF65-F5344CB8AC3E}">
        <p14:creationId xmlns:p14="http://schemas.microsoft.com/office/powerpoint/2010/main" val="30089670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306A25-5F09-491E-9624-921B0F3CC0E8}"/>
              </a:ext>
            </a:extLst>
          </p:cNvPr>
          <p:cNvSpPr>
            <a:spLocks noGrp="1"/>
          </p:cNvSpPr>
          <p:nvPr>
            <p:ph type="title"/>
          </p:nvPr>
        </p:nvSpPr>
        <p:spPr>
          <a:xfrm>
            <a:off x="549728" y="571500"/>
            <a:ext cx="11092543" cy="315912"/>
          </a:xfrm>
        </p:spPr>
        <p:txBody>
          <a:bodyPr/>
          <a:lstStyle/>
          <a:p>
            <a:r>
              <a:rPr lang="en-US" dirty="0"/>
              <a:t>Resources</a:t>
            </a:r>
          </a:p>
        </p:txBody>
      </p:sp>
      <p:sp>
        <p:nvSpPr>
          <p:cNvPr id="10" name="Text Placeholder 9">
            <a:extLst>
              <a:ext uri="{FF2B5EF4-FFF2-40B4-BE49-F238E27FC236}">
                <a16:creationId xmlns:a16="http://schemas.microsoft.com/office/drawing/2014/main" id="{D64EAE61-296A-4A55-9A7B-47DC9354050F}"/>
              </a:ext>
            </a:extLst>
          </p:cNvPr>
          <p:cNvSpPr>
            <a:spLocks noGrp="1"/>
          </p:cNvSpPr>
          <p:nvPr>
            <p:ph type="body" sz="quarter" idx="11"/>
          </p:nvPr>
        </p:nvSpPr>
        <p:spPr>
          <a:xfrm>
            <a:off x="4027251" y="1181100"/>
            <a:ext cx="7669449" cy="5094210"/>
          </a:xfrm>
        </p:spPr>
        <p:txBody>
          <a:bodyPr anchor="ctr"/>
          <a:lstStyle/>
          <a:p>
            <a:pPr marL="457200" lvl="1" indent="0">
              <a:buNone/>
            </a:pPr>
            <a:r>
              <a:rPr lang="en-US" altLang="en-US" dirty="0">
                <a:cs typeface="Georgia" panose="02040502050405020303" pitchFamily="18" charset="0"/>
              </a:rPr>
              <a:t>Code of Federal Regulations (CFR)</a:t>
            </a:r>
          </a:p>
          <a:p>
            <a:pPr marL="457200" lvl="1" indent="0">
              <a:buNone/>
            </a:pPr>
            <a:r>
              <a:rPr lang="en-US" altLang="en-US" dirty="0">
                <a:cs typeface="Georgia" panose="02040502050405020303" pitchFamily="18" charset="0"/>
                <a:hlinkClick r:id="rId3"/>
              </a:rPr>
              <a:t>https://www.ecfr.gov/</a:t>
            </a:r>
            <a:endParaRPr lang="en-US" altLang="en-US" dirty="0">
              <a:cs typeface="Georgia" panose="02040502050405020303" pitchFamily="18" charset="0"/>
            </a:endParaRPr>
          </a:p>
          <a:p>
            <a:pPr marL="457200" lvl="1" indent="0">
              <a:buNone/>
            </a:pPr>
            <a:endParaRPr lang="en-US" altLang="en-US" dirty="0">
              <a:cs typeface="Georgia" panose="02040502050405020303" pitchFamily="18" charset="0"/>
            </a:endParaRPr>
          </a:p>
          <a:p>
            <a:pPr marL="457200" lvl="1" indent="0">
              <a:buNone/>
            </a:pPr>
            <a:r>
              <a:rPr lang="en-US" altLang="en-US" dirty="0">
                <a:cs typeface="Georgia" panose="02040502050405020303" pitchFamily="18" charset="0"/>
              </a:rPr>
              <a:t>SCO Handbook &amp; VA-Once user guide</a:t>
            </a:r>
          </a:p>
          <a:p>
            <a:pPr marL="457200" lvl="1" indent="0">
              <a:buNone/>
            </a:pPr>
            <a:r>
              <a:rPr lang="en-US" altLang="en-US" dirty="0">
                <a:cs typeface="Georgia" panose="02040502050405020303" pitchFamily="18" charset="0"/>
                <a:hlinkClick r:id="rId4"/>
              </a:rPr>
              <a:t>http://www.benefits.va.gov/gibill/school_training_resources.asp</a:t>
            </a:r>
            <a:endParaRPr lang="en-US" altLang="en-US" dirty="0">
              <a:cs typeface="Georgia" panose="02040502050405020303" pitchFamily="18" charset="0"/>
            </a:endParaRPr>
          </a:p>
          <a:p>
            <a:pPr marL="457200" lvl="1" indent="0">
              <a:buNone/>
            </a:pPr>
            <a:endParaRPr lang="en-US" altLang="en-US" dirty="0">
              <a:cs typeface="Georgia" panose="02040502050405020303" pitchFamily="18" charset="0"/>
            </a:endParaRPr>
          </a:p>
          <a:p>
            <a:pPr marL="457200" lvl="1" indent="0">
              <a:buNone/>
            </a:pPr>
            <a:r>
              <a:rPr lang="en-US" altLang="en-US" dirty="0">
                <a:cs typeface="Georgia" panose="02040502050405020303" pitchFamily="18" charset="0"/>
              </a:rPr>
              <a:t>Web Automated Reference Material System (WARMS)</a:t>
            </a:r>
          </a:p>
          <a:p>
            <a:pPr marL="457200" lvl="1" indent="0">
              <a:buNone/>
            </a:pPr>
            <a:r>
              <a:rPr lang="en-US" altLang="en-US" dirty="0">
                <a:cs typeface="Georgia" panose="02040502050405020303" pitchFamily="18" charset="0"/>
                <a:hlinkClick r:id="rId5"/>
              </a:rPr>
              <a:t>http://www.benefits.va.gov/warms/</a:t>
            </a:r>
            <a:endParaRPr lang="en-US" altLang="en-US" dirty="0">
              <a:cs typeface="Georgia" panose="02040502050405020303" pitchFamily="18" charset="0"/>
            </a:endParaRPr>
          </a:p>
          <a:p>
            <a:pPr marL="457200" lvl="1" indent="0">
              <a:buNone/>
            </a:pPr>
            <a:endParaRPr lang="en-US" altLang="en-US" dirty="0">
              <a:cs typeface="Georgia" panose="02040502050405020303" pitchFamily="18" charset="0"/>
            </a:endParaRPr>
          </a:p>
          <a:p>
            <a:pPr marL="457200" lvl="1" indent="0">
              <a:buNone/>
            </a:pPr>
            <a:r>
              <a:rPr lang="en-US" altLang="en-US" dirty="0">
                <a:cs typeface="Georgia" panose="02040502050405020303" pitchFamily="18" charset="0"/>
              </a:rPr>
              <a:t>Education Manual (M22-4) </a:t>
            </a:r>
            <a:r>
              <a:rPr lang="en-US" altLang="en-US" dirty="0">
                <a:cs typeface="Georgia" panose="02040502050405020303" pitchFamily="18" charset="0"/>
                <a:hlinkClick r:id="rId6"/>
              </a:rPr>
              <a:t>http://www.benefits.va.gov/warms/M22_4.asp</a:t>
            </a:r>
            <a:endParaRPr lang="en-US" altLang="en-US" dirty="0">
              <a:cs typeface="Georgia" panose="02040502050405020303" pitchFamily="18" charset="0"/>
            </a:endParaRPr>
          </a:p>
          <a:p>
            <a:pPr marL="0" indent="0">
              <a:buNone/>
              <a:defRPr/>
            </a:pPr>
            <a:endParaRPr lang="en-US" altLang="en-US" dirty="0">
              <a:solidFill>
                <a:schemeClr val="tx1">
                  <a:lumMod val="85000"/>
                  <a:lumOff val="15000"/>
                </a:schemeClr>
              </a:solidFill>
              <a:cs typeface="Georgia" pitchFamily="18" charset="0"/>
            </a:endParaRPr>
          </a:p>
        </p:txBody>
      </p:sp>
      <p:pic>
        <p:nvPicPr>
          <p:cNvPr id="3" name="Picture 2">
            <a:extLst>
              <a:ext uri="{FF2B5EF4-FFF2-40B4-BE49-F238E27FC236}">
                <a16:creationId xmlns:a16="http://schemas.microsoft.com/office/drawing/2014/main" id="{A09F8CBA-6E71-4B39-999E-4696D8DC71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251" y="1265992"/>
            <a:ext cx="3810000" cy="4924425"/>
          </a:xfrm>
          <a:prstGeom prst="rect">
            <a:avLst/>
          </a:prstGeom>
        </p:spPr>
      </p:pic>
      <p:pic>
        <p:nvPicPr>
          <p:cNvPr id="4" name="Picture 3">
            <a:extLst>
              <a:ext uri="{FF2B5EF4-FFF2-40B4-BE49-F238E27FC236}">
                <a16:creationId xmlns:a16="http://schemas.microsoft.com/office/drawing/2014/main" id="{01C42A0C-8390-4699-8541-DB740D182D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251" y="1265991"/>
            <a:ext cx="3810000" cy="4924425"/>
          </a:xfrm>
          <a:prstGeom prst="rect">
            <a:avLst/>
          </a:prstGeom>
        </p:spPr>
      </p:pic>
    </p:spTree>
    <p:extLst>
      <p:ext uri="{BB962C8B-B14F-4D97-AF65-F5344CB8AC3E}">
        <p14:creationId xmlns:p14="http://schemas.microsoft.com/office/powerpoint/2010/main" val="3330170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6DC16-C527-4E1E-84C0-A87F013761DD}"/>
              </a:ext>
            </a:extLst>
          </p:cNvPr>
          <p:cNvSpPr>
            <a:spLocks noGrp="1"/>
          </p:cNvSpPr>
          <p:nvPr>
            <p:ph type="title"/>
          </p:nvPr>
        </p:nvSpPr>
        <p:spPr/>
        <p:txBody>
          <a:bodyPr/>
          <a:lstStyle/>
          <a:p>
            <a:endParaRPr lang="en-US" dirty="0"/>
          </a:p>
        </p:txBody>
      </p:sp>
      <p:pic>
        <p:nvPicPr>
          <p:cNvPr id="3" name="Picture Placeholder 2">
            <a:extLst>
              <a:ext uri="{FF2B5EF4-FFF2-40B4-BE49-F238E27FC236}">
                <a16:creationId xmlns:a16="http://schemas.microsoft.com/office/drawing/2014/main" id="{5A485A48-A8DB-4017-B7A9-A8FB8A5B669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 b="45"/>
          <a:stretch>
            <a:fillRect/>
          </a:stretch>
        </p:blipFill>
        <p:spPr/>
      </p:pic>
      <p:sp>
        <p:nvSpPr>
          <p:cNvPr id="7" name="Text Placeholder 6">
            <a:extLst>
              <a:ext uri="{FF2B5EF4-FFF2-40B4-BE49-F238E27FC236}">
                <a16:creationId xmlns:a16="http://schemas.microsoft.com/office/drawing/2014/main" id="{15C34F31-5C5E-49F2-90CA-7AAE912CA6CD}"/>
              </a:ext>
            </a:extLst>
          </p:cNvPr>
          <p:cNvSpPr>
            <a:spLocks noGrp="1"/>
          </p:cNvSpPr>
          <p:nvPr>
            <p:ph type="body" sz="quarter" idx="11"/>
          </p:nvPr>
        </p:nvSpPr>
        <p:spPr/>
        <p:txBody>
          <a:bodyPr anchor="ctr"/>
          <a:lstStyle/>
          <a:p>
            <a:pPr marL="0" indent="0">
              <a:buNone/>
            </a:pPr>
            <a:r>
              <a:rPr lang="en-US" dirty="0"/>
              <a:t>You should be able to:</a:t>
            </a:r>
          </a:p>
          <a:p>
            <a:pPr marL="0" indent="0">
              <a:buNone/>
            </a:pPr>
            <a:endParaRPr lang="en-US" dirty="0"/>
          </a:p>
          <a:p>
            <a:r>
              <a:rPr lang="en-US" dirty="0"/>
              <a:t>Summarize the history of the GI Bill</a:t>
            </a:r>
          </a:p>
          <a:p>
            <a:pPr lvl="0"/>
            <a:r>
              <a:rPr lang="en-US" dirty="0"/>
              <a:t>Describe the current VA educational benefit programs</a:t>
            </a:r>
          </a:p>
          <a:p>
            <a:r>
              <a:rPr lang="en-US" dirty="0"/>
              <a:t>Identify the responsibilities of the SAA</a:t>
            </a:r>
          </a:p>
          <a:p>
            <a:r>
              <a:rPr lang="en-US" dirty="0"/>
              <a:t>Identify the school’s responsibilities via SCO for certify students’ courses, tuition and fees</a:t>
            </a:r>
          </a:p>
          <a:p>
            <a:pPr lvl="0"/>
            <a:r>
              <a:rPr lang="en-US" dirty="0"/>
              <a:t>List points of contact to receive assistance with questions</a:t>
            </a:r>
          </a:p>
        </p:txBody>
      </p:sp>
    </p:spTree>
    <p:extLst>
      <p:ext uri="{BB962C8B-B14F-4D97-AF65-F5344CB8AC3E}">
        <p14:creationId xmlns:p14="http://schemas.microsoft.com/office/powerpoint/2010/main" val="32487392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3D4F3B-510F-4ACD-A4D0-C82436BD5966}"/>
              </a:ext>
            </a:extLst>
          </p:cNvPr>
          <p:cNvGrpSpPr/>
          <p:nvPr/>
        </p:nvGrpSpPr>
        <p:grpSpPr>
          <a:xfrm>
            <a:off x="1409700" y="1130300"/>
            <a:ext cx="10112935" cy="4207942"/>
            <a:chOff x="1228727" y="1694451"/>
            <a:chExt cx="6915197" cy="3246649"/>
          </a:xfrm>
        </p:grpSpPr>
        <p:cxnSp>
          <p:nvCxnSpPr>
            <p:cNvPr id="28" name="Straight Connector 27"/>
            <p:cNvCxnSpPr/>
            <p:nvPr/>
          </p:nvCxnSpPr>
          <p:spPr>
            <a:xfrm>
              <a:off x="4687775" y="2051712"/>
              <a:ext cx="0" cy="458919"/>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44639" y="2051712"/>
              <a:ext cx="0" cy="458919"/>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634878" y="2485985"/>
              <a:ext cx="613414" cy="62171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dirty="0">
                <a:latin typeface="Raleway" panose="020B0503030101060003" pitchFamily="34" charset="0"/>
              </a:endParaRPr>
            </a:p>
          </p:txBody>
        </p:sp>
        <p:sp>
          <p:nvSpPr>
            <p:cNvPr id="9" name="Arrow: Chevron 24"/>
            <p:cNvSpPr/>
            <p:nvPr/>
          </p:nvSpPr>
          <p:spPr>
            <a:xfrm>
              <a:off x="1228727" y="1698002"/>
              <a:ext cx="1431827" cy="399313"/>
            </a:xfrm>
            <a:prstGeom prst="chevron">
              <a:avLst>
                <a:gd name="adj" fmla="val 3371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dirty="0">
                <a:solidFill>
                  <a:schemeClr val="tx1"/>
                </a:solidFill>
                <a:latin typeface="Raleway" panose="020B0503030101060003" pitchFamily="34" charset="0"/>
              </a:endParaRPr>
            </a:p>
          </p:txBody>
        </p:sp>
        <p:sp>
          <p:nvSpPr>
            <p:cNvPr id="31" name="TextBox 30"/>
            <p:cNvSpPr txBox="1"/>
            <p:nvPr/>
          </p:nvSpPr>
          <p:spPr>
            <a:xfrm>
              <a:off x="1633745" y="1719626"/>
              <a:ext cx="807303" cy="248291"/>
            </a:xfrm>
            <a:prstGeom prst="rect">
              <a:avLst/>
            </a:prstGeom>
            <a:noFill/>
          </p:spPr>
          <p:txBody>
            <a:bodyPr wrap="square" rtlCol="0">
              <a:spAutoFit/>
            </a:bodyPr>
            <a:lstStyle/>
            <a:p>
              <a:r>
                <a:rPr lang="en-US" sz="1575" dirty="0">
                  <a:solidFill>
                    <a:schemeClr val="bg1"/>
                  </a:solidFill>
                  <a:latin typeface="Raleway" panose="020B0503030101060003" pitchFamily="34" charset="0"/>
                </a:rPr>
                <a:t>ONE</a:t>
              </a:r>
              <a:endParaRPr lang="en-IN" sz="1575" dirty="0">
                <a:solidFill>
                  <a:schemeClr val="bg1"/>
                </a:solidFill>
                <a:latin typeface="Raleway" panose="020B0503030101060003" pitchFamily="34" charset="0"/>
              </a:endParaRPr>
            </a:p>
          </p:txBody>
        </p:sp>
        <p:sp>
          <p:nvSpPr>
            <p:cNvPr id="36" name="Freeform 5"/>
            <p:cNvSpPr>
              <a:spLocks noEditPoints="1"/>
            </p:cNvSpPr>
            <p:nvPr/>
          </p:nvSpPr>
          <p:spPr bwMode="auto">
            <a:xfrm>
              <a:off x="1807656" y="2647640"/>
              <a:ext cx="283385" cy="269050"/>
            </a:xfrm>
            <a:custGeom>
              <a:avLst/>
              <a:gdLst>
                <a:gd name="T0" fmla="*/ 193 w 275"/>
                <a:gd name="T1" fmla="*/ 242 h 258"/>
                <a:gd name="T2" fmla="*/ 68 w 275"/>
                <a:gd name="T3" fmla="*/ 159 h 258"/>
                <a:gd name="T4" fmla="*/ 68 w 275"/>
                <a:gd name="T5" fmla="*/ 180 h 258"/>
                <a:gd name="T6" fmla="*/ 57 w 275"/>
                <a:gd name="T7" fmla="*/ 207 h 258"/>
                <a:gd name="T8" fmla="*/ 63 w 275"/>
                <a:gd name="T9" fmla="*/ 225 h 258"/>
                <a:gd name="T10" fmla="*/ 50 w 275"/>
                <a:gd name="T11" fmla="*/ 218 h 258"/>
                <a:gd name="T12" fmla="*/ 31 w 275"/>
                <a:gd name="T13" fmla="*/ 185 h 258"/>
                <a:gd name="T14" fmla="*/ 14 w 275"/>
                <a:gd name="T15" fmla="*/ 137 h 258"/>
                <a:gd name="T16" fmla="*/ 7 w 275"/>
                <a:gd name="T17" fmla="*/ 113 h 258"/>
                <a:gd name="T18" fmla="*/ 15 w 275"/>
                <a:gd name="T19" fmla="*/ 101 h 258"/>
                <a:gd name="T20" fmla="*/ 18 w 275"/>
                <a:gd name="T21" fmla="*/ 108 h 258"/>
                <a:gd name="T22" fmla="*/ 29 w 275"/>
                <a:gd name="T23" fmla="*/ 108 h 258"/>
                <a:gd name="T24" fmla="*/ 42 w 275"/>
                <a:gd name="T25" fmla="*/ 120 h 258"/>
                <a:gd name="T26" fmla="*/ 50 w 275"/>
                <a:gd name="T27" fmla="*/ 132 h 258"/>
                <a:gd name="T28" fmla="*/ 67 w 275"/>
                <a:gd name="T29" fmla="*/ 144 h 258"/>
                <a:gd name="T30" fmla="*/ 75 w 275"/>
                <a:gd name="T31" fmla="*/ 30 h 258"/>
                <a:gd name="T32" fmla="*/ 72 w 275"/>
                <a:gd name="T33" fmla="*/ 39 h 258"/>
                <a:gd name="T34" fmla="*/ 68 w 275"/>
                <a:gd name="T35" fmla="*/ 38 h 258"/>
                <a:gd name="T36" fmla="*/ 59 w 275"/>
                <a:gd name="T37" fmla="*/ 42 h 258"/>
                <a:gd name="T38" fmla="*/ 55 w 275"/>
                <a:gd name="T39" fmla="*/ 46 h 258"/>
                <a:gd name="T40" fmla="*/ 46 w 275"/>
                <a:gd name="T41" fmla="*/ 52 h 258"/>
                <a:gd name="T42" fmla="*/ 32 w 275"/>
                <a:gd name="T43" fmla="*/ 63 h 258"/>
                <a:gd name="T44" fmla="*/ 24 w 275"/>
                <a:gd name="T45" fmla="*/ 77 h 258"/>
                <a:gd name="T46" fmla="*/ 23 w 275"/>
                <a:gd name="T47" fmla="*/ 86 h 258"/>
                <a:gd name="T48" fmla="*/ 31 w 275"/>
                <a:gd name="T49" fmla="*/ 92 h 258"/>
                <a:gd name="T50" fmla="*/ 24 w 275"/>
                <a:gd name="T51" fmla="*/ 93 h 258"/>
                <a:gd name="T52" fmla="*/ 20 w 275"/>
                <a:gd name="T53" fmla="*/ 86 h 258"/>
                <a:gd name="T54" fmla="*/ 18 w 275"/>
                <a:gd name="T55" fmla="*/ 77 h 258"/>
                <a:gd name="T56" fmla="*/ 130 w 275"/>
                <a:gd name="T57" fmla="*/ 252 h 258"/>
                <a:gd name="T58" fmla="*/ 96 w 275"/>
                <a:gd name="T59" fmla="*/ 234 h 258"/>
                <a:gd name="T60" fmla="*/ 115 w 275"/>
                <a:gd name="T61" fmla="*/ 235 h 258"/>
                <a:gd name="T62" fmla="*/ 132 w 275"/>
                <a:gd name="T63" fmla="*/ 237 h 258"/>
                <a:gd name="T64" fmla="*/ 143 w 275"/>
                <a:gd name="T65" fmla="*/ 241 h 258"/>
                <a:gd name="T66" fmla="*/ 157 w 275"/>
                <a:gd name="T67" fmla="*/ 242 h 258"/>
                <a:gd name="T68" fmla="*/ 181 w 275"/>
                <a:gd name="T69" fmla="*/ 241 h 258"/>
                <a:gd name="T70" fmla="*/ 235 w 275"/>
                <a:gd name="T71" fmla="*/ 75 h 258"/>
                <a:gd name="T72" fmla="*/ 236 w 275"/>
                <a:gd name="T73" fmla="*/ 94 h 258"/>
                <a:gd name="T74" fmla="*/ 216 w 275"/>
                <a:gd name="T75" fmla="*/ 87 h 258"/>
                <a:gd name="T76" fmla="*/ 212 w 275"/>
                <a:gd name="T77" fmla="*/ 90 h 258"/>
                <a:gd name="T78" fmla="*/ 225 w 275"/>
                <a:gd name="T79" fmla="*/ 107 h 258"/>
                <a:gd name="T80" fmla="*/ 231 w 275"/>
                <a:gd name="T81" fmla="*/ 119 h 258"/>
                <a:gd name="T82" fmla="*/ 222 w 275"/>
                <a:gd name="T83" fmla="*/ 148 h 258"/>
                <a:gd name="T84" fmla="*/ 213 w 275"/>
                <a:gd name="T85" fmla="*/ 174 h 258"/>
                <a:gd name="T86" fmla="*/ 198 w 275"/>
                <a:gd name="T87" fmla="*/ 195 h 258"/>
                <a:gd name="T88" fmla="*/ 176 w 275"/>
                <a:gd name="T89" fmla="*/ 190 h 258"/>
                <a:gd name="T90" fmla="*/ 170 w 275"/>
                <a:gd name="T91" fmla="*/ 169 h 258"/>
                <a:gd name="T92" fmla="*/ 170 w 275"/>
                <a:gd name="T93" fmla="*/ 146 h 258"/>
                <a:gd name="T94" fmla="*/ 161 w 275"/>
                <a:gd name="T95" fmla="*/ 122 h 258"/>
                <a:gd name="T96" fmla="*/ 135 w 275"/>
                <a:gd name="T97" fmla="*/ 122 h 258"/>
                <a:gd name="T98" fmla="*/ 113 w 275"/>
                <a:gd name="T99" fmla="*/ 108 h 258"/>
                <a:gd name="T100" fmla="*/ 111 w 275"/>
                <a:gd name="T101" fmla="*/ 81 h 258"/>
                <a:gd name="T102" fmla="*/ 138 w 275"/>
                <a:gd name="T103" fmla="*/ 59 h 258"/>
                <a:gd name="T104" fmla="*/ 157 w 275"/>
                <a:gd name="T105" fmla="*/ 57 h 258"/>
                <a:gd name="T106" fmla="*/ 174 w 275"/>
                <a:gd name="T107" fmla="*/ 68 h 258"/>
                <a:gd name="T108" fmla="*/ 199 w 275"/>
                <a:gd name="T109" fmla="*/ 64 h 258"/>
                <a:gd name="T110" fmla="*/ 189 w 275"/>
                <a:gd name="T111" fmla="*/ 55 h 258"/>
                <a:gd name="T112" fmla="*/ 195 w 275"/>
                <a:gd name="T113" fmla="*/ 43 h 258"/>
                <a:gd name="T114" fmla="*/ 174 w 275"/>
                <a:gd name="T115" fmla="*/ 52 h 258"/>
                <a:gd name="T116" fmla="*/ 144 w 275"/>
                <a:gd name="T117" fmla="*/ 50 h 258"/>
                <a:gd name="T118" fmla="*/ 145 w 275"/>
                <a:gd name="T119" fmla="*/ 41 h 258"/>
                <a:gd name="T120" fmla="*/ 116 w 275"/>
                <a:gd name="T121" fmla="*/ 27 h 258"/>
                <a:gd name="T122" fmla="*/ 139 w 275"/>
                <a:gd name="T123" fmla="*/ 13 h 258"/>
                <a:gd name="T124" fmla="*/ 248 w 275"/>
                <a:gd name="T125" fmla="*/ 8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5" h="258">
                  <a:moveTo>
                    <a:pt x="228" y="43"/>
                  </a:moveTo>
                  <a:cubicBezTo>
                    <a:pt x="204" y="17"/>
                    <a:pt x="169" y="0"/>
                    <a:pt x="130" y="0"/>
                  </a:cubicBezTo>
                  <a:cubicBezTo>
                    <a:pt x="58" y="0"/>
                    <a:pt x="0" y="58"/>
                    <a:pt x="0" y="129"/>
                  </a:cubicBezTo>
                  <a:cubicBezTo>
                    <a:pt x="0" y="200"/>
                    <a:pt x="58" y="258"/>
                    <a:pt x="130" y="258"/>
                  </a:cubicBezTo>
                  <a:cubicBezTo>
                    <a:pt x="153" y="258"/>
                    <a:pt x="174" y="252"/>
                    <a:pt x="193" y="242"/>
                  </a:cubicBezTo>
                  <a:cubicBezTo>
                    <a:pt x="212" y="233"/>
                    <a:pt x="231" y="218"/>
                    <a:pt x="247" y="191"/>
                  </a:cubicBezTo>
                  <a:cubicBezTo>
                    <a:pt x="275" y="142"/>
                    <a:pt x="268" y="83"/>
                    <a:pt x="228" y="43"/>
                  </a:cubicBezTo>
                  <a:close/>
                  <a:moveTo>
                    <a:pt x="74" y="149"/>
                  </a:moveTo>
                  <a:cubicBezTo>
                    <a:pt x="73" y="151"/>
                    <a:pt x="73" y="153"/>
                    <a:pt x="72" y="154"/>
                  </a:cubicBezTo>
                  <a:cubicBezTo>
                    <a:pt x="71" y="155"/>
                    <a:pt x="69" y="158"/>
                    <a:pt x="68" y="159"/>
                  </a:cubicBezTo>
                  <a:cubicBezTo>
                    <a:pt x="67" y="160"/>
                    <a:pt x="67" y="162"/>
                    <a:pt x="67" y="163"/>
                  </a:cubicBezTo>
                  <a:cubicBezTo>
                    <a:pt x="68" y="165"/>
                    <a:pt x="69" y="167"/>
                    <a:pt x="69" y="168"/>
                  </a:cubicBezTo>
                  <a:cubicBezTo>
                    <a:pt x="69" y="169"/>
                    <a:pt x="70" y="172"/>
                    <a:pt x="69" y="173"/>
                  </a:cubicBezTo>
                  <a:cubicBezTo>
                    <a:pt x="68" y="174"/>
                    <a:pt x="67" y="176"/>
                    <a:pt x="67" y="176"/>
                  </a:cubicBezTo>
                  <a:cubicBezTo>
                    <a:pt x="67" y="176"/>
                    <a:pt x="69" y="178"/>
                    <a:pt x="68" y="180"/>
                  </a:cubicBezTo>
                  <a:cubicBezTo>
                    <a:pt x="66" y="181"/>
                    <a:pt x="64" y="183"/>
                    <a:pt x="63" y="183"/>
                  </a:cubicBezTo>
                  <a:cubicBezTo>
                    <a:pt x="61" y="184"/>
                    <a:pt x="59" y="186"/>
                    <a:pt x="59" y="186"/>
                  </a:cubicBezTo>
                  <a:cubicBezTo>
                    <a:pt x="59" y="186"/>
                    <a:pt x="59" y="191"/>
                    <a:pt x="59" y="192"/>
                  </a:cubicBezTo>
                  <a:cubicBezTo>
                    <a:pt x="59" y="193"/>
                    <a:pt x="54" y="201"/>
                    <a:pt x="56" y="202"/>
                  </a:cubicBezTo>
                  <a:cubicBezTo>
                    <a:pt x="57" y="204"/>
                    <a:pt x="58" y="206"/>
                    <a:pt x="57" y="207"/>
                  </a:cubicBezTo>
                  <a:cubicBezTo>
                    <a:pt x="57" y="209"/>
                    <a:pt x="56" y="208"/>
                    <a:pt x="56" y="209"/>
                  </a:cubicBezTo>
                  <a:cubicBezTo>
                    <a:pt x="55" y="210"/>
                    <a:pt x="52" y="210"/>
                    <a:pt x="54" y="212"/>
                  </a:cubicBezTo>
                  <a:cubicBezTo>
                    <a:pt x="56" y="215"/>
                    <a:pt x="57" y="216"/>
                    <a:pt x="58" y="217"/>
                  </a:cubicBezTo>
                  <a:cubicBezTo>
                    <a:pt x="59" y="219"/>
                    <a:pt x="58" y="219"/>
                    <a:pt x="60" y="221"/>
                  </a:cubicBezTo>
                  <a:cubicBezTo>
                    <a:pt x="61" y="223"/>
                    <a:pt x="61" y="224"/>
                    <a:pt x="63" y="225"/>
                  </a:cubicBezTo>
                  <a:cubicBezTo>
                    <a:pt x="64" y="227"/>
                    <a:pt x="66" y="227"/>
                    <a:pt x="66" y="229"/>
                  </a:cubicBezTo>
                  <a:cubicBezTo>
                    <a:pt x="66" y="230"/>
                    <a:pt x="69" y="233"/>
                    <a:pt x="65" y="231"/>
                  </a:cubicBezTo>
                  <a:cubicBezTo>
                    <a:pt x="62" y="229"/>
                    <a:pt x="65" y="231"/>
                    <a:pt x="60" y="227"/>
                  </a:cubicBezTo>
                  <a:cubicBezTo>
                    <a:pt x="56" y="223"/>
                    <a:pt x="54" y="225"/>
                    <a:pt x="52" y="222"/>
                  </a:cubicBezTo>
                  <a:cubicBezTo>
                    <a:pt x="50" y="220"/>
                    <a:pt x="53" y="228"/>
                    <a:pt x="50" y="218"/>
                  </a:cubicBezTo>
                  <a:cubicBezTo>
                    <a:pt x="46" y="209"/>
                    <a:pt x="45" y="210"/>
                    <a:pt x="44" y="208"/>
                  </a:cubicBezTo>
                  <a:cubicBezTo>
                    <a:pt x="43" y="205"/>
                    <a:pt x="44" y="208"/>
                    <a:pt x="41" y="203"/>
                  </a:cubicBezTo>
                  <a:cubicBezTo>
                    <a:pt x="38" y="198"/>
                    <a:pt x="41" y="201"/>
                    <a:pt x="38" y="198"/>
                  </a:cubicBezTo>
                  <a:cubicBezTo>
                    <a:pt x="36" y="195"/>
                    <a:pt x="36" y="199"/>
                    <a:pt x="34" y="193"/>
                  </a:cubicBezTo>
                  <a:cubicBezTo>
                    <a:pt x="33" y="188"/>
                    <a:pt x="33" y="191"/>
                    <a:pt x="31" y="185"/>
                  </a:cubicBezTo>
                  <a:cubicBezTo>
                    <a:pt x="30" y="178"/>
                    <a:pt x="33" y="178"/>
                    <a:pt x="29" y="175"/>
                  </a:cubicBezTo>
                  <a:cubicBezTo>
                    <a:pt x="25" y="172"/>
                    <a:pt x="26" y="173"/>
                    <a:pt x="24" y="171"/>
                  </a:cubicBezTo>
                  <a:cubicBezTo>
                    <a:pt x="23" y="169"/>
                    <a:pt x="25" y="171"/>
                    <a:pt x="22" y="166"/>
                  </a:cubicBezTo>
                  <a:cubicBezTo>
                    <a:pt x="18" y="160"/>
                    <a:pt x="14" y="158"/>
                    <a:pt x="14" y="148"/>
                  </a:cubicBezTo>
                  <a:cubicBezTo>
                    <a:pt x="14" y="139"/>
                    <a:pt x="14" y="137"/>
                    <a:pt x="14" y="137"/>
                  </a:cubicBezTo>
                  <a:cubicBezTo>
                    <a:pt x="14" y="137"/>
                    <a:pt x="10" y="134"/>
                    <a:pt x="11" y="128"/>
                  </a:cubicBezTo>
                  <a:cubicBezTo>
                    <a:pt x="13" y="122"/>
                    <a:pt x="13" y="124"/>
                    <a:pt x="13" y="122"/>
                  </a:cubicBezTo>
                  <a:cubicBezTo>
                    <a:pt x="12" y="121"/>
                    <a:pt x="12" y="121"/>
                    <a:pt x="10" y="119"/>
                  </a:cubicBezTo>
                  <a:cubicBezTo>
                    <a:pt x="8" y="117"/>
                    <a:pt x="8" y="117"/>
                    <a:pt x="8" y="116"/>
                  </a:cubicBezTo>
                  <a:cubicBezTo>
                    <a:pt x="8" y="115"/>
                    <a:pt x="7" y="114"/>
                    <a:pt x="7" y="113"/>
                  </a:cubicBezTo>
                  <a:cubicBezTo>
                    <a:pt x="8" y="104"/>
                    <a:pt x="10" y="96"/>
                    <a:pt x="13" y="89"/>
                  </a:cubicBezTo>
                  <a:cubicBezTo>
                    <a:pt x="13" y="89"/>
                    <a:pt x="14" y="89"/>
                    <a:pt x="14" y="89"/>
                  </a:cubicBezTo>
                  <a:cubicBezTo>
                    <a:pt x="14" y="90"/>
                    <a:pt x="15" y="91"/>
                    <a:pt x="14" y="92"/>
                  </a:cubicBezTo>
                  <a:cubicBezTo>
                    <a:pt x="14" y="93"/>
                    <a:pt x="14" y="93"/>
                    <a:pt x="14" y="96"/>
                  </a:cubicBezTo>
                  <a:cubicBezTo>
                    <a:pt x="14" y="99"/>
                    <a:pt x="15" y="100"/>
                    <a:pt x="15" y="101"/>
                  </a:cubicBezTo>
                  <a:cubicBezTo>
                    <a:pt x="14" y="102"/>
                    <a:pt x="14" y="104"/>
                    <a:pt x="13" y="105"/>
                  </a:cubicBezTo>
                  <a:cubicBezTo>
                    <a:pt x="13" y="106"/>
                    <a:pt x="14" y="109"/>
                    <a:pt x="15" y="109"/>
                  </a:cubicBezTo>
                  <a:cubicBezTo>
                    <a:pt x="15" y="110"/>
                    <a:pt x="15" y="110"/>
                    <a:pt x="16" y="111"/>
                  </a:cubicBezTo>
                  <a:cubicBezTo>
                    <a:pt x="16" y="111"/>
                    <a:pt x="15" y="114"/>
                    <a:pt x="16" y="111"/>
                  </a:cubicBezTo>
                  <a:cubicBezTo>
                    <a:pt x="18" y="109"/>
                    <a:pt x="18" y="108"/>
                    <a:pt x="18" y="108"/>
                  </a:cubicBezTo>
                  <a:cubicBezTo>
                    <a:pt x="19" y="107"/>
                    <a:pt x="19" y="107"/>
                    <a:pt x="19" y="107"/>
                  </a:cubicBezTo>
                  <a:cubicBezTo>
                    <a:pt x="19" y="107"/>
                    <a:pt x="19" y="105"/>
                    <a:pt x="21" y="106"/>
                  </a:cubicBezTo>
                  <a:cubicBezTo>
                    <a:pt x="23" y="106"/>
                    <a:pt x="24" y="106"/>
                    <a:pt x="24" y="106"/>
                  </a:cubicBezTo>
                  <a:cubicBezTo>
                    <a:pt x="25" y="107"/>
                    <a:pt x="23" y="109"/>
                    <a:pt x="24" y="109"/>
                  </a:cubicBezTo>
                  <a:cubicBezTo>
                    <a:pt x="25" y="110"/>
                    <a:pt x="28" y="108"/>
                    <a:pt x="29" y="108"/>
                  </a:cubicBezTo>
                  <a:cubicBezTo>
                    <a:pt x="30" y="109"/>
                    <a:pt x="31" y="109"/>
                    <a:pt x="31" y="110"/>
                  </a:cubicBezTo>
                  <a:cubicBezTo>
                    <a:pt x="32" y="112"/>
                    <a:pt x="32" y="114"/>
                    <a:pt x="33" y="114"/>
                  </a:cubicBezTo>
                  <a:cubicBezTo>
                    <a:pt x="34" y="114"/>
                    <a:pt x="34" y="116"/>
                    <a:pt x="34" y="117"/>
                  </a:cubicBezTo>
                  <a:cubicBezTo>
                    <a:pt x="35" y="119"/>
                    <a:pt x="37" y="119"/>
                    <a:pt x="38" y="119"/>
                  </a:cubicBezTo>
                  <a:cubicBezTo>
                    <a:pt x="39" y="119"/>
                    <a:pt x="41" y="120"/>
                    <a:pt x="42" y="120"/>
                  </a:cubicBezTo>
                  <a:cubicBezTo>
                    <a:pt x="43" y="121"/>
                    <a:pt x="42" y="122"/>
                    <a:pt x="44" y="122"/>
                  </a:cubicBezTo>
                  <a:cubicBezTo>
                    <a:pt x="45" y="123"/>
                    <a:pt x="46" y="126"/>
                    <a:pt x="46" y="126"/>
                  </a:cubicBezTo>
                  <a:cubicBezTo>
                    <a:pt x="46" y="126"/>
                    <a:pt x="46" y="129"/>
                    <a:pt x="46" y="129"/>
                  </a:cubicBezTo>
                  <a:cubicBezTo>
                    <a:pt x="46" y="130"/>
                    <a:pt x="46" y="132"/>
                    <a:pt x="47" y="132"/>
                  </a:cubicBezTo>
                  <a:cubicBezTo>
                    <a:pt x="48" y="132"/>
                    <a:pt x="50" y="132"/>
                    <a:pt x="50" y="132"/>
                  </a:cubicBezTo>
                  <a:cubicBezTo>
                    <a:pt x="50" y="132"/>
                    <a:pt x="49" y="134"/>
                    <a:pt x="51" y="135"/>
                  </a:cubicBezTo>
                  <a:cubicBezTo>
                    <a:pt x="53" y="136"/>
                    <a:pt x="55" y="137"/>
                    <a:pt x="56" y="137"/>
                  </a:cubicBezTo>
                  <a:cubicBezTo>
                    <a:pt x="57" y="137"/>
                    <a:pt x="55" y="139"/>
                    <a:pt x="57" y="139"/>
                  </a:cubicBezTo>
                  <a:cubicBezTo>
                    <a:pt x="60" y="139"/>
                    <a:pt x="62" y="138"/>
                    <a:pt x="63" y="139"/>
                  </a:cubicBezTo>
                  <a:cubicBezTo>
                    <a:pt x="65" y="140"/>
                    <a:pt x="64" y="142"/>
                    <a:pt x="67" y="144"/>
                  </a:cubicBezTo>
                  <a:cubicBezTo>
                    <a:pt x="70" y="145"/>
                    <a:pt x="71" y="146"/>
                    <a:pt x="72" y="146"/>
                  </a:cubicBezTo>
                  <a:cubicBezTo>
                    <a:pt x="73" y="147"/>
                    <a:pt x="74" y="147"/>
                    <a:pt x="74" y="149"/>
                  </a:cubicBezTo>
                  <a:close/>
                  <a:moveTo>
                    <a:pt x="77" y="24"/>
                  </a:moveTo>
                  <a:cubicBezTo>
                    <a:pt x="77" y="25"/>
                    <a:pt x="75" y="27"/>
                    <a:pt x="75" y="28"/>
                  </a:cubicBezTo>
                  <a:cubicBezTo>
                    <a:pt x="75" y="28"/>
                    <a:pt x="75" y="30"/>
                    <a:pt x="75" y="30"/>
                  </a:cubicBezTo>
                  <a:cubicBezTo>
                    <a:pt x="74" y="32"/>
                    <a:pt x="74" y="32"/>
                    <a:pt x="74" y="32"/>
                  </a:cubicBezTo>
                  <a:cubicBezTo>
                    <a:pt x="74" y="32"/>
                    <a:pt x="73" y="32"/>
                    <a:pt x="73" y="33"/>
                  </a:cubicBezTo>
                  <a:cubicBezTo>
                    <a:pt x="73" y="33"/>
                    <a:pt x="72" y="33"/>
                    <a:pt x="72" y="34"/>
                  </a:cubicBezTo>
                  <a:cubicBezTo>
                    <a:pt x="72" y="35"/>
                    <a:pt x="72" y="37"/>
                    <a:pt x="72" y="37"/>
                  </a:cubicBezTo>
                  <a:cubicBezTo>
                    <a:pt x="72" y="39"/>
                    <a:pt x="72" y="39"/>
                    <a:pt x="72" y="39"/>
                  </a:cubicBezTo>
                  <a:cubicBezTo>
                    <a:pt x="72" y="41"/>
                    <a:pt x="72" y="41"/>
                    <a:pt x="72" y="41"/>
                  </a:cubicBezTo>
                  <a:cubicBezTo>
                    <a:pt x="70" y="42"/>
                    <a:pt x="70" y="42"/>
                    <a:pt x="70" y="42"/>
                  </a:cubicBezTo>
                  <a:cubicBezTo>
                    <a:pt x="70" y="42"/>
                    <a:pt x="67" y="42"/>
                    <a:pt x="67" y="42"/>
                  </a:cubicBezTo>
                  <a:cubicBezTo>
                    <a:pt x="66" y="41"/>
                    <a:pt x="65" y="40"/>
                    <a:pt x="65" y="40"/>
                  </a:cubicBezTo>
                  <a:cubicBezTo>
                    <a:pt x="68" y="38"/>
                    <a:pt x="68" y="38"/>
                    <a:pt x="68" y="38"/>
                  </a:cubicBezTo>
                  <a:cubicBezTo>
                    <a:pt x="68" y="38"/>
                    <a:pt x="68" y="38"/>
                    <a:pt x="67" y="37"/>
                  </a:cubicBezTo>
                  <a:cubicBezTo>
                    <a:pt x="67" y="37"/>
                    <a:pt x="67" y="35"/>
                    <a:pt x="66" y="35"/>
                  </a:cubicBezTo>
                  <a:cubicBezTo>
                    <a:pt x="64" y="36"/>
                    <a:pt x="62" y="38"/>
                    <a:pt x="62" y="38"/>
                  </a:cubicBezTo>
                  <a:cubicBezTo>
                    <a:pt x="60" y="39"/>
                    <a:pt x="60" y="39"/>
                    <a:pt x="60" y="39"/>
                  </a:cubicBezTo>
                  <a:cubicBezTo>
                    <a:pt x="60" y="39"/>
                    <a:pt x="59" y="42"/>
                    <a:pt x="59" y="42"/>
                  </a:cubicBezTo>
                  <a:cubicBezTo>
                    <a:pt x="60" y="42"/>
                    <a:pt x="61" y="42"/>
                    <a:pt x="61" y="42"/>
                  </a:cubicBezTo>
                  <a:cubicBezTo>
                    <a:pt x="61" y="42"/>
                    <a:pt x="61" y="43"/>
                    <a:pt x="61" y="44"/>
                  </a:cubicBezTo>
                  <a:cubicBezTo>
                    <a:pt x="61" y="45"/>
                    <a:pt x="60" y="46"/>
                    <a:pt x="60" y="46"/>
                  </a:cubicBezTo>
                  <a:cubicBezTo>
                    <a:pt x="60" y="46"/>
                    <a:pt x="60" y="47"/>
                    <a:pt x="59" y="47"/>
                  </a:cubicBezTo>
                  <a:cubicBezTo>
                    <a:pt x="57" y="46"/>
                    <a:pt x="56" y="46"/>
                    <a:pt x="55" y="46"/>
                  </a:cubicBezTo>
                  <a:cubicBezTo>
                    <a:pt x="54" y="45"/>
                    <a:pt x="53" y="45"/>
                    <a:pt x="52" y="45"/>
                  </a:cubicBezTo>
                  <a:cubicBezTo>
                    <a:pt x="51" y="46"/>
                    <a:pt x="51" y="46"/>
                    <a:pt x="51" y="46"/>
                  </a:cubicBezTo>
                  <a:cubicBezTo>
                    <a:pt x="51" y="47"/>
                    <a:pt x="47" y="48"/>
                    <a:pt x="47" y="48"/>
                  </a:cubicBezTo>
                  <a:cubicBezTo>
                    <a:pt x="47" y="48"/>
                    <a:pt x="46" y="49"/>
                    <a:pt x="46" y="50"/>
                  </a:cubicBezTo>
                  <a:cubicBezTo>
                    <a:pt x="46" y="50"/>
                    <a:pt x="46" y="52"/>
                    <a:pt x="46" y="52"/>
                  </a:cubicBezTo>
                  <a:cubicBezTo>
                    <a:pt x="46" y="52"/>
                    <a:pt x="44" y="53"/>
                    <a:pt x="43" y="54"/>
                  </a:cubicBezTo>
                  <a:cubicBezTo>
                    <a:pt x="41" y="54"/>
                    <a:pt x="40" y="55"/>
                    <a:pt x="40" y="55"/>
                  </a:cubicBezTo>
                  <a:cubicBezTo>
                    <a:pt x="39" y="57"/>
                    <a:pt x="39" y="57"/>
                    <a:pt x="39" y="57"/>
                  </a:cubicBezTo>
                  <a:cubicBezTo>
                    <a:pt x="39" y="57"/>
                    <a:pt x="38" y="58"/>
                    <a:pt x="37" y="59"/>
                  </a:cubicBezTo>
                  <a:cubicBezTo>
                    <a:pt x="36" y="61"/>
                    <a:pt x="32" y="63"/>
                    <a:pt x="32" y="63"/>
                  </a:cubicBezTo>
                  <a:cubicBezTo>
                    <a:pt x="31" y="63"/>
                    <a:pt x="30" y="65"/>
                    <a:pt x="30" y="66"/>
                  </a:cubicBezTo>
                  <a:cubicBezTo>
                    <a:pt x="29" y="67"/>
                    <a:pt x="30" y="69"/>
                    <a:pt x="29" y="69"/>
                  </a:cubicBezTo>
                  <a:cubicBezTo>
                    <a:pt x="29" y="70"/>
                    <a:pt x="28" y="72"/>
                    <a:pt x="28" y="73"/>
                  </a:cubicBezTo>
                  <a:cubicBezTo>
                    <a:pt x="28" y="74"/>
                    <a:pt x="27" y="75"/>
                    <a:pt x="26" y="76"/>
                  </a:cubicBezTo>
                  <a:cubicBezTo>
                    <a:pt x="26" y="76"/>
                    <a:pt x="25" y="77"/>
                    <a:pt x="24" y="77"/>
                  </a:cubicBezTo>
                  <a:cubicBezTo>
                    <a:pt x="24" y="78"/>
                    <a:pt x="21" y="78"/>
                    <a:pt x="20" y="79"/>
                  </a:cubicBezTo>
                  <a:cubicBezTo>
                    <a:pt x="20" y="80"/>
                    <a:pt x="19" y="81"/>
                    <a:pt x="19" y="82"/>
                  </a:cubicBezTo>
                  <a:cubicBezTo>
                    <a:pt x="19" y="82"/>
                    <a:pt x="20" y="83"/>
                    <a:pt x="21" y="83"/>
                  </a:cubicBezTo>
                  <a:cubicBezTo>
                    <a:pt x="21" y="83"/>
                    <a:pt x="23" y="83"/>
                    <a:pt x="23" y="83"/>
                  </a:cubicBezTo>
                  <a:cubicBezTo>
                    <a:pt x="23" y="83"/>
                    <a:pt x="23" y="86"/>
                    <a:pt x="23" y="86"/>
                  </a:cubicBezTo>
                  <a:cubicBezTo>
                    <a:pt x="23" y="87"/>
                    <a:pt x="22" y="89"/>
                    <a:pt x="23" y="89"/>
                  </a:cubicBezTo>
                  <a:cubicBezTo>
                    <a:pt x="24" y="89"/>
                    <a:pt x="25" y="89"/>
                    <a:pt x="25" y="89"/>
                  </a:cubicBezTo>
                  <a:cubicBezTo>
                    <a:pt x="27" y="90"/>
                    <a:pt x="27" y="90"/>
                    <a:pt x="27" y="90"/>
                  </a:cubicBezTo>
                  <a:cubicBezTo>
                    <a:pt x="30" y="91"/>
                    <a:pt x="30" y="91"/>
                    <a:pt x="30" y="91"/>
                  </a:cubicBezTo>
                  <a:cubicBezTo>
                    <a:pt x="31" y="92"/>
                    <a:pt x="31" y="92"/>
                    <a:pt x="31" y="92"/>
                  </a:cubicBezTo>
                  <a:cubicBezTo>
                    <a:pt x="31" y="92"/>
                    <a:pt x="30" y="93"/>
                    <a:pt x="30" y="94"/>
                  </a:cubicBezTo>
                  <a:cubicBezTo>
                    <a:pt x="30" y="94"/>
                    <a:pt x="29" y="95"/>
                    <a:pt x="29" y="95"/>
                  </a:cubicBezTo>
                  <a:cubicBezTo>
                    <a:pt x="28" y="95"/>
                    <a:pt x="28" y="95"/>
                    <a:pt x="28" y="94"/>
                  </a:cubicBezTo>
                  <a:cubicBezTo>
                    <a:pt x="28" y="93"/>
                    <a:pt x="28" y="92"/>
                    <a:pt x="27" y="92"/>
                  </a:cubicBezTo>
                  <a:cubicBezTo>
                    <a:pt x="26" y="92"/>
                    <a:pt x="25" y="93"/>
                    <a:pt x="24" y="93"/>
                  </a:cubicBezTo>
                  <a:cubicBezTo>
                    <a:pt x="24" y="92"/>
                    <a:pt x="23" y="92"/>
                    <a:pt x="22" y="92"/>
                  </a:cubicBezTo>
                  <a:cubicBezTo>
                    <a:pt x="21" y="91"/>
                    <a:pt x="21" y="92"/>
                    <a:pt x="21" y="91"/>
                  </a:cubicBezTo>
                  <a:cubicBezTo>
                    <a:pt x="22" y="90"/>
                    <a:pt x="22" y="89"/>
                    <a:pt x="22" y="88"/>
                  </a:cubicBezTo>
                  <a:cubicBezTo>
                    <a:pt x="22" y="88"/>
                    <a:pt x="21" y="86"/>
                    <a:pt x="20" y="86"/>
                  </a:cubicBezTo>
                  <a:cubicBezTo>
                    <a:pt x="20" y="86"/>
                    <a:pt x="20" y="88"/>
                    <a:pt x="20" y="86"/>
                  </a:cubicBezTo>
                  <a:cubicBezTo>
                    <a:pt x="19" y="85"/>
                    <a:pt x="18" y="85"/>
                    <a:pt x="18" y="85"/>
                  </a:cubicBezTo>
                  <a:cubicBezTo>
                    <a:pt x="17" y="85"/>
                    <a:pt x="17" y="85"/>
                    <a:pt x="17" y="84"/>
                  </a:cubicBezTo>
                  <a:cubicBezTo>
                    <a:pt x="17" y="84"/>
                    <a:pt x="17" y="82"/>
                    <a:pt x="17" y="82"/>
                  </a:cubicBezTo>
                  <a:cubicBezTo>
                    <a:pt x="17" y="81"/>
                    <a:pt x="17" y="80"/>
                    <a:pt x="17" y="79"/>
                  </a:cubicBezTo>
                  <a:cubicBezTo>
                    <a:pt x="17" y="79"/>
                    <a:pt x="18" y="78"/>
                    <a:pt x="18" y="77"/>
                  </a:cubicBezTo>
                  <a:cubicBezTo>
                    <a:pt x="28" y="56"/>
                    <a:pt x="44" y="38"/>
                    <a:pt x="63" y="25"/>
                  </a:cubicBezTo>
                  <a:cubicBezTo>
                    <a:pt x="67" y="23"/>
                    <a:pt x="72" y="21"/>
                    <a:pt x="75" y="21"/>
                  </a:cubicBezTo>
                  <a:cubicBezTo>
                    <a:pt x="78" y="23"/>
                    <a:pt x="78" y="23"/>
                    <a:pt x="78" y="23"/>
                  </a:cubicBezTo>
                  <a:cubicBezTo>
                    <a:pt x="78" y="23"/>
                    <a:pt x="78" y="24"/>
                    <a:pt x="77" y="24"/>
                  </a:cubicBezTo>
                  <a:close/>
                  <a:moveTo>
                    <a:pt x="130" y="252"/>
                  </a:moveTo>
                  <a:cubicBezTo>
                    <a:pt x="115" y="252"/>
                    <a:pt x="101" y="250"/>
                    <a:pt x="88" y="245"/>
                  </a:cubicBezTo>
                  <a:cubicBezTo>
                    <a:pt x="88" y="244"/>
                    <a:pt x="87" y="244"/>
                    <a:pt x="87" y="244"/>
                  </a:cubicBezTo>
                  <a:cubicBezTo>
                    <a:pt x="87" y="244"/>
                    <a:pt x="86" y="238"/>
                    <a:pt x="88" y="238"/>
                  </a:cubicBezTo>
                  <a:cubicBezTo>
                    <a:pt x="89" y="238"/>
                    <a:pt x="91" y="239"/>
                    <a:pt x="92" y="238"/>
                  </a:cubicBezTo>
                  <a:cubicBezTo>
                    <a:pt x="94" y="236"/>
                    <a:pt x="96" y="234"/>
                    <a:pt x="96" y="234"/>
                  </a:cubicBezTo>
                  <a:cubicBezTo>
                    <a:pt x="97" y="237"/>
                    <a:pt x="97" y="237"/>
                    <a:pt x="97" y="237"/>
                  </a:cubicBezTo>
                  <a:cubicBezTo>
                    <a:pt x="97" y="237"/>
                    <a:pt x="95" y="237"/>
                    <a:pt x="100" y="236"/>
                  </a:cubicBezTo>
                  <a:cubicBezTo>
                    <a:pt x="106" y="235"/>
                    <a:pt x="106" y="236"/>
                    <a:pt x="108" y="235"/>
                  </a:cubicBezTo>
                  <a:cubicBezTo>
                    <a:pt x="110" y="234"/>
                    <a:pt x="113" y="230"/>
                    <a:pt x="114" y="232"/>
                  </a:cubicBezTo>
                  <a:cubicBezTo>
                    <a:pt x="115" y="235"/>
                    <a:pt x="112" y="234"/>
                    <a:pt x="115" y="235"/>
                  </a:cubicBezTo>
                  <a:cubicBezTo>
                    <a:pt x="118" y="236"/>
                    <a:pt x="123" y="234"/>
                    <a:pt x="123" y="234"/>
                  </a:cubicBezTo>
                  <a:cubicBezTo>
                    <a:pt x="123" y="234"/>
                    <a:pt x="132" y="235"/>
                    <a:pt x="132" y="234"/>
                  </a:cubicBezTo>
                  <a:cubicBezTo>
                    <a:pt x="133" y="233"/>
                    <a:pt x="133" y="232"/>
                    <a:pt x="135" y="232"/>
                  </a:cubicBezTo>
                  <a:cubicBezTo>
                    <a:pt x="136" y="232"/>
                    <a:pt x="137" y="235"/>
                    <a:pt x="137" y="235"/>
                  </a:cubicBezTo>
                  <a:cubicBezTo>
                    <a:pt x="132" y="237"/>
                    <a:pt x="132" y="237"/>
                    <a:pt x="132" y="237"/>
                  </a:cubicBezTo>
                  <a:cubicBezTo>
                    <a:pt x="128" y="241"/>
                    <a:pt x="128" y="241"/>
                    <a:pt x="128" y="241"/>
                  </a:cubicBezTo>
                  <a:cubicBezTo>
                    <a:pt x="128" y="241"/>
                    <a:pt x="126" y="241"/>
                    <a:pt x="128" y="242"/>
                  </a:cubicBezTo>
                  <a:cubicBezTo>
                    <a:pt x="129" y="243"/>
                    <a:pt x="130" y="243"/>
                    <a:pt x="132" y="243"/>
                  </a:cubicBezTo>
                  <a:cubicBezTo>
                    <a:pt x="135" y="243"/>
                    <a:pt x="140" y="247"/>
                    <a:pt x="141" y="245"/>
                  </a:cubicBezTo>
                  <a:cubicBezTo>
                    <a:pt x="142" y="242"/>
                    <a:pt x="142" y="242"/>
                    <a:pt x="143" y="241"/>
                  </a:cubicBezTo>
                  <a:cubicBezTo>
                    <a:pt x="144" y="239"/>
                    <a:pt x="144" y="237"/>
                    <a:pt x="146" y="237"/>
                  </a:cubicBezTo>
                  <a:cubicBezTo>
                    <a:pt x="148" y="237"/>
                    <a:pt x="150" y="238"/>
                    <a:pt x="150" y="238"/>
                  </a:cubicBezTo>
                  <a:cubicBezTo>
                    <a:pt x="148" y="242"/>
                    <a:pt x="148" y="242"/>
                    <a:pt x="148" y="242"/>
                  </a:cubicBezTo>
                  <a:cubicBezTo>
                    <a:pt x="148" y="242"/>
                    <a:pt x="152" y="241"/>
                    <a:pt x="153" y="241"/>
                  </a:cubicBezTo>
                  <a:cubicBezTo>
                    <a:pt x="155" y="241"/>
                    <a:pt x="155" y="244"/>
                    <a:pt x="157" y="242"/>
                  </a:cubicBezTo>
                  <a:cubicBezTo>
                    <a:pt x="159" y="240"/>
                    <a:pt x="160" y="240"/>
                    <a:pt x="162" y="239"/>
                  </a:cubicBezTo>
                  <a:cubicBezTo>
                    <a:pt x="164" y="239"/>
                    <a:pt x="167" y="238"/>
                    <a:pt x="168" y="238"/>
                  </a:cubicBezTo>
                  <a:cubicBezTo>
                    <a:pt x="169" y="239"/>
                    <a:pt x="170" y="239"/>
                    <a:pt x="171" y="239"/>
                  </a:cubicBezTo>
                  <a:cubicBezTo>
                    <a:pt x="172" y="239"/>
                    <a:pt x="177" y="242"/>
                    <a:pt x="178" y="242"/>
                  </a:cubicBezTo>
                  <a:cubicBezTo>
                    <a:pt x="178" y="241"/>
                    <a:pt x="180" y="241"/>
                    <a:pt x="181" y="241"/>
                  </a:cubicBezTo>
                  <a:cubicBezTo>
                    <a:pt x="166" y="248"/>
                    <a:pt x="148" y="252"/>
                    <a:pt x="130" y="252"/>
                  </a:cubicBezTo>
                  <a:close/>
                  <a:moveTo>
                    <a:pt x="246" y="86"/>
                  </a:moveTo>
                  <a:cubicBezTo>
                    <a:pt x="244" y="84"/>
                    <a:pt x="244" y="84"/>
                    <a:pt x="243" y="83"/>
                  </a:cubicBezTo>
                  <a:cubicBezTo>
                    <a:pt x="242" y="82"/>
                    <a:pt x="241" y="78"/>
                    <a:pt x="240" y="77"/>
                  </a:cubicBezTo>
                  <a:cubicBezTo>
                    <a:pt x="239" y="76"/>
                    <a:pt x="236" y="76"/>
                    <a:pt x="235" y="75"/>
                  </a:cubicBezTo>
                  <a:cubicBezTo>
                    <a:pt x="234" y="75"/>
                    <a:pt x="234" y="74"/>
                    <a:pt x="234" y="75"/>
                  </a:cubicBezTo>
                  <a:cubicBezTo>
                    <a:pt x="233" y="76"/>
                    <a:pt x="235" y="79"/>
                    <a:pt x="235" y="79"/>
                  </a:cubicBezTo>
                  <a:cubicBezTo>
                    <a:pt x="235" y="84"/>
                    <a:pt x="235" y="84"/>
                    <a:pt x="235" y="84"/>
                  </a:cubicBezTo>
                  <a:cubicBezTo>
                    <a:pt x="235" y="84"/>
                    <a:pt x="237" y="88"/>
                    <a:pt x="237" y="89"/>
                  </a:cubicBezTo>
                  <a:cubicBezTo>
                    <a:pt x="237" y="90"/>
                    <a:pt x="236" y="94"/>
                    <a:pt x="236" y="94"/>
                  </a:cubicBezTo>
                  <a:cubicBezTo>
                    <a:pt x="236" y="94"/>
                    <a:pt x="235" y="97"/>
                    <a:pt x="234" y="98"/>
                  </a:cubicBezTo>
                  <a:cubicBezTo>
                    <a:pt x="233" y="98"/>
                    <a:pt x="226" y="100"/>
                    <a:pt x="226" y="100"/>
                  </a:cubicBezTo>
                  <a:cubicBezTo>
                    <a:pt x="226" y="100"/>
                    <a:pt x="224" y="97"/>
                    <a:pt x="223" y="95"/>
                  </a:cubicBezTo>
                  <a:cubicBezTo>
                    <a:pt x="221" y="93"/>
                    <a:pt x="218" y="92"/>
                    <a:pt x="217" y="92"/>
                  </a:cubicBezTo>
                  <a:cubicBezTo>
                    <a:pt x="216" y="91"/>
                    <a:pt x="218" y="89"/>
                    <a:pt x="216" y="87"/>
                  </a:cubicBezTo>
                  <a:cubicBezTo>
                    <a:pt x="214" y="84"/>
                    <a:pt x="216" y="85"/>
                    <a:pt x="214" y="83"/>
                  </a:cubicBezTo>
                  <a:cubicBezTo>
                    <a:pt x="211" y="81"/>
                    <a:pt x="211" y="81"/>
                    <a:pt x="211" y="81"/>
                  </a:cubicBezTo>
                  <a:cubicBezTo>
                    <a:pt x="211" y="81"/>
                    <a:pt x="206" y="79"/>
                    <a:pt x="208" y="82"/>
                  </a:cubicBezTo>
                  <a:cubicBezTo>
                    <a:pt x="209" y="85"/>
                    <a:pt x="207" y="88"/>
                    <a:pt x="209" y="88"/>
                  </a:cubicBezTo>
                  <a:cubicBezTo>
                    <a:pt x="210" y="89"/>
                    <a:pt x="211" y="87"/>
                    <a:pt x="212" y="90"/>
                  </a:cubicBezTo>
                  <a:cubicBezTo>
                    <a:pt x="214" y="93"/>
                    <a:pt x="214" y="94"/>
                    <a:pt x="215" y="95"/>
                  </a:cubicBezTo>
                  <a:cubicBezTo>
                    <a:pt x="216" y="96"/>
                    <a:pt x="216" y="100"/>
                    <a:pt x="217" y="100"/>
                  </a:cubicBezTo>
                  <a:cubicBezTo>
                    <a:pt x="218" y="100"/>
                    <a:pt x="222" y="100"/>
                    <a:pt x="221" y="101"/>
                  </a:cubicBezTo>
                  <a:cubicBezTo>
                    <a:pt x="221" y="103"/>
                    <a:pt x="219" y="105"/>
                    <a:pt x="221" y="106"/>
                  </a:cubicBezTo>
                  <a:cubicBezTo>
                    <a:pt x="224" y="106"/>
                    <a:pt x="224" y="107"/>
                    <a:pt x="225" y="107"/>
                  </a:cubicBezTo>
                  <a:cubicBezTo>
                    <a:pt x="226" y="106"/>
                    <a:pt x="226" y="107"/>
                    <a:pt x="228" y="106"/>
                  </a:cubicBezTo>
                  <a:cubicBezTo>
                    <a:pt x="230" y="105"/>
                    <a:pt x="232" y="105"/>
                    <a:pt x="232" y="105"/>
                  </a:cubicBezTo>
                  <a:cubicBezTo>
                    <a:pt x="232" y="105"/>
                    <a:pt x="235" y="107"/>
                    <a:pt x="235" y="108"/>
                  </a:cubicBezTo>
                  <a:cubicBezTo>
                    <a:pt x="235" y="109"/>
                    <a:pt x="234" y="114"/>
                    <a:pt x="234" y="114"/>
                  </a:cubicBezTo>
                  <a:cubicBezTo>
                    <a:pt x="231" y="119"/>
                    <a:pt x="231" y="119"/>
                    <a:pt x="231" y="119"/>
                  </a:cubicBezTo>
                  <a:cubicBezTo>
                    <a:pt x="231" y="119"/>
                    <a:pt x="232" y="128"/>
                    <a:pt x="230" y="128"/>
                  </a:cubicBezTo>
                  <a:cubicBezTo>
                    <a:pt x="229" y="128"/>
                    <a:pt x="227" y="132"/>
                    <a:pt x="226" y="132"/>
                  </a:cubicBezTo>
                  <a:cubicBezTo>
                    <a:pt x="225" y="133"/>
                    <a:pt x="225" y="139"/>
                    <a:pt x="225" y="139"/>
                  </a:cubicBezTo>
                  <a:cubicBezTo>
                    <a:pt x="222" y="142"/>
                    <a:pt x="222" y="142"/>
                    <a:pt x="222" y="142"/>
                  </a:cubicBezTo>
                  <a:cubicBezTo>
                    <a:pt x="222" y="142"/>
                    <a:pt x="222" y="147"/>
                    <a:pt x="222" y="148"/>
                  </a:cubicBezTo>
                  <a:cubicBezTo>
                    <a:pt x="222" y="149"/>
                    <a:pt x="223" y="154"/>
                    <a:pt x="222" y="156"/>
                  </a:cubicBezTo>
                  <a:cubicBezTo>
                    <a:pt x="222" y="159"/>
                    <a:pt x="218" y="161"/>
                    <a:pt x="218" y="161"/>
                  </a:cubicBezTo>
                  <a:cubicBezTo>
                    <a:pt x="218" y="161"/>
                    <a:pt x="223" y="165"/>
                    <a:pt x="221" y="166"/>
                  </a:cubicBezTo>
                  <a:cubicBezTo>
                    <a:pt x="218" y="166"/>
                    <a:pt x="216" y="170"/>
                    <a:pt x="215" y="171"/>
                  </a:cubicBezTo>
                  <a:cubicBezTo>
                    <a:pt x="215" y="172"/>
                    <a:pt x="215" y="173"/>
                    <a:pt x="213" y="174"/>
                  </a:cubicBezTo>
                  <a:cubicBezTo>
                    <a:pt x="212" y="174"/>
                    <a:pt x="209" y="174"/>
                    <a:pt x="209" y="175"/>
                  </a:cubicBezTo>
                  <a:cubicBezTo>
                    <a:pt x="209" y="176"/>
                    <a:pt x="209" y="180"/>
                    <a:pt x="209" y="180"/>
                  </a:cubicBezTo>
                  <a:cubicBezTo>
                    <a:pt x="204" y="186"/>
                    <a:pt x="204" y="186"/>
                    <a:pt x="204" y="186"/>
                  </a:cubicBezTo>
                  <a:cubicBezTo>
                    <a:pt x="199" y="191"/>
                    <a:pt x="199" y="191"/>
                    <a:pt x="199" y="191"/>
                  </a:cubicBezTo>
                  <a:cubicBezTo>
                    <a:pt x="199" y="191"/>
                    <a:pt x="199" y="194"/>
                    <a:pt x="198" y="195"/>
                  </a:cubicBezTo>
                  <a:cubicBezTo>
                    <a:pt x="196" y="195"/>
                    <a:pt x="190" y="197"/>
                    <a:pt x="189" y="198"/>
                  </a:cubicBezTo>
                  <a:cubicBezTo>
                    <a:pt x="188" y="199"/>
                    <a:pt x="183" y="201"/>
                    <a:pt x="182" y="201"/>
                  </a:cubicBezTo>
                  <a:cubicBezTo>
                    <a:pt x="181" y="201"/>
                    <a:pt x="183" y="205"/>
                    <a:pt x="181" y="201"/>
                  </a:cubicBezTo>
                  <a:cubicBezTo>
                    <a:pt x="178" y="197"/>
                    <a:pt x="180" y="200"/>
                    <a:pt x="178" y="195"/>
                  </a:cubicBezTo>
                  <a:cubicBezTo>
                    <a:pt x="176" y="190"/>
                    <a:pt x="176" y="194"/>
                    <a:pt x="176" y="190"/>
                  </a:cubicBezTo>
                  <a:cubicBezTo>
                    <a:pt x="176" y="187"/>
                    <a:pt x="176" y="190"/>
                    <a:pt x="176" y="187"/>
                  </a:cubicBezTo>
                  <a:cubicBezTo>
                    <a:pt x="175" y="183"/>
                    <a:pt x="177" y="186"/>
                    <a:pt x="175" y="182"/>
                  </a:cubicBezTo>
                  <a:cubicBezTo>
                    <a:pt x="173" y="178"/>
                    <a:pt x="173" y="179"/>
                    <a:pt x="171" y="177"/>
                  </a:cubicBezTo>
                  <a:cubicBezTo>
                    <a:pt x="169" y="175"/>
                    <a:pt x="167" y="177"/>
                    <a:pt x="168" y="173"/>
                  </a:cubicBezTo>
                  <a:cubicBezTo>
                    <a:pt x="170" y="169"/>
                    <a:pt x="169" y="173"/>
                    <a:pt x="170" y="169"/>
                  </a:cubicBezTo>
                  <a:cubicBezTo>
                    <a:pt x="171" y="165"/>
                    <a:pt x="169" y="165"/>
                    <a:pt x="172" y="163"/>
                  </a:cubicBezTo>
                  <a:cubicBezTo>
                    <a:pt x="174" y="161"/>
                    <a:pt x="176" y="161"/>
                    <a:pt x="176" y="159"/>
                  </a:cubicBezTo>
                  <a:cubicBezTo>
                    <a:pt x="176" y="156"/>
                    <a:pt x="176" y="155"/>
                    <a:pt x="175" y="154"/>
                  </a:cubicBezTo>
                  <a:cubicBezTo>
                    <a:pt x="175" y="152"/>
                    <a:pt x="172" y="150"/>
                    <a:pt x="172" y="149"/>
                  </a:cubicBezTo>
                  <a:cubicBezTo>
                    <a:pt x="172" y="148"/>
                    <a:pt x="172" y="149"/>
                    <a:pt x="170" y="146"/>
                  </a:cubicBezTo>
                  <a:cubicBezTo>
                    <a:pt x="168" y="143"/>
                    <a:pt x="167" y="142"/>
                    <a:pt x="167" y="142"/>
                  </a:cubicBezTo>
                  <a:cubicBezTo>
                    <a:pt x="167" y="142"/>
                    <a:pt x="166" y="136"/>
                    <a:pt x="166" y="133"/>
                  </a:cubicBezTo>
                  <a:cubicBezTo>
                    <a:pt x="166" y="131"/>
                    <a:pt x="165" y="135"/>
                    <a:pt x="166" y="131"/>
                  </a:cubicBezTo>
                  <a:cubicBezTo>
                    <a:pt x="167" y="127"/>
                    <a:pt x="167" y="125"/>
                    <a:pt x="167" y="125"/>
                  </a:cubicBezTo>
                  <a:cubicBezTo>
                    <a:pt x="167" y="125"/>
                    <a:pt x="163" y="122"/>
                    <a:pt x="161" y="122"/>
                  </a:cubicBezTo>
                  <a:cubicBezTo>
                    <a:pt x="159" y="122"/>
                    <a:pt x="160" y="125"/>
                    <a:pt x="157" y="123"/>
                  </a:cubicBezTo>
                  <a:cubicBezTo>
                    <a:pt x="154" y="121"/>
                    <a:pt x="155" y="119"/>
                    <a:pt x="154" y="119"/>
                  </a:cubicBezTo>
                  <a:cubicBezTo>
                    <a:pt x="153" y="118"/>
                    <a:pt x="151" y="118"/>
                    <a:pt x="150" y="119"/>
                  </a:cubicBezTo>
                  <a:cubicBezTo>
                    <a:pt x="148" y="120"/>
                    <a:pt x="145" y="120"/>
                    <a:pt x="142" y="122"/>
                  </a:cubicBezTo>
                  <a:cubicBezTo>
                    <a:pt x="140" y="123"/>
                    <a:pt x="139" y="122"/>
                    <a:pt x="135" y="122"/>
                  </a:cubicBezTo>
                  <a:cubicBezTo>
                    <a:pt x="132" y="122"/>
                    <a:pt x="127" y="124"/>
                    <a:pt x="125" y="122"/>
                  </a:cubicBezTo>
                  <a:cubicBezTo>
                    <a:pt x="122" y="121"/>
                    <a:pt x="122" y="123"/>
                    <a:pt x="120" y="120"/>
                  </a:cubicBezTo>
                  <a:cubicBezTo>
                    <a:pt x="119" y="117"/>
                    <a:pt x="120" y="117"/>
                    <a:pt x="118" y="116"/>
                  </a:cubicBezTo>
                  <a:cubicBezTo>
                    <a:pt x="115" y="114"/>
                    <a:pt x="114" y="115"/>
                    <a:pt x="114" y="113"/>
                  </a:cubicBezTo>
                  <a:cubicBezTo>
                    <a:pt x="114" y="110"/>
                    <a:pt x="115" y="111"/>
                    <a:pt x="113" y="108"/>
                  </a:cubicBezTo>
                  <a:cubicBezTo>
                    <a:pt x="111" y="106"/>
                    <a:pt x="114" y="109"/>
                    <a:pt x="111" y="106"/>
                  </a:cubicBezTo>
                  <a:cubicBezTo>
                    <a:pt x="108" y="102"/>
                    <a:pt x="107" y="105"/>
                    <a:pt x="108" y="102"/>
                  </a:cubicBezTo>
                  <a:cubicBezTo>
                    <a:pt x="109" y="99"/>
                    <a:pt x="110" y="101"/>
                    <a:pt x="110" y="98"/>
                  </a:cubicBezTo>
                  <a:cubicBezTo>
                    <a:pt x="110" y="94"/>
                    <a:pt x="115" y="99"/>
                    <a:pt x="112" y="92"/>
                  </a:cubicBezTo>
                  <a:cubicBezTo>
                    <a:pt x="109" y="85"/>
                    <a:pt x="108" y="86"/>
                    <a:pt x="111" y="81"/>
                  </a:cubicBezTo>
                  <a:cubicBezTo>
                    <a:pt x="114" y="76"/>
                    <a:pt x="118" y="74"/>
                    <a:pt x="119" y="73"/>
                  </a:cubicBezTo>
                  <a:cubicBezTo>
                    <a:pt x="119" y="71"/>
                    <a:pt x="120" y="69"/>
                    <a:pt x="122" y="68"/>
                  </a:cubicBezTo>
                  <a:cubicBezTo>
                    <a:pt x="123" y="67"/>
                    <a:pt x="122" y="66"/>
                    <a:pt x="125" y="66"/>
                  </a:cubicBezTo>
                  <a:cubicBezTo>
                    <a:pt x="127" y="66"/>
                    <a:pt x="130" y="65"/>
                    <a:pt x="132" y="63"/>
                  </a:cubicBezTo>
                  <a:cubicBezTo>
                    <a:pt x="134" y="62"/>
                    <a:pt x="136" y="59"/>
                    <a:pt x="138" y="59"/>
                  </a:cubicBezTo>
                  <a:cubicBezTo>
                    <a:pt x="139" y="58"/>
                    <a:pt x="138" y="59"/>
                    <a:pt x="141" y="58"/>
                  </a:cubicBezTo>
                  <a:cubicBezTo>
                    <a:pt x="143" y="58"/>
                    <a:pt x="144" y="58"/>
                    <a:pt x="146" y="58"/>
                  </a:cubicBezTo>
                  <a:cubicBezTo>
                    <a:pt x="148" y="58"/>
                    <a:pt x="144" y="58"/>
                    <a:pt x="149" y="57"/>
                  </a:cubicBezTo>
                  <a:cubicBezTo>
                    <a:pt x="154" y="56"/>
                    <a:pt x="153" y="56"/>
                    <a:pt x="154" y="56"/>
                  </a:cubicBezTo>
                  <a:cubicBezTo>
                    <a:pt x="155" y="56"/>
                    <a:pt x="155" y="57"/>
                    <a:pt x="157" y="57"/>
                  </a:cubicBezTo>
                  <a:cubicBezTo>
                    <a:pt x="159" y="57"/>
                    <a:pt x="159" y="53"/>
                    <a:pt x="159" y="57"/>
                  </a:cubicBezTo>
                  <a:cubicBezTo>
                    <a:pt x="159" y="62"/>
                    <a:pt x="157" y="64"/>
                    <a:pt x="161" y="64"/>
                  </a:cubicBezTo>
                  <a:cubicBezTo>
                    <a:pt x="164" y="64"/>
                    <a:pt x="161" y="64"/>
                    <a:pt x="164" y="64"/>
                  </a:cubicBezTo>
                  <a:cubicBezTo>
                    <a:pt x="168" y="64"/>
                    <a:pt x="167" y="65"/>
                    <a:pt x="169" y="66"/>
                  </a:cubicBezTo>
                  <a:cubicBezTo>
                    <a:pt x="171" y="67"/>
                    <a:pt x="172" y="68"/>
                    <a:pt x="174" y="68"/>
                  </a:cubicBezTo>
                  <a:cubicBezTo>
                    <a:pt x="177" y="68"/>
                    <a:pt x="173" y="72"/>
                    <a:pt x="177" y="68"/>
                  </a:cubicBezTo>
                  <a:cubicBezTo>
                    <a:pt x="181" y="64"/>
                    <a:pt x="174" y="63"/>
                    <a:pt x="181" y="64"/>
                  </a:cubicBezTo>
                  <a:cubicBezTo>
                    <a:pt x="188" y="65"/>
                    <a:pt x="189" y="66"/>
                    <a:pt x="190" y="66"/>
                  </a:cubicBezTo>
                  <a:cubicBezTo>
                    <a:pt x="191" y="65"/>
                    <a:pt x="191" y="66"/>
                    <a:pt x="194" y="65"/>
                  </a:cubicBezTo>
                  <a:cubicBezTo>
                    <a:pt x="197" y="63"/>
                    <a:pt x="198" y="63"/>
                    <a:pt x="199" y="64"/>
                  </a:cubicBezTo>
                  <a:cubicBezTo>
                    <a:pt x="200" y="64"/>
                    <a:pt x="200" y="67"/>
                    <a:pt x="201" y="64"/>
                  </a:cubicBezTo>
                  <a:cubicBezTo>
                    <a:pt x="202" y="62"/>
                    <a:pt x="205" y="63"/>
                    <a:pt x="201" y="61"/>
                  </a:cubicBezTo>
                  <a:cubicBezTo>
                    <a:pt x="198" y="59"/>
                    <a:pt x="196" y="61"/>
                    <a:pt x="196" y="59"/>
                  </a:cubicBezTo>
                  <a:cubicBezTo>
                    <a:pt x="195" y="56"/>
                    <a:pt x="199" y="57"/>
                    <a:pt x="195" y="56"/>
                  </a:cubicBezTo>
                  <a:cubicBezTo>
                    <a:pt x="192" y="56"/>
                    <a:pt x="192" y="56"/>
                    <a:pt x="189" y="55"/>
                  </a:cubicBezTo>
                  <a:cubicBezTo>
                    <a:pt x="187" y="54"/>
                    <a:pt x="184" y="58"/>
                    <a:pt x="183" y="55"/>
                  </a:cubicBezTo>
                  <a:cubicBezTo>
                    <a:pt x="182" y="52"/>
                    <a:pt x="177" y="57"/>
                    <a:pt x="182" y="52"/>
                  </a:cubicBezTo>
                  <a:cubicBezTo>
                    <a:pt x="187" y="48"/>
                    <a:pt x="185" y="46"/>
                    <a:pt x="189" y="47"/>
                  </a:cubicBezTo>
                  <a:cubicBezTo>
                    <a:pt x="192" y="48"/>
                    <a:pt x="191" y="51"/>
                    <a:pt x="193" y="49"/>
                  </a:cubicBezTo>
                  <a:cubicBezTo>
                    <a:pt x="195" y="47"/>
                    <a:pt x="199" y="46"/>
                    <a:pt x="195" y="43"/>
                  </a:cubicBezTo>
                  <a:cubicBezTo>
                    <a:pt x="191" y="41"/>
                    <a:pt x="194" y="42"/>
                    <a:pt x="190" y="40"/>
                  </a:cubicBezTo>
                  <a:cubicBezTo>
                    <a:pt x="186" y="38"/>
                    <a:pt x="183" y="47"/>
                    <a:pt x="181" y="46"/>
                  </a:cubicBezTo>
                  <a:cubicBezTo>
                    <a:pt x="179" y="45"/>
                    <a:pt x="178" y="44"/>
                    <a:pt x="177" y="44"/>
                  </a:cubicBezTo>
                  <a:cubicBezTo>
                    <a:pt x="176" y="45"/>
                    <a:pt x="176" y="48"/>
                    <a:pt x="175" y="50"/>
                  </a:cubicBezTo>
                  <a:cubicBezTo>
                    <a:pt x="175" y="53"/>
                    <a:pt x="178" y="53"/>
                    <a:pt x="174" y="52"/>
                  </a:cubicBezTo>
                  <a:cubicBezTo>
                    <a:pt x="170" y="50"/>
                    <a:pt x="178" y="51"/>
                    <a:pt x="169" y="47"/>
                  </a:cubicBezTo>
                  <a:cubicBezTo>
                    <a:pt x="161" y="44"/>
                    <a:pt x="158" y="45"/>
                    <a:pt x="156" y="46"/>
                  </a:cubicBezTo>
                  <a:cubicBezTo>
                    <a:pt x="155" y="47"/>
                    <a:pt x="153" y="47"/>
                    <a:pt x="152" y="48"/>
                  </a:cubicBezTo>
                  <a:cubicBezTo>
                    <a:pt x="152" y="49"/>
                    <a:pt x="155" y="51"/>
                    <a:pt x="152" y="49"/>
                  </a:cubicBezTo>
                  <a:cubicBezTo>
                    <a:pt x="148" y="47"/>
                    <a:pt x="144" y="50"/>
                    <a:pt x="144" y="50"/>
                  </a:cubicBezTo>
                  <a:cubicBezTo>
                    <a:pt x="144" y="50"/>
                    <a:pt x="143" y="50"/>
                    <a:pt x="142" y="51"/>
                  </a:cubicBezTo>
                  <a:cubicBezTo>
                    <a:pt x="140" y="52"/>
                    <a:pt x="137" y="53"/>
                    <a:pt x="135" y="52"/>
                  </a:cubicBezTo>
                  <a:cubicBezTo>
                    <a:pt x="134" y="52"/>
                    <a:pt x="130" y="53"/>
                    <a:pt x="133" y="49"/>
                  </a:cubicBezTo>
                  <a:cubicBezTo>
                    <a:pt x="136" y="45"/>
                    <a:pt x="134" y="47"/>
                    <a:pt x="139" y="45"/>
                  </a:cubicBezTo>
                  <a:cubicBezTo>
                    <a:pt x="144" y="43"/>
                    <a:pt x="152" y="42"/>
                    <a:pt x="145" y="41"/>
                  </a:cubicBezTo>
                  <a:cubicBezTo>
                    <a:pt x="138" y="39"/>
                    <a:pt x="149" y="39"/>
                    <a:pt x="140" y="35"/>
                  </a:cubicBezTo>
                  <a:cubicBezTo>
                    <a:pt x="131" y="31"/>
                    <a:pt x="131" y="37"/>
                    <a:pt x="131" y="31"/>
                  </a:cubicBezTo>
                  <a:cubicBezTo>
                    <a:pt x="132" y="26"/>
                    <a:pt x="131" y="25"/>
                    <a:pt x="129" y="26"/>
                  </a:cubicBezTo>
                  <a:cubicBezTo>
                    <a:pt x="127" y="26"/>
                    <a:pt x="122" y="27"/>
                    <a:pt x="120" y="27"/>
                  </a:cubicBezTo>
                  <a:cubicBezTo>
                    <a:pt x="117" y="28"/>
                    <a:pt x="120" y="29"/>
                    <a:pt x="116" y="27"/>
                  </a:cubicBezTo>
                  <a:cubicBezTo>
                    <a:pt x="112" y="25"/>
                    <a:pt x="111" y="28"/>
                    <a:pt x="112" y="25"/>
                  </a:cubicBezTo>
                  <a:cubicBezTo>
                    <a:pt x="114" y="21"/>
                    <a:pt x="114" y="21"/>
                    <a:pt x="116" y="18"/>
                  </a:cubicBezTo>
                  <a:cubicBezTo>
                    <a:pt x="119" y="16"/>
                    <a:pt x="118" y="9"/>
                    <a:pt x="124" y="12"/>
                  </a:cubicBezTo>
                  <a:cubicBezTo>
                    <a:pt x="130" y="15"/>
                    <a:pt x="128" y="14"/>
                    <a:pt x="132" y="14"/>
                  </a:cubicBezTo>
                  <a:cubicBezTo>
                    <a:pt x="137" y="14"/>
                    <a:pt x="139" y="13"/>
                    <a:pt x="139" y="13"/>
                  </a:cubicBezTo>
                  <a:cubicBezTo>
                    <a:pt x="139" y="12"/>
                    <a:pt x="134" y="9"/>
                    <a:pt x="134" y="9"/>
                  </a:cubicBezTo>
                  <a:cubicBezTo>
                    <a:pt x="134" y="9"/>
                    <a:pt x="132" y="10"/>
                    <a:pt x="133" y="9"/>
                  </a:cubicBezTo>
                  <a:cubicBezTo>
                    <a:pt x="133" y="8"/>
                    <a:pt x="135" y="6"/>
                    <a:pt x="135" y="6"/>
                  </a:cubicBezTo>
                  <a:cubicBezTo>
                    <a:pt x="134" y="6"/>
                    <a:pt x="134" y="6"/>
                    <a:pt x="134" y="6"/>
                  </a:cubicBezTo>
                  <a:cubicBezTo>
                    <a:pt x="187" y="7"/>
                    <a:pt x="231" y="41"/>
                    <a:pt x="248" y="88"/>
                  </a:cubicBezTo>
                  <a:cubicBezTo>
                    <a:pt x="247" y="87"/>
                    <a:pt x="247" y="88"/>
                    <a:pt x="246" y="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IN" sz="506" dirty="0">
                <a:latin typeface="Raleway" panose="020B0503030101060003" pitchFamily="34" charset="0"/>
              </a:endParaRPr>
            </a:p>
          </p:txBody>
        </p:sp>
        <p:sp>
          <p:nvSpPr>
            <p:cNvPr id="5" name="Oval 4"/>
            <p:cNvSpPr/>
            <p:nvPr/>
          </p:nvSpPr>
          <p:spPr>
            <a:xfrm>
              <a:off x="2991228" y="2475935"/>
              <a:ext cx="613414" cy="621713"/>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dirty="0">
                <a:latin typeface="Raleway" panose="020B0503030101060003" pitchFamily="34" charset="0"/>
              </a:endParaRPr>
            </a:p>
          </p:txBody>
        </p:sp>
        <p:sp>
          <p:nvSpPr>
            <p:cNvPr id="10" name="Arrow: Chevron 25"/>
            <p:cNvSpPr/>
            <p:nvPr/>
          </p:nvSpPr>
          <p:spPr>
            <a:xfrm>
              <a:off x="2582022" y="1697879"/>
              <a:ext cx="1431827" cy="399313"/>
            </a:xfrm>
            <a:prstGeom prst="chevron">
              <a:avLst>
                <a:gd name="adj" fmla="val 3371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dirty="0">
                <a:solidFill>
                  <a:schemeClr val="tx1"/>
                </a:solidFill>
                <a:latin typeface="Raleway" panose="020B0503030101060003" pitchFamily="34" charset="0"/>
              </a:endParaRPr>
            </a:p>
          </p:txBody>
        </p:sp>
        <p:cxnSp>
          <p:nvCxnSpPr>
            <p:cNvPr id="27" name="Straight Connector 26"/>
            <p:cNvCxnSpPr/>
            <p:nvPr/>
          </p:nvCxnSpPr>
          <p:spPr>
            <a:xfrm>
              <a:off x="3313900" y="2051712"/>
              <a:ext cx="0" cy="458919"/>
            </a:xfrm>
            <a:prstGeom prst="line">
              <a:avLst/>
            </a:prstGeom>
            <a:ln w="381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993769" y="1719626"/>
              <a:ext cx="807303" cy="248291"/>
            </a:xfrm>
            <a:prstGeom prst="rect">
              <a:avLst/>
            </a:prstGeom>
            <a:noFill/>
          </p:spPr>
          <p:txBody>
            <a:bodyPr wrap="square" rtlCol="0">
              <a:spAutoFit/>
            </a:bodyPr>
            <a:lstStyle/>
            <a:p>
              <a:r>
                <a:rPr lang="en-US" sz="1575" dirty="0">
                  <a:solidFill>
                    <a:schemeClr val="bg1"/>
                  </a:solidFill>
                  <a:latin typeface="Raleway" panose="020B0503030101060003" pitchFamily="34" charset="0"/>
                </a:rPr>
                <a:t>TWO</a:t>
              </a:r>
              <a:endParaRPr lang="en-IN" sz="1575" dirty="0">
                <a:solidFill>
                  <a:schemeClr val="bg1"/>
                </a:solidFill>
                <a:latin typeface="Raleway" panose="020B0503030101060003" pitchFamily="34" charset="0"/>
              </a:endParaRPr>
            </a:p>
          </p:txBody>
        </p:sp>
        <p:sp>
          <p:nvSpPr>
            <p:cNvPr id="37" name="Freeform 9"/>
            <p:cNvSpPr>
              <a:spLocks noEditPoints="1"/>
            </p:cNvSpPr>
            <p:nvPr/>
          </p:nvSpPr>
          <p:spPr bwMode="auto">
            <a:xfrm>
              <a:off x="3202579" y="2649361"/>
              <a:ext cx="202001" cy="273503"/>
            </a:xfrm>
            <a:custGeom>
              <a:avLst/>
              <a:gdLst>
                <a:gd name="T0" fmla="*/ 46 w 192"/>
                <a:gd name="T1" fmla="*/ 98 h 258"/>
                <a:gd name="T2" fmla="*/ 96 w 192"/>
                <a:gd name="T3" fmla="*/ 135 h 258"/>
                <a:gd name="T4" fmla="*/ 146 w 192"/>
                <a:gd name="T5" fmla="*/ 98 h 258"/>
                <a:gd name="T6" fmla="*/ 162 w 192"/>
                <a:gd name="T7" fmla="*/ 81 h 258"/>
                <a:gd name="T8" fmla="*/ 164 w 192"/>
                <a:gd name="T9" fmla="*/ 65 h 258"/>
                <a:gd name="T10" fmla="*/ 156 w 192"/>
                <a:gd name="T11" fmla="*/ 54 h 258"/>
                <a:gd name="T12" fmla="*/ 96 w 192"/>
                <a:gd name="T13" fmla="*/ 0 h 258"/>
                <a:gd name="T14" fmla="*/ 37 w 192"/>
                <a:gd name="T15" fmla="*/ 54 h 258"/>
                <a:gd name="T16" fmla="*/ 28 w 192"/>
                <a:gd name="T17" fmla="*/ 65 h 258"/>
                <a:gd name="T18" fmla="*/ 30 w 192"/>
                <a:gd name="T19" fmla="*/ 81 h 258"/>
                <a:gd name="T20" fmla="*/ 46 w 192"/>
                <a:gd name="T21" fmla="*/ 98 h 258"/>
                <a:gd name="T22" fmla="*/ 39 w 192"/>
                <a:gd name="T23" fmla="*/ 68 h 258"/>
                <a:gd name="T24" fmla="*/ 41 w 192"/>
                <a:gd name="T25" fmla="*/ 64 h 258"/>
                <a:gd name="T26" fmla="*/ 42 w 192"/>
                <a:gd name="T27" fmla="*/ 64 h 258"/>
                <a:gd name="T28" fmla="*/ 47 w 192"/>
                <a:gd name="T29" fmla="*/ 63 h 258"/>
                <a:gd name="T30" fmla="*/ 47 w 192"/>
                <a:gd name="T31" fmla="*/ 58 h 258"/>
                <a:gd name="T32" fmla="*/ 51 w 192"/>
                <a:gd name="T33" fmla="*/ 41 h 258"/>
                <a:gd name="T34" fmla="*/ 141 w 192"/>
                <a:gd name="T35" fmla="*/ 41 h 258"/>
                <a:gd name="T36" fmla="*/ 145 w 192"/>
                <a:gd name="T37" fmla="*/ 58 h 258"/>
                <a:gd name="T38" fmla="*/ 145 w 192"/>
                <a:gd name="T39" fmla="*/ 63 h 258"/>
                <a:gd name="T40" fmla="*/ 150 w 192"/>
                <a:gd name="T41" fmla="*/ 64 h 258"/>
                <a:gd name="T42" fmla="*/ 151 w 192"/>
                <a:gd name="T43" fmla="*/ 64 h 258"/>
                <a:gd name="T44" fmla="*/ 153 w 192"/>
                <a:gd name="T45" fmla="*/ 68 h 258"/>
                <a:gd name="T46" fmla="*/ 152 w 192"/>
                <a:gd name="T47" fmla="*/ 76 h 258"/>
                <a:gd name="T48" fmla="*/ 141 w 192"/>
                <a:gd name="T49" fmla="*/ 88 h 258"/>
                <a:gd name="T50" fmla="*/ 138 w 192"/>
                <a:gd name="T51" fmla="*/ 89 h 258"/>
                <a:gd name="T52" fmla="*/ 137 w 192"/>
                <a:gd name="T53" fmla="*/ 91 h 258"/>
                <a:gd name="T54" fmla="*/ 96 w 192"/>
                <a:gd name="T55" fmla="*/ 124 h 258"/>
                <a:gd name="T56" fmla="*/ 55 w 192"/>
                <a:gd name="T57" fmla="*/ 91 h 258"/>
                <a:gd name="T58" fmla="*/ 54 w 192"/>
                <a:gd name="T59" fmla="*/ 89 h 258"/>
                <a:gd name="T60" fmla="*/ 51 w 192"/>
                <a:gd name="T61" fmla="*/ 88 h 258"/>
                <a:gd name="T62" fmla="*/ 40 w 192"/>
                <a:gd name="T63" fmla="*/ 76 h 258"/>
                <a:gd name="T64" fmla="*/ 39 w 192"/>
                <a:gd name="T65" fmla="*/ 68 h 258"/>
                <a:gd name="T66" fmla="*/ 140 w 192"/>
                <a:gd name="T67" fmla="*/ 138 h 258"/>
                <a:gd name="T68" fmla="*/ 118 w 192"/>
                <a:gd name="T69" fmla="*/ 221 h 258"/>
                <a:gd name="T70" fmla="*/ 109 w 192"/>
                <a:gd name="T71" fmla="*/ 221 h 258"/>
                <a:gd name="T72" fmla="*/ 103 w 192"/>
                <a:gd name="T73" fmla="*/ 155 h 258"/>
                <a:gd name="T74" fmla="*/ 96 w 192"/>
                <a:gd name="T75" fmla="*/ 148 h 258"/>
                <a:gd name="T76" fmla="*/ 89 w 192"/>
                <a:gd name="T77" fmla="*/ 155 h 258"/>
                <a:gd name="T78" fmla="*/ 84 w 192"/>
                <a:gd name="T79" fmla="*/ 221 h 258"/>
                <a:gd name="T80" fmla="*/ 75 w 192"/>
                <a:gd name="T81" fmla="*/ 221 h 258"/>
                <a:gd name="T82" fmla="*/ 52 w 192"/>
                <a:gd name="T83" fmla="*/ 138 h 258"/>
                <a:gd name="T84" fmla="*/ 0 w 192"/>
                <a:gd name="T85" fmla="*/ 204 h 258"/>
                <a:gd name="T86" fmla="*/ 0 w 192"/>
                <a:gd name="T87" fmla="*/ 258 h 258"/>
                <a:gd name="T88" fmla="*/ 192 w 192"/>
                <a:gd name="T89" fmla="*/ 258 h 258"/>
                <a:gd name="T90" fmla="*/ 192 w 192"/>
                <a:gd name="T91" fmla="*/ 204 h 258"/>
                <a:gd name="T92" fmla="*/ 140 w 192"/>
                <a:gd name="T93" fmla="*/ 13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258">
                  <a:moveTo>
                    <a:pt x="46" y="98"/>
                  </a:moveTo>
                  <a:cubicBezTo>
                    <a:pt x="55" y="116"/>
                    <a:pt x="73" y="135"/>
                    <a:pt x="96" y="135"/>
                  </a:cubicBezTo>
                  <a:cubicBezTo>
                    <a:pt x="119" y="135"/>
                    <a:pt x="137" y="116"/>
                    <a:pt x="146" y="98"/>
                  </a:cubicBezTo>
                  <a:cubicBezTo>
                    <a:pt x="153" y="95"/>
                    <a:pt x="160" y="87"/>
                    <a:pt x="162" y="81"/>
                  </a:cubicBezTo>
                  <a:cubicBezTo>
                    <a:pt x="165" y="76"/>
                    <a:pt x="165" y="70"/>
                    <a:pt x="164" y="65"/>
                  </a:cubicBezTo>
                  <a:cubicBezTo>
                    <a:pt x="163" y="60"/>
                    <a:pt x="160" y="56"/>
                    <a:pt x="156" y="54"/>
                  </a:cubicBezTo>
                  <a:cubicBezTo>
                    <a:pt x="152" y="23"/>
                    <a:pt x="127" y="0"/>
                    <a:pt x="96" y="0"/>
                  </a:cubicBezTo>
                  <a:cubicBezTo>
                    <a:pt x="65" y="0"/>
                    <a:pt x="40" y="23"/>
                    <a:pt x="37" y="54"/>
                  </a:cubicBezTo>
                  <a:cubicBezTo>
                    <a:pt x="32" y="56"/>
                    <a:pt x="29" y="60"/>
                    <a:pt x="28" y="65"/>
                  </a:cubicBezTo>
                  <a:cubicBezTo>
                    <a:pt x="27" y="70"/>
                    <a:pt x="27" y="76"/>
                    <a:pt x="30" y="81"/>
                  </a:cubicBezTo>
                  <a:cubicBezTo>
                    <a:pt x="32" y="87"/>
                    <a:pt x="39" y="95"/>
                    <a:pt x="46" y="98"/>
                  </a:cubicBezTo>
                  <a:close/>
                  <a:moveTo>
                    <a:pt x="39" y="68"/>
                  </a:moveTo>
                  <a:cubicBezTo>
                    <a:pt x="39" y="67"/>
                    <a:pt x="39" y="65"/>
                    <a:pt x="41" y="64"/>
                  </a:cubicBezTo>
                  <a:cubicBezTo>
                    <a:pt x="41" y="64"/>
                    <a:pt x="42" y="64"/>
                    <a:pt x="42" y="64"/>
                  </a:cubicBezTo>
                  <a:cubicBezTo>
                    <a:pt x="47" y="63"/>
                    <a:pt x="47" y="63"/>
                    <a:pt x="47" y="63"/>
                  </a:cubicBezTo>
                  <a:cubicBezTo>
                    <a:pt x="47" y="58"/>
                    <a:pt x="47" y="58"/>
                    <a:pt x="47" y="58"/>
                  </a:cubicBezTo>
                  <a:cubicBezTo>
                    <a:pt x="48" y="52"/>
                    <a:pt x="49" y="47"/>
                    <a:pt x="51" y="41"/>
                  </a:cubicBezTo>
                  <a:cubicBezTo>
                    <a:pt x="141" y="41"/>
                    <a:pt x="141" y="41"/>
                    <a:pt x="141" y="41"/>
                  </a:cubicBezTo>
                  <a:cubicBezTo>
                    <a:pt x="143" y="47"/>
                    <a:pt x="145" y="52"/>
                    <a:pt x="145" y="58"/>
                  </a:cubicBezTo>
                  <a:cubicBezTo>
                    <a:pt x="145" y="63"/>
                    <a:pt x="145" y="63"/>
                    <a:pt x="145" y="63"/>
                  </a:cubicBezTo>
                  <a:cubicBezTo>
                    <a:pt x="150" y="64"/>
                    <a:pt x="150" y="64"/>
                    <a:pt x="150" y="64"/>
                  </a:cubicBezTo>
                  <a:cubicBezTo>
                    <a:pt x="151" y="64"/>
                    <a:pt x="151" y="64"/>
                    <a:pt x="151" y="64"/>
                  </a:cubicBezTo>
                  <a:cubicBezTo>
                    <a:pt x="153" y="65"/>
                    <a:pt x="153" y="67"/>
                    <a:pt x="153" y="68"/>
                  </a:cubicBezTo>
                  <a:cubicBezTo>
                    <a:pt x="154" y="70"/>
                    <a:pt x="154" y="74"/>
                    <a:pt x="152" y="76"/>
                  </a:cubicBezTo>
                  <a:cubicBezTo>
                    <a:pt x="150" y="82"/>
                    <a:pt x="144" y="87"/>
                    <a:pt x="141" y="88"/>
                  </a:cubicBezTo>
                  <a:cubicBezTo>
                    <a:pt x="138" y="89"/>
                    <a:pt x="138" y="89"/>
                    <a:pt x="138" y="89"/>
                  </a:cubicBezTo>
                  <a:cubicBezTo>
                    <a:pt x="137" y="91"/>
                    <a:pt x="137" y="91"/>
                    <a:pt x="137" y="91"/>
                  </a:cubicBezTo>
                  <a:cubicBezTo>
                    <a:pt x="129" y="107"/>
                    <a:pt x="115" y="124"/>
                    <a:pt x="96" y="124"/>
                  </a:cubicBezTo>
                  <a:cubicBezTo>
                    <a:pt x="78" y="124"/>
                    <a:pt x="63" y="107"/>
                    <a:pt x="55" y="91"/>
                  </a:cubicBezTo>
                  <a:cubicBezTo>
                    <a:pt x="54" y="89"/>
                    <a:pt x="54" y="89"/>
                    <a:pt x="54" y="89"/>
                  </a:cubicBezTo>
                  <a:cubicBezTo>
                    <a:pt x="51" y="88"/>
                    <a:pt x="51" y="88"/>
                    <a:pt x="51" y="88"/>
                  </a:cubicBezTo>
                  <a:cubicBezTo>
                    <a:pt x="48" y="87"/>
                    <a:pt x="42" y="82"/>
                    <a:pt x="40" y="76"/>
                  </a:cubicBezTo>
                  <a:cubicBezTo>
                    <a:pt x="38" y="74"/>
                    <a:pt x="38" y="70"/>
                    <a:pt x="39" y="68"/>
                  </a:cubicBezTo>
                  <a:close/>
                  <a:moveTo>
                    <a:pt x="140" y="138"/>
                  </a:moveTo>
                  <a:cubicBezTo>
                    <a:pt x="118" y="221"/>
                    <a:pt x="118" y="221"/>
                    <a:pt x="118" y="221"/>
                  </a:cubicBezTo>
                  <a:cubicBezTo>
                    <a:pt x="109" y="221"/>
                    <a:pt x="109" y="221"/>
                    <a:pt x="109" y="221"/>
                  </a:cubicBezTo>
                  <a:cubicBezTo>
                    <a:pt x="103" y="155"/>
                    <a:pt x="103" y="155"/>
                    <a:pt x="103" y="155"/>
                  </a:cubicBezTo>
                  <a:cubicBezTo>
                    <a:pt x="103" y="151"/>
                    <a:pt x="100" y="148"/>
                    <a:pt x="96" y="148"/>
                  </a:cubicBezTo>
                  <a:cubicBezTo>
                    <a:pt x="92" y="148"/>
                    <a:pt x="89" y="151"/>
                    <a:pt x="89" y="155"/>
                  </a:cubicBezTo>
                  <a:cubicBezTo>
                    <a:pt x="84" y="221"/>
                    <a:pt x="84" y="221"/>
                    <a:pt x="84" y="221"/>
                  </a:cubicBezTo>
                  <a:cubicBezTo>
                    <a:pt x="75" y="221"/>
                    <a:pt x="75" y="221"/>
                    <a:pt x="75" y="221"/>
                  </a:cubicBezTo>
                  <a:cubicBezTo>
                    <a:pt x="52" y="138"/>
                    <a:pt x="52" y="138"/>
                    <a:pt x="52" y="138"/>
                  </a:cubicBezTo>
                  <a:cubicBezTo>
                    <a:pt x="22" y="146"/>
                    <a:pt x="0" y="173"/>
                    <a:pt x="0" y="204"/>
                  </a:cubicBezTo>
                  <a:cubicBezTo>
                    <a:pt x="0" y="258"/>
                    <a:pt x="0" y="258"/>
                    <a:pt x="0" y="258"/>
                  </a:cubicBezTo>
                  <a:cubicBezTo>
                    <a:pt x="192" y="258"/>
                    <a:pt x="192" y="258"/>
                    <a:pt x="192" y="258"/>
                  </a:cubicBezTo>
                  <a:cubicBezTo>
                    <a:pt x="192" y="204"/>
                    <a:pt x="192" y="204"/>
                    <a:pt x="192" y="204"/>
                  </a:cubicBezTo>
                  <a:cubicBezTo>
                    <a:pt x="192" y="173"/>
                    <a:pt x="170" y="146"/>
                    <a:pt x="140" y="1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IN" sz="506" dirty="0">
                <a:latin typeface="Raleway" panose="020B0503030101060003" pitchFamily="34" charset="0"/>
              </a:endParaRPr>
            </a:p>
          </p:txBody>
        </p:sp>
        <p:sp>
          <p:nvSpPr>
            <p:cNvPr id="6" name="Oval 5"/>
            <p:cNvSpPr/>
            <p:nvPr/>
          </p:nvSpPr>
          <p:spPr>
            <a:xfrm>
              <a:off x="4370544" y="2475935"/>
              <a:ext cx="613414" cy="62171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dirty="0">
                <a:latin typeface="Raleway" panose="020B0503030101060003" pitchFamily="34" charset="0"/>
              </a:endParaRPr>
            </a:p>
          </p:txBody>
        </p:sp>
        <p:sp>
          <p:nvSpPr>
            <p:cNvPr id="11" name="Arrow: Chevron 26"/>
            <p:cNvSpPr/>
            <p:nvPr/>
          </p:nvSpPr>
          <p:spPr>
            <a:xfrm>
              <a:off x="3966951" y="1700745"/>
              <a:ext cx="1431827" cy="399313"/>
            </a:xfrm>
            <a:prstGeom prst="chevron">
              <a:avLst>
                <a:gd name="adj" fmla="val 3371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dirty="0">
                <a:solidFill>
                  <a:schemeClr val="tx1"/>
                </a:solidFill>
                <a:latin typeface="Raleway" panose="020B0503030101060003" pitchFamily="34" charset="0"/>
              </a:endParaRPr>
            </a:p>
          </p:txBody>
        </p:sp>
        <p:sp>
          <p:nvSpPr>
            <p:cNvPr id="33" name="TextBox 32"/>
            <p:cNvSpPr txBox="1"/>
            <p:nvPr/>
          </p:nvSpPr>
          <p:spPr>
            <a:xfrm>
              <a:off x="4279759" y="1716141"/>
              <a:ext cx="902642" cy="248291"/>
            </a:xfrm>
            <a:prstGeom prst="rect">
              <a:avLst/>
            </a:prstGeom>
            <a:noFill/>
          </p:spPr>
          <p:txBody>
            <a:bodyPr wrap="square" rtlCol="0">
              <a:spAutoFit/>
            </a:bodyPr>
            <a:lstStyle/>
            <a:p>
              <a:r>
                <a:rPr lang="en-US" sz="1575" dirty="0">
                  <a:solidFill>
                    <a:schemeClr val="bg1"/>
                  </a:solidFill>
                  <a:latin typeface="Raleway" panose="020B0503030101060003" pitchFamily="34" charset="0"/>
                </a:rPr>
                <a:t>THREE</a:t>
              </a:r>
              <a:endParaRPr lang="en-IN" sz="1575" dirty="0">
                <a:solidFill>
                  <a:schemeClr val="bg1"/>
                </a:solidFill>
                <a:latin typeface="Raleway" panose="020B0503030101060003" pitchFamily="34" charset="0"/>
              </a:endParaRPr>
            </a:p>
          </p:txBody>
        </p:sp>
        <p:sp>
          <p:nvSpPr>
            <p:cNvPr id="38" name="Freeform 13"/>
            <p:cNvSpPr>
              <a:spLocks noEditPoints="1"/>
            </p:cNvSpPr>
            <p:nvPr/>
          </p:nvSpPr>
          <p:spPr bwMode="auto">
            <a:xfrm>
              <a:off x="4555146" y="2667739"/>
              <a:ext cx="266813" cy="268514"/>
            </a:xfrm>
            <a:custGeom>
              <a:avLst/>
              <a:gdLst>
                <a:gd name="T0" fmla="*/ 168 w 262"/>
                <a:gd name="T1" fmla="*/ 194 h 261"/>
                <a:gd name="T2" fmla="*/ 143 w 262"/>
                <a:gd name="T3" fmla="*/ 169 h 261"/>
                <a:gd name="T4" fmla="*/ 130 w 262"/>
                <a:gd name="T5" fmla="*/ 148 h 261"/>
                <a:gd name="T6" fmla="*/ 113 w 262"/>
                <a:gd name="T7" fmla="*/ 165 h 261"/>
                <a:gd name="T8" fmla="*/ 84 w 262"/>
                <a:gd name="T9" fmla="*/ 160 h 261"/>
                <a:gd name="T10" fmla="*/ 89 w 262"/>
                <a:gd name="T11" fmla="*/ 189 h 261"/>
                <a:gd name="T12" fmla="*/ 80 w 262"/>
                <a:gd name="T13" fmla="*/ 215 h 261"/>
                <a:gd name="T14" fmla="*/ 139 w 262"/>
                <a:gd name="T15" fmla="*/ 256 h 261"/>
                <a:gd name="T16" fmla="*/ 181 w 262"/>
                <a:gd name="T17" fmla="*/ 198 h 261"/>
                <a:gd name="T18" fmla="*/ 67 w 262"/>
                <a:gd name="T19" fmla="*/ 143 h 261"/>
                <a:gd name="T20" fmla="*/ 96 w 262"/>
                <a:gd name="T21" fmla="*/ 149 h 261"/>
                <a:gd name="T22" fmla="*/ 105 w 262"/>
                <a:gd name="T23" fmla="*/ 139 h 261"/>
                <a:gd name="T24" fmla="*/ 96 w 262"/>
                <a:gd name="T25" fmla="*/ 113 h 261"/>
                <a:gd name="T26" fmla="*/ 101 w 262"/>
                <a:gd name="T27" fmla="*/ 84 h 261"/>
                <a:gd name="T28" fmla="*/ 72 w 262"/>
                <a:gd name="T29" fmla="*/ 90 h 261"/>
                <a:gd name="T30" fmla="*/ 46 w 262"/>
                <a:gd name="T31" fmla="*/ 81 h 261"/>
                <a:gd name="T32" fmla="*/ 4 w 262"/>
                <a:gd name="T33" fmla="*/ 139 h 261"/>
                <a:gd name="T34" fmla="*/ 63 w 262"/>
                <a:gd name="T35" fmla="*/ 181 h 261"/>
                <a:gd name="T36" fmla="*/ 67 w 262"/>
                <a:gd name="T37" fmla="*/ 168 h 261"/>
                <a:gd name="T38" fmla="*/ 257 w 262"/>
                <a:gd name="T39" fmla="*/ 122 h 261"/>
                <a:gd name="T40" fmla="*/ 198 w 262"/>
                <a:gd name="T41" fmla="*/ 81 h 261"/>
                <a:gd name="T42" fmla="*/ 195 w 262"/>
                <a:gd name="T43" fmla="*/ 94 h 261"/>
                <a:gd name="T44" fmla="*/ 170 w 262"/>
                <a:gd name="T45" fmla="*/ 119 h 261"/>
                <a:gd name="T46" fmla="*/ 158 w 262"/>
                <a:gd name="T47" fmla="*/ 121 h 261"/>
                <a:gd name="T48" fmla="*/ 148 w 262"/>
                <a:gd name="T49" fmla="*/ 131 h 261"/>
                <a:gd name="T50" fmla="*/ 160 w 262"/>
                <a:gd name="T51" fmla="*/ 152 h 261"/>
                <a:gd name="T52" fmla="*/ 185 w 262"/>
                <a:gd name="T53" fmla="*/ 177 h 261"/>
                <a:gd name="T54" fmla="*/ 198 w 262"/>
                <a:gd name="T55" fmla="*/ 181 h 261"/>
                <a:gd name="T56" fmla="*/ 257 w 262"/>
                <a:gd name="T57" fmla="*/ 139 h 261"/>
                <a:gd name="T58" fmla="*/ 90 w 262"/>
                <a:gd name="T59" fmla="*/ 73 h 261"/>
                <a:gd name="T60" fmla="*/ 119 w 262"/>
                <a:gd name="T61" fmla="*/ 67 h 261"/>
                <a:gd name="T62" fmla="*/ 113 w 262"/>
                <a:gd name="T63" fmla="*/ 96 h 261"/>
                <a:gd name="T64" fmla="*/ 139 w 262"/>
                <a:gd name="T65" fmla="*/ 105 h 261"/>
                <a:gd name="T66" fmla="*/ 149 w 262"/>
                <a:gd name="T67" fmla="*/ 96 h 261"/>
                <a:gd name="T68" fmla="*/ 178 w 262"/>
                <a:gd name="T69" fmla="*/ 102 h 261"/>
                <a:gd name="T70" fmla="*/ 172 w 262"/>
                <a:gd name="T71" fmla="*/ 73 h 261"/>
                <a:gd name="T72" fmla="*/ 181 w 262"/>
                <a:gd name="T73" fmla="*/ 46 h 261"/>
                <a:gd name="T74" fmla="*/ 122 w 262"/>
                <a:gd name="T75" fmla="*/ 5 h 261"/>
                <a:gd name="T76" fmla="*/ 81 w 262"/>
                <a:gd name="T77" fmla="*/ 6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2" h="261">
                  <a:moveTo>
                    <a:pt x="171" y="189"/>
                  </a:moveTo>
                  <a:cubicBezTo>
                    <a:pt x="171" y="191"/>
                    <a:pt x="169" y="193"/>
                    <a:pt x="168" y="194"/>
                  </a:cubicBezTo>
                  <a:cubicBezTo>
                    <a:pt x="161" y="201"/>
                    <a:pt x="149" y="201"/>
                    <a:pt x="143" y="194"/>
                  </a:cubicBezTo>
                  <a:cubicBezTo>
                    <a:pt x="136" y="187"/>
                    <a:pt x="136" y="176"/>
                    <a:pt x="143" y="169"/>
                  </a:cubicBezTo>
                  <a:cubicBezTo>
                    <a:pt x="144" y="168"/>
                    <a:pt x="146" y="166"/>
                    <a:pt x="148" y="165"/>
                  </a:cubicBezTo>
                  <a:cubicBezTo>
                    <a:pt x="130" y="148"/>
                    <a:pt x="130" y="148"/>
                    <a:pt x="130" y="148"/>
                  </a:cubicBezTo>
                  <a:cubicBezTo>
                    <a:pt x="122" y="156"/>
                    <a:pt x="122" y="156"/>
                    <a:pt x="122" y="156"/>
                  </a:cubicBezTo>
                  <a:cubicBezTo>
                    <a:pt x="113" y="165"/>
                    <a:pt x="113" y="165"/>
                    <a:pt x="113" y="165"/>
                  </a:cubicBezTo>
                  <a:cubicBezTo>
                    <a:pt x="112" y="163"/>
                    <a:pt x="110" y="161"/>
                    <a:pt x="109" y="160"/>
                  </a:cubicBezTo>
                  <a:cubicBezTo>
                    <a:pt x="102" y="153"/>
                    <a:pt x="91" y="153"/>
                    <a:pt x="84" y="160"/>
                  </a:cubicBezTo>
                  <a:cubicBezTo>
                    <a:pt x="77" y="167"/>
                    <a:pt x="77" y="178"/>
                    <a:pt x="84" y="185"/>
                  </a:cubicBezTo>
                  <a:cubicBezTo>
                    <a:pt x="85" y="186"/>
                    <a:pt x="87" y="188"/>
                    <a:pt x="89" y="189"/>
                  </a:cubicBezTo>
                  <a:cubicBezTo>
                    <a:pt x="80" y="198"/>
                    <a:pt x="80" y="198"/>
                    <a:pt x="80" y="198"/>
                  </a:cubicBezTo>
                  <a:cubicBezTo>
                    <a:pt x="75" y="202"/>
                    <a:pt x="75" y="210"/>
                    <a:pt x="80" y="215"/>
                  </a:cubicBezTo>
                  <a:cubicBezTo>
                    <a:pt x="122" y="256"/>
                    <a:pt x="122" y="256"/>
                    <a:pt x="122" y="256"/>
                  </a:cubicBezTo>
                  <a:cubicBezTo>
                    <a:pt x="127" y="261"/>
                    <a:pt x="134" y="261"/>
                    <a:pt x="139" y="256"/>
                  </a:cubicBezTo>
                  <a:cubicBezTo>
                    <a:pt x="181" y="215"/>
                    <a:pt x="181" y="215"/>
                    <a:pt x="181" y="215"/>
                  </a:cubicBezTo>
                  <a:cubicBezTo>
                    <a:pt x="185" y="210"/>
                    <a:pt x="185" y="202"/>
                    <a:pt x="181" y="198"/>
                  </a:cubicBezTo>
                  <a:lnTo>
                    <a:pt x="171" y="189"/>
                  </a:lnTo>
                  <a:close/>
                  <a:moveTo>
                    <a:pt x="67" y="143"/>
                  </a:moveTo>
                  <a:cubicBezTo>
                    <a:pt x="74" y="136"/>
                    <a:pt x="85" y="136"/>
                    <a:pt x="92" y="143"/>
                  </a:cubicBezTo>
                  <a:cubicBezTo>
                    <a:pt x="93" y="145"/>
                    <a:pt x="95" y="147"/>
                    <a:pt x="96" y="149"/>
                  </a:cubicBezTo>
                  <a:cubicBezTo>
                    <a:pt x="105" y="139"/>
                    <a:pt x="105" y="139"/>
                    <a:pt x="105" y="139"/>
                  </a:cubicBezTo>
                  <a:cubicBezTo>
                    <a:pt x="105" y="139"/>
                    <a:pt x="105" y="139"/>
                    <a:pt x="105" y="139"/>
                  </a:cubicBezTo>
                  <a:cubicBezTo>
                    <a:pt x="113" y="131"/>
                    <a:pt x="113" y="131"/>
                    <a:pt x="113" y="131"/>
                  </a:cubicBezTo>
                  <a:cubicBezTo>
                    <a:pt x="96" y="113"/>
                    <a:pt x="96" y="113"/>
                    <a:pt x="96" y="113"/>
                  </a:cubicBezTo>
                  <a:cubicBezTo>
                    <a:pt x="98" y="112"/>
                    <a:pt x="100" y="111"/>
                    <a:pt x="101" y="109"/>
                  </a:cubicBezTo>
                  <a:cubicBezTo>
                    <a:pt x="108" y="102"/>
                    <a:pt x="108" y="91"/>
                    <a:pt x="101" y="84"/>
                  </a:cubicBezTo>
                  <a:cubicBezTo>
                    <a:pt x="94" y="77"/>
                    <a:pt x="83" y="77"/>
                    <a:pt x="76" y="84"/>
                  </a:cubicBezTo>
                  <a:cubicBezTo>
                    <a:pt x="75" y="86"/>
                    <a:pt x="73" y="88"/>
                    <a:pt x="72" y="90"/>
                  </a:cubicBezTo>
                  <a:cubicBezTo>
                    <a:pt x="63" y="81"/>
                    <a:pt x="63" y="81"/>
                    <a:pt x="63" y="81"/>
                  </a:cubicBezTo>
                  <a:cubicBezTo>
                    <a:pt x="58" y="76"/>
                    <a:pt x="51" y="76"/>
                    <a:pt x="46" y="81"/>
                  </a:cubicBezTo>
                  <a:cubicBezTo>
                    <a:pt x="4" y="122"/>
                    <a:pt x="4" y="122"/>
                    <a:pt x="4" y="122"/>
                  </a:cubicBezTo>
                  <a:cubicBezTo>
                    <a:pt x="0" y="127"/>
                    <a:pt x="0" y="135"/>
                    <a:pt x="4" y="139"/>
                  </a:cubicBezTo>
                  <a:cubicBezTo>
                    <a:pt x="46" y="181"/>
                    <a:pt x="46" y="181"/>
                    <a:pt x="46" y="181"/>
                  </a:cubicBezTo>
                  <a:cubicBezTo>
                    <a:pt x="51" y="186"/>
                    <a:pt x="58" y="186"/>
                    <a:pt x="63" y="181"/>
                  </a:cubicBezTo>
                  <a:cubicBezTo>
                    <a:pt x="72" y="172"/>
                    <a:pt x="72" y="172"/>
                    <a:pt x="72" y="172"/>
                  </a:cubicBezTo>
                  <a:cubicBezTo>
                    <a:pt x="70" y="171"/>
                    <a:pt x="68" y="170"/>
                    <a:pt x="67" y="168"/>
                  </a:cubicBezTo>
                  <a:cubicBezTo>
                    <a:pt x="60" y="161"/>
                    <a:pt x="60" y="150"/>
                    <a:pt x="67" y="143"/>
                  </a:cubicBezTo>
                  <a:close/>
                  <a:moveTo>
                    <a:pt x="257" y="122"/>
                  </a:moveTo>
                  <a:cubicBezTo>
                    <a:pt x="216" y="81"/>
                    <a:pt x="216" y="81"/>
                    <a:pt x="216" y="81"/>
                  </a:cubicBezTo>
                  <a:cubicBezTo>
                    <a:pt x="211" y="76"/>
                    <a:pt x="203" y="76"/>
                    <a:pt x="198" y="81"/>
                  </a:cubicBezTo>
                  <a:cubicBezTo>
                    <a:pt x="189" y="90"/>
                    <a:pt x="189" y="90"/>
                    <a:pt x="189" y="90"/>
                  </a:cubicBezTo>
                  <a:cubicBezTo>
                    <a:pt x="191" y="91"/>
                    <a:pt x="193" y="92"/>
                    <a:pt x="195" y="94"/>
                  </a:cubicBezTo>
                  <a:cubicBezTo>
                    <a:pt x="202" y="101"/>
                    <a:pt x="202" y="112"/>
                    <a:pt x="195" y="119"/>
                  </a:cubicBezTo>
                  <a:cubicBezTo>
                    <a:pt x="188" y="126"/>
                    <a:pt x="177" y="126"/>
                    <a:pt x="170" y="119"/>
                  </a:cubicBezTo>
                  <a:cubicBezTo>
                    <a:pt x="168" y="117"/>
                    <a:pt x="167" y="115"/>
                    <a:pt x="166" y="113"/>
                  </a:cubicBezTo>
                  <a:cubicBezTo>
                    <a:pt x="158" y="121"/>
                    <a:pt x="158" y="121"/>
                    <a:pt x="158" y="121"/>
                  </a:cubicBezTo>
                  <a:cubicBezTo>
                    <a:pt x="157" y="122"/>
                    <a:pt x="157" y="122"/>
                    <a:pt x="157" y="122"/>
                  </a:cubicBezTo>
                  <a:cubicBezTo>
                    <a:pt x="148" y="131"/>
                    <a:pt x="148" y="131"/>
                    <a:pt x="148" y="131"/>
                  </a:cubicBezTo>
                  <a:cubicBezTo>
                    <a:pt x="166" y="149"/>
                    <a:pt x="166" y="149"/>
                    <a:pt x="166" y="149"/>
                  </a:cubicBezTo>
                  <a:cubicBezTo>
                    <a:pt x="164" y="149"/>
                    <a:pt x="162" y="151"/>
                    <a:pt x="160" y="152"/>
                  </a:cubicBezTo>
                  <a:cubicBezTo>
                    <a:pt x="153" y="159"/>
                    <a:pt x="153" y="171"/>
                    <a:pt x="160" y="177"/>
                  </a:cubicBezTo>
                  <a:cubicBezTo>
                    <a:pt x="167" y="184"/>
                    <a:pt x="178" y="184"/>
                    <a:pt x="185" y="177"/>
                  </a:cubicBezTo>
                  <a:cubicBezTo>
                    <a:pt x="187" y="176"/>
                    <a:pt x="188" y="174"/>
                    <a:pt x="189" y="172"/>
                  </a:cubicBezTo>
                  <a:cubicBezTo>
                    <a:pt x="198" y="181"/>
                    <a:pt x="198" y="181"/>
                    <a:pt x="198" y="181"/>
                  </a:cubicBezTo>
                  <a:cubicBezTo>
                    <a:pt x="203" y="186"/>
                    <a:pt x="211" y="186"/>
                    <a:pt x="216" y="181"/>
                  </a:cubicBezTo>
                  <a:cubicBezTo>
                    <a:pt x="257" y="139"/>
                    <a:pt x="257" y="139"/>
                    <a:pt x="257" y="139"/>
                  </a:cubicBezTo>
                  <a:cubicBezTo>
                    <a:pt x="262" y="135"/>
                    <a:pt x="262" y="127"/>
                    <a:pt x="257" y="122"/>
                  </a:cubicBezTo>
                  <a:close/>
                  <a:moveTo>
                    <a:pt x="90" y="73"/>
                  </a:moveTo>
                  <a:cubicBezTo>
                    <a:pt x="91" y="71"/>
                    <a:pt x="92" y="69"/>
                    <a:pt x="94" y="67"/>
                  </a:cubicBezTo>
                  <a:cubicBezTo>
                    <a:pt x="101" y="60"/>
                    <a:pt x="112" y="60"/>
                    <a:pt x="119" y="67"/>
                  </a:cubicBezTo>
                  <a:cubicBezTo>
                    <a:pt x="126" y="74"/>
                    <a:pt x="126" y="85"/>
                    <a:pt x="119" y="92"/>
                  </a:cubicBezTo>
                  <a:cubicBezTo>
                    <a:pt x="117" y="94"/>
                    <a:pt x="115" y="95"/>
                    <a:pt x="113" y="96"/>
                  </a:cubicBezTo>
                  <a:cubicBezTo>
                    <a:pt x="131" y="114"/>
                    <a:pt x="131" y="114"/>
                    <a:pt x="131" y="114"/>
                  </a:cubicBezTo>
                  <a:cubicBezTo>
                    <a:pt x="139" y="105"/>
                    <a:pt x="139" y="105"/>
                    <a:pt x="139" y="105"/>
                  </a:cubicBezTo>
                  <a:cubicBezTo>
                    <a:pt x="139" y="105"/>
                    <a:pt x="139" y="105"/>
                    <a:pt x="139" y="105"/>
                  </a:cubicBezTo>
                  <a:cubicBezTo>
                    <a:pt x="149" y="96"/>
                    <a:pt x="149" y="96"/>
                    <a:pt x="149" y="96"/>
                  </a:cubicBezTo>
                  <a:cubicBezTo>
                    <a:pt x="150" y="98"/>
                    <a:pt x="151" y="100"/>
                    <a:pt x="153" y="102"/>
                  </a:cubicBezTo>
                  <a:cubicBezTo>
                    <a:pt x="159" y="108"/>
                    <a:pt x="171" y="108"/>
                    <a:pt x="178" y="102"/>
                  </a:cubicBezTo>
                  <a:cubicBezTo>
                    <a:pt x="184" y="95"/>
                    <a:pt x="184" y="83"/>
                    <a:pt x="178" y="77"/>
                  </a:cubicBezTo>
                  <a:cubicBezTo>
                    <a:pt x="176" y="75"/>
                    <a:pt x="174" y="74"/>
                    <a:pt x="172" y="73"/>
                  </a:cubicBezTo>
                  <a:cubicBezTo>
                    <a:pt x="181" y="64"/>
                    <a:pt x="181" y="64"/>
                    <a:pt x="181" y="64"/>
                  </a:cubicBezTo>
                  <a:cubicBezTo>
                    <a:pt x="186" y="59"/>
                    <a:pt x="186" y="51"/>
                    <a:pt x="181" y="46"/>
                  </a:cubicBezTo>
                  <a:cubicBezTo>
                    <a:pt x="139" y="5"/>
                    <a:pt x="139" y="5"/>
                    <a:pt x="139" y="5"/>
                  </a:cubicBezTo>
                  <a:cubicBezTo>
                    <a:pt x="135" y="0"/>
                    <a:pt x="127" y="0"/>
                    <a:pt x="122" y="5"/>
                  </a:cubicBezTo>
                  <a:cubicBezTo>
                    <a:pt x="81" y="46"/>
                    <a:pt x="81" y="46"/>
                    <a:pt x="81" y="46"/>
                  </a:cubicBezTo>
                  <a:cubicBezTo>
                    <a:pt x="76" y="51"/>
                    <a:pt x="76" y="59"/>
                    <a:pt x="81" y="64"/>
                  </a:cubicBezTo>
                  <a:lnTo>
                    <a:pt x="90"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IN" sz="506" dirty="0">
                <a:latin typeface="Raleway" panose="020B0503030101060003" pitchFamily="34" charset="0"/>
              </a:endParaRPr>
            </a:p>
          </p:txBody>
        </p:sp>
        <p:sp>
          <p:nvSpPr>
            <p:cNvPr id="7" name="Oval 6"/>
            <p:cNvSpPr/>
            <p:nvPr/>
          </p:nvSpPr>
          <p:spPr>
            <a:xfrm>
              <a:off x="5750120" y="2475935"/>
              <a:ext cx="613414" cy="621713"/>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dirty="0">
                <a:latin typeface="Raleway" panose="020B0503030101060003" pitchFamily="34" charset="0"/>
              </a:endParaRPr>
            </a:p>
          </p:txBody>
        </p:sp>
        <p:sp>
          <p:nvSpPr>
            <p:cNvPr id="12" name="Arrow: Chevron 27"/>
            <p:cNvSpPr/>
            <p:nvPr/>
          </p:nvSpPr>
          <p:spPr>
            <a:xfrm>
              <a:off x="5340913" y="1694451"/>
              <a:ext cx="1431827" cy="399313"/>
            </a:xfrm>
            <a:prstGeom prst="chevron">
              <a:avLst>
                <a:gd name="adj" fmla="val 3371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506" dirty="0">
                <a:solidFill>
                  <a:schemeClr val="tx1"/>
                </a:solidFill>
                <a:latin typeface="Raleway" panose="020B0503030101060003" pitchFamily="34" charset="0"/>
              </a:endParaRPr>
            </a:p>
          </p:txBody>
        </p:sp>
        <p:cxnSp>
          <p:nvCxnSpPr>
            <p:cNvPr id="29" name="Straight Connector 28"/>
            <p:cNvCxnSpPr/>
            <p:nvPr/>
          </p:nvCxnSpPr>
          <p:spPr>
            <a:xfrm>
              <a:off x="6059310" y="2051712"/>
              <a:ext cx="0" cy="458919"/>
            </a:xfrm>
            <a:prstGeom prst="line">
              <a:avLst/>
            </a:prstGeom>
            <a:ln w="381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696738" y="1716141"/>
              <a:ext cx="807303" cy="248291"/>
            </a:xfrm>
            <a:prstGeom prst="rect">
              <a:avLst/>
            </a:prstGeom>
            <a:noFill/>
          </p:spPr>
          <p:txBody>
            <a:bodyPr wrap="square" rtlCol="0">
              <a:spAutoFit/>
            </a:bodyPr>
            <a:lstStyle/>
            <a:p>
              <a:r>
                <a:rPr lang="en-US" sz="1575" dirty="0">
                  <a:solidFill>
                    <a:schemeClr val="bg1"/>
                  </a:solidFill>
                  <a:latin typeface="Raleway" panose="020B0503030101060003" pitchFamily="34" charset="0"/>
                </a:rPr>
                <a:t>FOUR</a:t>
              </a:r>
              <a:endParaRPr lang="en-IN" sz="1575" dirty="0">
                <a:solidFill>
                  <a:schemeClr val="bg1"/>
                </a:solidFill>
                <a:latin typeface="Raleway" panose="020B0503030101060003" pitchFamily="34" charset="0"/>
              </a:endParaRPr>
            </a:p>
          </p:txBody>
        </p:sp>
        <p:sp>
          <p:nvSpPr>
            <p:cNvPr id="39" name="Freeform 17"/>
            <p:cNvSpPr>
              <a:spLocks noEditPoints="1"/>
            </p:cNvSpPr>
            <p:nvPr/>
          </p:nvSpPr>
          <p:spPr bwMode="auto">
            <a:xfrm>
              <a:off x="5924433" y="2634899"/>
              <a:ext cx="271606" cy="274104"/>
            </a:xfrm>
            <a:custGeom>
              <a:avLst/>
              <a:gdLst>
                <a:gd name="T0" fmla="*/ 260 w 260"/>
                <a:gd name="T1" fmla="*/ 143 h 259"/>
                <a:gd name="T2" fmla="*/ 231 w 260"/>
                <a:gd name="T3" fmla="*/ 124 h 259"/>
                <a:gd name="T4" fmla="*/ 249 w 260"/>
                <a:gd name="T5" fmla="*/ 76 h 259"/>
                <a:gd name="T6" fmla="*/ 215 w 260"/>
                <a:gd name="T7" fmla="*/ 75 h 259"/>
                <a:gd name="T8" fmla="*/ 207 w 260"/>
                <a:gd name="T9" fmla="*/ 24 h 259"/>
                <a:gd name="T10" fmla="*/ 176 w 260"/>
                <a:gd name="T11" fmla="*/ 40 h 259"/>
                <a:gd name="T12" fmla="*/ 143 w 260"/>
                <a:gd name="T13" fmla="*/ 0 h 259"/>
                <a:gd name="T14" fmla="*/ 124 w 260"/>
                <a:gd name="T15" fmla="*/ 30 h 259"/>
                <a:gd name="T16" fmla="*/ 77 w 260"/>
                <a:gd name="T17" fmla="*/ 11 h 259"/>
                <a:gd name="T18" fmla="*/ 75 w 260"/>
                <a:gd name="T19" fmla="*/ 46 h 259"/>
                <a:gd name="T20" fmla="*/ 24 w 260"/>
                <a:gd name="T21" fmla="*/ 54 h 259"/>
                <a:gd name="T22" fmla="*/ 40 w 260"/>
                <a:gd name="T23" fmla="*/ 85 h 259"/>
                <a:gd name="T24" fmla="*/ 0 w 260"/>
                <a:gd name="T25" fmla="*/ 117 h 259"/>
                <a:gd name="T26" fmla="*/ 30 w 260"/>
                <a:gd name="T27" fmla="*/ 136 h 259"/>
                <a:gd name="T28" fmla="*/ 11 w 260"/>
                <a:gd name="T29" fmla="*/ 183 h 259"/>
                <a:gd name="T30" fmla="*/ 46 w 260"/>
                <a:gd name="T31" fmla="*/ 185 h 259"/>
                <a:gd name="T32" fmla="*/ 54 w 260"/>
                <a:gd name="T33" fmla="*/ 235 h 259"/>
                <a:gd name="T34" fmla="*/ 85 w 260"/>
                <a:gd name="T35" fmla="*/ 220 h 259"/>
                <a:gd name="T36" fmla="*/ 117 w 260"/>
                <a:gd name="T37" fmla="*/ 259 h 259"/>
                <a:gd name="T38" fmla="*/ 136 w 260"/>
                <a:gd name="T39" fmla="*/ 230 h 259"/>
                <a:gd name="T40" fmla="*/ 184 w 260"/>
                <a:gd name="T41" fmla="*/ 248 h 259"/>
                <a:gd name="T42" fmla="*/ 186 w 260"/>
                <a:gd name="T43" fmla="*/ 213 h 259"/>
                <a:gd name="T44" fmla="*/ 236 w 260"/>
                <a:gd name="T45" fmla="*/ 206 h 259"/>
                <a:gd name="T46" fmla="*/ 221 w 260"/>
                <a:gd name="T47" fmla="*/ 175 h 259"/>
                <a:gd name="T48" fmla="*/ 201 w 260"/>
                <a:gd name="T49" fmla="*/ 148 h 259"/>
                <a:gd name="T50" fmla="*/ 59 w 260"/>
                <a:gd name="T51" fmla="*/ 111 h 259"/>
                <a:gd name="T52" fmla="*/ 201 w 260"/>
                <a:gd name="T53" fmla="*/ 148 h 259"/>
                <a:gd name="T54" fmla="*/ 180 w 260"/>
                <a:gd name="T55" fmla="*/ 94 h 259"/>
                <a:gd name="T56" fmla="*/ 156 w 260"/>
                <a:gd name="T57" fmla="*/ 90 h 259"/>
                <a:gd name="T58" fmla="*/ 155 w 260"/>
                <a:gd name="T59" fmla="*/ 74 h 259"/>
                <a:gd name="T60" fmla="*/ 133 w 260"/>
                <a:gd name="T61" fmla="*/ 82 h 259"/>
                <a:gd name="T62" fmla="*/ 124 w 260"/>
                <a:gd name="T63" fmla="*/ 69 h 259"/>
                <a:gd name="T64" fmla="*/ 109 w 260"/>
                <a:gd name="T65" fmla="*/ 88 h 259"/>
                <a:gd name="T66" fmla="*/ 94 w 260"/>
                <a:gd name="T67" fmla="*/ 80 h 259"/>
                <a:gd name="T68" fmla="*/ 90 w 260"/>
                <a:gd name="T69" fmla="*/ 104 h 259"/>
                <a:gd name="T70" fmla="*/ 74 w 260"/>
                <a:gd name="T71" fmla="*/ 105 h 259"/>
                <a:gd name="T72" fmla="*/ 83 w 260"/>
                <a:gd name="T73" fmla="*/ 127 h 259"/>
                <a:gd name="T74" fmla="*/ 69 w 260"/>
                <a:gd name="T75" fmla="*/ 136 h 259"/>
                <a:gd name="T76" fmla="*/ 88 w 260"/>
                <a:gd name="T77" fmla="*/ 151 h 259"/>
                <a:gd name="T78" fmla="*/ 80 w 260"/>
                <a:gd name="T79" fmla="*/ 166 h 259"/>
                <a:gd name="T80" fmla="*/ 104 w 260"/>
                <a:gd name="T81" fmla="*/ 170 h 259"/>
                <a:gd name="T82" fmla="*/ 105 w 260"/>
                <a:gd name="T83" fmla="*/ 186 h 259"/>
                <a:gd name="T84" fmla="*/ 128 w 260"/>
                <a:gd name="T85" fmla="*/ 177 h 259"/>
                <a:gd name="T86" fmla="*/ 137 w 260"/>
                <a:gd name="T87" fmla="*/ 191 h 259"/>
                <a:gd name="T88" fmla="*/ 152 w 260"/>
                <a:gd name="T89" fmla="*/ 172 h 259"/>
                <a:gd name="T90" fmla="*/ 167 w 260"/>
                <a:gd name="T91" fmla="*/ 179 h 259"/>
                <a:gd name="T92" fmla="*/ 170 w 260"/>
                <a:gd name="T93" fmla="*/ 156 h 259"/>
                <a:gd name="T94" fmla="*/ 187 w 260"/>
                <a:gd name="T95" fmla="*/ 155 h 259"/>
                <a:gd name="T96" fmla="*/ 178 w 260"/>
                <a:gd name="T97" fmla="*/ 132 h 259"/>
                <a:gd name="T98" fmla="*/ 192 w 260"/>
                <a:gd name="T99" fmla="*/ 123 h 259"/>
                <a:gd name="T100" fmla="*/ 173 w 260"/>
                <a:gd name="T101" fmla="*/ 108 h 259"/>
                <a:gd name="T102" fmla="*/ 164 w 260"/>
                <a:gd name="T103" fmla="*/ 139 h 259"/>
                <a:gd name="T104" fmla="*/ 97 w 260"/>
                <a:gd name="T105" fmla="*/ 121 h 259"/>
                <a:gd name="T106" fmla="*/ 164 w 260"/>
                <a:gd name="T107" fmla="*/ 13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0" h="259">
                  <a:moveTo>
                    <a:pt x="250" y="182"/>
                  </a:moveTo>
                  <a:cubicBezTo>
                    <a:pt x="260" y="143"/>
                    <a:pt x="260" y="143"/>
                    <a:pt x="260" y="143"/>
                  </a:cubicBezTo>
                  <a:cubicBezTo>
                    <a:pt x="231" y="135"/>
                    <a:pt x="231" y="135"/>
                    <a:pt x="231" y="135"/>
                  </a:cubicBezTo>
                  <a:cubicBezTo>
                    <a:pt x="231" y="131"/>
                    <a:pt x="231" y="127"/>
                    <a:pt x="231" y="124"/>
                  </a:cubicBezTo>
                  <a:cubicBezTo>
                    <a:pt x="260" y="116"/>
                    <a:pt x="260" y="116"/>
                    <a:pt x="260" y="116"/>
                  </a:cubicBezTo>
                  <a:cubicBezTo>
                    <a:pt x="249" y="76"/>
                    <a:pt x="249" y="76"/>
                    <a:pt x="249" y="76"/>
                  </a:cubicBezTo>
                  <a:cubicBezTo>
                    <a:pt x="220" y="84"/>
                    <a:pt x="220" y="84"/>
                    <a:pt x="220" y="84"/>
                  </a:cubicBezTo>
                  <a:cubicBezTo>
                    <a:pt x="218" y="81"/>
                    <a:pt x="217" y="78"/>
                    <a:pt x="215" y="75"/>
                  </a:cubicBezTo>
                  <a:cubicBezTo>
                    <a:pt x="236" y="53"/>
                    <a:pt x="236" y="53"/>
                    <a:pt x="236" y="53"/>
                  </a:cubicBezTo>
                  <a:cubicBezTo>
                    <a:pt x="207" y="24"/>
                    <a:pt x="207" y="24"/>
                    <a:pt x="207" y="24"/>
                  </a:cubicBezTo>
                  <a:cubicBezTo>
                    <a:pt x="185" y="46"/>
                    <a:pt x="185" y="46"/>
                    <a:pt x="185" y="46"/>
                  </a:cubicBezTo>
                  <a:cubicBezTo>
                    <a:pt x="182" y="44"/>
                    <a:pt x="179" y="42"/>
                    <a:pt x="176" y="40"/>
                  </a:cubicBezTo>
                  <a:cubicBezTo>
                    <a:pt x="183" y="11"/>
                    <a:pt x="183" y="11"/>
                    <a:pt x="183" y="11"/>
                  </a:cubicBezTo>
                  <a:cubicBezTo>
                    <a:pt x="143" y="0"/>
                    <a:pt x="143" y="0"/>
                    <a:pt x="143" y="0"/>
                  </a:cubicBezTo>
                  <a:cubicBezTo>
                    <a:pt x="136" y="30"/>
                    <a:pt x="136" y="30"/>
                    <a:pt x="136" y="30"/>
                  </a:cubicBezTo>
                  <a:cubicBezTo>
                    <a:pt x="132" y="29"/>
                    <a:pt x="128" y="29"/>
                    <a:pt x="124" y="30"/>
                  </a:cubicBezTo>
                  <a:cubicBezTo>
                    <a:pt x="116" y="1"/>
                    <a:pt x="116" y="1"/>
                    <a:pt x="116" y="1"/>
                  </a:cubicBezTo>
                  <a:cubicBezTo>
                    <a:pt x="77" y="11"/>
                    <a:pt x="77" y="11"/>
                    <a:pt x="77" y="11"/>
                  </a:cubicBezTo>
                  <a:cubicBezTo>
                    <a:pt x="84" y="40"/>
                    <a:pt x="84" y="40"/>
                    <a:pt x="84" y="40"/>
                  </a:cubicBezTo>
                  <a:cubicBezTo>
                    <a:pt x="81" y="42"/>
                    <a:pt x="78" y="44"/>
                    <a:pt x="75" y="46"/>
                  </a:cubicBezTo>
                  <a:cubicBezTo>
                    <a:pt x="53" y="25"/>
                    <a:pt x="53" y="25"/>
                    <a:pt x="53" y="25"/>
                  </a:cubicBezTo>
                  <a:cubicBezTo>
                    <a:pt x="24" y="54"/>
                    <a:pt x="24" y="54"/>
                    <a:pt x="24" y="54"/>
                  </a:cubicBezTo>
                  <a:cubicBezTo>
                    <a:pt x="46" y="75"/>
                    <a:pt x="46" y="75"/>
                    <a:pt x="46" y="75"/>
                  </a:cubicBezTo>
                  <a:cubicBezTo>
                    <a:pt x="44" y="78"/>
                    <a:pt x="42" y="81"/>
                    <a:pt x="40" y="85"/>
                  </a:cubicBezTo>
                  <a:cubicBezTo>
                    <a:pt x="11" y="77"/>
                    <a:pt x="11" y="77"/>
                    <a:pt x="11" y="77"/>
                  </a:cubicBezTo>
                  <a:cubicBezTo>
                    <a:pt x="0" y="117"/>
                    <a:pt x="0" y="117"/>
                    <a:pt x="0" y="117"/>
                  </a:cubicBezTo>
                  <a:cubicBezTo>
                    <a:pt x="30" y="125"/>
                    <a:pt x="30" y="125"/>
                    <a:pt x="30" y="125"/>
                  </a:cubicBezTo>
                  <a:cubicBezTo>
                    <a:pt x="29" y="128"/>
                    <a:pt x="29" y="132"/>
                    <a:pt x="30" y="136"/>
                  </a:cubicBezTo>
                  <a:cubicBezTo>
                    <a:pt x="0" y="144"/>
                    <a:pt x="0" y="144"/>
                    <a:pt x="0" y="144"/>
                  </a:cubicBezTo>
                  <a:cubicBezTo>
                    <a:pt x="11" y="183"/>
                    <a:pt x="11" y="183"/>
                    <a:pt x="11" y="183"/>
                  </a:cubicBezTo>
                  <a:cubicBezTo>
                    <a:pt x="40" y="175"/>
                    <a:pt x="40" y="175"/>
                    <a:pt x="40" y="175"/>
                  </a:cubicBezTo>
                  <a:cubicBezTo>
                    <a:pt x="42" y="179"/>
                    <a:pt x="44" y="182"/>
                    <a:pt x="46" y="185"/>
                  </a:cubicBezTo>
                  <a:cubicBezTo>
                    <a:pt x="25" y="206"/>
                    <a:pt x="25" y="206"/>
                    <a:pt x="25" y="206"/>
                  </a:cubicBezTo>
                  <a:cubicBezTo>
                    <a:pt x="54" y="235"/>
                    <a:pt x="54" y="235"/>
                    <a:pt x="54" y="235"/>
                  </a:cubicBezTo>
                  <a:cubicBezTo>
                    <a:pt x="75" y="214"/>
                    <a:pt x="75" y="214"/>
                    <a:pt x="75" y="214"/>
                  </a:cubicBezTo>
                  <a:cubicBezTo>
                    <a:pt x="79" y="216"/>
                    <a:pt x="82" y="218"/>
                    <a:pt x="85" y="220"/>
                  </a:cubicBezTo>
                  <a:cubicBezTo>
                    <a:pt x="77" y="249"/>
                    <a:pt x="77" y="249"/>
                    <a:pt x="77" y="249"/>
                  </a:cubicBezTo>
                  <a:cubicBezTo>
                    <a:pt x="117" y="259"/>
                    <a:pt x="117" y="259"/>
                    <a:pt x="117" y="259"/>
                  </a:cubicBezTo>
                  <a:cubicBezTo>
                    <a:pt x="125" y="230"/>
                    <a:pt x="125" y="230"/>
                    <a:pt x="125" y="230"/>
                  </a:cubicBezTo>
                  <a:cubicBezTo>
                    <a:pt x="129" y="230"/>
                    <a:pt x="133" y="230"/>
                    <a:pt x="136" y="230"/>
                  </a:cubicBezTo>
                  <a:cubicBezTo>
                    <a:pt x="144" y="259"/>
                    <a:pt x="144" y="259"/>
                    <a:pt x="144" y="259"/>
                  </a:cubicBezTo>
                  <a:cubicBezTo>
                    <a:pt x="184" y="248"/>
                    <a:pt x="184" y="248"/>
                    <a:pt x="184" y="248"/>
                  </a:cubicBezTo>
                  <a:cubicBezTo>
                    <a:pt x="176" y="219"/>
                    <a:pt x="176" y="219"/>
                    <a:pt x="176" y="219"/>
                  </a:cubicBezTo>
                  <a:cubicBezTo>
                    <a:pt x="180" y="217"/>
                    <a:pt x="183" y="216"/>
                    <a:pt x="186" y="213"/>
                  </a:cubicBezTo>
                  <a:cubicBezTo>
                    <a:pt x="207" y="235"/>
                    <a:pt x="207" y="235"/>
                    <a:pt x="207" y="235"/>
                  </a:cubicBezTo>
                  <a:cubicBezTo>
                    <a:pt x="236" y="206"/>
                    <a:pt x="236" y="206"/>
                    <a:pt x="236" y="206"/>
                  </a:cubicBezTo>
                  <a:cubicBezTo>
                    <a:pt x="215" y="184"/>
                    <a:pt x="215" y="184"/>
                    <a:pt x="215" y="184"/>
                  </a:cubicBezTo>
                  <a:cubicBezTo>
                    <a:pt x="217" y="181"/>
                    <a:pt x="219" y="178"/>
                    <a:pt x="221" y="175"/>
                  </a:cubicBezTo>
                  <a:lnTo>
                    <a:pt x="250" y="182"/>
                  </a:lnTo>
                  <a:close/>
                  <a:moveTo>
                    <a:pt x="201" y="148"/>
                  </a:moveTo>
                  <a:cubicBezTo>
                    <a:pt x="191" y="187"/>
                    <a:pt x="151" y="211"/>
                    <a:pt x="112" y="200"/>
                  </a:cubicBezTo>
                  <a:cubicBezTo>
                    <a:pt x="72" y="190"/>
                    <a:pt x="49" y="150"/>
                    <a:pt x="59" y="111"/>
                  </a:cubicBezTo>
                  <a:cubicBezTo>
                    <a:pt x="70" y="72"/>
                    <a:pt x="110" y="49"/>
                    <a:pt x="149" y="59"/>
                  </a:cubicBezTo>
                  <a:cubicBezTo>
                    <a:pt x="188" y="69"/>
                    <a:pt x="212" y="109"/>
                    <a:pt x="201" y="148"/>
                  </a:cubicBezTo>
                  <a:close/>
                  <a:moveTo>
                    <a:pt x="170" y="104"/>
                  </a:moveTo>
                  <a:cubicBezTo>
                    <a:pt x="180" y="94"/>
                    <a:pt x="180" y="94"/>
                    <a:pt x="180" y="94"/>
                  </a:cubicBezTo>
                  <a:cubicBezTo>
                    <a:pt x="166" y="80"/>
                    <a:pt x="166" y="80"/>
                    <a:pt x="166" y="80"/>
                  </a:cubicBezTo>
                  <a:cubicBezTo>
                    <a:pt x="156" y="90"/>
                    <a:pt x="156" y="90"/>
                    <a:pt x="156" y="90"/>
                  </a:cubicBezTo>
                  <a:cubicBezTo>
                    <a:pt x="155" y="89"/>
                    <a:pt x="153" y="88"/>
                    <a:pt x="152" y="87"/>
                  </a:cubicBezTo>
                  <a:cubicBezTo>
                    <a:pt x="155" y="74"/>
                    <a:pt x="155" y="74"/>
                    <a:pt x="155" y="74"/>
                  </a:cubicBezTo>
                  <a:cubicBezTo>
                    <a:pt x="136" y="69"/>
                    <a:pt x="136" y="69"/>
                    <a:pt x="136" y="69"/>
                  </a:cubicBezTo>
                  <a:cubicBezTo>
                    <a:pt x="133" y="82"/>
                    <a:pt x="133" y="82"/>
                    <a:pt x="133" y="82"/>
                  </a:cubicBezTo>
                  <a:cubicBezTo>
                    <a:pt x="131" y="82"/>
                    <a:pt x="129" y="82"/>
                    <a:pt x="127" y="82"/>
                  </a:cubicBezTo>
                  <a:cubicBezTo>
                    <a:pt x="124" y="69"/>
                    <a:pt x="124" y="69"/>
                    <a:pt x="124" y="69"/>
                  </a:cubicBezTo>
                  <a:cubicBezTo>
                    <a:pt x="105" y="74"/>
                    <a:pt x="105" y="74"/>
                    <a:pt x="105" y="74"/>
                  </a:cubicBezTo>
                  <a:cubicBezTo>
                    <a:pt x="109" y="88"/>
                    <a:pt x="109" y="88"/>
                    <a:pt x="109" y="88"/>
                  </a:cubicBezTo>
                  <a:cubicBezTo>
                    <a:pt x="107" y="88"/>
                    <a:pt x="106" y="89"/>
                    <a:pt x="104" y="90"/>
                  </a:cubicBezTo>
                  <a:cubicBezTo>
                    <a:pt x="94" y="80"/>
                    <a:pt x="94" y="80"/>
                    <a:pt x="94" y="80"/>
                  </a:cubicBezTo>
                  <a:cubicBezTo>
                    <a:pt x="80" y="94"/>
                    <a:pt x="80" y="94"/>
                    <a:pt x="80" y="94"/>
                  </a:cubicBezTo>
                  <a:cubicBezTo>
                    <a:pt x="90" y="104"/>
                    <a:pt x="90" y="104"/>
                    <a:pt x="90" y="104"/>
                  </a:cubicBezTo>
                  <a:cubicBezTo>
                    <a:pt x="89" y="105"/>
                    <a:pt x="88" y="107"/>
                    <a:pt x="88" y="109"/>
                  </a:cubicBezTo>
                  <a:cubicBezTo>
                    <a:pt x="74" y="105"/>
                    <a:pt x="74" y="105"/>
                    <a:pt x="74" y="105"/>
                  </a:cubicBezTo>
                  <a:cubicBezTo>
                    <a:pt x="69" y="124"/>
                    <a:pt x="69" y="124"/>
                    <a:pt x="69" y="124"/>
                  </a:cubicBezTo>
                  <a:cubicBezTo>
                    <a:pt x="83" y="127"/>
                    <a:pt x="83" y="127"/>
                    <a:pt x="83" y="127"/>
                  </a:cubicBezTo>
                  <a:cubicBezTo>
                    <a:pt x="83" y="129"/>
                    <a:pt x="83" y="131"/>
                    <a:pt x="83" y="133"/>
                  </a:cubicBezTo>
                  <a:cubicBezTo>
                    <a:pt x="69" y="136"/>
                    <a:pt x="69" y="136"/>
                    <a:pt x="69" y="136"/>
                  </a:cubicBezTo>
                  <a:cubicBezTo>
                    <a:pt x="74" y="155"/>
                    <a:pt x="74" y="155"/>
                    <a:pt x="74" y="155"/>
                  </a:cubicBezTo>
                  <a:cubicBezTo>
                    <a:pt x="88" y="151"/>
                    <a:pt x="88" y="151"/>
                    <a:pt x="88" y="151"/>
                  </a:cubicBezTo>
                  <a:cubicBezTo>
                    <a:pt x="89" y="153"/>
                    <a:pt x="90" y="154"/>
                    <a:pt x="91" y="156"/>
                  </a:cubicBezTo>
                  <a:cubicBezTo>
                    <a:pt x="80" y="166"/>
                    <a:pt x="80" y="166"/>
                    <a:pt x="80" y="166"/>
                  </a:cubicBezTo>
                  <a:cubicBezTo>
                    <a:pt x="94" y="180"/>
                    <a:pt x="94" y="180"/>
                    <a:pt x="94" y="180"/>
                  </a:cubicBezTo>
                  <a:cubicBezTo>
                    <a:pt x="104" y="170"/>
                    <a:pt x="104" y="170"/>
                    <a:pt x="104" y="170"/>
                  </a:cubicBezTo>
                  <a:cubicBezTo>
                    <a:pt x="106" y="171"/>
                    <a:pt x="107" y="171"/>
                    <a:pt x="109" y="172"/>
                  </a:cubicBezTo>
                  <a:cubicBezTo>
                    <a:pt x="105" y="186"/>
                    <a:pt x="105" y="186"/>
                    <a:pt x="105" y="186"/>
                  </a:cubicBezTo>
                  <a:cubicBezTo>
                    <a:pt x="124" y="191"/>
                    <a:pt x="124" y="191"/>
                    <a:pt x="124" y="191"/>
                  </a:cubicBezTo>
                  <a:cubicBezTo>
                    <a:pt x="128" y="177"/>
                    <a:pt x="128" y="177"/>
                    <a:pt x="128" y="177"/>
                  </a:cubicBezTo>
                  <a:cubicBezTo>
                    <a:pt x="130" y="177"/>
                    <a:pt x="131" y="177"/>
                    <a:pt x="133" y="177"/>
                  </a:cubicBezTo>
                  <a:cubicBezTo>
                    <a:pt x="137" y="191"/>
                    <a:pt x="137" y="191"/>
                    <a:pt x="137" y="191"/>
                  </a:cubicBezTo>
                  <a:cubicBezTo>
                    <a:pt x="156" y="186"/>
                    <a:pt x="156" y="186"/>
                    <a:pt x="156" y="186"/>
                  </a:cubicBezTo>
                  <a:cubicBezTo>
                    <a:pt x="152" y="172"/>
                    <a:pt x="152" y="172"/>
                    <a:pt x="152" y="172"/>
                  </a:cubicBezTo>
                  <a:cubicBezTo>
                    <a:pt x="154" y="171"/>
                    <a:pt x="155" y="170"/>
                    <a:pt x="157" y="169"/>
                  </a:cubicBezTo>
                  <a:cubicBezTo>
                    <a:pt x="167" y="179"/>
                    <a:pt x="167" y="179"/>
                    <a:pt x="167" y="179"/>
                  </a:cubicBezTo>
                  <a:cubicBezTo>
                    <a:pt x="181" y="166"/>
                    <a:pt x="181" y="166"/>
                    <a:pt x="181" y="166"/>
                  </a:cubicBezTo>
                  <a:cubicBezTo>
                    <a:pt x="170" y="156"/>
                    <a:pt x="170" y="156"/>
                    <a:pt x="170" y="156"/>
                  </a:cubicBezTo>
                  <a:cubicBezTo>
                    <a:pt x="171" y="154"/>
                    <a:pt x="172" y="153"/>
                    <a:pt x="173" y="151"/>
                  </a:cubicBezTo>
                  <a:cubicBezTo>
                    <a:pt x="187" y="155"/>
                    <a:pt x="187" y="155"/>
                    <a:pt x="187" y="155"/>
                  </a:cubicBezTo>
                  <a:cubicBezTo>
                    <a:pt x="192" y="136"/>
                    <a:pt x="192" y="136"/>
                    <a:pt x="192" y="136"/>
                  </a:cubicBezTo>
                  <a:cubicBezTo>
                    <a:pt x="178" y="132"/>
                    <a:pt x="178" y="132"/>
                    <a:pt x="178" y="132"/>
                  </a:cubicBezTo>
                  <a:cubicBezTo>
                    <a:pt x="178" y="130"/>
                    <a:pt x="178" y="129"/>
                    <a:pt x="178" y="127"/>
                  </a:cubicBezTo>
                  <a:cubicBezTo>
                    <a:pt x="192" y="123"/>
                    <a:pt x="192" y="123"/>
                    <a:pt x="192" y="123"/>
                  </a:cubicBezTo>
                  <a:cubicBezTo>
                    <a:pt x="187" y="104"/>
                    <a:pt x="187" y="104"/>
                    <a:pt x="187" y="104"/>
                  </a:cubicBezTo>
                  <a:cubicBezTo>
                    <a:pt x="173" y="108"/>
                    <a:pt x="173" y="108"/>
                    <a:pt x="173" y="108"/>
                  </a:cubicBezTo>
                  <a:cubicBezTo>
                    <a:pt x="172" y="107"/>
                    <a:pt x="171" y="105"/>
                    <a:pt x="170" y="104"/>
                  </a:cubicBezTo>
                  <a:close/>
                  <a:moveTo>
                    <a:pt x="164" y="139"/>
                  </a:moveTo>
                  <a:cubicBezTo>
                    <a:pt x="159" y="157"/>
                    <a:pt x="140" y="168"/>
                    <a:pt x="121" y="163"/>
                  </a:cubicBezTo>
                  <a:cubicBezTo>
                    <a:pt x="103" y="158"/>
                    <a:pt x="92" y="139"/>
                    <a:pt x="97" y="121"/>
                  </a:cubicBezTo>
                  <a:cubicBezTo>
                    <a:pt x="102" y="103"/>
                    <a:pt x="121" y="92"/>
                    <a:pt x="139" y="96"/>
                  </a:cubicBezTo>
                  <a:cubicBezTo>
                    <a:pt x="158" y="101"/>
                    <a:pt x="169" y="120"/>
                    <a:pt x="164" y="1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IN" sz="506" dirty="0">
                <a:latin typeface="Raleway" panose="020B0503030101060003" pitchFamily="34" charset="0"/>
              </a:endParaRPr>
            </a:p>
          </p:txBody>
        </p:sp>
        <p:sp>
          <p:nvSpPr>
            <p:cNvPr id="16" name="TextBox 15"/>
            <p:cNvSpPr txBox="1"/>
            <p:nvPr/>
          </p:nvSpPr>
          <p:spPr>
            <a:xfrm>
              <a:off x="1393986" y="3297977"/>
              <a:ext cx="1107431" cy="205482"/>
            </a:xfrm>
            <a:prstGeom prst="rect">
              <a:avLst/>
            </a:prstGeom>
            <a:noFill/>
          </p:spPr>
          <p:txBody>
            <a:bodyPr wrap="square" rtlCol="0">
              <a:spAutoFit/>
            </a:bodyPr>
            <a:lstStyle/>
            <a:p>
              <a:pPr algn="ctr"/>
              <a:r>
                <a:rPr lang="en-US" sz="1200" b="1" dirty="0">
                  <a:solidFill>
                    <a:srgbClr val="002060"/>
                  </a:solidFill>
                </a:rPr>
                <a:t>1. ATTEND</a:t>
              </a:r>
            </a:p>
          </p:txBody>
        </p:sp>
        <p:sp>
          <p:nvSpPr>
            <p:cNvPr id="17" name="TextBox 16"/>
            <p:cNvSpPr txBox="1"/>
            <p:nvPr/>
          </p:nvSpPr>
          <p:spPr>
            <a:xfrm>
              <a:off x="2748124" y="3297978"/>
              <a:ext cx="1107431" cy="205482"/>
            </a:xfrm>
            <a:prstGeom prst="rect">
              <a:avLst/>
            </a:prstGeom>
            <a:noFill/>
          </p:spPr>
          <p:txBody>
            <a:bodyPr wrap="square" rtlCol="0">
              <a:spAutoFit/>
            </a:bodyPr>
            <a:lstStyle/>
            <a:p>
              <a:pPr algn="ctr"/>
              <a:r>
                <a:rPr lang="en-US" sz="1200" b="1" dirty="0">
                  <a:solidFill>
                    <a:schemeClr val="tx1">
                      <a:lumMod val="75000"/>
                      <a:lumOff val="25000"/>
                    </a:schemeClr>
                  </a:solidFill>
                </a:rPr>
                <a:t>2. CERTIFY </a:t>
              </a:r>
            </a:p>
          </p:txBody>
        </p:sp>
        <p:sp>
          <p:nvSpPr>
            <p:cNvPr id="18" name="TextBox 17"/>
            <p:cNvSpPr txBox="1"/>
            <p:nvPr/>
          </p:nvSpPr>
          <p:spPr>
            <a:xfrm>
              <a:off x="4136332" y="3297978"/>
              <a:ext cx="1107431" cy="205482"/>
            </a:xfrm>
            <a:prstGeom prst="rect">
              <a:avLst/>
            </a:prstGeom>
            <a:noFill/>
          </p:spPr>
          <p:txBody>
            <a:bodyPr wrap="square" rtlCol="0">
              <a:spAutoFit/>
            </a:bodyPr>
            <a:lstStyle/>
            <a:p>
              <a:pPr algn="ctr"/>
              <a:r>
                <a:rPr lang="en-US" sz="1200" b="1" dirty="0">
                  <a:solidFill>
                    <a:srgbClr val="002060"/>
                  </a:solidFill>
                </a:rPr>
                <a:t>3. PRINT</a:t>
              </a:r>
            </a:p>
          </p:txBody>
        </p:sp>
        <p:sp>
          <p:nvSpPr>
            <p:cNvPr id="19" name="TextBox 18"/>
            <p:cNvSpPr txBox="1"/>
            <p:nvPr/>
          </p:nvSpPr>
          <p:spPr>
            <a:xfrm>
              <a:off x="5630648" y="3315525"/>
              <a:ext cx="1107431" cy="205482"/>
            </a:xfrm>
            <a:prstGeom prst="rect">
              <a:avLst/>
            </a:prstGeom>
            <a:noFill/>
          </p:spPr>
          <p:txBody>
            <a:bodyPr wrap="square" rtlCol="0">
              <a:spAutoFit/>
            </a:bodyPr>
            <a:lstStyle/>
            <a:p>
              <a:pPr algn="ctr"/>
              <a:r>
                <a:rPr lang="en-US" sz="1200" b="1" dirty="0">
                  <a:solidFill>
                    <a:schemeClr val="bg2">
                      <a:lumMod val="25000"/>
                    </a:schemeClr>
                  </a:solidFill>
                </a:rPr>
                <a:t>4.</a:t>
              </a:r>
              <a:r>
                <a:rPr lang="en-US" sz="1200" b="1" dirty="0">
                  <a:solidFill>
                    <a:schemeClr val="accent6">
                      <a:lumMod val="50000"/>
                    </a:schemeClr>
                  </a:solidFill>
                </a:rPr>
                <a:t> </a:t>
              </a:r>
              <a:r>
                <a:rPr lang="en-US" sz="1200" b="1" dirty="0">
                  <a:solidFill>
                    <a:schemeClr val="bg2">
                      <a:lumMod val="25000"/>
                    </a:schemeClr>
                  </a:solidFill>
                </a:rPr>
                <a:t>PROFILE</a:t>
              </a:r>
            </a:p>
          </p:txBody>
        </p:sp>
        <p:sp>
          <p:nvSpPr>
            <p:cNvPr id="21" name="TextBox 20"/>
            <p:cNvSpPr txBox="1"/>
            <p:nvPr/>
          </p:nvSpPr>
          <p:spPr>
            <a:xfrm>
              <a:off x="1266049" y="3608668"/>
              <a:ext cx="1346273" cy="1039967"/>
            </a:xfrm>
            <a:prstGeom prst="rect">
              <a:avLst/>
            </a:prstGeom>
            <a:noFill/>
          </p:spPr>
          <p:txBody>
            <a:bodyPr wrap="square" rtlCol="0">
              <a:spAutoFit/>
            </a:bodyPr>
            <a:lstStyle/>
            <a:p>
              <a:pPr algn="ctr">
                <a:lnSpc>
                  <a:spcPct val="150000"/>
                </a:lnSpc>
              </a:pPr>
              <a:r>
                <a:rPr lang="en-IN" sz="825" b="1" dirty="0">
                  <a:solidFill>
                    <a:srgbClr val="002060"/>
                  </a:solidFill>
                </a:rPr>
                <a:t>Attend a National, Regional, Local Conference or Workshop offering eligible SCO Annual Training. Training must be taught or co-taught with an ELR or VA staff member.</a:t>
              </a:r>
              <a:endParaRPr lang="en-US" sz="825" b="1" dirty="0">
                <a:solidFill>
                  <a:srgbClr val="002060"/>
                </a:solidFill>
              </a:endParaRPr>
            </a:p>
          </p:txBody>
        </p:sp>
        <p:sp>
          <p:nvSpPr>
            <p:cNvPr id="22" name="TextBox 21"/>
            <p:cNvSpPr txBox="1"/>
            <p:nvPr/>
          </p:nvSpPr>
          <p:spPr>
            <a:xfrm>
              <a:off x="2698117" y="3618595"/>
              <a:ext cx="1346273" cy="1322505"/>
            </a:xfrm>
            <a:prstGeom prst="rect">
              <a:avLst/>
            </a:prstGeom>
            <a:noFill/>
          </p:spPr>
          <p:txBody>
            <a:bodyPr wrap="square" rtlCol="0">
              <a:spAutoFit/>
            </a:bodyPr>
            <a:lstStyle/>
            <a:p>
              <a:pPr algn="ctr">
                <a:lnSpc>
                  <a:spcPct val="150000"/>
                </a:lnSpc>
              </a:pPr>
              <a:r>
                <a:rPr lang="en-IN" sz="825" b="1" dirty="0">
                  <a:solidFill>
                    <a:srgbClr val="002060"/>
                  </a:solidFill>
                </a:rPr>
                <a:t>Go on the </a:t>
              </a:r>
              <a:r>
                <a:rPr lang="en-IN" sz="825" b="1" dirty="0">
                  <a:solidFill>
                    <a:srgbClr val="002060"/>
                  </a:solidFill>
                  <a:hlinkClick r:id="rId3"/>
                </a:rPr>
                <a:t>SCO Training Portal</a:t>
              </a:r>
              <a:r>
                <a:rPr lang="en-IN" sz="825" b="1" dirty="0">
                  <a:solidFill>
                    <a:srgbClr val="002060"/>
                  </a:solidFill>
                </a:rPr>
                <a:t> and certify each conference session you attended. </a:t>
              </a:r>
              <a:r>
                <a:rPr lang="en-US" sz="825" b="1" dirty="0">
                  <a:solidFill>
                    <a:srgbClr val="002060"/>
                  </a:solidFill>
                </a:rPr>
                <a:t>By completing this form you are certifying that you attended this training in-person and documented your attendance at the conference training session. </a:t>
              </a:r>
            </a:p>
          </p:txBody>
        </p:sp>
        <p:sp>
          <p:nvSpPr>
            <p:cNvPr id="23" name="TextBox 22"/>
            <p:cNvSpPr txBox="1"/>
            <p:nvPr/>
          </p:nvSpPr>
          <p:spPr>
            <a:xfrm>
              <a:off x="4008393" y="3618595"/>
              <a:ext cx="1573973" cy="333623"/>
            </a:xfrm>
            <a:prstGeom prst="rect">
              <a:avLst/>
            </a:prstGeom>
            <a:noFill/>
          </p:spPr>
          <p:txBody>
            <a:bodyPr wrap="square" rtlCol="0">
              <a:spAutoFit/>
            </a:bodyPr>
            <a:lstStyle/>
            <a:p>
              <a:pPr algn="ctr">
                <a:lnSpc>
                  <a:spcPct val="150000"/>
                </a:lnSpc>
              </a:pPr>
              <a:r>
                <a:rPr lang="en-IN" sz="825" b="1" dirty="0">
                  <a:solidFill>
                    <a:schemeClr val="tx1">
                      <a:lumMod val="75000"/>
                      <a:lumOff val="25000"/>
                    </a:schemeClr>
                  </a:solidFill>
                </a:rPr>
                <a:t>Print your certificate and keep for your records. </a:t>
              </a:r>
              <a:endParaRPr lang="en-US" sz="825" b="1" dirty="0">
                <a:solidFill>
                  <a:schemeClr val="tx1">
                    <a:lumMod val="75000"/>
                    <a:lumOff val="25000"/>
                  </a:schemeClr>
                </a:solidFill>
              </a:endParaRPr>
            </a:p>
          </p:txBody>
        </p:sp>
        <p:sp>
          <p:nvSpPr>
            <p:cNvPr id="24" name="TextBox 23"/>
            <p:cNvSpPr txBox="1"/>
            <p:nvPr/>
          </p:nvSpPr>
          <p:spPr>
            <a:xfrm>
              <a:off x="5456646" y="3619018"/>
              <a:ext cx="1346273" cy="192354"/>
            </a:xfrm>
            <a:prstGeom prst="rect">
              <a:avLst/>
            </a:prstGeom>
            <a:noFill/>
          </p:spPr>
          <p:txBody>
            <a:bodyPr wrap="square" rtlCol="0">
              <a:spAutoFit/>
            </a:bodyPr>
            <a:lstStyle/>
            <a:p>
              <a:pPr algn="ctr">
                <a:lnSpc>
                  <a:spcPct val="150000"/>
                </a:lnSpc>
              </a:pPr>
              <a:endParaRPr lang="en-US" sz="825" b="1" dirty="0">
                <a:solidFill>
                  <a:schemeClr val="tx1">
                    <a:lumMod val="75000"/>
                    <a:lumOff val="25000"/>
                  </a:schemeClr>
                </a:solidFill>
              </a:endParaRPr>
            </a:p>
          </p:txBody>
        </p:sp>
        <p:sp>
          <p:nvSpPr>
            <p:cNvPr id="25" name="TextBox 24"/>
            <p:cNvSpPr txBox="1"/>
            <p:nvPr/>
          </p:nvSpPr>
          <p:spPr>
            <a:xfrm>
              <a:off x="6797651" y="3615855"/>
              <a:ext cx="1346273" cy="192354"/>
            </a:xfrm>
            <a:prstGeom prst="rect">
              <a:avLst/>
            </a:prstGeom>
            <a:noFill/>
          </p:spPr>
          <p:txBody>
            <a:bodyPr wrap="square" rtlCol="0">
              <a:spAutoFit/>
            </a:bodyPr>
            <a:lstStyle/>
            <a:p>
              <a:pPr algn="ctr">
                <a:lnSpc>
                  <a:spcPct val="150000"/>
                </a:lnSpc>
              </a:pPr>
              <a:endParaRPr lang="en-US" sz="825" b="1" dirty="0">
                <a:solidFill>
                  <a:srgbClr val="002060"/>
                </a:solidFill>
              </a:endParaRPr>
            </a:p>
          </p:txBody>
        </p:sp>
      </p:grpSp>
      <p:sp>
        <p:nvSpPr>
          <p:cNvPr id="41" name="Title 1">
            <a:extLst>
              <a:ext uri="{FF2B5EF4-FFF2-40B4-BE49-F238E27FC236}">
                <a16:creationId xmlns:a16="http://schemas.microsoft.com/office/drawing/2014/main" id="{4D7AD6D7-2F9C-4406-954F-C028E41F66A9}"/>
              </a:ext>
            </a:extLst>
          </p:cNvPr>
          <p:cNvSpPr txBox="1">
            <a:spLocks/>
          </p:cNvSpPr>
          <p:nvPr/>
        </p:nvSpPr>
        <p:spPr bwMode="auto">
          <a:xfrm>
            <a:off x="1981200" y="1"/>
            <a:ext cx="82296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2500" kern="1200">
                <a:solidFill>
                  <a:schemeClr val="bg1"/>
                </a:solidFill>
                <a:latin typeface="Myriad Pro"/>
                <a:ea typeface="+mj-ea"/>
                <a:cs typeface="+mj-cs"/>
              </a:defRPr>
            </a:lvl1pPr>
            <a:lvl2pPr algn="ctr" defTabSz="457200" rtl="0" eaLnBrk="0" fontAlgn="base" hangingPunct="0">
              <a:spcBef>
                <a:spcPct val="0"/>
              </a:spcBef>
              <a:spcAft>
                <a:spcPct val="0"/>
              </a:spcAft>
              <a:defRPr sz="2800">
                <a:solidFill>
                  <a:schemeClr val="bg1"/>
                </a:solidFill>
                <a:latin typeface="Myriad Pro"/>
              </a:defRPr>
            </a:lvl2pPr>
            <a:lvl3pPr algn="ctr" defTabSz="457200" rtl="0" eaLnBrk="0" fontAlgn="base" hangingPunct="0">
              <a:spcBef>
                <a:spcPct val="0"/>
              </a:spcBef>
              <a:spcAft>
                <a:spcPct val="0"/>
              </a:spcAft>
              <a:defRPr sz="2800">
                <a:solidFill>
                  <a:schemeClr val="bg1"/>
                </a:solidFill>
                <a:latin typeface="Myriad Pro"/>
              </a:defRPr>
            </a:lvl3pPr>
            <a:lvl4pPr algn="ctr" defTabSz="457200" rtl="0" eaLnBrk="0" fontAlgn="base" hangingPunct="0">
              <a:spcBef>
                <a:spcPct val="0"/>
              </a:spcBef>
              <a:spcAft>
                <a:spcPct val="0"/>
              </a:spcAft>
              <a:defRPr sz="2800">
                <a:solidFill>
                  <a:schemeClr val="bg1"/>
                </a:solidFill>
                <a:latin typeface="Myriad Pro"/>
              </a:defRPr>
            </a:lvl4pPr>
            <a:lvl5pPr algn="ctr" defTabSz="457200" rtl="0" eaLnBrk="0" fontAlgn="base" hangingPunct="0">
              <a:spcBef>
                <a:spcPct val="0"/>
              </a:spcBef>
              <a:spcAft>
                <a:spcPct val="0"/>
              </a:spcAft>
              <a:defRPr sz="2800">
                <a:solidFill>
                  <a:schemeClr val="bg1"/>
                </a:solidFill>
                <a:latin typeface="Myriad Pro"/>
              </a:defRPr>
            </a:lvl5pPr>
            <a:lvl6pPr marL="457200" algn="ctr" defTabSz="457200" rtl="0" fontAlgn="base">
              <a:spcBef>
                <a:spcPct val="0"/>
              </a:spcBef>
              <a:spcAft>
                <a:spcPct val="0"/>
              </a:spcAft>
              <a:defRPr sz="2800">
                <a:solidFill>
                  <a:schemeClr val="bg1"/>
                </a:solidFill>
                <a:latin typeface="Myriad Pro"/>
              </a:defRPr>
            </a:lvl6pPr>
            <a:lvl7pPr marL="914400" algn="ctr" defTabSz="457200" rtl="0" fontAlgn="base">
              <a:spcBef>
                <a:spcPct val="0"/>
              </a:spcBef>
              <a:spcAft>
                <a:spcPct val="0"/>
              </a:spcAft>
              <a:defRPr sz="2800">
                <a:solidFill>
                  <a:schemeClr val="bg1"/>
                </a:solidFill>
                <a:latin typeface="Myriad Pro"/>
              </a:defRPr>
            </a:lvl7pPr>
            <a:lvl8pPr marL="1371600" algn="ctr" defTabSz="457200" rtl="0" fontAlgn="base">
              <a:spcBef>
                <a:spcPct val="0"/>
              </a:spcBef>
              <a:spcAft>
                <a:spcPct val="0"/>
              </a:spcAft>
              <a:defRPr sz="2800">
                <a:solidFill>
                  <a:schemeClr val="bg1"/>
                </a:solidFill>
                <a:latin typeface="Myriad Pro"/>
              </a:defRPr>
            </a:lvl8pPr>
            <a:lvl9pPr marL="1828800" algn="ctr" defTabSz="457200" rtl="0" fontAlgn="base">
              <a:spcBef>
                <a:spcPct val="0"/>
              </a:spcBef>
              <a:spcAft>
                <a:spcPct val="0"/>
              </a:spcAft>
              <a:defRPr sz="2800">
                <a:solidFill>
                  <a:schemeClr val="bg1"/>
                </a:solidFill>
                <a:latin typeface="Myriad Pro"/>
              </a:defRPr>
            </a:lvl9pPr>
          </a:lstStyle>
          <a:p>
            <a:r>
              <a:rPr lang="en-US" dirty="0">
                <a:solidFill>
                  <a:schemeClr val="accent1">
                    <a:lumMod val="50000"/>
                  </a:schemeClr>
                </a:solidFill>
              </a:rPr>
              <a:t>CONFERENCE/VIRTUAL TRAINING CREDIT PROCESS</a:t>
            </a:r>
          </a:p>
        </p:txBody>
      </p:sp>
      <p:sp>
        <p:nvSpPr>
          <p:cNvPr id="14" name="Rectangle 13">
            <a:extLst>
              <a:ext uri="{FF2B5EF4-FFF2-40B4-BE49-F238E27FC236}">
                <a16:creationId xmlns:a16="http://schemas.microsoft.com/office/drawing/2014/main" id="{4DB9C68D-09F7-4490-B262-D7DDD17CE5C7}"/>
              </a:ext>
            </a:extLst>
          </p:cNvPr>
          <p:cNvSpPr/>
          <p:nvPr/>
        </p:nvSpPr>
        <p:spPr>
          <a:xfrm>
            <a:off x="8345935" y="3564796"/>
            <a:ext cx="1595120" cy="835037"/>
          </a:xfrm>
          <a:prstGeom prst="rect">
            <a:avLst/>
          </a:prstGeom>
        </p:spPr>
        <p:txBody>
          <a:bodyPr wrap="square">
            <a:spAutoFit/>
          </a:bodyPr>
          <a:lstStyle/>
          <a:p>
            <a:pPr algn="ctr">
              <a:lnSpc>
                <a:spcPct val="150000"/>
              </a:lnSpc>
            </a:pPr>
            <a:r>
              <a:rPr lang="en-IN" sz="830" b="1" dirty="0">
                <a:solidFill>
                  <a:srgbClr val="002060"/>
                </a:solidFill>
              </a:rPr>
              <a:t>Check your profile to make sure all of your online and conference credit is properly counted.</a:t>
            </a:r>
            <a:endParaRPr lang="en-US" sz="830" b="1" dirty="0">
              <a:solidFill>
                <a:srgbClr val="002060"/>
              </a:solidFill>
            </a:endParaRPr>
          </a:p>
        </p:txBody>
      </p:sp>
    </p:spTree>
    <p:extLst>
      <p:ext uri="{BB962C8B-B14F-4D97-AF65-F5344CB8AC3E}">
        <p14:creationId xmlns:p14="http://schemas.microsoft.com/office/powerpoint/2010/main" val="19409990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31812-F674-4F4F-BDD1-6B7EA540FCDA}"/>
              </a:ext>
            </a:extLst>
          </p:cNvPr>
          <p:cNvSpPr>
            <a:spLocks noGrp="1"/>
          </p:cNvSpPr>
          <p:nvPr>
            <p:ph type="title" idx="4294967295"/>
          </p:nvPr>
        </p:nvSpPr>
        <p:spPr>
          <a:xfrm>
            <a:off x="0" y="1"/>
            <a:ext cx="10515600" cy="868218"/>
          </a:xfrm>
        </p:spPr>
        <p:txBody>
          <a:bodyPr/>
          <a:lstStyle/>
          <a:p>
            <a:r>
              <a:rPr lang="en-US" sz="2800" dirty="0"/>
              <a:t>FY22 SCO Annual Training Requirements</a:t>
            </a:r>
            <a:endParaRPr lang="ru-RU" b="0" dirty="0"/>
          </a:p>
        </p:txBody>
      </p:sp>
      <p:graphicFrame>
        <p:nvGraphicFramePr>
          <p:cNvPr id="4" name="Content Placeholder 3" descr="SmartArt timeline">
            <a:extLst>
              <a:ext uri="{FF2B5EF4-FFF2-40B4-BE49-F238E27FC236}">
                <a16:creationId xmlns:a16="http://schemas.microsoft.com/office/drawing/2014/main" id="{EA7FA95D-F68C-41B4-9C90-A59AFF8D1005}"/>
              </a:ext>
            </a:extLst>
          </p:cNvPr>
          <p:cNvGraphicFramePr>
            <a:graphicFrameLocks noGrp="1"/>
          </p:cNvGraphicFramePr>
          <p:nvPr>
            <p:ph idx="4294967295"/>
          </p:nvPr>
        </p:nvGraphicFramePr>
        <p:xfrm>
          <a:off x="936702" y="183677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564C47D-1D8E-407C-9037-65AC73102C6C}"/>
              </a:ext>
            </a:extLst>
          </p:cNvPr>
          <p:cNvSpPr txBox="1"/>
          <p:nvPr/>
        </p:nvSpPr>
        <p:spPr>
          <a:xfrm>
            <a:off x="1053734" y="1060110"/>
            <a:ext cx="1058408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Please remember, if you don’t complete your annual training requirements, VA has the authority to remove your access from VA-ONCE and the SAA has the authority to disapprove your school’s programs </a:t>
            </a:r>
          </a:p>
        </p:txBody>
      </p:sp>
    </p:spTree>
    <p:extLst>
      <p:ext uri="{BB962C8B-B14F-4D97-AF65-F5344CB8AC3E}">
        <p14:creationId xmlns:p14="http://schemas.microsoft.com/office/powerpoint/2010/main" val="2702470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altLang="en-US" dirty="0"/>
              <a:t>The Servicemen’s Readjustment Act of 1944 (2 of 2)</a:t>
            </a:r>
            <a:endParaRPr lang="en-US" dirty="0"/>
          </a:p>
        </p:txBody>
      </p:sp>
      <p:pic>
        <p:nvPicPr>
          <p:cNvPr id="4" name="Picture Placeholder 3">
            <a:extLst>
              <a:ext uri="{FF2B5EF4-FFF2-40B4-BE49-F238E27FC236}">
                <a16:creationId xmlns:a16="http://schemas.microsoft.com/office/drawing/2014/main" id="{4AC310B1-0DAE-4281-85AE-5E6CE32D729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435" b="9435"/>
          <a:stretch>
            <a:fillRect/>
          </a:stretch>
        </p:blipFill>
        <p:spPr/>
      </p:pic>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11"/>
          </p:nvPr>
        </p:nvSpPr>
        <p:spPr/>
        <p:txBody>
          <a:bodyPr anchor="ctr"/>
          <a:lstStyle/>
          <a:p>
            <a:endParaRPr lang="en-US" dirty="0"/>
          </a:p>
          <a:p>
            <a:pPr>
              <a:defRPr/>
            </a:pPr>
            <a:r>
              <a:rPr lang="en-US" altLang="en-US" dirty="0">
                <a:cs typeface="Georgia" pitchFamily="18" charset="0"/>
              </a:rPr>
              <a:t>Harry W. Colmery is credited with writing the provisions of the GI Bill</a:t>
            </a:r>
          </a:p>
          <a:p>
            <a:endParaRPr lang="en-US" altLang="en-US" dirty="0">
              <a:cs typeface="Georgia" pitchFamily="18" charset="0"/>
            </a:endParaRPr>
          </a:p>
          <a:p>
            <a:pPr>
              <a:defRPr/>
            </a:pPr>
            <a:r>
              <a:rPr lang="en-US" altLang="en-US" dirty="0">
                <a:cs typeface="Georgia" pitchFamily="18" charset="0"/>
              </a:rPr>
              <a:t>President Franklin Delano Roosevelt signed the Servicemen’s Readjustment Act into law on June 22, 1944</a:t>
            </a:r>
          </a:p>
          <a:p>
            <a:pPr>
              <a:defRPr/>
            </a:pPr>
            <a:endParaRPr lang="en-US" dirty="0"/>
          </a:p>
          <a:p>
            <a:pPr>
              <a:defRPr/>
            </a:pPr>
            <a:r>
              <a:rPr lang="en-US" altLang="en-US" dirty="0">
                <a:cs typeface="Georgia" pitchFamily="18" charset="0"/>
              </a:rPr>
              <a:t>The bill provided six benefits:</a:t>
            </a:r>
          </a:p>
          <a:p>
            <a:pPr lvl="1">
              <a:buFont typeface="Arial" panose="020B0604020202020204" pitchFamily="34" charset="0"/>
              <a:buChar char="‒"/>
              <a:defRPr/>
            </a:pPr>
            <a:r>
              <a:rPr lang="en-US" altLang="en-US" dirty="0">
                <a:cs typeface="Georgia" pitchFamily="18" charset="0"/>
              </a:rPr>
              <a:t>Education and Training</a:t>
            </a:r>
          </a:p>
          <a:p>
            <a:pPr lvl="1">
              <a:buFont typeface="Arial" panose="020B0604020202020204" pitchFamily="34" charset="0"/>
              <a:buChar char="‒"/>
              <a:defRPr/>
            </a:pPr>
            <a:r>
              <a:rPr lang="en-US" altLang="en-US" dirty="0">
                <a:cs typeface="Georgia" pitchFamily="18" charset="0"/>
              </a:rPr>
              <a:t>Loan guaranty for a home, farm, or business</a:t>
            </a:r>
          </a:p>
          <a:p>
            <a:pPr lvl="1">
              <a:buFont typeface="Arial" panose="020B0604020202020204" pitchFamily="34" charset="0"/>
              <a:buChar char="‒"/>
              <a:defRPr/>
            </a:pPr>
            <a:r>
              <a:rPr lang="en-US" altLang="en-US" dirty="0">
                <a:cs typeface="Georgia" pitchFamily="18" charset="0"/>
              </a:rPr>
              <a:t>Unemployment pay</a:t>
            </a:r>
          </a:p>
          <a:p>
            <a:pPr lvl="1">
              <a:buFont typeface="Arial" panose="020B0604020202020204" pitchFamily="34" charset="0"/>
              <a:buChar char="‒"/>
              <a:defRPr/>
            </a:pPr>
            <a:r>
              <a:rPr lang="en-US" altLang="en-US" dirty="0">
                <a:cs typeface="Georgia" pitchFamily="18" charset="0"/>
              </a:rPr>
              <a:t>Job-finding assistance</a:t>
            </a:r>
          </a:p>
          <a:p>
            <a:pPr lvl="1">
              <a:buFont typeface="Arial" panose="020B0604020202020204" pitchFamily="34" charset="0"/>
              <a:buChar char="‒"/>
              <a:defRPr/>
            </a:pPr>
            <a:r>
              <a:rPr lang="en-US" altLang="en-US" dirty="0">
                <a:cs typeface="Georgia" pitchFamily="18" charset="0"/>
              </a:rPr>
              <a:t>Top priority for building materials for VA hospitals</a:t>
            </a:r>
          </a:p>
          <a:p>
            <a:pPr lvl="1">
              <a:buFont typeface="Arial" panose="020B0604020202020204" pitchFamily="34" charset="0"/>
              <a:buChar char="‒"/>
              <a:defRPr/>
            </a:pPr>
            <a:r>
              <a:rPr lang="en-US" altLang="en-US" dirty="0">
                <a:cs typeface="Georgia" pitchFamily="18" charset="0"/>
              </a:rPr>
              <a:t>Military review of dishonorable discharges</a:t>
            </a:r>
          </a:p>
          <a:p>
            <a:pPr marL="0" indent="0">
              <a:buNone/>
            </a:pPr>
            <a:endParaRPr lang="en-US" dirty="0"/>
          </a:p>
        </p:txBody>
      </p:sp>
    </p:spTree>
    <p:extLst>
      <p:ext uri="{BB962C8B-B14F-4D97-AF65-F5344CB8AC3E}">
        <p14:creationId xmlns:p14="http://schemas.microsoft.com/office/powerpoint/2010/main" val="39491399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06A3-B47B-417C-AA5F-5484381816FB}"/>
              </a:ext>
            </a:extLst>
          </p:cNvPr>
          <p:cNvSpPr>
            <a:spLocks noGrp="1"/>
          </p:cNvSpPr>
          <p:nvPr>
            <p:ph type="ctrTitle"/>
          </p:nvPr>
        </p:nvSpPr>
        <p:spPr/>
        <p:txBody>
          <a:bodyPr/>
          <a:lstStyle/>
          <a:p>
            <a:r>
              <a:rPr lang="en-US" dirty="0"/>
              <a:t>Thank you for your time today!</a:t>
            </a:r>
          </a:p>
        </p:txBody>
      </p:sp>
    </p:spTree>
    <p:extLst>
      <p:ext uri="{BB962C8B-B14F-4D97-AF65-F5344CB8AC3E}">
        <p14:creationId xmlns:p14="http://schemas.microsoft.com/office/powerpoint/2010/main" val="19012511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07074-67ED-477C-A144-1C137DD30A9D}"/>
              </a:ext>
            </a:extLst>
          </p:cNvPr>
          <p:cNvSpPr>
            <a:spLocks noGrp="1"/>
          </p:cNvSpPr>
          <p:nvPr>
            <p:ph type="title"/>
          </p:nvPr>
        </p:nvSpPr>
        <p:spPr/>
        <p:txBody>
          <a:bodyPr/>
          <a:lstStyle/>
          <a:p>
            <a:r>
              <a:rPr lang="en-US" dirty="0"/>
              <a:t>Q &amp; A</a:t>
            </a:r>
          </a:p>
        </p:txBody>
      </p:sp>
      <p:pic>
        <p:nvPicPr>
          <p:cNvPr id="8" name="Picture 7">
            <a:extLst>
              <a:ext uri="{FF2B5EF4-FFF2-40B4-BE49-F238E27FC236}">
                <a16:creationId xmlns:a16="http://schemas.microsoft.com/office/drawing/2014/main" id="{B4C4860A-3639-4A1E-A411-F8501F26C4E4}"/>
              </a:ext>
            </a:extLst>
          </p:cNvPr>
          <p:cNvPicPr>
            <a:picLocks noChangeAspect="1"/>
          </p:cNvPicPr>
          <p:nvPr/>
        </p:nvPicPr>
        <p:blipFill>
          <a:blip r:embed="rId3"/>
          <a:stretch>
            <a:fillRect/>
          </a:stretch>
        </p:blipFill>
        <p:spPr>
          <a:xfrm>
            <a:off x="2261578" y="920332"/>
            <a:ext cx="7668841" cy="5366168"/>
          </a:xfrm>
          <a:prstGeom prst="rect">
            <a:avLst/>
          </a:prstGeom>
        </p:spPr>
      </p:pic>
    </p:spTree>
    <p:extLst>
      <p:ext uri="{BB962C8B-B14F-4D97-AF65-F5344CB8AC3E}">
        <p14:creationId xmlns:p14="http://schemas.microsoft.com/office/powerpoint/2010/main" val="4222540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B4D67B-E2FC-415D-BD63-8C83963031E9}"/>
              </a:ext>
            </a:extLst>
          </p:cNvPr>
          <p:cNvSpPr>
            <a:spLocks noGrp="1"/>
          </p:cNvSpPr>
          <p:nvPr>
            <p:ph type="title"/>
          </p:nvPr>
        </p:nvSpPr>
        <p:spPr/>
        <p:txBody>
          <a:bodyPr/>
          <a:lstStyle/>
          <a:p>
            <a:r>
              <a:rPr lang="en-US" altLang="en-US" dirty="0"/>
              <a:t>The Results of Servicemen’s Readjustment Act of 1944</a:t>
            </a:r>
            <a:endParaRPr lang="en-US" dirty="0"/>
          </a:p>
        </p:txBody>
      </p:sp>
      <p:pic>
        <p:nvPicPr>
          <p:cNvPr id="4" name="Picture Placeholder 3">
            <a:extLst>
              <a:ext uri="{FF2B5EF4-FFF2-40B4-BE49-F238E27FC236}">
                <a16:creationId xmlns:a16="http://schemas.microsoft.com/office/drawing/2014/main" id="{4AC310B1-0DAE-4281-85AE-5E6CE32D729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7751880" y="1182483"/>
            <a:ext cx="3944820" cy="5091446"/>
          </a:xfrm>
        </p:spPr>
      </p:pic>
      <p:sp>
        <p:nvSpPr>
          <p:cNvPr id="11" name="Content Placeholder 10">
            <a:extLst>
              <a:ext uri="{FF2B5EF4-FFF2-40B4-BE49-F238E27FC236}">
                <a16:creationId xmlns:a16="http://schemas.microsoft.com/office/drawing/2014/main" id="{E8300828-5397-4DDE-9D9E-B9690830D48A}"/>
              </a:ext>
            </a:extLst>
          </p:cNvPr>
          <p:cNvSpPr>
            <a:spLocks noGrp="1"/>
          </p:cNvSpPr>
          <p:nvPr>
            <p:ph type="body" sz="quarter" idx="11"/>
          </p:nvPr>
        </p:nvSpPr>
        <p:spPr/>
        <p:txBody>
          <a:bodyPr anchor="ctr"/>
          <a:lstStyle/>
          <a:p>
            <a:endParaRPr lang="en-US" dirty="0"/>
          </a:p>
          <a:p>
            <a:pPr>
              <a:defRPr/>
            </a:pPr>
            <a:r>
              <a:rPr lang="en-US" altLang="en-US" dirty="0">
                <a:cs typeface="Georgia" pitchFamily="18" charset="0"/>
              </a:rPr>
              <a:t>By 1947, the peak year of the GI Bill,</a:t>
            </a:r>
            <a:r>
              <a:rPr lang="en-US" b="1" baseline="50000" dirty="0">
                <a:cs typeface="Arial" panose="020B0604020202020204" pitchFamily="34" charset="0"/>
              </a:rPr>
              <a:t> </a:t>
            </a:r>
            <a:r>
              <a:rPr lang="en-US" altLang="en-US" dirty="0">
                <a:cs typeface="Georgia" pitchFamily="18" charset="0"/>
              </a:rPr>
              <a:t> veterans accounted for 49% of college enrollment</a:t>
            </a:r>
          </a:p>
          <a:p>
            <a:pPr>
              <a:defRPr/>
            </a:pPr>
            <a:endParaRPr lang="en-US" altLang="en-US" dirty="0">
              <a:cs typeface="Georgia" pitchFamily="18" charset="0"/>
            </a:endParaRPr>
          </a:p>
          <a:p>
            <a:pPr>
              <a:defRPr/>
            </a:pPr>
            <a:r>
              <a:rPr lang="en-US" altLang="en-US" dirty="0">
                <a:cs typeface="Georgia" pitchFamily="18" charset="0"/>
              </a:rPr>
              <a:t>Out of a  veteran population of 15,440,000, 7.8 million trained under the GI Bill </a:t>
            </a:r>
          </a:p>
          <a:p>
            <a:pPr lvl="1">
              <a:buFont typeface="Arial" panose="020B0604020202020204" pitchFamily="34" charset="0"/>
              <a:buChar char="‒"/>
              <a:defRPr/>
            </a:pPr>
            <a:r>
              <a:rPr lang="en-US" altLang="en-US" dirty="0">
                <a:cs typeface="Georgia" pitchFamily="18" charset="0"/>
              </a:rPr>
              <a:t>2,230,000 in college</a:t>
            </a:r>
          </a:p>
          <a:p>
            <a:pPr lvl="1">
              <a:buFont typeface="Arial" panose="020B0604020202020204" pitchFamily="34" charset="0"/>
              <a:buChar char="‒"/>
              <a:defRPr/>
            </a:pPr>
            <a:r>
              <a:rPr lang="en-US" altLang="en-US" dirty="0">
                <a:cs typeface="Georgia" pitchFamily="18" charset="0"/>
              </a:rPr>
              <a:t>3,480,000 in other schools</a:t>
            </a:r>
          </a:p>
          <a:p>
            <a:pPr lvl="1">
              <a:buFont typeface="Arial" panose="020B0604020202020204" pitchFamily="34" charset="0"/>
              <a:buChar char="‒"/>
              <a:defRPr/>
            </a:pPr>
            <a:r>
              <a:rPr lang="en-US" altLang="en-US" dirty="0">
                <a:cs typeface="Georgia" pitchFamily="18" charset="0"/>
              </a:rPr>
              <a:t>1,400,000 in OJT</a:t>
            </a:r>
          </a:p>
          <a:p>
            <a:pPr lvl="1">
              <a:buFont typeface="Arial" panose="020B0604020202020204" pitchFamily="34" charset="0"/>
              <a:buChar char="‒"/>
              <a:defRPr/>
            </a:pPr>
            <a:r>
              <a:rPr lang="en-US" altLang="en-US" dirty="0">
                <a:cs typeface="Georgia" pitchFamily="18" charset="0"/>
              </a:rPr>
              <a:t>690,000 in farm training</a:t>
            </a:r>
            <a:br>
              <a:rPr lang="en-US" altLang="en-US" dirty="0">
                <a:cs typeface="Georgia" pitchFamily="18" charset="0"/>
              </a:rPr>
            </a:br>
            <a:endParaRPr lang="en-US" altLang="en-US" dirty="0">
              <a:cs typeface="Georgia" pitchFamily="18" charset="0"/>
            </a:endParaRPr>
          </a:p>
          <a:p>
            <a:pPr>
              <a:defRPr/>
            </a:pPr>
            <a:r>
              <a:rPr lang="en-US" altLang="en-US" dirty="0">
                <a:cs typeface="Georgia" pitchFamily="18" charset="0"/>
              </a:rPr>
              <a:t>The GI Bill is credited with creating the modern middle class</a:t>
            </a:r>
          </a:p>
          <a:p>
            <a:pPr marL="0" indent="0">
              <a:buNone/>
            </a:pPr>
            <a:endParaRPr lang="en-US" dirty="0"/>
          </a:p>
        </p:txBody>
      </p:sp>
    </p:spTree>
    <p:extLst>
      <p:ext uri="{BB962C8B-B14F-4D97-AF65-F5344CB8AC3E}">
        <p14:creationId xmlns:p14="http://schemas.microsoft.com/office/powerpoint/2010/main" val="5399301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65&quot;&gt;&lt;/object&gt;&lt;object type=&quot;2&quot; unique_id=&quot;10066&quot;&gt;&lt;object type=&quot;3&quot; unique_id=&quot;10067&quot;&gt;&lt;property id=&quot;20148&quot; value=&quot;5&quot;/&gt;&lt;property id=&quot;20300&quot; value=&quot;Slide 1 - &amp;quot;Education Service School Certifying Official Training  New School Certifying Official (SCO)&amp;quot;&quot;/&gt;&lt;property id=&quot;20307&quot; value=&quot;305&quot;/&gt;&lt;/object&gt;&lt;object type=&quot;3&quot; unique_id=&quot;10069&quot;&gt;&lt;property id=&quot;20148&quot; value=&quot;5&quot;/&gt;&lt;property id=&quot;20300&quot; value=&quot;Slide 5 - &amp;quot;Learning Objectives&amp;quot;&quot;/&gt;&lt;property id=&quot;20307&quot; value=&quot;293&quot;/&gt;&lt;/object&gt;&lt;object type=&quot;3&quot; unique_id=&quot;10081&quot;&gt;&lt;property id=&quot;20148&quot; value=&quot;5&quot;/&gt;&lt;property id=&quot;20300&quot; value=&quot;Slide 66 - &amp;quot;Section Review&amp;quot;&quot;/&gt;&lt;property id=&quot;20307&quot; value=&quot;312&quot;/&gt;&lt;/object&gt;&lt;object type=&quot;3&quot; unique_id=&quot;10088&quot;&gt;&lt;property id=&quot;20148&quot; value=&quot;5&quot;/&gt;&lt;property id=&quot;20300&quot; value=&quot;Slide 7 - &amp;quot;History of the GI Bill&amp;quot;&quot;/&gt;&lt;property id=&quot;20307&quot; value=&quot;304&quot;/&gt;&lt;/object&gt;&lt;object type=&quot;3&quot; unique_id=&quot;14367&quot;&gt;&lt;property id=&quot;20148&quot; value=&quot;5&quot;/&gt;&lt;property id=&quot;20300&quot; value=&quot;Slide 36 - &amp;quot;Rate of Pursuit - Housing&amp;quot;&quot;/&gt;&lt;property id=&quot;20307&quot; value=&quot;325&quot;/&gt;&lt;/object&gt;&lt;object type=&quot;3&quot; unique_id=&quot;15297&quot;&gt;&lt;property id=&quot;20148&quot; value=&quot;5&quot;/&gt;&lt;property id=&quot;20300&quot; value=&quot;Slide 59 - &amp;quot;Length of Courses&amp;quot;&quot;/&gt;&lt;property id=&quot;20307&quot; value=&quot;328&quot;/&gt;&lt;/object&gt;&lt;object type=&quot;3&quot; unique_id=&quot;16354&quot;&gt;&lt;property id=&quot;20148&quot; value=&quot;5&quot;/&gt;&lt;property id=&quot;20300&quot; value=&quot;Slide 77 - &amp;quot;SAA and ELR&amp;quot;&quot;/&gt;&lt;property id=&quot;20307&quot; value=&quot;353&quot;/&gt;&lt;/object&gt;&lt;object type=&quot;3&quot; unique_id=&quot;17822&quot;&gt;&lt;property id=&quot;20148&quot; value=&quot;5&quot;/&gt;&lt;property id=&quot;20300&quot; value=&quot;Slide 62 - &amp;quot;Academic Probation&amp;quot;&quot;/&gt;&lt;property id=&quot;20307&quot; value=&quot;367&quot;/&gt;&lt;/object&gt;&lt;object type=&quot;3&quot; unique_id=&quot;20405&quot;&gt;&lt;property id=&quot;20148&quot; value=&quot;5&quot;/&gt;&lt;property id=&quot;20300&quot; value=&quot;Slide 3 - &amp;quot;Ice Breaker&amp;quot;&quot;/&gt;&lt;property id=&quot;20307&quot; value=&quot;322&quot;/&gt;&lt;/object&gt;&lt;object type=&quot;3&quot; unique_id=&quot;20407&quot;&gt;&lt;property id=&quot;20148&quot; value=&quot;5&quot;/&gt;&lt;property id=&quot;20300&quot; value=&quot;Slide 6 - &amp;quot;Topics&amp;quot;&quot;/&gt;&lt;property id=&quot;20307&quot; value=&quot;421&quot;/&gt;&lt;/object&gt;&lt;object type=&quot;3&quot; unique_id=&quot;20431&quot;&gt;&lt;property id=&quot;20148&quot; value=&quot;5&quot;/&gt;&lt;property id=&quot;20300&quot; value=&quot;Slide 91&quot;/&gt;&lt;property id=&quot;20307&quot; value=&quot;418&quot;/&gt;&lt;/object&gt;&lt;object type=&quot;3&quot; unique_id=&quot;20432&quot;&gt;&lt;property id=&quot;20148&quot; value=&quot;5&quot;/&gt;&lt;property id=&quot;20300&quot; value=&quot;Slide 95 - &amp;quot;Thank you for your time today!&amp;quot;&quot;/&gt;&lt;property id=&quot;20307&quot; value=&quot;306&quot;/&gt;&lt;/object&gt;&lt;object type=&quot;3&quot; unique_id=&quot;21276&quot;&gt;&lt;property id=&quot;20148&quot; value=&quot;5&quot;/&gt;&lt;property id=&quot;20300&quot; value=&quot;Slide 16 - &amp;quot;Basic Education Benefit Process&amp;quot;&quot;/&gt;&lt;property id=&quot;20307&quot; value=&quot;422&quot;/&gt;&lt;/object&gt;&lt;object type=&quot;3&quot; unique_id=&quot;21833&quot;&gt;&lt;property id=&quot;20148&quot; value=&quot;5&quot;/&gt;&lt;property id=&quot;20300&quot; value=&quot;Slide 79 - &amp;quot;Section Review&amp;quot;&quot;/&gt;&lt;property id=&quot;20307&quot; value=&quot;427&quot;/&gt;&lt;/object&gt;&lt;object type=&quot;3&quot; unique_id=&quot;21837&quot;&gt;&lt;property id=&quot;20148&quot; value=&quot;5&quot;/&gt;&lt;property id=&quot;20300&quot; value=&quot;Slide 64 - &amp;quot;Section Review&amp;quot;&quot;/&gt;&lt;property id=&quot;20307&quot; value=&quot;432&quot;/&gt;&lt;/object&gt;&lt;object type=&quot;3&quot; unique_id=&quot;22266&quot;&gt;&lt;property id=&quot;20148&quot; value=&quot;5&quot;/&gt;&lt;property id=&quot;20300&quot; value=&quot;Slide 92 - &amp;quot;Q &amp;amp; A&amp;quot;&quot;/&gt;&lt;property id=&quot;20307&quot; value=&quot;434&quot;/&gt;&lt;/object&gt;&lt;object type=&quot;3&quot; unique_id=&quot;24551&quot;&gt;&lt;property id=&quot;20148&quot; value=&quot;5&quot;/&gt;&lt;property id=&quot;20300&quot; value=&quot;Slide 2 - &amp;quot;Approved SCO Training&amp;quot;&quot;/&gt;&lt;property id=&quot;20307&quot; value=&quot;435&quot;/&gt;&lt;/object&gt;&lt;object type=&quot;3&quot; unique_id=&quot;24552&quot;&gt;&lt;property id=&quot;20148&quot; value=&quot;5&quot;/&gt;&lt;property id=&quot;20300&quot; value=&quot;Slide 4 - &amp;quot;Ice Breaker&amp;quot;&quot;/&gt;&lt;property id=&quot;20307&quot; value=&quot;592&quot;/&gt;&lt;/object&gt;&lt;object type=&quot;3&quot; unique_id=&quot;24553&quot;&gt;&lt;property id=&quot;20148&quot; value=&quot;5&quot;/&gt;&lt;property id=&quot;20300&quot; value=&quot;Slide 8 - &amp;quot;In the Beginning….&amp;quot;&quot;/&gt;&lt;property id=&quot;20307&quot; value=&quot;605&quot;/&gt;&lt;/object&gt;&lt;object type=&quot;3&quot; unique_id=&quot;24554&quot;&gt;&lt;property id=&quot;20148&quot; value=&quot;5&quot;/&gt;&lt;property id=&quot;20300&quot; value=&quot;Slide 9 - &amp;quot;The Servicemen’s Readjustment Act of 1944 (1 of 2)&amp;quot;&quot;/&gt;&lt;property id=&quot;20307&quot; value=&quot;458&quot;/&gt;&lt;/object&gt;&lt;object type=&quot;3&quot; unique_id=&quot;24555&quot;&gt;&lt;property id=&quot;20148&quot; value=&quot;5&quot;/&gt;&lt;property id=&quot;20300&quot; value=&quot;Slide 10 - &amp;quot;The Servicemen’s Readjustment Act of 1944 (2 of 2)&amp;quot;&quot;/&gt;&lt;property id=&quot;20307&quot; value=&quot;606&quot;/&gt;&lt;/object&gt;&lt;object type=&quot;3&quot; unique_id=&quot;24556&quot;&gt;&lt;property id=&quot;20148&quot; value=&quot;5&quot;/&gt;&lt;property id=&quot;20300&quot; value=&quot;Slide 11 - &amp;quot;The Results of Servicemen’s Readjustment Act of 1944&amp;quot;&quot;/&gt;&lt;property id=&quot;20307&quot; value=&quot;607&quot;/&gt;&lt;/object&gt;&lt;object type=&quot;3&quot; unique_id=&quot;24557&quot;&gt;&lt;property id=&quot;20148&quot; value=&quot;5&quot;/&gt;&lt;property id=&quot;20300&quot; value=&quot;Slide 12 - &amp;quot;Veterans’ Readjustment Act of 1952&amp;quot;&quot;/&gt;&lt;property id=&quot;20307&quot; value=&quot;608&quot;/&gt;&lt;/object&gt;&lt;object type=&quot;3&quot; unique_id=&quot;24558&quot;&gt;&lt;property id=&quot;20148&quot; value=&quot;5&quot;/&gt;&lt;property id=&quot;20300&quot; value=&quot;Slide 13 - &amp;quot;Section Review&amp;quot;&quot;/&gt;&lt;property id=&quot;20307&quot; value=&quot;609&quot;/&gt;&lt;/object&gt;&lt;object type=&quot;3&quot; unique_id=&quot;24559&quot;&gt;&lt;property id=&quot;20148&quot; value=&quot;5&quot;/&gt;&lt;property id=&quot;20300&quot; value=&quot;Slide 14 - &amp;quot;Section Review&amp;quot;&quot;/&gt;&lt;property id=&quot;20307&quot; value=&quot;610&quot;/&gt;&lt;/object&gt;&lt;object type=&quot;3&quot; unique_id=&quot;24560&quot;&gt;&lt;property id=&quot;20148&quot; value=&quot;5&quot;/&gt;&lt;property id=&quot;20300&quot; value=&quot;Slide 15 - &amp;quot;Current VA Educational Benefit Programs&amp;quot;&quot;/&gt;&lt;property id=&quot;20307&quot; value=&quot;611&quot;/&gt;&lt;/object&gt;&lt;object type=&quot;3&quot; unique_id=&quot;24561&quot;&gt;&lt;property id=&quot;20148&quot; value=&quot;5&quot;/&gt;&lt;property id=&quot;20300&quot; value=&quot;Slide 17 - &amp;quot;Education Benefit Programs&amp;quot;&quot;/&gt;&lt;property id=&quot;20307&quot; value=&quot;644&quot;/&gt;&lt;/object&gt;&lt;object type=&quot;3&quot; unique_id=&quot;24562&quot;&gt;&lt;property id=&quot;20148&quot; value=&quot;5&quot;/&gt;&lt;property id=&quot;20300&quot; value=&quot;Slide 18 - &amp;quot;Chapter 30 Montgomery GI Bill – Active Duty (MGIB-AD)&amp;quot;&quot;/&gt;&lt;property id=&quot;20307&quot; value=&quot;459&quot;/&gt;&lt;/object&gt;&lt;object type=&quot;3&quot; unique_id=&quot;24563&quot;&gt;&lt;property id=&quot;20148&quot; value=&quot;5&quot;/&gt;&lt;property id=&quot;20300&quot; value=&quot;Slide 19 - &amp;quot;Chapter 35 Dependents Education Assistance (DEA)&amp;quot;&quot;/&gt;&lt;property id=&quot;20307&quot; value=&quot;613&quot;/&gt;&lt;/object&gt;&lt;object type=&quot;3&quot; unique_id=&quot;24564&quot;&gt;&lt;property id=&quot;20148&quot; value=&quot;5&quot;/&gt;&lt;property id=&quot;20300&quot; value=&quot;Slide 20 - &amp;quot;Chapter 1606 Montgomery GI Bill – Selected Reserve (MGIB-SR)&amp;quot;&quot;/&gt;&lt;property id=&quot;20307&quot; value=&quot;615&quot;/&gt;&lt;/object&gt;&lt;object type=&quot;3&quot; unique_id=&quot;24565&quot;&gt;&lt;property id=&quot;20148&quot; value=&quot;5&quot;/&gt;&lt;property id=&quot;20300&quot; value=&quot;Slide 21 - &amp;quot;Payments for Chapters 30, 35 &amp;amp; 1606 Monthly Rates&amp;quot;&quot;/&gt;&lt;property id=&quot;20307&quot; value=&quot;567&quot;/&gt;&lt;/object&gt;&lt;object type=&quot;3&quot; unique_id=&quot;24566&quot;&gt;&lt;property id=&quot;20148&quot; value=&quot;5&quot;/&gt;&lt;property id=&quot;20300&quot; value=&quot;Slide 22 - &amp;quot;Training Time for Chapters 30, 35 &amp;amp; 1606 (1 of 4)&amp;quot;&quot;/&gt;&lt;property id=&quot;20307&quot; value=&quot;548&quot;/&gt;&lt;/object&gt;&lt;object type=&quot;3&quot; unique_id=&quot;24567&quot;&gt;&lt;property id=&quot;20148&quot; value=&quot;5&quot;/&gt;&lt;property id=&quot;20300&quot; value=&quot;Slide 23 - &amp;quot;Training Time for Chapters 30, 35 &amp;amp; 1606 (2 of 4)&amp;quot;&quot;/&gt;&lt;property id=&quot;20307&quot; value=&quot;617&quot;/&gt;&lt;/object&gt;&lt;object type=&quot;3&quot; unique_id=&quot;24568&quot;&gt;&lt;property id=&quot;20148&quot; value=&quot;5&quot;/&gt;&lt;property id=&quot;20300&quot; value=&quot;Slide 24 - &amp;quot;Training Time for Chapters 30, 35 &amp;amp; 1606 (3 of 4)&amp;quot;&quot;/&gt;&lt;property id=&quot;20307&quot; value=&quot;318&quot;/&gt;&lt;/object&gt;&lt;object type=&quot;3&quot; unique_id=&quot;24569&quot;&gt;&lt;property id=&quot;20148&quot; value=&quot;5&quot;/&gt;&lt;property id=&quot;20300&quot; value=&quot;Slide 25 - &amp;quot;Training Time for Chapters 30, 35 &amp;amp; 1606 (4 of 4)&amp;quot;&quot;/&gt;&lt;property id=&quot;20307&quot; value=&quot;616&quot;/&gt;&lt;/object&gt;&lt;object type=&quot;3&quot; unique_id=&quot;24570&quot;&gt;&lt;property id=&quot;20148&quot; value=&quot;5&quot;/&gt;&lt;property id=&quot;20300&quot; value=&quot;Slide 26 - &amp;quot;Chapter 33 Post 9/11 GI Bill (1 of 3)&amp;quot;&quot;/&gt;&lt;property id=&quot;20307&quot; value=&quot;614&quot;/&gt;&lt;/object&gt;&lt;object type=&quot;3&quot; unique_id=&quot;24571&quot;&gt;&lt;property id=&quot;20148&quot; value=&quot;5&quot;/&gt;&lt;property id=&quot;20300&quot; value=&quot;Slide 27 - &amp;quot;Chapter 33 Post 9/11 GI Bill (2 of 3)&amp;quot;&quot;/&gt;&lt;property id=&quot;20307&quot; value=&quot;618&quot;/&gt;&lt;/object&gt;&lt;object type=&quot;3&quot; unique_id=&quot;24572&quot;&gt;&lt;property id=&quot;20148&quot; value=&quot;5&quot;/&gt;&lt;property id=&quot;20300&quot; value=&quot;Slide 28 - &amp;quot;Chapter 33 Post 9/11 GI Bill (3 of 3)&amp;quot;&quot;/&gt;&lt;property id=&quot;20307&quot; value=&quot;621&quot;/&gt;&lt;/object&gt;&lt;object type=&quot;3&quot; unique_id=&quot;24573&quot;&gt;&lt;property id=&quot;20148&quot; value=&quot;5&quot;/&gt;&lt;property id=&quot;20300&quot; value=&quot;Slide 29 - &amp;quot;Chapter 33 Transfer of Entitlement (TOE) Program&amp;quot;&quot;/&gt;&lt;property id=&quot;20307&quot; value=&quot;619&quot;/&gt;&lt;/object&gt;&lt;object type=&quot;3&quot; unique_id=&quot;24574&quot;&gt;&lt;property id=&quot;20148&quot; value=&quot;5&quot;/&gt;&lt;property id=&quot;20300&quot; value=&quot;Slide 30 - &amp;quot;The Marine Gunnery Sergeant John David Fry Scholarship&amp;quot;&quot;/&gt;&lt;property id=&quot;20307&quot; value=&quot;612&quot;/&gt;&lt;/object&gt;&lt;object type=&quot;3&quot; unique_id=&quot;24575&quot;&gt;&lt;property id=&quot;20148&quot; value=&quot;5&quot;/&gt;&lt;property id=&quot;20300&quot; value=&quot;Slide 31 - &amp;quot;Post-9/11, MGIB-AD, MGIB-SR, &amp;amp; DEA Entitlement Information&amp;quot;&quot;/&gt;&lt;property id=&quot;20307&quot; value=&quot;297&quot;/&gt;&lt;/object&gt;&lt;object type=&quot;3&quot; unique_id=&quot;24576&quot;&gt;&lt;property id=&quot;20148&quot; value=&quot;5&quot;/&gt;&lt;property id=&quot;20300&quot; value=&quot;Slide 32 - &amp;quot;Payments for Chapter 33&amp;quot;&quot;/&gt;&lt;property id=&quot;20307&quot; value=&quot;620&quot;/&gt;&lt;/object&gt;&lt;object type=&quot;3&quot; unique_id=&quot;24577&quot;&gt;&lt;property id=&quot;20148&quot; value=&quot;5&quot;/&gt;&lt;property id=&quot;20300&quot; value=&quot;Slide 33 - &amp;quot;Chapter 33 Tuition and Fees (1 of 2)&amp;quot;&quot;/&gt;&lt;property id=&quot;20307&quot; value=&quot;622&quot;/&gt;&lt;/object&gt;&lt;object type=&quot;3&quot; unique_id=&quot;24578&quot;&gt;&lt;property id=&quot;20148&quot; value=&quot;5&quot;/&gt;&lt;property id=&quot;20300&quot; value=&quot;Slide 34 - &amp;quot;Chapter 33 Tuition and Fees (2 of 2)&amp;quot;&quot;/&gt;&lt;property id=&quot;20307&quot; value=&quot;623&quot;/&gt;&lt;/object&gt;&lt;object type=&quot;3&quot; unique_id=&quot;24579&quot;&gt;&lt;property id=&quot;20148&quot; value=&quot;5&quot;/&gt;&lt;property id=&quot;20300&quot; value=&quot;Slide 35 - &amp;quot;Chapter 33 Monthly Housing Allowance&amp;quot;&quot;/&gt;&lt;property id=&quot;20307&quot; value=&quot;624&quot;/&gt;&lt;/object&gt;&lt;object type=&quot;3&quot; unique_id=&quot;24580&quot;&gt;&lt;property id=&quot;20148&quot; value=&quot;5&quot;/&gt;&lt;property id=&quot;20300&quot; value=&quot;Slide 37 - &amp;quot;Chapter 33 Books &amp;amp; Supplies Stipend&amp;quot;&quot;/&gt;&lt;property id=&quot;20307&quot; value=&quot;625&quot;/&gt;&lt;/object&gt;&lt;object type=&quot;3&quot; unique_id=&quot;24581&quot;&gt;&lt;property id=&quot;20148&quot; value=&quot;5&quot;/&gt;&lt;property id=&quot;20300&quot; value=&quot;Slide 38 - &amp;quot;Chapter 33 Yellow Ribbon&amp;quot;&quot;/&gt;&lt;property id=&quot;20307&quot; value=&quot;604&quot;/&gt;&lt;/object&gt;&lt;object type=&quot;3&quot; unique_id=&quot;24582&quot;&gt;&lt;property id=&quot;20148&quot; value=&quot;5&quot;/&gt;&lt;property id=&quot;20300&quot; value=&quot;Slide 39 - &amp;quot;Tuition Assistance&amp;quot;&quot;/&gt;&lt;property id=&quot;20307&quot; value=&quot;560&quot;/&gt;&lt;/object&gt;&lt;object type=&quot;3&quot; unique_id=&quot;24583&quot;&gt;&lt;property id=&quot;20148&quot; value=&quot;5&quot;/&gt;&lt;property id=&quot;20300&quot; value=&quot;Slide 40 - &amp;quot;Tuition Assistance Top Up (TATU)&amp;quot;&quot;/&gt;&lt;property id=&quot;20307&quot; value=&quot;561&quot;/&gt;&lt;/object&gt;&lt;object type=&quot;3&quot; unique_id=&quot;24584&quot;&gt;&lt;property id=&quot;20148&quot; value=&quot;5&quot;/&gt;&lt;property id=&quot;20300&quot; value=&quot;Slide 41 - &amp;quot;Comparison&amp;quot;&quot;/&gt;&lt;property id=&quot;20307&quot; value=&quot;627&quot;/&gt;&lt;/object&gt;&lt;object type=&quot;3&quot; unique_id=&quot;24585&quot;&gt;&lt;property id=&quot;20148&quot; value=&quot;5&quot;/&gt;&lt;property id=&quot;20300&quot; value=&quot;Slide 42 - &amp;quot;Section Review&amp;quot;&quot;/&gt;&lt;property id=&quot;20307&quot; value=&quot;460&quot;/&gt;&lt;/object&gt;&lt;object type=&quot;3&quot; unique_id=&quot;24586&quot;&gt;&lt;property id=&quot;20148&quot; value=&quot;5&quot;/&gt;&lt;property id=&quot;20300&quot; value=&quot;Slide 43 - &amp;quot;Section Review&amp;quot;&quot;/&gt;&lt;property id=&quot;20307&quot; value=&quot;626&quot;/&gt;&lt;/object&gt;&lt;object type=&quot;3&quot; unique_id=&quot;24587&quot;&gt;&lt;property id=&quot;20148&quot; value=&quot;5&quot;/&gt;&lt;property id=&quot;20300&quot; value=&quot;Slide 44 - &amp;quot;Section Review&amp;quot;&quot;/&gt;&lt;property id=&quot;20307&quot; value=&quot;628&quot;/&gt;&lt;/object&gt;&lt;object type=&quot;3&quot; unique_id=&quot;24588&quot;&gt;&lt;property id=&quot;20148&quot; value=&quot;5&quot;/&gt;&lt;property id=&quot;20300&quot; value=&quot;Slide 45 - &amp;quot;Section Review&amp;quot;&quot;/&gt;&lt;property id=&quot;20307&quot; value=&quot;629&quot;/&gt;&lt;/object&gt;&lt;object type=&quot;3&quot; unique_id=&quot;24589&quot;&gt;&lt;property id=&quot;20148&quot; value=&quot;5&quot;/&gt;&lt;property id=&quot;20300&quot; value=&quot;Slide 46 - &amp;quot;Responsibilities of the School via the SCO&amp;quot;&quot;/&gt;&lt;property id=&quot;20307&quot; value=&quot;648&quot;/&gt;&lt;/object&gt;&lt;object type=&quot;3&quot; unique_id=&quot;24590&quot;&gt;&lt;property id=&quot;20148&quot; value=&quot;5&quot;/&gt;&lt;property id=&quot;20300&quot; value=&quot;Slide 47 - &amp;quot;Responsibilities for Reporting (1 of 3)&amp;quot;&quot;/&gt;&lt;property id=&quot;20307&quot; value=&quot;342&quot;/&gt;&lt;/object&gt;&lt;object type=&quot;3&quot; unique_id=&quot;24591&quot;&gt;&lt;property id=&quot;20148&quot; value=&quot;5&quot;/&gt;&lt;property id=&quot;20300&quot; value=&quot;Slide 48 - &amp;quot;Responsibilities for Reporting (2 of 3)&amp;quot;&quot;/&gt;&lt;property id=&quot;20307&quot; value=&quot;343&quot;/&gt;&lt;/object&gt;&lt;object type=&quot;3&quot; unique_id=&quot;24592&quot;&gt;&lt;property id=&quot;20148&quot; value=&quot;5&quot;/&gt;&lt;property id=&quot;20300&quot; value=&quot;Slide 49 - &amp;quot;Responsibilities for Reporting (3 of 3)&amp;quot;&quot;/&gt;&lt;property id=&quot;20307&quot; value=&quot;555&quot;/&gt;&lt;/object&gt;&lt;object type=&quot;3&quot; unique_id=&quot;24593&quot;&gt;&lt;property id=&quot;20148&quot; value=&quot;5&quot;/&gt;&lt;property id=&quot;20300&quot; value=&quot;Slide 50 - &amp;quot;Standards of Progress (1 of 2)&amp;quot;&quot;/&gt;&lt;property id=&quot;20307&quot; value=&quot;327&quot;/&gt;&lt;/object&gt;&lt;object type=&quot;3&quot; unique_id=&quot;24594&quot;&gt;&lt;property id=&quot;20148&quot; value=&quot;5&quot;/&gt;&lt;property id=&quot;20300&quot; value=&quot;Slide 51 - &amp;quot;Standards of Progress (2 of 2)&amp;quot;&quot;/&gt;&lt;property id=&quot;20307&quot; value=&quot;292&quot;/&gt;&lt;/object&gt;&lt;object type=&quot;3&quot; unique_id=&quot;24595&quot;&gt;&lt;property id=&quot;20148&quot; value=&quot;5&quot;/&gt;&lt;property id=&quot;20300&quot; value=&quot;Slide 52 - &amp;quot;Enrollment Periods (1 of 3)&amp;quot;&quot;/&gt;&lt;property id=&quot;20307&quot; value=&quot;647&quot;/&gt;&lt;/object&gt;&lt;object type=&quot;3&quot; unique_id=&quot;24596&quot;&gt;&lt;property id=&quot;20148&quot; value=&quot;5&quot;/&gt;&lt;property id=&quot;20300&quot; value=&quot;Slide 53 - &amp;quot;Enrollment Periods (2 of 3)&amp;quot;&quot;/&gt;&lt;property id=&quot;20307&quot; value=&quot;558&quot;/&gt;&lt;/object&gt;&lt;object type=&quot;3&quot; unique_id=&quot;24597&quot;&gt;&lt;property id=&quot;20148&quot; value=&quot;5&quot;/&gt;&lt;property id=&quot;20300&quot; value=&quot;Slide 54 - &amp;quot;Enrollment Periods (3 of 3)&amp;quot;&quot;/&gt;&lt;property id=&quot;20307&quot; value=&quot;637&quot;/&gt;&lt;/object&gt;&lt;object type=&quot;3&quot; unique_id=&quot;24598&quot;&gt;&lt;property id=&quot;20148&quot; value=&quot;5&quot;/&gt;&lt;property id=&quot;20300&quot; value=&quot;Slide 55 - &amp;quot;Credit Course Applicability&amp;quot;&quot;/&gt;&lt;property id=&quot;20307&quot; value=&quot;636&quot;/&gt;&lt;/object&gt;&lt;object type=&quot;3&quot; unique_id=&quot;24599&quot;&gt;&lt;property id=&quot;20148&quot; value=&quot;5&quot;/&gt;&lt;property id=&quot;20300&quot; value=&quot;Slide 56 - &amp;quot;Credit for Prior Training &amp;amp; Credit Evaluation&amp;quot;&quot;/&gt;&lt;property id=&quot;20307&quot; value=&quot;361&quot;/&gt;&lt;/object&gt;&lt;object type=&quot;3&quot; unique_id=&quot;24600&quot;&gt;&lt;property id=&quot;20148&quot; value=&quot;5&quot;/&gt;&lt;property id=&quot;20300&quot; value=&quot;Slide 57 - &amp;quot;Independent Study&amp;quot;&quot;/&gt;&lt;property id=&quot;20307&quot; value=&quot;462&quot;/&gt;&lt;/object&gt;&lt;object type=&quot;3&quot; unique_id=&quot;24601&quot;&gt;&lt;property id=&quot;20148&quot; value=&quot;5&quot;/&gt;&lt;property id=&quot;20300&quot; value=&quot;Slide 58 - &amp;quot;Study Abroad&amp;quot;&quot;/&gt;&lt;property id=&quot;20307&quot; value=&quot;366&quot;/&gt;&lt;/object&gt;&lt;object type=&quot;3&quot; unique_id=&quot;24603&quot;&gt;&lt;property id=&quot;20148&quot; value=&quot;5&quot;/&gt;&lt;property id=&quot;20300&quot; value=&quot;Slide 60 - &amp;quot;When to Certify&amp;quot;&quot;/&gt;&lt;property id=&quot;20307&quot; value=&quot;556&quot;/&gt;&lt;/object&gt;&lt;object type=&quot;3&quot; unique_id=&quot;24604&quot;&gt;&lt;property id=&quot;20148&quot; value=&quot;5&quot;/&gt;&lt;property id=&quot;20300&quot; value=&quot;Slide 61 - &amp;quot;Reporting a Drop&amp;quot;&quot;/&gt;&lt;property id=&quot;20307&quot; value=&quot;452&quot;/&gt;&lt;/object&gt;&lt;object type=&quot;3&quot; unique_id=&quot;24605&quot;&gt;&lt;property id=&quot;20148&quot; value=&quot;5&quot;/&gt;&lt;property id=&quot;20300&quot; value=&quot;Slide 63 - &amp;quot;Academic Suspension&amp;quot;&quot;/&gt;&lt;property id=&quot;20307&quot; value=&quot;454&quot;/&gt;&lt;/object&gt;&lt;object type=&quot;3&quot; unique_id=&quot;24606&quot;&gt;&lt;property id=&quot;20148&quot; value=&quot;5&quot;/&gt;&lt;property id=&quot;20300&quot; value=&quot;Slide 65 - &amp;quot;Section Review&amp;quot;&quot;/&gt;&lt;property id=&quot;20307&quot; value=&quot;573&quot;/&gt;&lt;/object&gt;&lt;object type=&quot;3&quot; unique_id=&quot;24607&quot;&gt;&lt;property id=&quot;20148&quot; value=&quot;5&quot;/&gt;&lt;property id=&quot;20300&quot; value=&quot;Slide 67 - &amp;quot;Section Review&amp;quot;&quot;/&gt;&lt;property id=&quot;20307&quot; value=&quot;574&quot;/&gt;&lt;/object&gt;&lt;object type=&quot;3&quot; unique_id=&quot;24608&quot;&gt;&lt;property id=&quot;20148&quot; value=&quot;5&quot;/&gt;&lt;property id=&quot;20300&quot; value=&quot;Slide 68 - &amp;quot;Responsibilities of the SAA&amp;quot;&quot;/&gt;&lt;property id=&quot;20307&quot; value=&quot;639&quot;/&gt;&lt;/object&gt;&lt;object type=&quot;3&quot; unique_id=&quot;24609&quot;&gt;&lt;property id=&quot;20148&quot; value=&quot;5&quot;/&gt;&lt;property id=&quot;20300&quot; value=&quot;Slide 69 - &amp;quot;State Approving Agency (SAA)&amp;quot;&quot;/&gt;&lt;property id=&quot;20307&quot; value=&quot;641&quot;/&gt;&lt;/object&gt;&lt;object type=&quot;3&quot; unique_id=&quot;24610&quot;&gt;&lt;property id=&quot;20148&quot; value=&quot;5&quot;/&gt;&lt;property id=&quot;20300&quot; value=&quot;Slide 70 - &amp;quot;SAA Responsibilities&amp;quot;&quot;/&gt;&lt;property id=&quot;20307&quot; value=&quot;640&quot;/&gt;&lt;/object&gt;&lt;object type=&quot;3&quot; unique_id=&quot;24611&quot;&gt;&lt;property id=&quot;20148&quot; value=&quot;5&quot;/&gt;&lt;property id=&quot;20300&quot; value=&quot;Slide 71 - &amp;quot;Program of Education&amp;quot;&quot;/&gt;&lt;property id=&quot;20307&quot; value=&quot;631&quot;/&gt;&lt;/object&gt;&lt;object type=&quot;3&quot; unique_id=&quot;24612&quot;&gt;&lt;property id=&quot;20148&quot; value=&quot;5&quot;/&gt;&lt;property id=&quot;20300&quot; value=&quot;Slide 72 - &amp;quot;Educational&amp;quot;&quot;/&gt;&lt;property id=&quot;20307&quot; value=&quot;632&quot;/&gt;&lt;/object&gt;&lt;object type=&quot;3&quot; unique_id=&quot;24613&quot;&gt;&lt;property id=&quot;20148&quot; value=&quot;5&quot;/&gt;&lt;property id=&quot;20300&quot; value=&quot;Slide 73 - &amp;quot;Vocational&amp;quot;&quot;/&gt;&lt;property id=&quot;20307&quot; value=&quot;633&quot;/&gt;&lt;/object&gt;&lt;object type=&quot;3&quot; unique_id=&quot;24614&quot;&gt;&lt;property id=&quot;20148&quot; value=&quot;5&quot;/&gt;&lt;property id=&quot;20300&quot; value=&quot;Slide 74 - &amp;quot;Professional&amp;quot;&quot;/&gt;&lt;property id=&quot;20307&quot; value=&quot;634&quot;/&gt;&lt;/object&gt;&lt;object type=&quot;3&quot; unique_id=&quot;24615&quot;&gt;&lt;property id=&quot;20148&quot; value=&quot;5&quot;/&gt;&lt;property id=&quot;20300&quot; value=&quot;Slide 75 - &amp;quot;SAA Needs&amp;quot;&quot;/&gt;&lt;property id=&quot;20307&quot; value=&quot;630&quot;/&gt;&lt;/object&gt;&lt;object type=&quot;3&quot; unique_id=&quot;24616&quot;&gt;&lt;property id=&quot;20148&quot; value=&quot;5&quot;/&gt;&lt;property id=&quot;20300&quot; value=&quot;Slide 76 - &amp;quot;SAA Review&amp;quot;&quot;/&gt;&lt;property id=&quot;20307&quot; value=&quot;649&quot;/&gt;&lt;/object&gt;&lt;object type=&quot;3&quot; unique_id=&quot;24617&quot;&gt;&lt;property id=&quot;20148&quot; value=&quot;5&quot;/&gt;&lt;property id=&quot;20300&quot; value=&quot;Slide 78 - &amp;quot;Educational Benefits Hierarchy&amp;quot;&quot;/&gt;&lt;property id=&quot;20307&quot; value=&quot;552&quot;/&gt;&lt;/object&gt;&lt;object type=&quot;3&quot; unique_id=&quot;24618&quot;&gt;&lt;property id=&quot;20148&quot; value=&quot;5&quot;/&gt;&lt;property id=&quot;20300&quot; value=&quot;Slide 80 - &amp;quot;Section Review&amp;quot;&quot;/&gt;&lt;property id=&quot;20307&quot; value=&quot;553&quot;/&gt;&lt;/object&gt;&lt;object type=&quot;3&quot; unique_id=&quot;24619&quot;&gt;&lt;property id=&quot;20148&quot; value=&quot;5&quot;/&gt;&lt;property id=&quot;20300&quot; value=&quot;Slide 81 - &amp;quot;Contacts&amp;quot;&quot;/&gt;&lt;property id=&quot;20307&quot; value=&quot;598&quot;/&gt;&lt;/object&gt;&lt;object type=&quot;3&quot; unique_id=&quot;24620&quot;&gt;&lt;property id=&quot;20148&quot; value=&quot;5&quot;/&gt;&lt;property id=&quot;20300&quot; value=&quot;Slide 82 - &amp;quot;Processing Jurisdictions (1 of 2)&amp;quot;&quot;/&gt;&lt;property id=&quot;20307&quot; value=&quot;642&quot;/&gt;&lt;/object&gt;&lt;object type=&quot;3&quot; unique_id=&quot;24621&quot;&gt;&lt;property id=&quot;20148&quot; value=&quot;5&quot;/&gt;&lt;property id=&quot;20300&quot; value=&quot;Slide 83 - &amp;quot;Processing Jurisdictions (2 of 2)&amp;quot;&quot;/&gt;&lt;property id=&quot;20307&quot; value=&quot;643&quot;/&gt;&lt;/object&gt;&lt;object type=&quot;3&quot; unique_id=&quot;24622&quot;&gt;&lt;property id=&quot;20148&quot; value=&quot;5&quot;/&gt;&lt;property id=&quot;20300&quot; value=&quot;Slide 84 - &amp;quot;Call Centers&amp;quot;&quot;/&gt;&lt;property id=&quot;20307&quot; value=&quot;602&quot;/&gt;&lt;/object&gt;&lt;object type=&quot;3&quot; unique_id=&quot;24623&quot;&gt;&lt;property id=&quot;20148&quot; value=&quot;5&quot;/&gt;&lt;property id=&quot;20300&quot; value=&quot;Slide 85 - &amp;quot;Internet Inquiries&amp;quot;&quot;/&gt;&lt;property id=&quot;20307&quot; value=&quot;599&quot;/&gt;&lt;/object&gt;&lt;object type=&quot;3&quot; unique_id=&quot;24624&quot;&gt;&lt;property id=&quot;20148&quot; value=&quot;5&quot;/&gt;&lt;property id=&quot;20300&quot; value=&quot;Slide 86 - &amp;quot;Student Inquiries&amp;quot;&quot;/&gt;&lt;property id=&quot;20307&quot; value=&quot;600&quot;/&gt;&lt;/object&gt;&lt;object type=&quot;3&quot; unique_id=&quot;24625&quot;&gt;&lt;property id=&quot;20148&quot; value=&quot;5&quot;/&gt;&lt;property id=&quot;20300&quot; value=&quot;Slide 87 - &amp;quot;Other Contacts&amp;quot;&quot;/&gt;&lt;property id=&quot;20307&quot; value=&quot;601&quot;/&gt;&lt;/object&gt;&lt;object type=&quot;3&quot; unique_id=&quot;24626&quot;&gt;&lt;property id=&quot;20148&quot; value=&quot;5&quot;/&gt;&lt;property id=&quot;20300&quot; value=&quot;Slide 88 - &amp;quot;Resources&amp;quot;&quot;/&gt;&lt;property id=&quot;20307&quot; value=&quot;603&quot;/&gt;&lt;/object&gt;&lt;object type=&quot;3&quot; unique_id=&quot;24627&quot;&gt;&lt;property id=&quot;20148&quot; value=&quot;5&quot;/&gt;&lt;property id=&quot;20300&quot; value=&quot;Slide 89 - &amp;quot;Section Review&amp;quot;&quot;/&gt;&lt;property id=&quot;20307&quot; value=&quot;645&quot;/&gt;&lt;/object&gt;&lt;object type=&quot;3&quot; unique_id=&quot;24628&quot;&gt;&lt;property id=&quot;20148&quot; value=&quot;5&quot;/&gt;&lt;property id=&quot;20300&quot; value=&quot;Slide 90 - &amp;quot;Section Review&amp;quot;&quot;/&gt;&lt;property id=&quot;20307&quot; value=&quot;646&quot;/&gt;&lt;/object&gt;&lt;object type=&quot;3&quot; unique_id=&quot;25141&quot;&gt;&lt;property id=&quot;20148&quot; value=&quot;5&quot;/&gt;&lt;property id=&quot;20300&quot; value=&quot;Slide 93&quot;/&gt;&lt;property id=&quot;20307&quot; value=&quot;1430&quot;/&gt;&lt;/object&gt;&lt;object type=&quot;3&quot; unique_id=&quot;25142&quot;&gt;&lt;property id=&quot;20148&quot; value=&quot;5&quot;/&gt;&lt;property id=&quot;20300&quot; value=&quot;Slide 94 - &amp;quot;FY’21 SCO Annual Training Requirements&amp;quot;&quot;/&gt;&lt;property id=&quot;20307&quot; value=&quot;278&quot;/&gt;&lt;/objec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e4954507-88a6-4873-b8a6-4571dbdec720" Revision="1" Stencil="System.MyShapes" StencilVersion="1.0"/>
</Control>
</file>

<file path=customXml/item10.xml><?xml version="1.0" encoding="utf-8"?>
<Control xmlns="http://schemas.microsoft.com/VisualStudio/2011/storyboarding/control">
  <Id Name="e4954507-88a6-4873-b8a6-4571dbdec720" Revision="1" Stencil="System.MyShapes" StencilVersion="1.0"/>
</Control>
</file>

<file path=customXml/item11.xml><?xml version="1.0" encoding="utf-8"?>
<Control xmlns="http://schemas.microsoft.com/VisualStudio/2011/storyboarding/control">
  <Id Name="ee353fad-9f9f-40f5-9a38-61918d877170" Revision="1" Stencil="System.MyShapes" StencilVersion="1.0"/>
</Control>
</file>

<file path=customXml/item12.xml><?xml version="1.0" encoding="utf-8"?>
<Control xmlns="http://schemas.microsoft.com/VisualStudio/2011/storyboarding/control">
  <Id Name="ee353fad-9f9f-40f5-9a38-61918d877170" Revision="1" Stencil="System.MyShapes" StencilVersion="1.0"/>
</Control>
</file>

<file path=customXml/item13.xml><?xml version="1.0" encoding="utf-8"?>
<Control xmlns="http://schemas.microsoft.com/VisualStudio/2011/storyboarding/control">
  <Id Name="ee353fad-9f9f-40f5-9a38-61918d877170" Revision="1" Stencil="System.MyShapes" StencilVersion="1.0"/>
</Control>
</file>

<file path=customXml/item14.xml><?xml version="1.0" encoding="utf-8"?>
<Control xmlns="http://schemas.microsoft.com/VisualStudio/2011/storyboarding/control">
  <Id Name="ee353fad-9f9f-40f5-9a38-61918d877170" Revision="1" Stencil="System.MyShapes" StencilVersion="1.0"/>
</Control>
</file>

<file path=customXml/item15.xml><?xml version="1.0" encoding="utf-8"?>
<Control xmlns="http://schemas.microsoft.com/VisualStudio/2011/storyboarding/control">
  <Id Name="ee353fad-9f9f-40f5-9a38-61918d877170" Revision="1" Stencil="System.MyShapes" StencilVersion="1.0"/>
</Control>
</file>

<file path=customXml/item16.xml><?xml version="1.0" encoding="utf-8"?>
<Control xmlns="http://schemas.microsoft.com/VisualStudio/2011/storyboarding/control">
  <Id Name="e4954507-88a6-4873-b8a6-4571dbdec720" Revision="1" Stencil="System.MyShapes" StencilVersion="1.0"/>
</Control>
</file>

<file path=customXml/item17.xml><?xml version="1.0" encoding="utf-8"?>
<Control xmlns="http://schemas.microsoft.com/VisualStudio/2011/storyboarding/control">
  <Id Name="ee353fad-9f9f-40f5-9a38-61918d877170" Revision="1" Stencil="System.MyShapes" StencilVersion="1.0"/>
</Control>
</file>

<file path=customXml/item18.xml><?xml version="1.0" encoding="utf-8"?>
<Control xmlns="http://schemas.microsoft.com/VisualStudio/2011/storyboarding/control">
  <Id Name="ee353fad-9f9f-40f5-9a38-61918d877170" Revision="1" Stencil="System.MyShapes" StencilVersion="1.0"/>
</Control>
</file>

<file path=customXml/item19.xml><?xml version="1.0" encoding="utf-8"?>
<Control xmlns="http://schemas.microsoft.com/VisualStudio/2011/storyboarding/control">
  <Id Name="e4954507-88a6-4873-b8a6-4571dbdec720" Revision="1" Stencil="System.MyShapes" StencilVersion="1.0"/>
</Control>
</file>

<file path=customXml/item2.xml><?xml version="1.0" encoding="utf-8"?>
<Control xmlns="http://schemas.microsoft.com/VisualStudio/2011/storyboarding/control">
  <Id Name="ee353fad-9f9f-40f5-9a38-61918d877170" Revision="1" Stencil="System.MyShapes" StencilVersion="1.0"/>
</Control>
</file>

<file path=customXml/item20.xml><?xml version="1.0" encoding="utf-8"?>
<Control xmlns="http://schemas.microsoft.com/VisualStudio/2011/storyboarding/control">
  <Id Name="ee353fad-9f9f-40f5-9a38-61918d877170" Revision="1" Stencil="System.MyShapes" StencilVersion="1.0"/>
</Control>
</file>

<file path=customXml/item21.xml><?xml version="1.0" encoding="utf-8"?>
<Control xmlns="http://schemas.microsoft.com/VisualStudio/2011/storyboarding/control">
  <Id Name="e4954507-88a6-4873-b8a6-4571dbdec720" Revision="1" Stencil="System.MyShapes" StencilVersion="1.0"/>
</Control>
</file>

<file path=customXml/item22.xml><?xml version="1.0" encoding="utf-8"?>
<Control xmlns="http://schemas.microsoft.com/VisualStudio/2011/storyboarding/control">
  <Id Name="e4954507-88a6-4873-b8a6-4571dbdec720" Revision="1" Stencil="System.MyShapes" StencilVersion="1.0"/>
</Control>
</file>

<file path=customXml/item23.xml><?xml version="1.0" encoding="utf-8"?>
<Control xmlns="http://schemas.microsoft.com/VisualStudio/2011/storyboarding/control">
  <Id Name="ee353fad-9f9f-40f5-9a38-61918d877170" Revision="1" Stencil="System.MyShapes" StencilVersion="1.0"/>
</Control>
</file>

<file path=customXml/item3.xml><?xml version="1.0" encoding="utf-8"?>
<Control xmlns="http://schemas.microsoft.com/VisualStudio/2011/storyboarding/control">
  <Id Name="ee353fad-9f9f-40f5-9a38-61918d877170" Revision="1" Stencil="System.MyShapes" StencilVersion="1.0"/>
</Control>
</file>

<file path=customXml/item4.xml><?xml version="1.0" encoding="utf-8"?>
<Control xmlns="http://schemas.microsoft.com/VisualStudio/2011/storyboarding/control">
  <Id Name="ee353fad-9f9f-40f5-9a38-61918d877170" Revision="1" Stencil="System.MyShapes" StencilVersion="1.0"/>
</Control>
</file>

<file path=customXml/item5.xml><?xml version="1.0" encoding="utf-8"?>
<Control xmlns="http://schemas.microsoft.com/VisualStudio/2011/storyboarding/control">
  <Id Name="ee353fad-9f9f-40f5-9a38-61918d877170" Revision="1" Stencil="System.MyShapes" StencilVersion="1.0"/>
</Control>
</file>

<file path=customXml/item6.xml><?xml version="1.0" encoding="utf-8"?>
<Control xmlns="http://schemas.microsoft.com/VisualStudio/2011/storyboarding/control">
  <Id Name="ee353fad-9f9f-40f5-9a38-61918d877170" Revision="1" Stencil="System.MyShapes" StencilVersion="1.0"/>
</Control>
</file>

<file path=customXml/item7.xml><?xml version="1.0" encoding="utf-8"?>
<Control xmlns="http://schemas.microsoft.com/VisualStudio/2011/storyboarding/control">
  <Id Name="ee353fad-9f9f-40f5-9a38-61918d877170" Revision="1" Stencil="System.MyShapes" StencilVersion="1.0"/>
</Control>
</file>

<file path=customXml/item8.xml><?xml version="1.0" encoding="utf-8"?>
<Control xmlns="http://schemas.microsoft.com/VisualStudio/2011/storyboarding/control">
  <Id Name="ee353fad-9f9f-40f5-9a38-61918d877170" Revision="1" Stencil="System.MyShapes" StencilVersion="1.0"/>
</Control>
</file>

<file path=customXml/item9.xml><?xml version="1.0" encoding="utf-8"?>
<Control xmlns="http://schemas.microsoft.com/VisualStudio/2011/storyboarding/control">
  <Id Name="ee353fad-9f9f-40f5-9a38-61918d877170" Revision="1" Stencil="System.MyShapes" StencilVersion="1.0"/>
</Control>
</file>

<file path=customXml/itemProps1.xml><?xml version="1.0" encoding="utf-8"?>
<ds:datastoreItem xmlns:ds="http://schemas.openxmlformats.org/officeDocument/2006/customXml" ds:itemID="{3F43A79A-62A2-42CE-85FD-868B973E190F}">
  <ds:schemaRefs>
    <ds:schemaRef ds:uri="http://schemas.microsoft.com/VisualStudio/2011/storyboarding/control"/>
  </ds:schemaRefs>
</ds:datastoreItem>
</file>

<file path=customXml/itemProps10.xml><?xml version="1.0" encoding="utf-8"?>
<ds:datastoreItem xmlns:ds="http://schemas.openxmlformats.org/officeDocument/2006/customXml" ds:itemID="{3E9A21E5-A03D-4A59-AFB7-FC21E164FEE9}">
  <ds:schemaRefs>
    <ds:schemaRef ds:uri="http://schemas.microsoft.com/VisualStudio/2011/storyboarding/control"/>
  </ds:schemaRefs>
</ds:datastoreItem>
</file>

<file path=customXml/itemProps11.xml><?xml version="1.0" encoding="utf-8"?>
<ds:datastoreItem xmlns:ds="http://schemas.openxmlformats.org/officeDocument/2006/customXml" ds:itemID="{24A6FA6C-AD63-4D13-A54A-14B5C62909C8}">
  <ds:schemaRefs>
    <ds:schemaRef ds:uri="http://schemas.microsoft.com/VisualStudio/2011/storyboarding/control"/>
  </ds:schemaRefs>
</ds:datastoreItem>
</file>

<file path=customXml/itemProps12.xml><?xml version="1.0" encoding="utf-8"?>
<ds:datastoreItem xmlns:ds="http://schemas.openxmlformats.org/officeDocument/2006/customXml" ds:itemID="{917104FD-4945-47F7-9E22-DE51A25A5CAD}">
  <ds:schemaRefs>
    <ds:schemaRef ds:uri="http://schemas.microsoft.com/VisualStudio/2011/storyboarding/control"/>
  </ds:schemaRefs>
</ds:datastoreItem>
</file>

<file path=customXml/itemProps13.xml><?xml version="1.0" encoding="utf-8"?>
<ds:datastoreItem xmlns:ds="http://schemas.openxmlformats.org/officeDocument/2006/customXml" ds:itemID="{9D92DAB2-1CC3-4C6F-9B88-35C4286DF1D3}">
  <ds:schemaRefs>
    <ds:schemaRef ds:uri="http://schemas.microsoft.com/VisualStudio/2011/storyboarding/control"/>
  </ds:schemaRefs>
</ds:datastoreItem>
</file>

<file path=customXml/itemProps14.xml><?xml version="1.0" encoding="utf-8"?>
<ds:datastoreItem xmlns:ds="http://schemas.openxmlformats.org/officeDocument/2006/customXml" ds:itemID="{98E24449-A7D6-4FB3-84B4-F9E09A31B802}">
  <ds:schemaRefs>
    <ds:schemaRef ds:uri="http://schemas.microsoft.com/VisualStudio/2011/storyboarding/control"/>
  </ds:schemaRefs>
</ds:datastoreItem>
</file>

<file path=customXml/itemProps15.xml><?xml version="1.0" encoding="utf-8"?>
<ds:datastoreItem xmlns:ds="http://schemas.openxmlformats.org/officeDocument/2006/customXml" ds:itemID="{58A6ED23-6818-4825-8F1F-6EA64675461F}">
  <ds:schemaRefs>
    <ds:schemaRef ds:uri="http://schemas.microsoft.com/VisualStudio/2011/storyboarding/control"/>
  </ds:schemaRefs>
</ds:datastoreItem>
</file>

<file path=customXml/itemProps16.xml><?xml version="1.0" encoding="utf-8"?>
<ds:datastoreItem xmlns:ds="http://schemas.openxmlformats.org/officeDocument/2006/customXml" ds:itemID="{1CA068BA-DD92-4E61-8A5B-3CAB077D182C}">
  <ds:schemaRefs>
    <ds:schemaRef ds:uri="http://schemas.microsoft.com/VisualStudio/2011/storyboarding/control"/>
  </ds:schemaRefs>
</ds:datastoreItem>
</file>

<file path=customXml/itemProps17.xml><?xml version="1.0" encoding="utf-8"?>
<ds:datastoreItem xmlns:ds="http://schemas.openxmlformats.org/officeDocument/2006/customXml" ds:itemID="{E32A8E51-316F-4A74-AA14-26F5C86F3C98}">
  <ds:schemaRefs>
    <ds:schemaRef ds:uri="http://schemas.microsoft.com/VisualStudio/2011/storyboarding/control"/>
  </ds:schemaRefs>
</ds:datastoreItem>
</file>

<file path=customXml/itemProps18.xml><?xml version="1.0" encoding="utf-8"?>
<ds:datastoreItem xmlns:ds="http://schemas.openxmlformats.org/officeDocument/2006/customXml" ds:itemID="{3EA832B7-5C38-4D86-AE47-65D9791BBB47}">
  <ds:schemaRefs>
    <ds:schemaRef ds:uri="http://schemas.microsoft.com/VisualStudio/2011/storyboarding/control"/>
  </ds:schemaRefs>
</ds:datastoreItem>
</file>

<file path=customXml/itemProps19.xml><?xml version="1.0" encoding="utf-8"?>
<ds:datastoreItem xmlns:ds="http://schemas.openxmlformats.org/officeDocument/2006/customXml" ds:itemID="{A93F0F69-2273-482A-815B-6AC2273973BC}">
  <ds:schemaRefs>
    <ds:schemaRef ds:uri="http://schemas.microsoft.com/VisualStudio/2011/storyboarding/control"/>
  </ds:schemaRefs>
</ds:datastoreItem>
</file>

<file path=customXml/itemProps2.xml><?xml version="1.0" encoding="utf-8"?>
<ds:datastoreItem xmlns:ds="http://schemas.openxmlformats.org/officeDocument/2006/customXml" ds:itemID="{15A6F8CA-597A-4781-9D97-6BECE3271088}">
  <ds:schemaRefs>
    <ds:schemaRef ds:uri="http://schemas.microsoft.com/VisualStudio/2011/storyboarding/control"/>
  </ds:schemaRefs>
</ds:datastoreItem>
</file>

<file path=customXml/itemProps20.xml><?xml version="1.0" encoding="utf-8"?>
<ds:datastoreItem xmlns:ds="http://schemas.openxmlformats.org/officeDocument/2006/customXml" ds:itemID="{7D2C6C31-9A24-4582-94EB-EE162A729434}">
  <ds:schemaRefs>
    <ds:schemaRef ds:uri="http://schemas.microsoft.com/VisualStudio/2011/storyboarding/control"/>
  </ds:schemaRefs>
</ds:datastoreItem>
</file>

<file path=customXml/itemProps21.xml><?xml version="1.0" encoding="utf-8"?>
<ds:datastoreItem xmlns:ds="http://schemas.openxmlformats.org/officeDocument/2006/customXml" ds:itemID="{68587D6C-69F1-465E-ABF7-26C2D46E46C6}">
  <ds:schemaRefs>
    <ds:schemaRef ds:uri="http://schemas.microsoft.com/VisualStudio/2011/storyboarding/control"/>
  </ds:schemaRefs>
</ds:datastoreItem>
</file>

<file path=customXml/itemProps22.xml><?xml version="1.0" encoding="utf-8"?>
<ds:datastoreItem xmlns:ds="http://schemas.openxmlformats.org/officeDocument/2006/customXml" ds:itemID="{30FCE078-6915-4FD3-9FCF-E3F1A6C0D241}">
  <ds:schemaRefs>
    <ds:schemaRef ds:uri="http://schemas.microsoft.com/VisualStudio/2011/storyboarding/control"/>
  </ds:schemaRefs>
</ds:datastoreItem>
</file>

<file path=customXml/itemProps23.xml><?xml version="1.0" encoding="utf-8"?>
<ds:datastoreItem xmlns:ds="http://schemas.openxmlformats.org/officeDocument/2006/customXml" ds:itemID="{9347BBE9-FB74-405E-A782-EAD2DD36011E}">
  <ds:schemaRefs>
    <ds:schemaRef ds:uri="http://schemas.microsoft.com/VisualStudio/2011/storyboarding/control"/>
  </ds:schemaRefs>
</ds:datastoreItem>
</file>

<file path=customXml/itemProps3.xml><?xml version="1.0" encoding="utf-8"?>
<ds:datastoreItem xmlns:ds="http://schemas.openxmlformats.org/officeDocument/2006/customXml" ds:itemID="{8A187FA0-28ED-41E1-AD3D-1185B0F1E58F}">
  <ds:schemaRefs>
    <ds:schemaRef ds:uri="http://schemas.microsoft.com/VisualStudio/2011/storyboarding/control"/>
  </ds:schemaRefs>
</ds:datastoreItem>
</file>

<file path=customXml/itemProps4.xml><?xml version="1.0" encoding="utf-8"?>
<ds:datastoreItem xmlns:ds="http://schemas.openxmlformats.org/officeDocument/2006/customXml" ds:itemID="{6D657E32-EC6C-454E-9C2D-E987326D1B30}">
  <ds:schemaRefs>
    <ds:schemaRef ds:uri="http://schemas.microsoft.com/VisualStudio/2011/storyboarding/control"/>
  </ds:schemaRefs>
</ds:datastoreItem>
</file>

<file path=customXml/itemProps5.xml><?xml version="1.0" encoding="utf-8"?>
<ds:datastoreItem xmlns:ds="http://schemas.openxmlformats.org/officeDocument/2006/customXml" ds:itemID="{1D38B6FE-065F-416D-84B5-8140F9D4384C}">
  <ds:schemaRefs>
    <ds:schemaRef ds:uri="http://schemas.microsoft.com/VisualStudio/2011/storyboarding/control"/>
  </ds:schemaRefs>
</ds:datastoreItem>
</file>

<file path=customXml/itemProps6.xml><?xml version="1.0" encoding="utf-8"?>
<ds:datastoreItem xmlns:ds="http://schemas.openxmlformats.org/officeDocument/2006/customXml" ds:itemID="{68799478-25BB-41BC-9005-01D636D4B99B}">
  <ds:schemaRefs>
    <ds:schemaRef ds:uri="http://schemas.microsoft.com/VisualStudio/2011/storyboarding/control"/>
  </ds:schemaRefs>
</ds:datastoreItem>
</file>

<file path=customXml/itemProps7.xml><?xml version="1.0" encoding="utf-8"?>
<ds:datastoreItem xmlns:ds="http://schemas.openxmlformats.org/officeDocument/2006/customXml" ds:itemID="{B22AAB79-D206-48EA-A4F4-3CCF1171837D}">
  <ds:schemaRefs>
    <ds:schemaRef ds:uri="http://schemas.microsoft.com/VisualStudio/2011/storyboarding/control"/>
  </ds:schemaRefs>
</ds:datastoreItem>
</file>

<file path=customXml/itemProps8.xml><?xml version="1.0" encoding="utf-8"?>
<ds:datastoreItem xmlns:ds="http://schemas.openxmlformats.org/officeDocument/2006/customXml" ds:itemID="{3E487DE2-C076-4DB0-B34D-7F09B8A2FEB6}">
  <ds:schemaRefs>
    <ds:schemaRef ds:uri="http://schemas.microsoft.com/VisualStudio/2011/storyboarding/control"/>
  </ds:schemaRefs>
</ds:datastoreItem>
</file>

<file path=customXml/itemProps9.xml><?xml version="1.0" encoding="utf-8"?>
<ds:datastoreItem xmlns:ds="http://schemas.openxmlformats.org/officeDocument/2006/customXml" ds:itemID="{96D09929-55DA-4DF3-9DCB-DDF31A9B67CB}">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Office Theme</Template>
  <TotalTime>32392</TotalTime>
  <Words>12198</Words>
  <Application>Microsoft Office PowerPoint</Application>
  <PresentationFormat>Widescreen</PresentationFormat>
  <Paragraphs>1430</Paragraphs>
  <Slides>81</Slides>
  <Notes>81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Arial</vt:lpstr>
      <vt:lpstr>Arial</vt:lpstr>
      <vt:lpstr>Calibri</vt:lpstr>
      <vt:lpstr>Georgia</vt:lpstr>
      <vt:lpstr>Helvetica Neue</vt:lpstr>
      <vt:lpstr>Myriad Pro</vt:lpstr>
      <vt:lpstr>Raleway</vt:lpstr>
      <vt:lpstr>Times New Roman</vt:lpstr>
      <vt:lpstr>Wingdings</vt:lpstr>
      <vt:lpstr>Office Theme</vt:lpstr>
      <vt:lpstr>Education Service School Certifying Official Training  New School Certifying Official (SCO)</vt:lpstr>
      <vt:lpstr>Approved SCO Training</vt:lpstr>
      <vt:lpstr>Learning Objectives</vt:lpstr>
      <vt:lpstr>Topics</vt:lpstr>
      <vt:lpstr>History of the GI Bill</vt:lpstr>
      <vt:lpstr>In the Beginning….</vt:lpstr>
      <vt:lpstr>The Servicemen’s Readjustment Act of 1944 (1 of 2)</vt:lpstr>
      <vt:lpstr>The Servicemen’s Readjustment Act of 1944 (2 of 2)</vt:lpstr>
      <vt:lpstr>The Results of Servicemen’s Readjustment Act of 1944</vt:lpstr>
      <vt:lpstr>Veterans’ Readjustment Act of 1952</vt:lpstr>
      <vt:lpstr>Current VA Educational Benefit Programs</vt:lpstr>
      <vt:lpstr>Basic Education Benefit Process</vt:lpstr>
      <vt:lpstr>Education Benefit Programs</vt:lpstr>
      <vt:lpstr>Chapter 30 Montgomery GI Bill – Active Duty (MGIB-AD)</vt:lpstr>
      <vt:lpstr>Chapter 35 Dependents Education Assistance (DEA)</vt:lpstr>
      <vt:lpstr>Chapter 1606 Montgomery GI Bill – Selected Reserve (MGIB-SR)</vt:lpstr>
      <vt:lpstr>Payments for Chapters 30, 35 &amp; 1606 Monthly Rates</vt:lpstr>
      <vt:lpstr>Training Time for Chapters 30, 35 &amp; 1606 (1 of 4)</vt:lpstr>
      <vt:lpstr>Training Time for Chapters 30, 35 &amp; 1606 (2 of 4)</vt:lpstr>
      <vt:lpstr>Training Time for Chapters 30, 35 &amp; 1606 (3 of 4)</vt:lpstr>
      <vt:lpstr>Training Time for Chapters 30, 35 &amp; 1606 (4 of 4)</vt:lpstr>
      <vt:lpstr>Chapter 33 Post 9/11 GI Bill (1 of 3)</vt:lpstr>
      <vt:lpstr>Chapter 33 Post 9/11 GI Bill (2 of 3)</vt:lpstr>
      <vt:lpstr>Chapter 33 Post 9/11 GI Bill (3 of 3)</vt:lpstr>
      <vt:lpstr>Chapter 33 Transfer of Entitlement (TOE) Program</vt:lpstr>
      <vt:lpstr>The Marine Gunnery Sergeant John David Fry Scholarship</vt:lpstr>
      <vt:lpstr>Edith Nourse Rogers Science Technology Engineering Math (STEM)  Scholarship</vt:lpstr>
      <vt:lpstr>Post-9/11, MGIB-AD, MGIB-SR, &amp; DEA Entitlement Information</vt:lpstr>
      <vt:lpstr>Payments for Chapter 33</vt:lpstr>
      <vt:lpstr>Chapter 33 Tuition and Fees (1 of 2)</vt:lpstr>
      <vt:lpstr>Chapter 33 Tuition and Fees (2 of 2)</vt:lpstr>
      <vt:lpstr>Chapter 33 Monthly Housing Allowance</vt:lpstr>
      <vt:lpstr>Rate of Pursuit - Housing</vt:lpstr>
      <vt:lpstr>Chapter 33 Books &amp; Supplies Stipend</vt:lpstr>
      <vt:lpstr>Chapter 33 Yellow Ribbon</vt:lpstr>
      <vt:lpstr>Tuition Assistance</vt:lpstr>
      <vt:lpstr>Tuition Assistance Top Up (TATU)</vt:lpstr>
      <vt:lpstr>Comparison</vt:lpstr>
      <vt:lpstr>Responsibilities of the School via the SCO</vt:lpstr>
      <vt:lpstr>Responsibilities for Reporting (1 of 3)</vt:lpstr>
      <vt:lpstr>Responsibilities for Reporting (2 of 3)</vt:lpstr>
      <vt:lpstr>Responsibilities for Reporting (3 of 3)</vt:lpstr>
      <vt:lpstr>Standards of Progress (1 of 2)</vt:lpstr>
      <vt:lpstr>Standards of Progress (2 of 2)</vt:lpstr>
      <vt:lpstr>Enrollment Periods (1 of 3)</vt:lpstr>
      <vt:lpstr>Enrollment Periods (2 of 3)</vt:lpstr>
      <vt:lpstr>Enrollment Periods (3 of 3)</vt:lpstr>
      <vt:lpstr>Credit Course Applicability</vt:lpstr>
      <vt:lpstr>Credit for Prior Training &amp; Credit Evaluation</vt:lpstr>
      <vt:lpstr>Independent Study</vt:lpstr>
      <vt:lpstr>Study Abroad</vt:lpstr>
      <vt:lpstr>Length of Courses</vt:lpstr>
      <vt:lpstr>When to Certify</vt:lpstr>
      <vt:lpstr>Reporting a Drop</vt:lpstr>
      <vt:lpstr>Academic Probation</vt:lpstr>
      <vt:lpstr>Academic Suspension</vt:lpstr>
      <vt:lpstr>Responsibilities of the SAA</vt:lpstr>
      <vt:lpstr>State Approving Agency (SAA)</vt:lpstr>
      <vt:lpstr>SAA Responsibilities</vt:lpstr>
      <vt:lpstr>Program of Education</vt:lpstr>
      <vt:lpstr>Educational</vt:lpstr>
      <vt:lpstr>Vocational</vt:lpstr>
      <vt:lpstr>Professional</vt:lpstr>
      <vt:lpstr>SAA Needs</vt:lpstr>
      <vt:lpstr>SAA Review</vt:lpstr>
      <vt:lpstr>SAA and ELR</vt:lpstr>
      <vt:lpstr>Educational Benefits Hierarchy</vt:lpstr>
      <vt:lpstr>Contacts</vt:lpstr>
      <vt:lpstr>Processing Jurisdictions</vt:lpstr>
      <vt:lpstr>Call Centers</vt:lpstr>
      <vt:lpstr>Internet Inquiries</vt:lpstr>
      <vt:lpstr>Quick Reference to Answer Questions </vt:lpstr>
      <vt:lpstr>Quick Reference to Answer Questions </vt:lpstr>
      <vt:lpstr>Student Inquiries</vt:lpstr>
      <vt:lpstr>Other Contacts</vt:lpstr>
      <vt:lpstr>Resources</vt:lpstr>
      <vt:lpstr>PowerPoint Presentation</vt:lpstr>
      <vt:lpstr>PowerPoint Presentation</vt:lpstr>
      <vt:lpstr>FY22 SCO Annual Training Requirements</vt:lpstr>
      <vt:lpstr>Thank you for your time today!</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Le</dc:creator>
  <cp:lastModifiedBy>Shirley-Myers, Margaret, VBAMONT</cp:lastModifiedBy>
  <cp:revision>779</cp:revision>
  <dcterms:created xsi:type="dcterms:W3CDTF">2019-03-06T14:22:07Z</dcterms:created>
  <dcterms:modified xsi:type="dcterms:W3CDTF">2021-10-15T03:59:40Z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\\server2012\UserShares\MLe\01_VBA\CLIN001\02_SCO\Phase_2\PPT Template\EDU_SCO_ppt_template_UPDATED_03142019.pptx</vt:lpwstr>
  </property>
</Properties>
</file>