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973" autoAdjust="0"/>
  </p:normalViewPr>
  <p:slideViewPr>
    <p:cSldViewPr>
      <p:cViewPr varScale="1">
        <p:scale>
          <a:sx n="62" d="100"/>
          <a:sy n="62" d="100"/>
        </p:scale>
        <p:origin x="75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8806" y="407923"/>
            <a:ext cx="1326387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9740" y="1688084"/>
            <a:ext cx="8224519" cy="304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47304" y="6294739"/>
            <a:ext cx="269240" cy="222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5.jpg"/><Relationship Id="rId7" Type="http://schemas.openxmlformats.org/officeDocument/2006/relationships/image" Target="../media/image30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11.png"/><Relationship Id="rId9" Type="http://schemas.openxmlformats.org/officeDocument/2006/relationships/image" Target="../media/image30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8.png"/><Relationship Id="rId5" Type="http://schemas.openxmlformats.org/officeDocument/2006/relationships/image" Target="../media/image317.png"/><Relationship Id="rId10" Type="http://schemas.openxmlformats.org/officeDocument/2006/relationships/image" Target="../media/image322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7" Type="http://schemas.openxmlformats.org/officeDocument/2006/relationships/image" Target="../media/image326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325.png"/><Relationship Id="rId4" Type="http://schemas.openxmlformats.org/officeDocument/2006/relationships/image" Target="../media/image30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3.png"/><Relationship Id="rId4" Type="http://schemas.openxmlformats.org/officeDocument/2006/relationships/image" Target="../media/image31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328.png"/><Relationship Id="rId7" Type="http://schemas.openxmlformats.org/officeDocument/2006/relationships/image" Target="../media/image319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8.png"/><Relationship Id="rId5" Type="http://schemas.openxmlformats.org/officeDocument/2006/relationships/image" Target="../media/image329.png"/><Relationship Id="rId4" Type="http://schemas.openxmlformats.org/officeDocument/2006/relationships/image" Target="../media/image316.png"/><Relationship Id="rId9" Type="http://schemas.openxmlformats.org/officeDocument/2006/relationships/image" Target="../media/image33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6.png"/><Relationship Id="rId4" Type="http://schemas.openxmlformats.org/officeDocument/2006/relationships/image" Target="../media/image33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5.png"/><Relationship Id="rId4" Type="http://schemas.openxmlformats.org/officeDocument/2006/relationships/image" Target="../media/image34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0.png"/><Relationship Id="rId5" Type="http://schemas.openxmlformats.org/officeDocument/2006/relationships/image" Target="../media/image349.png"/><Relationship Id="rId4" Type="http://schemas.openxmlformats.org/officeDocument/2006/relationships/image" Target="../media/image34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4" Type="http://schemas.openxmlformats.org/officeDocument/2006/relationships/image" Target="../media/image359.png"/><Relationship Id="rId9" Type="http://schemas.openxmlformats.org/officeDocument/2006/relationships/image" Target="../media/image36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368.jpg"/><Relationship Id="rId7" Type="http://schemas.openxmlformats.org/officeDocument/2006/relationships/image" Target="../media/image372.png"/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1.png"/><Relationship Id="rId5" Type="http://schemas.openxmlformats.org/officeDocument/2006/relationships/image" Target="../media/image370.png"/><Relationship Id="rId4" Type="http://schemas.openxmlformats.org/officeDocument/2006/relationships/image" Target="../media/image369.png"/><Relationship Id="rId9" Type="http://schemas.openxmlformats.org/officeDocument/2006/relationships/image" Target="../media/image37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g"/><Relationship Id="rId7" Type="http://schemas.openxmlformats.org/officeDocument/2006/relationships/image" Target="../media/image380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9.png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9.png"/><Relationship Id="rId4" Type="http://schemas.openxmlformats.org/officeDocument/2006/relationships/image" Target="../media/image3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efits.va.gov/gibill/school_training_resources.asp" TargetMode="External"/><Relationship Id="rId2" Type="http://schemas.openxmlformats.org/officeDocument/2006/relationships/hyperlink" Target="http://www.benefits.va.gov/gibill/index.a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enefits.va.gov/gibill/resources/education_resources/school_certifying_officials/elr.as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35.jpg"/><Relationship Id="rId7" Type="http://schemas.openxmlformats.org/officeDocument/2006/relationships/image" Target="../media/image10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11" Type="http://schemas.openxmlformats.org/officeDocument/2006/relationships/image" Target="../media/image141.png"/><Relationship Id="rId5" Type="http://schemas.openxmlformats.org/officeDocument/2006/relationships/image" Target="../media/image137.png"/><Relationship Id="rId10" Type="http://schemas.openxmlformats.org/officeDocument/2006/relationships/image" Target="../media/image140.png"/><Relationship Id="rId4" Type="http://schemas.openxmlformats.org/officeDocument/2006/relationships/image" Target="../media/image136.png"/><Relationship Id="rId9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3" Type="http://schemas.openxmlformats.org/officeDocument/2006/relationships/image" Target="../media/image155.jp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image" Target="../media/image154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19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5.png"/><Relationship Id="rId3" Type="http://schemas.openxmlformats.org/officeDocument/2006/relationships/image" Target="../media/image176.jpg"/><Relationship Id="rId7" Type="http://schemas.openxmlformats.org/officeDocument/2006/relationships/image" Target="../media/image180.png"/><Relationship Id="rId12" Type="http://schemas.openxmlformats.org/officeDocument/2006/relationships/image" Target="../media/image169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70.png"/><Relationship Id="rId3" Type="http://schemas.openxmlformats.org/officeDocument/2006/relationships/image" Target="../media/image187.jpg"/><Relationship Id="rId7" Type="http://schemas.openxmlformats.org/officeDocument/2006/relationships/image" Target="../media/image182.png"/><Relationship Id="rId12" Type="http://schemas.openxmlformats.org/officeDocument/2006/relationships/image" Target="../media/image169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11" Type="http://schemas.openxmlformats.org/officeDocument/2006/relationships/image" Target="../media/image164.png"/><Relationship Id="rId5" Type="http://schemas.openxmlformats.org/officeDocument/2006/relationships/image" Target="../media/image189.png"/><Relationship Id="rId10" Type="http://schemas.openxmlformats.org/officeDocument/2006/relationships/image" Target="../media/image167.png"/><Relationship Id="rId4" Type="http://schemas.openxmlformats.org/officeDocument/2006/relationships/image" Target="../media/image188.png"/><Relationship Id="rId9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enefits.va.gov/gibill/docs/job_aids/SCO_Handbook_v3.pdf" TargetMode="Externa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jp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99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7" Type="http://schemas.openxmlformats.org/officeDocument/2006/relationships/image" Target="../media/image20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167.png"/><Relationship Id="rId3" Type="http://schemas.openxmlformats.org/officeDocument/2006/relationships/image" Target="../media/image207.jp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image" Target="../media/image206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5" Type="http://schemas.openxmlformats.org/officeDocument/2006/relationships/image" Target="../media/image169.png"/><Relationship Id="rId10" Type="http://schemas.openxmlformats.org/officeDocument/2006/relationships/image" Target="../media/image213.png"/><Relationship Id="rId4" Type="http://schemas.openxmlformats.org/officeDocument/2006/relationships/image" Target="../media/image21.png"/><Relationship Id="rId9" Type="http://schemas.openxmlformats.org/officeDocument/2006/relationships/image" Target="../media/image212.png"/><Relationship Id="rId14" Type="http://schemas.openxmlformats.org/officeDocument/2006/relationships/image" Target="../media/image1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7" Type="http://schemas.openxmlformats.org/officeDocument/2006/relationships/image" Target="../media/image108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7" Type="http://schemas.openxmlformats.org/officeDocument/2006/relationships/image" Target="../media/image108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31.png"/><Relationship Id="rId4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44.jpg"/><Relationship Id="rId7" Type="http://schemas.openxmlformats.org/officeDocument/2006/relationships/image" Target="../media/image108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45.png"/><Relationship Id="rId4" Type="http://schemas.openxmlformats.org/officeDocument/2006/relationships/image" Target="../media/image21.png"/><Relationship Id="rId9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7" Type="http://schemas.openxmlformats.org/officeDocument/2006/relationships/image" Target="../media/image10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7" Type="http://schemas.openxmlformats.org/officeDocument/2006/relationships/image" Target="../media/image108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9.jpg"/><Relationship Id="rId7" Type="http://schemas.openxmlformats.org/officeDocument/2006/relationships/image" Target="../media/image108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45.png"/><Relationship Id="rId4" Type="http://schemas.openxmlformats.org/officeDocument/2006/relationships/image" Target="../media/image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2.png"/><Relationship Id="rId4" Type="http://schemas.openxmlformats.org/officeDocument/2006/relationships/image" Target="../media/image2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7" Type="http://schemas.openxmlformats.org/officeDocument/2006/relationships/image" Target="../media/image10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83.jpg"/><Relationship Id="rId7" Type="http://schemas.openxmlformats.org/officeDocument/2006/relationships/image" Target="../media/image108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245.png"/><Relationship Id="rId4" Type="http://schemas.openxmlformats.org/officeDocument/2006/relationships/image" Target="../media/image2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7" Type="http://schemas.openxmlformats.org/officeDocument/2006/relationships/image" Target="../media/image197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4600" y="3810000"/>
            <a:ext cx="4690110" cy="1065035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R="66040" algn="ctr">
              <a:lnSpc>
                <a:spcPct val="100000"/>
              </a:lnSpc>
              <a:spcBef>
                <a:spcPts val="1120"/>
              </a:spcBef>
            </a:pPr>
            <a:r>
              <a:rPr sz="2800" b="1" spc="-15" dirty="0">
                <a:latin typeface="Garamond" panose="02020404030301010803" pitchFamily="18" charset="0"/>
                <a:cs typeface="Franklin Gothic Medium"/>
              </a:rPr>
              <a:t>FOR</a:t>
            </a:r>
            <a:r>
              <a:rPr sz="2800" b="1" spc="5" dirty="0">
                <a:latin typeface="Garamond" panose="02020404030301010803" pitchFamily="18" charset="0"/>
                <a:cs typeface="Franklin Gothic Medium"/>
              </a:rPr>
              <a:t> </a:t>
            </a:r>
            <a:r>
              <a:rPr sz="2800" b="1" spc="-5" dirty="0">
                <a:latin typeface="Garamond" panose="02020404030301010803" pitchFamily="18" charset="0"/>
                <a:cs typeface="Franklin Gothic Medium"/>
              </a:rPr>
              <a:t>CERTIFYING</a:t>
            </a:r>
            <a:r>
              <a:rPr sz="2800" b="1" spc="-20" dirty="0">
                <a:latin typeface="Garamond" panose="02020404030301010803" pitchFamily="18" charset="0"/>
                <a:cs typeface="Franklin Gothic Medium"/>
              </a:rPr>
              <a:t> </a:t>
            </a:r>
            <a:r>
              <a:rPr sz="2800" b="1" spc="-5" dirty="0">
                <a:latin typeface="Garamond" panose="02020404030301010803" pitchFamily="18" charset="0"/>
                <a:cs typeface="Franklin Gothic Medium"/>
              </a:rPr>
              <a:t>OFFICIALS</a:t>
            </a:r>
            <a:endParaRPr sz="2800" b="1" dirty="0">
              <a:latin typeface="Garamond" panose="02020404030301010803" pitchFamily="18" charset="0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688705" cy="6535420"/>
            <a:chOff x="228600" y="152400"/>
            <a:chExt cx="8688705" cy="6535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613647" cy="64602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610600" cy="6457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5083" y="4896611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6" y="5562765"/>
              <a:ext cx="5298946" cy="12632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52600" y="4833937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0" dirty="0">
                <a:latin typeface="Arial"/>
                <a:cs typeface="Arial"/>
              </a:rPr>
              <a:t>Changing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52550" y="908050"/>
            <a:ext cx="3448050" cy="1092200"/>
            <a:chOff x="1352550" y="908050"/>
            <a:chExt cx="3448050" cy="1092200"/>
          </a:xfrm>
        </p:grpSpPr>
        <p:sp>
          <p:nvSpPr>
            <p:cNvPr id="10" name="object 10"/>
            <p:cNvSpPr/>
            <p:nvPr/>
          </p:nvSpPr>
          <p:spPr>
            <a:xfrm>
              <a:off x="1447800" y="908049"/>
              <a:ext cx="3352800" cy="539750"/>
            </a:xfrm>
            <a:custGeom>
              <a:avLst/>
              <a:gdLst/>
              <a:ahLst/>
              <a:cxnLst/>
              <a:rect l="l" t="t" r="r" b="b"/>
              <a:pathLst>
                <a:path w="3352800" h="539750">
                  <a:moveTo>
                    <a:pt x="685800" y="0"/>
                  </a:moveTo>
                  <a:lnTo>
                    <a:pt x="0" y="0"/>
                  </a:lnTo>
                  <a:lnTo>
                    <a:pt x="0" y="165100"/>
                  </a:lnTo>
                  <a:lnTo>
                    <a:pt x="685800" y="165100"/>
                  </a:lnTo>
                  <a:lnTo>
                    <a:pt x="685800" y="0"/>
                  </a:lnTo>
                  <a:close/>
                </a:path>
                <a:path w="3352800" h="539750">
                  <a:moveTo>
                    <a:pt x="762000" y="387350"/>
                  </a:moveTo>
                  <a:lnTo>
                    <a:pt x="0" y="387350"/>
                  </a:lnTo>
                  <a:lnTo>
                    <a:pt x="0" y="539750"/>
                  </a:lnTo>
                  <a:lnTo>
                    <a:pt x="762000" y="539750"/>
                  </a:lnTo>
                  <a:lnTo>
                    <a:pt x="762000" y="387350"/>
                  </a:lnTo>
                  <a:close/>
                </a:path>
                <a:path w="3352800" h="539750">
                  <a:moveTo>
                    <a:pt x="3200400" y="0"/>
                  </a:moveTo>
                  <a:lnTo>
                    <a:pt x="2590800" y="0"/>
                  </a:lnTo>
                  <a:lnTo>
                    <a:pt x="2590800" y="165100"/>
                  </a:lnTo>
                  <a:lnTo>
                    <a:pt x="3200400" y="165100"/>
                  </a:lnTo>
                  <a:lnTo>
                    <a:pt x="3200400" y="0"/>
                  </a:lnTo>
                  <a:close/>
                </a:path>
                <a:path w="3352800" h="539750">
                  <a:moveTo>
                    <a:pt x="3352800" y="400050"/>
                  </a:moveTo>
                  <a:lnTo>
                    <a:pt x="2286000" y="400050"/>
                  </a:lnTo>
                  <a:lnTo>
                    <a:pt x="2286000" y="527050"/>
                  </a:lnTo>
                  <a:lnTo>
                    <a:pt x="3352800" y="527050"/>
                  </a:lnTo>
                  <a:lnTo>
                    <a:pt x="3352800" y="400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600" y="1524002"/>
              <a:ext cx="2057400" cy="457200"/>
            </a:xfrm>
            <a:custGeom>
              <a:avLst/>
              <a:gdLst/>
              <a:ahLst/>
              <a:cxnLst/>
              <a:rect l="l" t="t" r="r" b="b"/>
              <a:pathLst>
                <a:path w="20574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1981200" y="0"/>
                  </a:lnTo>
                  <a:lnTo>
                    <a:pt x="2010862" y="5987"/>
                  </a:lnTo>
                  <a:lnTo>
                    <a:pt x="2035082" y="22317"/>
                  </a:lnTo>
                  <a:lnTo>
                    <a:pt x="2051412" y="46537"/>
                  </a:lnTo>
                  <a:lnTo>
                    <a:pt x="2057400" y="76200"/>
                  </a:lnTo>
                  <a:lnTo>
                    <a:pt x="2057400" y="381000"/>
                  </a:lnTo>
                  <a:lnTo>
                    <a:pt x="2051412" y="410656"/>
                  </a:lnTo>
                  <a:lnTo>
                    <a:pt x="2035082" y="434878"/>
                  </a:lnTo>
                  <a:lnTo>
                    <a:pt x="2010862" y="451210"/>
                  </a:lnTo>
                  <a:lnTo>
                    <a:pt x="19812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228600"/>
            <a:ext cx="8764905" cy="6221095"/>
            <a:chOff x="228600" y="228600"/>
            <a:chExt cx="8764905" cy="6221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89847" cy="59649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686800" cy="59626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1683" y="5291328"/>
              <a:ext cx="6656831" cy="1123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96" y="6324574"/>
              <a:ext cx="5835394" cy="12499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9200" y="5229225"/>
              <a:ext cx="6629400" cy="1095375"/>
            </a:xfrm>
            <a:custGeom>
              <a:avLst/>
              <a:gdLst/>
              <a:ahLst/>
              <a:cxnLst/>
              <a:rect l="l" t="t" r="r" b="b"/>
              <a:pathLst>
                <a:path w="6629400" h="1095375">
                  <a:moveTo>
                    <a:pt x="6629400" y="0"/>
                  </a:moveTo>
                  <a:lnTo>
                    <a:pt x="0" y="0"/>
                  </a:lnTo>
                  <a:lnTo>
                    <a:pt x="0" y="1095375"/>
                  </a:lnTo>
                  <a:lnTo>
                    <a:pt x="6629400" y="1095375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9200" y="5229225"/>
            <a:ext cx="6629400" cy="109537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59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Reports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Task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</a:t>
            </a:r>
            <a:endParaRPr sz="1600">
              <a:latin typeface="Arial"/>
              <a:cs typeface="Arial"/>
            </a:endParaRPr>
          </a:p>
          <a:p>
            <a:pPr marL="91440" marR="999490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REPORT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GROUP </a:t>
            </a:r>
            <a:r>
              <a:rPr sz="1600" spc="-5" dirty="0">
                <a:latin typeface="Arial"/>
                <a:cs typeface="Arial"/>
              </a:rPr>
              <a:t>1.</a:t>
            </a:r>
            <a:r>
              <a:rPr sz="1600" spc="3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25" dirty="0">
                <a:latin typeface="Arial"/>
                <a:cs typeface="Arial"/>
              </a:rPr>
              <a:t>WEEKLY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CERTS </a:t>
            </a:r>
            <a:r>
              <a:rPr sz="1600" spc="-35" dirty="0">
                <a:latin typeface="Arial"/>
                <a:cs typeface="Arial"/>
              </a:rPr>
              <a:t>REPORT.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77795" y="2805683"/>
            <a:ext cx="6675120" cy="2011680"/>
            <a:chOff x="2177795" y="2805683"/>
            <a:chExt cx="6675120" cy="20116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96084" y="2805683"/>
              <a:ext cx="6656831" cy="19796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77795" y="4694301"/>
              <a:ext cx="6553199" cy="12306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33600" y="2743200"/>
            <a:ext cx="6629400" cy="195135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Reports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Task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</a:t>
            </a:r>
            <a:endParaRPr sz="1600">
              <a:latin typeface="Arial"/>
              <a:cs typeface="Arial"/>
            </a:endParaRPr>
          </a:p>
          <a:p>
            <a:pPr marL="91440" marR="28511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feature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allows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print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5" dirty="0">
                <a:latin typeface="Arial"/>
                <a:cs typeface="Arial"/>
              </a:rPr>
              <a:t> of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enrollments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submitted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worked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upon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 </a:t>
            </a:r>
            <a:r>
              <a:rPr sz="1600" i="1" spc="-5" dirty="0">
                <a:latin typeface="Arial"/>
                <a:cs typeface="Arial"/>
              </a:rPr>
              <a:t>any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given week.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35" dirty="0">
                <a:latin typeface="Arial"/>
                <a:cs typeface="Arial"/>
              </a:rPr>
              <a:t>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print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full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list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students.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button.</a:t>
            </a:r>
            <a:r>
              <a:rPr sz="1600" spc="3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81150" y="438152"/>
            <a:ext cx="7343775" cy="1986914"/>
            <a:chOff x="1581150" y="438152"/>
            <a:chExt cx="7343775" cy="1986914"/>
          </a:xfrm>
        </p:grpSpPr>
        <p:sp>
          <p:nvSpPr>
            <p:cNvPr id="14" name="object 14"/>
            <p:cNvSpPr/>
            <p:nvPr/>
          </p:nvSpPr>
          <p:spPr>
            <a:xfrm>
              <a:off x="1600200" y="457202"/>
              <a:ext cx="1905000" cy="762000"/>
            </a:xfrm>
            <a:custGeom>
              <a:avLst/>
              <a:gdLst/>
              <a:ahLst/>
              <a:cxnLst/>
              <a:rect l="l" t="t" r="r" b="b"/>
              <a:pathLst>
                <a:path w="1905000" h="762000">
                  <a:moveTo>
                    <a:pt x="0" y="127000"/>
                  </a:moveTo>
                  <a:lnTo>
                    <a:pt x="9980" y="77565"/>
                  </a:lnTo>
                  <a:lnTo>
                    <a:pt x="37196" y="37196"/>
                  </a:lnTo>
                  <a:lnTo>
                    <a:pt x="77565" y="9980"/>
                  </a:lnTo>
                  <a:lnTo>
                    <a:pt x="127000" y="0"/>
                  </a:lnTo>
                  <a:lnTo>
                    <a:pt x="1778000" y="0"/>
                  </a:lnTo>
                  <a:lnTo>
                    <a:pt x="1827434" y="9980"/>
                  </a:lnTo>
                  <a:lnTo>
                    <a:pt x="1867803" y="37196"/>
                  </a:lnTo>
                  <a:lnTo>
                    <a:pt x="1895019" y="77565"/>
                  </a:lnTo>
                  <a:lnTo>
                    <a:pt x="1905000" y="127000"/>
                  </a:lnTo>
                  <a:lnTo>
                    <a:pt x="1905000" y="635000"/>
                  </a:lnTo>
                  <a:lnTo>
                    <a:pt x="1895019" y="684429"/>
                  </a:lnTo>
                  <a:lnTo>
                    <a:pt x="1867803" y="724798"/>
                  </a:lnTo>
                  <a:lnTo>
                    <a:pt x="1827434" y="752018"/>
                  </a:lnTo>
                  <a:lnTo>
                    <a:pt x="1778000" y="762000"/>
                  </a:lnTo>
                  <a:lnTo>
                    <a:pt x="127000" y="762000"/>
                  </a:lnTo>
                  <a:lnTo>
                    <a:pt x="77565" y="752018"/>
                  </a:lnTo>
                  <a:lnTo>
                    <a:pt x="37196" y="724798"/>
                  </a:lnTo>
                  <a:lnTo>
                    <a:pt x="9980" y="684429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6084" y="1510283"/>
              <a:ext cx="6656831" cy="8793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7795" y="1507236"/>
              <a:ext cx="6746746" cy="91744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133600" y="1447800"/>
            <a:ext cx="6629400" cy="8509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8953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 separate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run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menu,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Weekly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Weekly Detail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 are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described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100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599" y="209550"/>
            <a:ext cx="8764905" cy="6040755"/>
            <a:chOff x="228599" y="209550"/>
            <a:chExt cx="8764905" cy="6040755"/>
          </a:xfrm>
        </p:grpSpPr>
        <p:sp>
          <p:nvSpPr>
            <p:cNvPr id="3" name="object 3"/>
            <p:cNvSpPr/>
            <p:nvPr/>
          </p:nvSpPr>
          <p:spPr>
            <a:xfrm>
              <a:off x="1676400" y="533405"/>
              <a:ext cx="6324600" cy="1447800"/>
            </a:xfrm>
            <a:custGeom>
              <a:avLst/>
              <a:gdLst/>
              <a:ahLst/>
              <a:cxnLst/>
              <a:rect l="l" t="t" r="r" b="b"/>
              <a:pathLst>
                <a:path w="6324600" h="1447800">
                  <a:moveTo>
                    <a:pt x="0" y="241300"/>
                  </a:moveTo>
                  <a:lnTo>
                    <a:pt x="4902" y="192667"/>
                  </a:lnTo>
                  <a:lnTo>
                    <a:pt x="18963" y="147371"/>
                  </a:lnTo>
                  <a:lnTo>
                    <a:pt x="41211" y="106383"/>
                  </a:lnTo>
                  <a:lnTo>
                    <a:pt x="70677" y="70672"/>
                  </a:lnTo>
                  <a:lnTo>
                    <a:pt x="106389" y="41208"/>
                  </a:lnTo>
                  <a:lnTo>
                    <a:pt x="147377" y="18961"/>
                  </a:lnTo>
                  <a:lnTo>
                    <a:pt x="192671" y="4902"/>
                  </a:lnTo>
                  <a:lnTo>
                    <a:pt x="241300" y="0"/>
                  </a:lnTo>
                  <a:lnTo>
                    <a:pt x="6083300" y="0"/>
                  </a:lnTo>
                  <a:lnTo>
                    <a:pt x="6131928" y="4902"/>
                  </a:lnTo>
                  <a:lnTo>
                    <a:pt x="6177222" y="18961"/>
                  </a:lnTo>
                  <a:lnTo>
                    <a:pt x="6218210" y="41208"/>
                  </a:lnTo>
                  <a:lnTo>
                    <a:pt x="6253922" y="70672"/>
                  </a:lnTo>
                  <a:lnTo>
                    <a:pt x="6283388" y="106383"/>
                  </a:lnTo>
                  <a:lnTo>
                    <a:pt x="6305636" y="147371"/>
                  </a:lnTo>
                  <a:lnTo>
                    <a:pt x="6319697" y="192667"/>
                  </a:lnTo>
                  <a:lnTo>
                    <a:pt x="6324600" y="241300"/>
                  </a:lnTo>
                  <a:lnTo>
                    <a:pt x="6324600" y="1206487"/>
                  </a:lnTo>
                  <a:lnTo>
                    <a:pt x="6319697" y="1255120"/>
                  </a:lnTo>
                  <a:lnTo>
                    <a:pt x="6305636" y="1300417"/>
                  </a:lnTo>
                  <a:lnTo>
                    <a:pt x="6283388" y="1341407"/>
                  </a:lnTo>
                  <a:lnTo>
                    <a:pt x="6253922" y="1377121"/>
                  </a:lnTo>
                  <a:lnTo>
                    <a:pt x="6218210" y="1406587"/>
                  </a:lnTo>
                  <a:lnTo>
                    <a:pt x="6177222" y="1428836"/>
                  </a:lnTo>
                  <a:lnTo>
                    <a:pt x="6131928" y="1442897"/>
                  </a:lnTo>
                  <a:lnTo>
                    <a:pt x="6083300" y="1447800"/>
                  </a:lnTo>
                  <a:lnTo>
                    <a:pt x="241300" y="1447800"/>
                  </a:lnTo>
                  <a:lnTo>
                    <a:pt x="192671" y="1442897"/>
                  </a:lnTo>
                  <a:lnTo>
                    <a:pt x="147377" y="1428836"/>
                  </a:lnTo>
                  <a:lnTo>
                    <a:pt x="106389" y="1406587"/>
                  </a:lnTo>
                  <a:lnTo>
                    <a:pt x="70677" y="1377121"/>
                  </a:lnTo>
                  <a:lnTo>
                    <a:pt x="41211" y="1341407"/>
                  </a:lnTo>
                  <a:lnTo>
                    <a:pt x="18963" y="1300417"/>
                  </a:lnTo>
                  <a:lnTo>
                    <a:pt x="4902" y="1255120"/>
                  </a:lnTo>
                  <a:lnTo>
                    <a:pt x="0" y="1206487"/>
                  </a:lnTo>
                  <a:lnTo>
                    <a:pt x="0" y="241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5999" y="914401"/>
              <a:ext cx="762000" cy="304800"/>
            </a:xfrm>
            <a:custGeom>
              <a:avLst/>
              <a:gdLst/>
              <a:ahLst/>
              <a:cxnLst/>
              <a:rect l="l" t="t" r="r" b="b"/>
              <a:pathLst>
                <a:path w="762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711200" y="0"/>
                  </a:lnTo>
                  <a:lnTo>
                    <a:pt x="730972" y="3992"/>
                  </a:lnTo>
                  <a:lnTo>
                    <a:pt x="747120" y="14879"/>
                  </a:lnTo>
                  <a:lnTo>
                    <a:pt x="758007" y="31027"/>
                  </a:lnTo>
                  <a:lnTo>
                    <a:pt x="762000" y="50800"/>
                  </a:lnTo>
                  <a:lnTo>
                    <a:pt x="762000" y="254000"/>
                  </a:lnTo>
                  <a:lnTo>
                    <a:pt x="758007" y="273772"/>
                  </a:lnTo>
                  <a:lnTo>
                    <a:pt x="747120" y="289920"/>
                  </a:lnTo>
                  <a:lnTo>
                    <a:pt x="730972" y="300807"/>
                  </a:lnTo>
                  <a:lnTo>
                    <a:pt x="711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83464"/>
              <a:ext cx="8689847" cy="596645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209550"/>
              <a:ext cx="8686800" cy="59626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3" y="3948684"/>
              <a:ext cx="7647431" cy="16123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995" y="3945635"/>
              <a:ext cx="7632191" cy="164896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85800" y="3886200"/>
            <a:ext cx="7620000" cy="15843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0805" marR="19431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filter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certifications 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Facility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Type,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Type,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dirty="0">
                <a:latin typeface="Arial"/>
                <a:cs typeface="Arial"/>
              </a:rPr>
              <a:t> select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week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certifying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official.</a:t>
            </a:r>
            <a:endParaRPr sz="1600">
              <a:latin typeface="Arial"/>
              <a:cs typeface="Arial"/>
            </a:endParaRPr>
          </a:p>
          <a:p>
            <a:pPr marL="91440" marR="26225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Once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desired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filters,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FILTER.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5" dirty="0">
                <a:latin typeface="Arial"/>
                <a:cs typeface="Arial"/>
              </a:rPr>
              <a:t> 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appear.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101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2788" y="6275323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102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799" y="228600"/>
            <a:ext cx="8679180" cy="6372225"/>
            <a:chOff x="304799" y="228600"/>
            <a:chExt cx="8679180" cy="6372225"/>
          </a:xfrm>
        </p:grpSpPr>
        <p:sp>
          <p:nvSpPr>
            <p:cNvPr id="4" name="object 4"/>
            <p:cNvSpPr/>
            <p:nvPr/>
          </p:nvSpPr>
          <p:spPr>
            <a:xfrm>
              <a:off x="1904999" y="2216150"/>
              <a:ext cx="533400" cy="139700"/>
            </a:xfrm>
            <a:custGeom>
              <a:avLst/>
              <a:gdLst/>
              <a:ahLst/>
              <a:cxnLst/>
              <a:rect l="l" t="t" r="r" b="b"/>
              <a:pathLst>
                <a:path w="533400" h="139700">
                  <a:moveTo>
                    <a:pt x="0" y="139700"/>
                  </a:moveTo>
                  <a:lnTo>
                    <a:pt x="533400" y="139700"/>
                  </a:lnTo>
                  <a:lnTo>
                    <a:pt x="533400" y="0"/>
                  </a:lnTo>
                  <a:lnTo>
                    <a:pt x="0" y="0"/>
                  </a:lnTo>
                  <a:lnTo>
                    <a:pt x="0" y="139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303276"/>
              <a:ext cx="8604503" cy="59557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99" y="228600"/>
              <a:ext cx="8601075" cy="59531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229599" y="381002"/>
              <a:ext cx="685800" cy="457200"/>
            </a:xfrm>
            <a:custGeom>
              <a:avLst/>
              <a:gdLst/>
              <a:ahLst/>
              <a:cxnLst/>
              <a:rect l="l" t="t" r="r" b="b"/>
              <a:pathLst>
                <a:path w="6858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609600" y="0"/>
                  </a:lnTo>
                  <a:lnTo>
                    <a:pt x="639262" y="5987"/>
                  </a:lnTo>
                  <a:lnTo>
                    <a:pt x="663482" y="22317"/>
                  </a:lnTo>
                  <a:lnTo>
                    <a:pt x="679812" y="46537"/>
                  </a:lnTo>
                  <a:lnTo>
                    <a:pt x="685800" y="76200"/>
                  </a:lnTo>
                  <a:lnTo>
                    <a:pt x="685800" y="381000"/>
                  </a:lnTo>
                  <a:lnTo>
                    <a:pt x="679812" y="410656"/>
                  </a:lnTo>
                  <a:lnTo>
                    <a:pt x="663482" y="434878"/>
                  </a:lnTo>
                  <a:lnTo>
                    <a:pt x="639262" y="451210"/>
                  </a:lnTo>
                  <a:lnTo>
                    <a:pt x="6096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6399" y="2057401"/>
              <a:ext cx="381000" cy="1148080"/>
            </a:xfrm>
            <a:custGeom>
              <a:avLst/>
              <a:gdLst/>
              <a:ahLst/>
              <a:cxnLst/>
              <a:rect l="l" t="t" r="r" b="b"/>
              <a:pathLst>
                <a:path w="381000" h="114808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317500" y="0"/>
                  </a:lnTo>
                  <a:lnTo>
                    <a:pt x="342214" y="4990"/>
                  </a:lnTo>
                  <a:lnTo>
                    <a:pt x="362399" y="18600"/>
                  </a:lnTo>
                  <a:lnTo>
                    <a:pt x="376009" y="38785"/>
                  </a:lnTo>
                  <a:lnTo>
                    <a:pt x="381000" y="63500"/>
                  </a:lnTo>
                  <a:lnTo>
                    <a:pt x="381000" y="1084262"/>
                  </a:lnTo>
                  <a:lnTo>
                    <a:pt x="376009" y="1108977"/>
                  </a:lnTo>
                  <a:lnTo>
                    <a:pt x="362399" y="1129161"/>
                  </a:lnTo>
                  <a:lnTo>
                    <a:pt x="342214" y="1142771"/>
                  </a:lnTo>
                  <a:lnTo>
                    <a:pt x="317500" y="1147762"/>
                  </a:lnTo>
                  <a:lnTo>
                    <a:pt x="63500" y="1147762"/>
                  </a:lnTo>
                  <a:lnTo>
                    <a:pt x="38785" y="1142771"/>
                  </a:lnTo>
                  <a:lnTo>
                    <a:pt x="18600" y="1129161"/>
                  </a:lnTo>
                  <a:lnTo>
                    <a:pt x="4990" y="1108977"/>
                  </a:lnTo>
                  <a:lnTo>
                    <a:pt x="0" y="1084262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283" y="4101084"/>
              <a:ext cx="6656831" cy="24673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0996" y="6478625"/>
              <a:ext cx="6553199" cy="1218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6799" y="4038600"/>
              <a:ext cx="6629400" cy="2440305"/>
            </a:xfrm>
            <a:custGeom>
              <a:avLst/>
              <a:gdLst/>
              <a:ahLst/>
              <a:cxnLst/>
              <a:rect l="l" t="t" r="r" b="b"/>
              <a:pathLst>
                <a:path w="6629400" h="2440304">
                  <a:moveTo>
                    <a:pt x="6629400" y="0"/>
                  </a:moveTo>
                  <a:lnTo>
                    <a:pt x="0" y="0"/>
                  </a:lnTo>
                  <a:lnTo>
                    <a:pt x="0" y="2439987"/>
                  </a:lnTo>
                  <a:lnTo>
                    <a:pt x="6629400" y="2439987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66800" y="4038600"/>
            <a:ext cx="6629400" cy="244030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-5" dirty="0">
                <a:latin typeface="Arial"/>
                <a:cs typeface="Arial"/>
              </a:rPr>
              <a:t> Certs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1440" marR="69024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sorted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columns by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heading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top.</a:t>
            </a:r>
            <a:endParaRPr sz="1600">
              <a:latin typeface="Arial"/>
              <a:cs typeface="Arial"/>
            </a:endParaRPr>
          </a:p>
          <a:p>
            <a:pPr marL="91440" marR="518159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certifications,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 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menu.</a:t>
            </a:r>
            <a:endParaRPr sz="1600">
              <a:latin typeface="Arial"/>
              <a:cs typeface="Arial"/>
            </a:endParaRPr>
          </a:p>
          <a:p>
            <a:pPr marL="91440" marR="28384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 </a:t>
            </a:r>
            <a:r>
              <a:rPr sz="1600" dirty="0">
                <a:latin typeface="Arial"/>
                <a:cs typeface="Arial"/>
              </a:rPr>
              <a:t>individual certifications, click </a:t>
            </a:r>
            <a:r>
              <a:rPr sz="1600" spc="-5" dirty="0">
                <a:latin typeface="Arial"/>
                <a:cs typeface="Arial"/>
              </a:rPr>
              <a:t>the box next to each student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heading 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all,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279903" y="2366784"/>
            <a:ext cx="1228725" cy="779145"/>
            <a:chOff x="2279903" y="2366784"/>
            <a:chExt cx="1228725" cy="77914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4768" y="3000755"/>
              <a:ext cx="563879" cy="14477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8860" y="2976371"/>
              <a:ext cx="563879" cy="1447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95600" y="3000755"/>
              <a:ext cx="563879" cy="1447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1215" y="2976371"/>
              <a:ext cx="563879" cy="1447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34768" y="2391155"/>
              <a:ext cx="563879" cy="1447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8860" y="2366784"/>
              <a:ext cx="563879" cy="1447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62200" y="2428874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1905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4368" y="2391155"/>
              <a:ext cx="563879" cy="14477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8460" y="2366784"/>
              <a:ext cx="563879" cy="1447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971800" y="2428874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1905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5812" y="2619755"/>
              <a:ext cx="563879" cy="1447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79904" y="2595384"/>
              <a:ext cx="563879" cy="1447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347912" y="2647949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28575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4368" y="2619755"/>
              <a:ext cx="563879" cy="14477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8460" y="2595384"/>
              <a:ext cx="563879" cy="1447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5812" y="2772155"/>
              <a:ext cx="563879" cy="1447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79903" y="2747771"/>
              <a:ext cx="563879" cy="1447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333625" y="2810617"/>
              <a:ext cx="28575" cy="0"/>
            </a:xfrm>
            <a:custGeom>
              <a:avLst/>
              <a:gdLst/>
              <a:ahLst/>
              <a:cxnLst/>
              <a:rect l="l" t="t" r="r" b="b"/>
              <a:pathLst>
                <a:path w="28575">
                  <a:moveTo>
                    <a:pt x="0" y="0"/>
                  </a:moveTo>
                  <a:lnTo>
                    <a:pt x="28575" y="0"/>
                  </a:lnTo>
                </a:path>
              </a:pathLst>
            </a:custGeom>
            <a:ln w="20535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68168" y="2772155"/>
              <a:ext cx="563879" cy="1447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42259" y="2747771"/>
              <a:ext cx="563879" cy="14477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333625" y="2438399"/>
              <a:ext cx="1095375" cy="690880"/>
            </a:xfrm>
            <a:custGeom>
              <a:avLst/>
              <a:gdLst/>
              <a:ahLst/>
              <a:cxnLst/>
              <a:rect l="l" t="t" r="r" b="b"/>
              <a:pathLst>
                <a:path w="1095375" h="690880">
                  <a:moveTo>
                    <a:pt x="1095375" y="0"/>
                  </a:moveTo>
                  <a:lnTo>
                    <a:pt x="28575" y="0"/>
                  </a:lnTo>
                  <a:lnTo>
                    <a:pt x="28575" y="228600"/>
                  </a:lnTo>
                  <a:lnTo>
                    <a:pt x="28575" y="307771"/>
                  </a:lnTo>
                  <a:lnTo>
                    <a:pt x="28575" y="382485"/>
                  </a:lnTo>
                  <a:lnTo>
                    <a:pt x="0" y="382485"/>
                  </a:lnTo>
                  <a:lnTo>
                    <a:pt x="0" y="690257"/>
                  </a:lnTo>
                  <a:lnTo>
                    <a:pt x="1095375" y="690257"/>
                  </a:lnTo>
                  <a:lnTo>
                    <a:pt x="1095375" y="536371"/>
                  </a:lnTo>
                  <a:lnTo>
                    <a:pt x="1095375" y="382485"/>
                  </a:lnTo>
                  <a:lnTo>
                    <a:pt x="1095375" y="307771"/>
                  </a:lnTo>
                  <a:lnTo>
                    <a:pt x="1095375" y="228600"/>
                  </a:lnTo>
                  <a:lnTo>
                    <a:pt x="1095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304800"/>
            <a:ext cx="8548370" cy="5775960"/>
            <a:chOff x="381000" y="304800"/>
            <a:chExt cx="8548370" cy="5775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676" y="379476"/>
              <a:ext cx="8156447" cy="57012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304800"/>
              <a:ext cx="8153387" cy="56975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2284" y="1662683"/>
              <a:ext cx="6656831" cy="1979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3995" y="3551021"/>
              <a:ext cx="6504431" cy="12334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09800" y="1600200"/>
              <a:ext cx="6629400" cy="1951355"/>
            </a:xfrm>
            <a:custGeom>
              <a:avLst/>
              <a:gdLst/>
              <a:ahLst/>
              <a:cxnLst/>
              <a:rect l="l" t="t" r="r" b="b"/>
              <a:pathLst>
                <a:path w="6629400" h="1951354">
                  <a:moveTo>
                    <a:pt x="6629400" y="0"/>
                  </a:moveTo>
                  <a:lnTo>
                    <a:pt x="0" y="0"/>
                  </a:lnTo>
                  <a:lnTo>
                    <a:pt x="0" y="1951037"/>
                  </a:lnTo>
                  <a:lnTo>
                    <a:pt x="6629400" y="1951037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09800" y="1600200"/>
            <a:ext cx="6629400" cy="195135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Detail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Reports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Task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</a:t>
            </a:r>
            <a:endParaRPr sz="1600">
              <a:latin typeface="Arial"/>
              <a:cs typeface="Arial"/>
            </a:endParaRPr>
          </a:p>
          <a:p>
            <a:pPr marL="90805" marR="33083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feature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allows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view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detail of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5" dirty="0">
                <a:latin typeface="Arial"/>
                <a:cs typeface="Arial"/>
              </a:rPr>
              <a:t> 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enrollments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submitted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worked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upon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given week.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It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includes</a:t>
            </a:r>
            <a:r>
              <a:rPr sz="1600" i="1" spc="-10" dirty="0">
                <a:latin typeface="Arial"/>
                <a:cs typeface="Arial"/>
              </a:rPr>
              <a:t> more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details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about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each certification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Weekly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Certs Report..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button.</a:t>
            </a:r>
            <a:r>
              <a:rPr sz="1600" spc="3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86000" y="4191000"/>
            <a:ext cx="6719570" cy="1221105"/>
            <a:chOff x="2286000" y="4191000"/>
            <a:chExt cx="6719570" cy="122110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8484" y="4253484"/>
              <a:ext cx="6656831" cy="11231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0196" y="5286628"/>
              <a:ext cx="5835394" cy="1250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86000" y="4191000"/>
              <a:ext cx="6629400" cy="1095375"/>
            </a:xfrm>
            <a:custGeom>
              <a:avLst/>
              <a:gdLst/>
              <a:ahLst/>
              <a:cxnLst/>
              <a:rect l="l" t="t" r="r" b="b"/>
              <a:pathLst>
                <a:path w="6629400" h="1095375">
                  <a:moveTo>
                    <a:pt x="6629400" y="0"/>
                  </a:moveTo>
                  <a:lnTo>
                    <a:pt x="0" y="0"/>
                  </a:lnTo>
                  <a:lnTo>
                    <a:pt x="0" y="1095375"/>
                  </a:lnTo>
                  <a:lnTo>
                    <a:pt x="6629400" y="1095375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286000" y="4191000"/>
            <a:ext cx="6629400" cy="109537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Reports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Task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</a:t>
            </a:r>
            <a:endParaRPr sz="1600">
              <a:latin typeface="Arial"/>
              <a:cs typeface="Arial"/>
            </a:endParaRPr>
          </a:p>
          <a:p>
            <a:pPr marL="90805" marR="999490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REPORT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GROUP </a:t>
            </a:r>
            <a:r>
              <a:rPr sz="1600" spc="-5" dirty="0">
                <a:latin typeface="Arial"/>
                <a:cs typeface="Arial"/>
              </a:rPr>
              <a:t>1.</a:t>
            </a:r>
            <a:r>
              <a:rPr sz="1600" spc="3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25" dirty="0">
                <a:latin typeface="Arial"/>
                <a:cs typeface="Arial"/>
              </a:rPr>
              <a:t>WEEKLY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DETAIL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CERTS </a:t>
            </a:r>
            <a:r>
              <a:rPr sz="1600" spc="-35" dirty="0">
                <a:latin typeface="Arial"/>
                <a:cs typeface="Arial"/>
              </a:rPr>
              <a:t>REPORT.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103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228600"/>
            <a:ext cx="8679180" cy="6030595"/>
            <a:chOff x="304800" y="228600"/>
            <a:chExt cx="8679180" cy="6030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303276"/>
              <a:ext cx="8604503" cy="5955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228600"/>
              <a:ext cx="8601075" cy="5953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00200" y="533405"/>
              <a:ext cx="6324600" cy="1447800"/>
            </a:xfrm>
            <a:custGeom>
              <a:avLst/>
              <a:gdLst/>
              <a:ahLst/>
              <a:cxnLst/>
              <a:rect l="l" t="t" r="r" b="b"/>
              <a:pathLst>
                <a:path w="6324600" h="1447800">
                  <a:moveTo>
                    <a:pt x="0" y="241300"/>
                  </a:moveTo>
                  <a:lnTo>
                    <a:pt x="4902" y="192667"/>
                  </a:lnTo>
                  <a:lnTo>
                    <a:pt x="18963" y="147371"/>
                  </a:lnTo>
                  <a:lnTo>
                    <a:pt x="41211" y="106383"/>
                  </a:lnTo>
                  <a:lnTo>
                    <a:pt x="70677" y="70672"/>
                  </a:lnTo>
                  <a:lnTo>
                    <a:pt x="106389" y="41208"/>
                  </a:lnTo>
                  <a:lnTo>
                    <a:pt x="147377" y="18961"/>
                  </a:lnTo>
                  <a:lnTo>
                    <a:pt x="192671" y="4902"/>
                  </a:lnTo>
                  <a:lnTo>
                    <a:pt x="241300" y="0"/>
                  </a:lnTo>
                  <a:lnTo>
                    <a:pt x="6083300" y="0"/>
                  </a:lnTo>
                  <a:lnTo>
                    <a:pt x="6131928" y="4902"/>
                  </a:lnTo>
                  <a:lnTo>
                    <a:pt x="6177222" y="18961"/>
                  </a:lnTo>
                  <a:lnTo>
                    <a:pt x="6218210" y="41208"/>
                  </a:lnTo>
                  <a:lnTo>
                    <a:pt x="6253922" y="70672"/>
                  </a:lnTo>
                  <a:lnTo>
                    <a:pt x="6283388" y="106383"/>
                  </a:lnTo>
                  <a:lnTo>
                    <a:pt x="6305636" y="147371"/>
                  </a:lnTo>
                  <a:lnTo>
                    <a:pt x="6319697" y="192667"/>
                  </a:lnTo>
                  <a:lnTo>
                    <a:pt x="6324600" y="241300"/>
                  </a:lnTo>
                  <a:lnTo>
                    <a:pt x="6324600" y="1206487"/>
                  </a:lnTo>
                  <a:lnTo>
                    <a:pt x="6319697" y="1255120"/>
                  </a:lnTo>
                  <a:lnTo>
                    <a:pt x="6305636" y="1300417"/>
                  </a:lnTo>
                  <a:lnTo>
                    <a:pt x="6283388" y="1341407"/>
                  </a:lnTo>
                  <a:lnTo>
                    <a:pt x="6253922" y="1377121"/>
                  </a:lnTo>
                  <a:lnTo>
                    <a:pt x="6218210" y="1406587"/>
                  </a:lnTo>
                  <a:lnTo>
                    <a:pt x="6177222" y="1428836"/>
                  </a:lnTo>
                  <a:lnTo>
                    <a:pt x="6131928" y="1442897"/>
                  </a:lnTo>
                  <a:lnTo>
                    <a:pt x="6083300" y="1447800"/>
                  </a:lnTo>
                  <a:lnTo>
                    <a:pt x="241300" y="1447800"/>
                  </a:lnTo>
                  <a:lnTo>
                    <a:pt x="192671" y="1442897"/>
                  </a:lnTo>
                  <a:lnTo>
                    <a:pt x="147377" y="1428836"/>
                  </a:lnTo>
                  <a:lnTo>
                    <a:pt x="106389" y="1406587"/>
                  </a:lnTo>
                  <a:lnTo>
                    <a:pt x="70677" y="1377121"/>
                  </a:lnTo>
                  <a:lnTo>
                    <a:pt x="41211" y="1341407"/>
                  </a:lnTo>
                  <a:lnTo>
                    <a:pt x="18963" y="1300417"/>
                  </a:lnTo>
                  <a:lnTo>
                    <a:pt x="4902" y="1255120"/>
                  </a:lnTo>
                  <a:lnTo>
                    <a:pt x="0" y="1206487"/>
                  </a:lnTo>
                  <a:lnTo>
                    <a:pt x="0" y="241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684" y="4024884"/>
              <a:ext cx="7647431" cy="1612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395" y="4021835"/>
              <a:ext cx="7632191" cy="16489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8200" y="3962400"/>
            <a:ext cx="7620000" cy="15843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Detail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Certs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0805" marR="19431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filter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certifications 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Facility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Type,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Type,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SCO.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week.</a:t>
            </a:r>
            <a:endParaRPr sz="1600">
              <a:latin typeface="Arial"/>
              <a:cs typeface="Arial"/>
            </a:endParaRPr>
          </a:p>
          <a:p>
            <a:pPr marL="90805" marR="26225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Once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desired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filters,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FILTER.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5" dirty="0">
                <a:latin typeface="Arial"/>
                <a:cs typeface="Arial"/>
              </a:rPr>
              <a:t> 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appear.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104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228600"/>
            <a:ext cx="8679180" cy="6294120"/>
            <a:chOff x="228600" y="228600"/>
            <a:chExt cx="8679180" cy="6294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04503" cy="59557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601075" cy="59531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1683" y="4023359"/>
              <a:ext cx="6656831" cy="24673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96" y="4020312"/>
              <a:ext cx="6652258" cy="25024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9200" y="3960812"/>
              <a:ext cx="6629400" cy="2440305"/>
            </a:xfrm>
            <a:custGeom>
              <a:avLst/>
              <a:gdLst/>
              <a:ahLst/>
              <a:cxnLst/>
              <a:rect l="l" t="t" r="r" b="b"/>
              <a:pathLst>
                <a:path w="6629400" h="2440304">
                  <a:moveTo>
                    <a:pt x="6629400" y="0"/>
                  </a:moveTo>
                  <a:lnTo>
                    <a:pt x="0" y="0"/>
                  </a:lnTo>
                  <a:lnTo>
                    <a:pt x="0" y="2439987"/>
                  </a:lnTo>
                  <a:lnTo>
                    <a:pt x="6629400" y="2439987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9200" y="3960812"/>
            <a:ext cx="6629400" cy="244030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459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Weekly</a:t>
            </a:r>
            <a:r>
              <a:rPr sz="1600" b="1" spc="-5" dirty="0">
                <a:latin typeface="Arial"/>
                <a:cs typeface="Arial"/>
              </a:rPr>
              <a:t> Detail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Report</a:t>
            </a:r>
            <a:endParaRPr sz="1600">
              <a:latin typeface="Arial"/>
              <a:cs typeface="Arial"/>
            </a:endParaRPr>
          </a:p>
          <a:p>
            <a:pPr marL="90805" marR="69024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sorted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columns by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heading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top.</a:t>
            </a:r>
            <a:endParaRPr sz="1600">
              <a:latin typeface="Arial"/>
              <a:cs typeface="Arial"/>
            </a:endParaRPr>
          </a:p>
          <a:p>
            <a:pPr marL="90805" marR="489584" algn="just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95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print the </a:t>
            </a:r>
            <a:r>
              <a:rPr sz="1600" dirty="0">
                <a:latin typeface="Arial"/>
                <a:cs typeface="Arial"/>
              </a:rPr>
              <a:t>list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certifications, select </a:t>
            </a:r>
            <a:r>
              <a:rPr sz="1600" spc="-5" dirty="0">
                <a:latin typeface="Arial"/>
                <a:cs typeface="Arial"/>
              </a:rPr>
              <a:t>Reports Page on the Print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menu. Another window will open and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must use Print on the File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menu.</a:t>
            </a:r>
            <a:endParaRPr sz="1600">
              <a:latin typeface="Arial"/>
              <a:cs typeface="Arial"/>
            </a:endParaRPr>
          </a:p>
          <a:p>
            <a:pPr marL="90805" marR="18288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Note: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Individual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 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Weekly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multiple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paper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certifications.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51660" y="2442971"/>
            <a:ext cx="589915" cy="1236345"/>
            <a:chOff x="1851660" y="2442971"/>
            <a:chExt cx="589915" cy="123634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3534155"/>
              <a:ext cx="563879" cy="1447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3509784"/>
              <a:ext cx="563879" cy="1447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2467368"/>
              <a:ext cx="563879" cy="1447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2442971"/>
              <a:ext cx="563879" cy="1447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905000" y="2505075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457200" y="0"/>
                  </a:lnTo>
                </a:path>
              </a:pathLst>
            </a:custGeom>
            <a:ln w="1905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7568" y="2686824"/>
              <a:ext cx="563879" cy="1447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1660" y="2660903"/>
              <a:ext cx="563879" cy="1447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2848355"/>
              <a:ext cx="563879" cy="1447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2823984"/>
              <a:ext cx="563879" cy="1447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3000755"/>
              <a:ext cx="563879" cy="1447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2976371"/>
              <a:ext cx="563879" cy="14477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3157740"/>
              <a:ext cx="563879" cy="1447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3133343"/>
              <a:ext cx="563879" cy="1447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3381768"/>
              <a:ext cx="563879" cy="1447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60" y="3357371"/>
              <a:ext cx="563879" cy="1447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905000" y="2514599"/>
              <a:ext cx="533400" cy="1143000"/>
            </a:xfrm>
            <a:custGeom>
              <a:avLst/>
              <a:gdLst/>
              <a:ahLst/>
              <a:cxnLst/>
              <a:rect l="l" t="t" r="r" b="b"/>
              <a:pathLst>
                <a:path w="533400" h="1143000">
                  <a:moveTo>
                    <a:pt x="533400" y="0"/>
                  </a:moveTo>
                  <a:lnTo>
                    <a:pt x="0" y="0"/>
                  </a:lnTo>
                  <a:lnTo>
                    <a:pt x="0" y="307771"/>
                  </a:lnTo>
                  <a:lnTo>
                    <a:pt x="0" y="1143000"/>
                  </a:lnTo>
                  <a:lnTo>
                    <a:pt x="533400" y="1143000"/>
                  </a:lnTo>
                  <a:lnTo>
                    <a:pt x="533400" y="307771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105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33" y="3318917"/>
            <a:ext cx="5876544" cy="20126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106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2788" y="6275323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107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612505" cy="6522720"/>
            <a:chOff x="228600" y="152400"/>
            <a:chExt cx="8612505" cy="6522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537447" cy="6022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534400" cy="6019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" y="4419600"/>
              <a:ext cx="7647431" cy="22143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95" y="4416552"/>
              <a:ext cx="7650479" cy="22585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1000" y="4357687"/>
              <a:ext cx="7620000" cy="2186305"/>
            </a:xfrm>
            <a:custGeom>
              <a:avLst/>
              <a:gdLst/>
              <a:ahLst/>
              <a:cxnLst/>
              <a:rect l="l" t="t" r="r" b="b"/>
              <a:pathLst>
                <a:path w="7620000" h="2186304">
                  <a:moveTo>
                    <a:pt x="7620000" y="0"/>
                  </a:moveTo>
                  <a:lnTo>
                    <a:pt x="0" y="0"/>
                  </a:lnTo>
                  <a:lnTo>
                    <a:pt x="0" y="2185987"/>
                  </a:lnTo>
                  <a:lnTo>
                    <a:pt x="7620000" y="2185987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1000" y="4357687"/>
            <a:ext cx="7620000" cy="218630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125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30" dirty="0">
                <a:latin typeface="Arial"/>
                <a:cs typeface="Arial"/>
              </a:rPr>
              <a:t>T</a:t>
            </a:r>
            <a:r>
              <a:rPr sz="1600" b="1" spc="-5" dirty="0">
                <a:latin typeface="Arial"/>
                <a:cs typeface="Arial"/>
              </a:rPr>
              <a:t>ab</a:t>
            </a:r>
            <a:endParaRPr sz="1600">
              <a:latin typeface="Arial"/>
              <a:cs typeface="Arial"/>
            </a:endParaRPr>
          </a:p>
          <a:p>
            <a:pPr marL="91440" marR="417830">
              <a:lnSpc>
                <a:spcPct val="100000"/>
              </a:lnSpc>
              <a:spcBef>
                <a:spcPts val="960"/>
              </a:spcBef>
              <a:buAutoNum type="arabicParenBoth"/>
              <a:tabLst>
                <a:tab pos="398145" algn="l"/>
              </a:tabLst>
            </a:pPr>
            <a:r>
              <a:rPr sz="1600" spc="-5" dirty="0">
                <a:latin typeface="Arial"/>
                <a:cs typeface="Arial"/>
              </a:rPr>
              <a:t>Provides information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70" dirty="0">
                <a:latin typeface="Arial"/>
                <a:cs typeface="Arial"/>
              </a:rPr>
              <a:t>VA’s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payment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system.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view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delimiting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remaining entitlement.</a:t>
            </a:r>
            <a:endParaRPr sz="1600">
              <a:latin typeface="Arial"/>
              <a:cs typeface="Arial"/>
            </a:endParaRPr>
          </a:p>
          <a:p>
            <a:pPr marL="339090" indent="-248285">
              <a:lnSpc>
                <a:spcPct val="100000"/>
              </a:lnSpc>
              <a:spcBef>
                <a:spcPts val="960"/>
              </a:spcBef>
              <a:buAutoNum type="arabicParenBoth"/>
              <a:tabLst>
                <a:tab pos="33972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view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award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processed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 enrollment.</a:t>
            </a:r>
            <a:endParaRPr sz="1600">
              <a:latin typeface="Arial"/>
              <a:cs typeface="Arial"/>
            </a:endParaRPr>
          </a:p>
          <a:p>
            <a:pPr marL="90805" marR="17780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At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 time,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feature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 </a:t>
            </a:r>
            <a:r>
              <a:rPr sz="1600" i="1" dirty="0">
                <a:latin typeface="Arial"/>
                <a:cs typeface="Arial"/>
              </a:rPr>
              <a:t>available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receiving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benefits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under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chapter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30,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45" dirty="0">
                <a:latin typeface="Arial"/>
                <a:cs typeface="Arial"/>
              </a:rPr>
              <a:t>VRAP,</a:t>
            </a:r>
            <a:r>
              <a:rPr sz="1600" i="1" spc="-5" dirty="0">
                <a:latin typeface="Arial"/>
                <a:cs typeface="Arial"/>
              </a:rPr>
              <a:t> 1606,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1607.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Note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–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they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switched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chapter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33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from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chapter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30,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1606,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1607,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previous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chapter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appear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743200" y="1295400"/>
            <a:ext cx="533400" cy="307975"/>
          </a:xfrm>
          <a:custGeom>
            <a:avLst/>
            <a:gdLst/>
            <a:ahLst/>
            <a:cxnLst/>
            <a:rect l="l" t="t" r="r" b="b"/>
            <a:pathLst>
              <a:path w="533400" h="307975">
                <a:moveTo>
                  <a:pt x="533400" y="0"/>
                </a:moveTo>
                <a:lnTo>
                  <a:pt x="0" y="0"/>
                </a:lnTo>
                <a:lnTo>
                  <a:pt x="0" y="307771"/>
                </a:lnTo>
                <a:lnTo>
                  <a:pt x="533400" y="307771"/>
                </a:lnTo>
                <a:lnTo>
                  <a:pt x="533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2788" y="6275323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108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6" y="2864213"/>
            <a:ext cx="5876544" cy="22127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2788" y="6275323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109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460105" cy="6524625"/>
            <a:chOff x="228600" y="152400"/>
            <a:chExt cx="8460105" cy="6524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385047" cy="6022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381999" cy="6019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484" y="5030723"/>
              <a:ext cx="6656831" cy="1612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195" y="6553237"/>
              <a:ext cx="6518146" cy="1234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2000" y="4968875"/>
              <a:ext cx="6629400" cy="1584325"/>
            </a:xfrm>
            <a:custGeom>
              <a:avLst/>
              <a:gdLst/>
              <a:ahLst/>
              <a:cxnLst/>
              <a:rect l="l" t="t" r="r" b="b"/>
              <a:pathLst>
                <a:path w="6629400" h="1584325">
                  <a:moveTo>
                    <a:pt x="6629400" y="0"/>
                  </a:moveTo>
                  <a:lnTo>
                    <a:pt x="0" y="0"/>
                  </a:lnTo>
                  <a:lnTo>
                    <a:pt x="0" y="1584325"/>
                  </a:lnTo>
                  <a:lnTo>
                    <a:pt x="6629400" y="1584325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62000" y="4968875"/>
            <a:ext cx="6629400" cy="158432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latin typeface="Arial"/>
                <a:cs typeface="Arial"/>
              </a:rPr>
              <a:t>Log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Tab</a:t>
            </a:r>
            <a:endParaRPr sz="1600">
              <a:latin typeface="Arial"/>
              <a:cs typeface="Arial"/>
            </a:endParaRPr>
          </a:p>
          <a:p>
            <a:pPr marL="91440" marR="64516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Used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keep 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record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about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student.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transmitted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VA.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 a log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entry,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ADD.</a:t>
            </a:r>
            <a:endParaRPr sz="1600">
              <a:latin typeface="Arial"/>
              <a:cs typeface="Arial"/>
            </a:endParaRPr>
          </a:p>
          <a:p>
            <a:pPr marL="90805" marR="31940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“Edit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Entry”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section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becomes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active </a:t>
            </a:r>
            <a:r>
              <a:rPr sz="1600" spc="-5" dirty="0">
                <a:latin typeface="Arial"/>
                <a:cs typeface="Arial"/>
              </a:rPr>
              <a:t>and changes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“New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</a:t>
            </a:r>
            <a:r>
              <a:rPr sz="1600" spc="-10" dirty="0">
                <a:latin typeface="Arial"/>
                <a:cs typeface="Arial"/>
              </a:rPr>
              <a:t> Entry”.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57350" y="209551"/>
            <a:ext cx="2781300" cy="3619500"/>
            <a:chOff x="1657350" y="209551"/>
            <a:chExt cx="2781300" cy="3619500"/>
          </a:xfrm>
        </p:grpSpPr>
        <p:sp>
          <p:nvSpPr>
            <p:cNvPr id="11" name="object 11"/>
            <p:cNvSpPr/>
            <p:nvPr/>
          </p:nvSpPr>
          <p:spPr>
            <a:xfrm>
              <a:off x="1676400" y="228601"/>
              <a:ext cx="533400" cy="381000"/>
            </a:xfrm>
            <a:custGeom>
              <a:avLst/>
              <a:gdLst/>
              <a:ahLst/>
              <a:cxnLst/>
              <a:rect l="l" t="t" r="r" b="b"/>
              <a:pathLst>
                <a:path w="5334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469900" y="0"/>
                  </a:lnTo>
                  <a:lnTo>
                    <a:pt x="494614" y="4990"/>
                  </a:lnTo>
                  <a:lnTo>
                    <a:pt x="514799" y="18600"/>
                  </a:lnTo>
                  <a:lnTo>
                    <a:pt x="528409" y="38785"/>
                  </a:lnTo>
                  <a:lnTo>
                    <a:pt x="533400" y="63500"/>
                  </a:lnTo>
                  <a:lnTo>
                    <a:pt x="533400" y="317500"/>
                  </a:lnTo>
                  <a:lnTo>
                    <a:pt x="528409" y="342214"/>
                  </a:lnTo>
                  <a:lnTo>
                    <a:pt x="514799" y="362399"/>
                  </a:lnTo>
                  <a:lnTo>
                    <a:pt x="494614" y="376009"/>
                  </a:lnTo>
                  <a:lnTo>
                    <a:pt x="4699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76600" y="3429001"/>
              <a:ext cx="1143000" cy="381000"/>
            </a:xfrm>
            <a:custGeom>
              <a:avLst/>
              <a:gdLst/>
              <a:ahLst/>
              <a:cxnLst/>
              <a:rect l="l" t="t" r="r" b="b"/>
              <a:pathLst>
                <a:path w="11430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1079500" y="0"/>
                  </a:lnTo>
                  <a:lnTo>
                    <a:pt x="1104214" y="4990"/>
                  </a:lnTo>
                  <a:lnTo>
                    <a:pt x="1124399" y="18600"/>
                  </a:lnTo>
                  <a:lnTo>
                    <a:pt x="1138009" y="38785"/>
                  </a:lnTo>
                  <a:lnTo>
                    <a:pt x="1143000" y="63500"/>
                  </a:lnTo>
                  <a:lnTo>
                    <a:pt x="1143000" y="317500"/>
                  </a:lnTo>
                  <a:lnTo>
                    <a:pt x="1138009" y="342214"/>
                  </a:lnTo>
                  <a:lnTo>
                    <a:pt x="1124399" y="362399"/>
                  </a:lnTo>
                  <a:lnTo>
                    <a:pt x="1104214" y="376009"/>
                  </a:lnTo>
                  <a:lnTo>
                    <a:pt x="10795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91500" y="6307439"/>
            <a:ext cx="1676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-45" dirty="0">
                <a:latin typeface="Times New Roman"/>
                <a:cs typeface="Times New Roman"/>
              </a:rPr>
              <a:t>11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688705" cy="6535420"/>
            <a:chOff x="228600" y="152400"/>
            <a:chExt cx="8688705" cy="6535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613647" cy="64602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610600" cy="6457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2683" y="2881883"/>
              <a:ext cx="6656831" cy="1856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4396" y="4647933"/>
              <a:ext cx="6563855" cy="12371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00200" y="2819400"/>
            <a:ext cx="6629400" cy="1828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6: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0" dirty="0">
                <a:latin typeface="Arial"/>
                <a:cs typeface="Arial"/>
              </a:rPr>
              <a:t>Changing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Arial"/>
              <a:cs typeface="Arial"/>
            </a:endParaRPr>
          </a:p>
          <a:p>
            <a:pPr marL="91440" marR="9525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Complete New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Confirm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Hint.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PASSWORD.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90805" marR="273050">
              <a:lnSpc>
                <a:spcPct val="100000"/>
              </a:lnSpc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Password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must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consist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</a:t>
            </a:r>
            <a:r>
              <a:rPr sz="16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4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following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categories:</a:t>
            </a:r>
            <a:r>
              <a:rPr sz="16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Uppercase;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Lowercase;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Numeric;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Special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Characters.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53995" y="2190751"/>
            <a:ext cx="6372225" cy="3695065"/>
            <a:chOff x="2253995" y="2190751"/>
            <a:chExt cx="6372225" cy="3695065"/>
          </a:xfrm>
        </p:grpSpPr>
        <p:sp>
          <p:nvSpPr>
            <p:cNvPr id="10" name="object 10"/>
            <p:cNvSpPr/>
            <p:nvPr/>
          </p:nvSpPr>
          <p:spPr>
            <a:xfrm>
              <a:off x="4267200" y="2209801"/>
              <a:ext cx="1447800" cy="304800"/>
            </a:xfrm>
            <a:custGeom>
              <a:avLst/>
              <a:gdLst/>
              <a:ahLst/>
              <a:cxnLst/>
              <a:rect l="l" t="t" r="r" b="b"/>
              <a:pathLst>
                <a:path w="1447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397000" y="0"/>
                  </a:lnTo>
                  <a:lnTo>
                    <a:pt x="1416772" y="3992"/>
                  </a:lnTo>
                  <a:lnTo>
                    <a:pt x="1432920" y="14879"/>
                  </a:lnTo>
                  <a:lnTo>
                    <a:pt x="1443807" y="31027"/>
                  </a:lnTo>
                  <a:lnTo>
                    <a:pt x="1447800" y="50800"/>
                  </a:lnTo>
                  <a:lnTo>
                    <a:pt x="1447800" y="254000"/>
                  </a:lnTo>
                  <a:lnTo>
                    <a:pt x="1443807" y="273772"/>
                  </a:lnTo>
                  <a:lnTo>
                    <a:pt x="1432920" y="289920"/>
                  </a:lnTo>
                  <a:lnTo>
                    <a:pt x="1416772" y="300807"/>
                  </a:lnTo>
                  <a:lnTo>
                    <a:pt x="1397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0759" y="4968240"/>
              <a:ext cx="6355079" cy="86258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3995" y="5739079"/>
              <a:ext cx="6076186" cy="14660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209800" y="4908550"/>
            <a:ext cx="6324600" cy="83058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454025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prompted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every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90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days.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 </a:t>
            </a:r>
            <a:r>
              <a:rPr sz="1600" dirty="0">
                <a:latin typeface="Arial"/>
                <a:cs typeface="Arial"/>
              </a:rPr>
              <a:t>in,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account will be deleted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120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days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inactivity.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8883" y="6275323"/>
            <a:ext cx="2882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Times New Roman"/>
                <a:cs typeface="Times New Roman"/>
              </a:rPr>
              <a:t>1</a:t>
            </a:r>
            <a:r>
              <a:rPr sz="1400" spc="5" dirty="0">
                <a:latin typeface="Times New Roman"/>
                <a:cs typeface="Times New Roman"/>
              </a:rPr>
              <a:t>1</a:t>
            </a:r>
            <a:r>
              <a:rPr sz="1400" dirty="0">
                <a:latin typeface="Times New Roman"/>
                <a:cs typeface="Times New Roman"/>
              </a:rPr>
              <a:t>0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00" y="168275"/>
            <a:ext cx="8536305" cy="6510020"/>
            <a:chOff x="304800" y="168275"/>
            <a:chExt cx="8536305" cy="65100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242315"/>
              <a:ext cx="8461247" cy="60838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68275"/>
              <a:ext cx="8458200" cy="60801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4" y="5274564"/>
              <a:ext cx="6656831" cy="1368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6" y="5273040"/>
              <a:ext cx="6641591" cy="140512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600" y="5213350"/>
              <a:ext cx="6629400" cy="1339850"/>
            </a:xfrm>
            <a:custGeom>
              <a:avLst/>
              <a:gdLst/>
              <a:ahLst/>
              <a:cxnLst/>
              <a:rect l="l" t="t" r="r" b="b"/>
              <a:pathLst>
                <a:path w="6629400" h="1339850">
                  <a:moveTo>
                    <a:pt x="6629400" y="0"/>
                  </a:moveTo>
                  <a:lnTo>
                    <a:pt x="0" y="0"/>
                  </a:lnTo>
                  <a:lnTo>
                    <a:pt x="0" y="1339850"/>
                  </a:lnTo>
                  <a:lnTo>
                    <a:pt x="6629400" y="1339850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9600" y="5213350"/>
            <a:ext cx="6629400" cy="13398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10" dirty="0">
                <a:latin typeface="Arial"/>
                <a:cs typeface="Arial"/>
              </a:rPr>
              <a:t>Log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Tab</a:t>
            </a:r>
            <a:endParaRPr sz="1600">
              <a:latin typeface="Arial"/>
              <a:cs typeface="Arial"/>
            </a:endParaRPr>
          </a:p>
          <a:p>
            <a:pPr marL="33909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3"/>
              <a:tabLst>
                <a:tab pos="33972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 now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entry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  <a:p>
            <a:pPr marL="91440" marR="19431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3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35" dirty="0">
                <a:latin typeface="Arial"/>
                <a:cs typeface="Arial"/>
              </a:rPr>
              <a:t>SAVE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save.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User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Type,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Time,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Facility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 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automatically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recorded.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04950" y="3257555"/>
            <a:ext cx="6057900" cy="1485900"/>
            <a:chOff x="1504950" y="3257555"/>
            <a:chExt cx="6057900" cy="1485900"/>
          </a:xfrm>
        </p:grpSpPr>
        <p:sp>
          <p:nvSpPr>
            <p:cNvPr id="11" name="object 11"/>
            <p:cNvSpPr/>
            <p:nvPr/>
          </p:nvSpPr>
          <p:spPr>
            <a:xfrm>
              <a:off x="1524000" y="3276605"/>
              <a:ext cx="6019800" cy="1447800"/>
            </a:xfrm>
            <a:custGeom>
              <a:avLst/>
              <a:gdLst/>
              <a:ahLst/>
              <a:cxnLst/>
              <a:rect l="l" t="t" r="r" b="b"/>
              <a:pathLst>
                <a:path w="6019800" h="1447800">
                  <a:moveTo>
                    <a:pt x="0" y="241300"/>
                  </a:moveTo>
                  <a:lnTo>
                    <a:pt x="4902" y="192667"/>
                  </a:lnTo>
                  <a:lnTo>
                    <a:pt x="18963" y="147371"/>
                  </a:lnTo>
                  <a:lnTo>
                    <a:pt x="41211" y="106383"/>
                  </a:lnTo>
                  <a:lnTo>
                    <a:pt x="70677" y="70672"/>
                  </a:lnTo>
                  <a:lnTo>
                    <a:pt x="106389" y="41208"/>
                  </a:lnTo>
                  <a:lnTo>
                    <a:pt x="147377" y="18961"/>
                  </a:lnTo>
                  <a:lnTo>
                    <a:pt x="192671" y="4902"/>
                  </a:lnTo>
                  <a:lnTo>
                    <a:pt x="241300" y="0"/>
                  </a:lnTo>
                  <a:lnTo>
                    <a:pt x="5778500" y="0"/>
                  </a:lnTo>
                  <a:lnTo>
                    <a:pt x="5827128" y="4902"/>
                  </a:lnTo>
                  <a:lnTo>
                    <a:pt x="5872422" y="18961"/>
                  </a:lnTo>
                  <a:lnTo>
                    <a:pt x="5913410" y="41208"/>
                  </a:lnTo>
                  <a:lnTo>
                    <a:pt x="5949122" y="70672"/>
                  </a:lnTo>
                  <a:lnTo>
                    <a:pt x="5978588" y="106383"/>
                  </a:lnTo>
                  <a:lnTo>
                    <a:pt x="6000836" y="147371"/>
                  </a:lnTo>
                  <a:lnTo>
                    <a:pt x="6014897" y="192667"/>
                  </a:lnTo>
                  <a:lnTo>
                    <a:pt x="6019800" y="241300"/>
                  </a:lnTo>
                  <a:lnTo>
                    <a:pt x="6019800" y="1206487"/>
                  </a:lnTo>
                  <a:lnTo>
                    <a:pt x="6014897" y="1255120"/>
                  </a:lnTo>
                  <a:lnTo>
                    <a:pt x="6000836" y="1300417"/>
                  </a:lnTo>
                  <a:lnTo>
                    <a:pt x="5978588" y="1341407"/>
                  </a:lnTo>
                  <a:lnTo>
                    <a:pt x="5949122" y="1377121"/>
                  </a:lnTo>
                  <a:lnTo>
                    <a:pt x="5913410" y="1406587"/>
                  </a:lnTo>
                  <a:lnTo>
                    <a:pt x="5872422" y="1428836"/>
                  </a:lnTo>
                  <a:lnTo>
                    <a:pt x="5827128" y="1442897"/>
                  </a:lnTo>
                  <a:lnTo>
                    <a:pt x="5778500" y="1447800"/>
                  </a:lnTo>
                  <a:lnTo>
                    <a:pt x="241300" y="1447800"/>
                  </a:lnTo>
                  <a:lnTo>
                    <a:pt x="192671" y="1442897"/>
                  </a:lnTo>
                  <a:lnTo>
                    <a:pt x="147377" y="1428836"/>
                  </a:lnTo>
                  <a:lnTo>
                    <a:pt x="106389" y="1406587"/>
                  </a:lnTo>
                  <a:lnTo>
                    <a:pt x="70677" y="1377121"/>
                  </a:lnTo>
                  <a:lnTo>
                    <a:pt x="41211" y="1341407"/>
                  </a:lnTo>
                  <a:lnTo>
                    <a:pt x="18963" y="1300417"/>
                  </a:lnTo>
                  <a:lnTo>
                    <a:pt x="4902" y="1255120"/>
                  </a:lnTo>
                  <a:lnTo>
                    <a:pt x="0" y="1206487"/>
                  </a:lnTo>
                  <a:lnTo>
                    <a:pt x="0" y="241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72200" y="34290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07680" y="6307439"/>
            <a:ext cx="25146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-45" dirty="0">
                <a:latin typeface="Times New Roman"/>
                <a:cs typeface="Times New Roman"/>
              </a:rPr>
              <a:t>111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7200" y="228600"/>
            <a:ext cx="8533130" cy="6463665"/>
            <a:chOff x="457200" y="228600"/>
            <a:chExt cx="8533130" cy="6463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5" y="303276"/>
              <a:ext cx="8458199" cy="63687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228600"/>
              <a:ext cx="8455024" cy="6365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4" y="4558284"/>
              <a:ext cx="7952231" cy="21015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6" y="4555235"/>
              <a:ext cx="8022335" cy="21366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600" y="4495800"/>
              <a:ext cx="7924800" cy="2073275"/>
            </a:xfrm>
            <a:custGeom>
              <a:avLst/>
              <a:gdLst/>
              <a:ahLst/>
              <a:cxnLst/>
              <a:rect l="l" t="t" r="r" b="b"/>
              <a:pathLst>
                <a:path w="7924800" h="2073275">
                  <a:moveTo>
                    <a:pt x="7924800" y="0"/>
                  </a:moveTo>
                  <a:lnTo>
                    <a:pt x="0" y="0"/>
                  </a:lnTo>
                  <a:lnTo>
                    <a:pt x="0" y="2073275"/>
                  </a:lnTo>
                  <a:lnTo>
                    <a:pt x="7924800" y="2073275"/>
                  </a:lnTo>
                  <a:lnTo>
                    <a:pt x="792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600" y="4495800"/>
              <a:ext cx="7924800" cy="2073275"/>
            </a:xfrm>
            <a:custGeom>
              <a:avLst/>
              <a:gdLst/>
              <a:ahLst/>
              <a:cxnLst/>
              <a:rect l="l" t="t" r="r" b="b"/>
              <a:pathLst>
                <a:path w="7924800" h="2073275">
                  <a:moveTo>
                    <a:pt x="0" y="0"/>
                  </a:moveTo>
                  <a:lnTo>
                    <a:pt x="7924800" y="0"/>
                  </a:lnTo>
                  <a:lnTo>
                    <a:pt x="7924800" y="2073275"/>
                  </a:lnTo>
                  <a:lnTo>
                    <a:pt x="0" y="20732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01040" y="4401619"/>
            <a:ext cx="7729220" cy="209867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60"/>
              </a:spcBef>
            </a:pPr>
            <a:r>
              <a:rPr sz="1600" b="1" spc="-10" dirty="0">
                <a:latin typeface="Arial"/>
                <a:cs typeface="Arial"/>
              </a:rPr>
              <a:t>Log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Tab</a:t>
            </a:r>
            <a:endParaRPr sz="1600">
              <a:latin typeface="Arial"/>
              <a:cs typeface="Arial"/>
            </a:endParaRPr>
          </a:p>
          <a:p>
            <a:pPr marR="16129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5"/>
              <a:tabLst>
                <a:tab pos="248285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further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created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utilize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check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When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uncheck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  <a:p>
            <a:pPr marR="508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5"/>
              <a:tabLst>
                <a:tab pos="248285" algn="l"/>
                <a:tab pos="6555740" algn="l"/>
              </a:tabLst>
            </a:pPr>
            <a:r>
              <a:rPr sz="1600" spc="-5" dirty="0">
                <a:latin typeface="Arial"/>
                <a:cs typeface="Arial"/>
              </a:rPr>
              <a:t>Some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ability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	</a:t>
            </a:r>
            <a:r>
              <a:rPr sz="1600" dirty="0">
                <a:latin typeface="Arial"/>
                <a:cs typeface="Arial"/>
              </a:rPr>
              <a:t>notification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symbol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Logs.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entry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sz="1600" spc="-5" dirty="0">
                <a:latin typeface="Arial"/>
                <a:cs typeface="Arial"/>
              </a:rPr>
              <a:t>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Once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 read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entry,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checking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clicking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standard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color,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delete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notification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symbol.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4200" y="5486400"/>
            <a:ext cx="293687" cy="30479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34" y="2969639"/>
            <a:ext cx="5415229" cy="19113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112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76200"/>
            <a:ext cx="8688705" cy="6454140"/>
            <a:chOff x="152400" y="76200"/>
            <a:chExt cx="8688705" cy="6454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50876"/>
              <a:ext cx="8537447" cy="61280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76200"/>
              <a:ext cx="8534400" cy="61245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4177284"/>
              <a:ext cx="7876031" cy="23195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6" y="4174235"/>
              <a:ext cx="7967471" cy="235610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52400" y="4114800"/>
              <a:ext cx="7848600" cy="2292350"/>
            </a:xfrm>
            <a:custGeom>
              <a:avLst/>
              <a:gdLst/>
              <a:ahLst/>
              <a:cxnLst/>
              <a:rect l="l" t="t" r="r" b="b"/>
              <a:pathLst>
                <a:path w="7848600" h="2292350">
                  <a:moveTo>
                    <a:pt x="7848600" y="0"/>
                  </a:moveTo>
                  <a:lnTo>
                    <a:pt x="0" y="0"/>
                  </a:lnTo>
                  <a:lnTo>
                    <a:pt x="0" y="2292350"/>
                  </a:lnTo>
                  <a:lnTo>
                    <a:pt x="7848600" y="2292350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2400" y="4114800"/>
            <a:ext cx="7848600" cy="22923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History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Tab</a:t>
            </a:r>
            <a:endParaRPr sz="1600">
              <a:latin typeface="Arial"/>
              <a:cs typeface="Arial"/>
            </a:endParaRPr>
          </a:p>
          <a:p>
            <a:pPr marL="91440" marR="159385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Allows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view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 (event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type)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was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performing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occurred.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History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automatically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generated,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modified.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AutoNum type="arabicParenBoth"/>
            </a:pPr>
            <a:endParaRPr sz="2650">
              <a:latin typeface="Arial"/>
              <a:cs typeface="Arial"/>
            </a:endParaRPr>
          </a:p>
          <a:p>
            <a:pPr marL="91440" marR="89535">
              <a:lnSpc>
                <a:spcPct val="100000"/>
              </a:lnSpc>
              <a:buSzPct val="93750"/>
              <a:buAutoNum type="arabicParenBoth"/>
              <a:tabLst>
                <a:tab pos="33972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sort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history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heading.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useful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enrolled</a:t>
            </a:r>
            <a:r>
              <a:rPr sz="1600" dirty="0">
                <a:latin typeface="Arial"/>
                <a:cs typeface="Arial"/>
              </a:rPr>
              <a:t> 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multiple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facility</a:t>
            </a:r>
            <a:r>
              <a:rPr sz="1600" spc="-5" dirty="0">
                <a:latin typeface="Arial"/>
                <a:cs typeface="Arial"/>
              </a:rPr>
              <a:t> codes, 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trace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spc="-10" dirty="0">
                <a:latin typeface="Arial"/>
                <a:cs typeface="Arial"/>
              </a:rPr>
              <a:t>yours.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113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3459" y="2862968"/>
            <a:ext cx="5874912" cy="221660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114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8883" y="6275323"/>
            <a:ext cx="2882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Times New Roman"/>
                <a:cs typeface="Times New Roman"/>
              </a:rPr>
              <a:t>1</a:t>
            </a:r>
            <a:r>
              <a:rPr sz="1400" spc="5" dirty="0">
                <a:latin typeface="Times New Roman"/>
                <a:cs typeface="Times New Roman"/>
              </a:rPr>
              <a:t>1</a:t>
            </a:r>
            <a:r>
              <a:rPr sz="1400" dirty="0">
                <a:latin typeface="Times New Roman"/>
                <a:cs typeface="Times New Roman"/>
              </a:rPr>
              <a:t>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09550"/>
            <a:ext cx="8612505" cy="6528434"/>
            <a:chOff x="228600" y="209550"/>
            <a:chExt cx="8612505" cy="65284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83464"/>
              <a:ext cx="8537447" cy="59664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09550"/>
              <a:ext cx="8534399" cy="5962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" y="3872484"/>
              <a:ext cx="7418831" cy="28346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996" y="3869435"/>
              <a:ext cx="7395970" cy="28681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04800" y="3810000"/>
              <a:ext cx="7391400" cy="2806700"/>
            </a:xfrm>
            <a:custGeom>
              <a:avLst/>
              <a:gdLst/>
              <a:ahLst/>
              <a:cxnLst/>
              <a:rect l="l" t="t" r="r" b="b"/>
              <a:pathLst>
                <a:path w="7391400" h="2806700">
                  <a:moveTo>
                    <a:pt x="7391400" y="0"/>
                  </a:moveTo>
                  <a:lnTo>
                    <a:pt x="0" y="0"/>
                  </a:lnTo>
                  <a:lnTo>
                    <a:pt x="0" y="2806700"/>
                  </a:lnTo>
                  <a:lnTo>
                    <a:pt x="7391400" y="2806700"/>
                  </a:lnTo>
                  <a:lnTo>
                    <a:pt x="7391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4800" y="3810000"/>
              <a:ext cx="7391400" cy="2806700"/>
            </a:xfrm>
            <a:custGeom>
              <a:avLst/>
              <a:gdLst/>
              <a:ahLst/>
              <a:cxnLst/>
              <a:rect l="l" t="t" r="r" b="b"/>
              <a:pathLst>
                <a:path w="7391400" h="2806700">
                  <a:moveTo>
                    <a:pt x="0" y="0"/>
                  </a:moveTo>
                  <a:lnTo>
                    <a:pt x="7391400" y="0"/>
                  </a:lnTo>
                  <a:lnTo>
                    <a:pt x="7391400" y="2806700"/>
                  </a:lnTo>
                  <a:lnTo>
                    <a:pt x="0" y="280670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3540" y="3715819"/>
            <a:ext cx="7115809" cy="28301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spc="-5" dirty="0">
                <a:latin typeface="Arial"/>
                <a:cs typeface="Arial"/>
              </a:rPr>
              <a:t>Sorting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Data</a:t>
            </a:r>
            <a:endParaRPr sz="1600">
              <a:latin typeface="Arial"/>
              <a:cs typeface="Arial"/>
            </a:endParaRPr>
          </a:p>
          <a:p>
            <a:pPr marL="12700" marR="1587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Sorting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Data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using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FILTER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feature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allows 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sort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choose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using 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various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filter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options.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comes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very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handy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with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large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Populations.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criteria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which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match.</a:t>
            </a:r>
            <a:endParaRPr sz="1600">
              <a:latin typeface="Arial"/>
              <a:cs typeface="Arial"/>
            </a:endParaRPr>
          </a:p>
          <a:p>
            <a:pPr marL="12700" marR="1651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FILTER.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includes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those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choices.</a:t>
            </a:r>
            <a:endParaRPr sz="1600">
              <a:latin typeface="Arial"/>
              <a:cs typeface="Arial"/>
            </a:endParaRPr>
          </a:p>
          <a:p>
            <a:pPr marL="12700" marR="725170">
              <a:lnSpc>
                <a:spcPct val="100000"/>
              </a:lnSpc>
              <a:spcBef>
                <a:spcPts val="965"/>
              </a:spcBef>
            </a:pPr>
            <a:r>
              <a:rPr sz="1600" i="1" spc="-5" dirty="0">
                <a:latin typeface="Arial"/>
                <a:cs typeface="Arial"/>
              </a:rPr>
              <a:t>Note: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Click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RESET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clear</a:t>
            </a:r>
            <a:r>
              <a:rPr sz="1600" i="1" spc="-5" dirty="0">
                <a:latin typeface="Arial"/>
                <a:cs typeface="Arial"/>
              </a:rPr>
              <a:t> 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filters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bring up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active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76350" y="1047752"/>
            <a:ext cx="5295900" cy="1698625"/>
            <a:chOff x="1276350" y="1047752"/>
            <a:chExt cx="5295900" cy="1698625"/>
          </a:xfrm>
        </p:grpSpPr>
        <p:sp>
          <p:nvSpPr>
            <p:cNvPr id="12" name="object 12"/>
            <p:cNvSpPr/>
            <p:nvPr/>
          </p:nvSpPr>
          <p:spPr>
            <a:xfrm>
              <a:off x="1295400" y="1066802"/>
              <a:ext cx="5257800" cy="914400"/>
            </a:xfrm>
            <a:custGeom>
              <a:avLst/>
              <a:gdLst/>
              <a:ahLst/>
              <a:cxnLst/>
              <a:rect l="l" t="t" r="r" b="b"/>
              <a:pathLst>
                <a:path w="5257800" h="914400">
                  <a:moveTo>
                    <a:pt x="0" y="152400"/>
                  </a:moveTo>
                  <a:lnTo>
                    <a:pt x="7769" y="104226"/>
                  </a:lnTo>
                  <a:lnTo>
                    <a:pt x="29405" y="62391"/>
                  </a:lnTo>
                  <a:lnTo>
                    <a:pt x="62396" y="29402"/>
                  </a:lnTo>
                  <a:lnTo>
                    <a:pt x="104231" y="7768"/>
                  </a:lnTo>
                  <a:lnTo>
                    <a:pt x="152400" y="0"/>
                  </a:lnTo>
                  <a:lnTo>
                    <a:pt x="5105400" y="0"/>
                  </a:lnTo>
                  <a:lnTo>
                    <a:pt x="5153568" y="7768"/>
                  </a:lnTo>
                  <a:lnTo>
                    <a:pt x="5195403" y="29402"/>
                  </a:lnTo>
                  <a:lnTo>
                    <a:pt x="5228394" y="62391"/>
                  </a:lnTo>
                  <a:lnTo>
                    <a:pt x="5250030" y="104226"/>
                  </a:lnTo>
                  <a:lnTo>
                    <a:pt x="5257800" y="152400"/>
                  </a:lnTo>
                  <a:lnTo>
                    <a:pt x="5257800" y="762000"/>
                  </a:lnTo>
                  <a:lnTo>
                    <a:pt x="5250030" y="810168"/>
                  </a:lnTo>
                  <a:lnTo>
                    <a:pt x="5228394" y="852003"/>
                  </a:lnTo>
                  <a:lnTo>
                    <a:pt x="5195403" y="884994"/>
                  </a:lnTo>
                  <a:lnTo>
                    <a:pt x="5153568" y="906630"/>
                  </a:lnTo>
                  <a:lnTo>
                    <a:pt x="5105400" y="914400"/>
                  </a:lnTo>
                  <a:lnTo>
                    <a:pt x="152400" y="914400"/>
                  </a:lnTo>
                  <a:lnTo>
                    <a:pt x="104231" y="906630"/>
                  </a:lnTo>
                  <a:lnTo>
                    <a:pt x="62396" y="884994"/>
                  </a:lnTo>
                  <a:lnTo>
                    <a:pt x="29405" y="852003"/>
                  </a:lnTo>
                  <a:lnTo>
                    <a:pt x="7769" y="810168"/>
                  </a:lnTo>
                  <a:lnTo>
                    <a:pt x="0" y="762000"/>
                  </a:lnTo>
                  <a:lnTo>
                    <a:pt x="0" y="1524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91200" y="1447801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58800" y="0"/>
                  </a:lnTo>
                  <a:lnTo>
                    <a:pt x="578572" y="3992"/>
                  </a:lnTo>
                  <a:lnTo>
                    <a:pt x="594720" y="14879"/>
                  </a:lnTo>
                  <a:lnTo>
                    <a:pt x="605607" y="31027"/>
                  </a:lnTo>
                  <a:lnTo>
                    <a:pt x="609600" y="50800"/>
                  </a:lnTo>
                  <a:lnTo>
                    <a:pt x="609600" y="254000"/>
                  </a:lnTo>
                  <a:lnTo>
                    <a:pt x="605607" y="273772"/>
                  </a:lnTo>
                  <a:lnTo>
                    <a:pt x="594720" y="289920"/>
                  </a:lnTo>
                  <a:lnTo>
                    <a:pt x="578572" y="300807"/>
                  </a:lnTo>
                  <a:lnTo>
                    <a:pt x="558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6419" y="2455163"/>
              <a:ext cx="617219" cy="169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0511" y="2430780"/>
              <a:ext cx="617219" cy="169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98775" y="2455163"/>
              <a:ext cx="512063" cy="1691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2868" y="2430780"/>
              <a:ext cx="512063" cy="1691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76425" y="2438400"/>
              <a:ext cx="942975" cy="307975"/>
            </a:xfrm>
            <a:custGeom>
              <a:avLst/>
              <a:gdLst/>
              <a:ahLst/>
              <a:cxnLst/>
              <a:rect l="l" t="t" r="r" b="b"/>
              <a:pathLst>
                <a:path w="942975" h="307975">
                  <a:moveTo>
                    <a:pt x="942975" y="0"/>
                  </a:moveTo>
                  <a:lnTo>
                    <a:pt x="0" y="0"/>
                  </a:lnTo>
                  <a:lnTo>
                    <a:pt x="0" y="307771"/>
                  </a:lnTo>
                  <a:lnTo>
                    <a:pt x="942975" y="307771"/>
                  </a:lnTo>
                  <a:lnTo>
                    <a:pt x="942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0200" y="1371600"/>
            <a:ext cx="6096000" cy="3609975"/>
            <a:chOff x="1600200" y="1371600"/>
            <a:chExt cx="6096000" cy="3609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1833" y="2743108"/>
              <a:ext cx="5876544" cy="2238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0" y="1371600"/>
              <a:ext cx="6096000" cy="144303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116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52400"/>
            <a:ext cx="8612505" cy="6113145"/>
            <a:chOff x="228600" y="152400"/>
            <a:chExt cx="8612505" cy="6113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6" y="227088"/>
              <a:ext cx="8537447" cy="60380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534399" cy="60356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" y="3796284"/>
              <a:ext cx="7723631" cy="23454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95" y="3793235"/>
              <a:ext cx="7836407" cy="238048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1000" y="3733800"/>
            <a:ext cx="7696200" cy="23177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Deleting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spc="-10" dirty="0">
                <a:latin typeface="Arial"/>
                <a:cs typeface="Arial"/>
              </a:rPr>
              <a:t>Inactivating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endParaRPr sz="1600">
              <a:latin typeface="Arial"/>
              <a:cs typeface="Arial"/>
            </a:endParaRPr>
          </a:p>
          <a:p>
            <a:pPr marL="91440" marR="226060" indent="-635">
              <a:lnSpc>
                <a:spcPct val="100000"/>
              </a:lnSpc>
              <a:spcBef>
                <a:spcPts val="960"/>
              </a:spcBef>
            </a:pPr>
            <a:r>
              <a:rPr sz="1600" i="1" spc="-80" dirty="0">
                <a:latin typeface="Arial"/>
                <a:cs typeface="Arial"/>
              </a:rPr>
              <a:t>To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better</a:t>
            </a:r>
            <a:r>
              <a:rPr sz="1600" i="1" spc="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manage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list</a:t>
            </a:r>
            <a:r>
              <a:rPr sz="1600" i="1" spc="-5" dirty="0">
                <a:latin typeface="Arial"/>
                <a:cs typeface="Arial"/>
              </a:rPr>
              <a:t> of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students,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VA-ONCE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provides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options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delete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inactivate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students.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removes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them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from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list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active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 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shown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 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Select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  <a:p>
            <a:pPr marL="91440" marR="180340" algn="just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(1)Check the box next to the student, or students,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wish to delete or deactivate.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 on STUDENT and choose the appropriate option, “Delete” or “Deactivate”.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removed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57350" y="361955"/>
            <a:ext cx="1901189" cy="3390900"/>
            <a:chOff x="1657350" y="361955"/>
            <a:chExt cx="1901189" cy="3390900"/>
          </a:xfrm>
        </p:grpSpPr>
        <p:sp>
          <p:nvSpPr>
            <p:cNvPr id="9" name="object 9"/>
            <p:cNvSpPr/>
            <p:nvPr/>
          </p:nvSpPr>
          <p:spPr>
            <a:xfrm>
              <a:off x="1828800" y="381005"/>
              <a:ext cx="1600200" cy="1371600"/>
            </a:xfrm>
            <a:custGeom>
              <a:avLst/>
              <a:gdLst/>
              <a:ahLst/>
              <a:cxnLst/>
              <a:rect l="l" t="t" r="r" b="b"/>
              <a:pathLst>
                <a:path w="1600200" h="1371600">
                  <a:moveTo>
                    <a:pt x="0" y="228600"/>
                  </a:moveTo>
                  <a:lnTo>
                    <a:pt x="4644" y="182529"/>
                  </a:lnTo>
                  <a:lnTo>
                    <a:pt x="17964" y="139619"/>
                  </a:lnTo>
                  <a:lnTo>
                    <a:pt x="39041" y="100788"/>
                  </a:lnTo>
                  <a:lnTo>
                    <a:pt x="66955" y="66955"/>
                  </a:lnTo>
                  <a:lnTo>
                    <a:pt x="100788" y="39041"/>
                  </a:lnTo>
                  <a:lnTo>
                    <a:pt x="139619" y="17964"/>
                  </a:lnTo>
                  <a:lnTo>
                    <a:pt x="182529" y="4644"/>
                  </a:lnTo>
                  <a:lnTo>
                    <a:pt x="228600" y="0"/>
                  </a:lnTo>
                  <a:lnTo>
                    <a:pt x="1371600" y="0"/>
                  </a:lnTo>
                  <a:lnTo>
                    <a:pt x="1417670" y="4644"/>
                  </a:lnTo>
                  <a:lnTo>
                    <a:pt x="1460580" y="17964"/>
                  </a:lnTo>
                  <a:lnTo>
                    <a:pt x="1499411" y="39041"/>
                  </a:lnTo>
                  <a:lnTo>
                    <a:pt x="1533244" y="66955"/>
                  </a:lnTo>
                  <a:lnTo>
                    <a:pt x="1561158" y="100788"/>
                  </a:lnTo>
                  <a:lnTo>
                    <a:pt x="1582235" y="139619"/>
                  </a:lnTo>
                  <a:lnTo>
                    <a:pt x="1595555" y="182529"/>
                  </a:lnTo>
                  <a:lnTo>
                    <a:pt x="1600200" y="228600"/>
                  </a:lnTo>
                  <a:lnTo>
                    <a:pt x="1600200" y="1142987"/>
                  </a:lnTo>
                  <a:lnTo>
                    <a:pt x="1595555" y="1189061"/>
                  </a:lnTo>
                  <a:lnTo>
                    <a:pt x="1582235" y="1231975"/>
                  </a:lnTo>
                  <a:lnTo>
                    <a:pt x="1561158" y="1270808"/>
                  </a:lnTo>
                  <a:lnTo>
                    <a:pt x="1533244" y="1304642"/>
                  </a:lnTo>
                  <a:lnTo>
                    <a:pt x="1499411" y="1332557"/>
                  </a:lnTo>
                  <a:lnTo>
                    <a:pt x="1460580" y="1353635"/>
                  </a:lnTo>
                  <a:lnTo>
                    <a:pt x="1417670" y="1366955"/>
                  </a:lnTo>
                  <a:lnTo>
                    <a:pt x="1371600" y="1371600"/>
                  </a:lnTo>
                  <a:lnTo>
                    <a:pt x="228600" y="1371600"/>
                  </a:lnTo>
                  <a:lnTo>
                    <a:pt x="182529" y="1366955"/>
                  </a:lnTo>
                  <a:lnTo>
                    <a:pt x="139619" y="1353635"/>
                  </a:lnTo>
                  <a:lnTo>
                    <a:pt x="100788" y="1332557"/>
                  </a:lnTo>
                  <a:lnTo>
                    <a:pt x="66955" y="1304642"/>
                  </a:lnTo>
                  <a:lnTo>
                    <a:pt x="39041" y="1270808"/>
                  </a:lnTo>
                  <a:lnTo>
                    <a:pt x="17964" y="1231975"/>
                  </a:lnTo>
                  <a:lnTo>
                    <a:pt x="4644" y="1189061"/>
                  </a:lnTo>
                  <a:lnTo>
                    <a:pt x="0" y="1142987"/>
                  </a:lnTo>
                  <a:lnTo>
                    <a:pt x="0" y="228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05000" y="1295401"/>
              <a:ext cx="1447800" cy="228600"/>
            </a:xfrm>
            <a:custGeom>
              <a:avLst/>
              <a:gdLst/>
              <a:ahLst/>
              <a:cxnLst/>
              <a:rect l="l" t="t" r="r" b="b"/>
              <a:pathLst>
                <a:path w="1447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409700" y="0"/>
                  </a:lnTo>
                  <a:lnTo>
                    <a:pt x="1424531" y="2993"/>
                  </a:lnTo>
                  <a:lnTo>
                    <a:pt x="1436641" y="11158"/>
                  </a:lnTo>
                  <a:lnTo>
                    <a:pt x="1444806" y="23268"/>
                  </a:lnTo>
                  <a:lnTo>
                    <a:pt x="1447800" y="38100"/>
                  </a:lnTo>
                  <a:lnTo>
                    <a:pt x="1447800" y="190500"/>
                  </a:lnTo>
                  <a:lnTo>
                    <a:pt x="1444806" y="205331"/>
                  </a:lnTo>
                  <a:lnTo>
                    <a:pt x="1436641" y="217441"/>
                  </a:lnTo>
                  <a:lnTo>
                    <a:pt x="1424531" y="225606"/>
                  </a:lnTo>
                  <a:lnTo>
                    <a:pt x="1409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05000" y="914401"/>
              <a:ext cx="1447800" cy="228600"/>
            </a:xfrm>
            <a:custGeom>
              <a:avLst/>
              <a:gdLst/>
              <a:ahLst/>
              <a:cxnLst/>
              <a:rect l="l" t="t" r="r" b="b"/>
              <a:pathLst>
                <a:path w="1447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409700" y="0"/>
                  </a:lnTo>
                  <a:lnTo>
                    <a:pt x="1424531" y="2993"/>
                  </a:lnTo>
                  <a:lnTo>
                    <a:pt x="1436641" y="11158"/>
                  </a:lnTo>
                  <a:lnTo>
                    <a:pt x="1444806" y="23268"/>
                  </a:lnTo>
                  <a:lnTo>
                    <a:pt x="1447800" y="38100"/>
                  </a:lnTo>
                  <a:lnTo>
                    <a:pt x="1447800" y="190500"/>
                  </a:lnTo>
                  <a:lnTo>
                    <a:pt x="1444806" y="205331"/>
                  </a:lnTo>
                  <a:lnTo>
                    <a:pt x="1436641" y="217441"/>
                  </a:lnTo>
                  <a:lnTo>
                    <a:pt x="1424531" y="225606"/>
                  </a:lnTo>
                  <a:lnTo>
                    <a:pt x="1409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76400" y="2667001"/>
              <a:ext cx="381000" cy="1066800"/>
            </a:xfrm>
            <a:custGeom>
              <a:avLst/>
              <a:gdLst/>
              <a:ahLst/>
              <a:cxnLst/>
              <a:rect l="l" t="t" r="r" b="b"/>
              <a:pathLst>
                <a:path w="381000" h="10668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317500" y="0"/>
                  </a:lnTo>
                  <a:lnTo>
                    <a:pt x="342214" y="4990"/>
                  </a:lnTo>
                  <a:lnTo>
                    <a:pt x="362399" y="18600"/>
                  </a:lnTo>
                  <a:lnTo>
                    <a:pt x="376009" y="38785"/>
                  </a:lnTo>
                  <a:lnTo>
                    <a:pt x="381000" y="63500"/>
                  </a:lnTo>
                  <a:lnTo>
                    <a:pt x="381000" y="1003300"/>
                  </a:lnTo>
                  <a:lnTo>
                    <a:pt x="376009" y="1028014"/>
                  </a:lnTo>
                  <a:lnTo>
                    <a:pt x="362399" y="1048199"/>
                  </a:lnTo>
                  <a:lnTo>
                    <a:pt x="342214" y="1061809"/>
                  </a:lnTo>
                  <a:lnTo>
                    <a:pt x="317500" y="1066800"/>
                  </a:lnTo>
                  <a:lnTo>
                    <a:pt x="63500" y="1066800"/>
                  </a:lnTo>
                  <a:lnTo>
                    <a:pt x="38785" y="1061809"/>
                  </a:lnTo>
                  <a:lnTo>
                    <a:pt x="18600" y="1048199"/>
                  </a:lnTo>
                  <a:lnTo>
                    <a:pt x="4990" y="1028014"/>
                  </a:lnTo>
                  <a:lnTo>
                    <a:pt x="0" y="10033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4475" y="3445763"/>
              <a:ext cx="626363" cy="169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58567" y="3421379"/>
              <a:ext cx="626363" cy="169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2175" y="3445763"/>
              <a:ext cx="626363" cy="169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6267" y="3421379"/>
              <a:ext cx="626363" cy="1691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9528" y="3185159"/>
              <a:ext cx="554735" cy="411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67228" y="3203447"/>
              <a:ext cx="554735" cy="411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48293" y="3124200"/>
              <a:ext cx="1285875" cy="609600"/>
            </a:xfrm>
            <a:custGeom>
              <a:avLst/>
              <a:gdLst/>
              <a:ahLst/>
              <a:cxnLst/>
              <a:rect l="l" t="t" r="r" b="b"/>
              <a:pathLst>
                <a:path w="1285875" h="609600">
                  <a:moveTo>
                    <a:pt x="1285875" y="0"/>
                  </a:moveTo>
                  <a:lnTo>
                    <a:pt x="0" y="0"/>
                  </a:lnTo>
                  <a:lnTo>
                    <a:pt x="0" y="609600"/>
                  </a:lnTo>
                  <a:lnTo>
                    <a:pt x="1285875" y="609600"/>
                  </a:lnTo>
                  <a:lnTo>
                    <a:pt x="12858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117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063483" y="6294739"/>
            <a:ext cx="35179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118</a:t>
            </a:fld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5940" y="286918"/>
            <a:ext cx="7855584" cy="36830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Helpful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tips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Deleting and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Inactivating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Students</a:t>
            </a:r>
            <a:endParaRPr sz="1600">
              <a:latin typeface="Arial"/>
              <a:cs typeface="Arial"/>
            </a:endParaRPr>
          </a:p>
          <a:p>
            <a:pPr marL="469900" marR="1003935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were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adopted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error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never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for,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 be deleted.</a:t>
            </a:r>
            <a:endParaRPr sz="1600">
              <a:latin typeface="Arial"/>
              <a:cs typeface="Arial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Deleting a student performs </a:t>
            </a:r>
            <a:r>
              <a:rPr sz="1600" dirty="0">
                <a:latin typeface="Arial"/>
                <a:cs typeface="Arial"/>
              </a:rPr>
              <a:t>like </a:t>
            </a:r>
            <a:r>
              <a:rPr sz="1600" spc="-5" dirty="0">
                <a:latin typeface="Arial"/>
                <a:cs typeface="Arial"/>
              </a:rPr>
              <a:t>the recycle bin on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15" dirty="0">
                <a:latin typeface="Arial"/>
                <a:cs typeface="Arial"/>
              </a:rPr>
              <a:t>computer. </a:t>
            </a:r>
            <a:r>
              <a:rPr sz="1600" spc="-5" dirty="0">
                <a:latin typeface="Arial"/>
                <a:cs typeface="Arial"/>
              </a:rPr>
              <a:t>The student will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stay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 deleted status. </a:t>
            </a:r>
            <a:r>
              <a:rPr sz="1600" spc="-15" dirty="0">
                <a:latin typeface="Arial"/>
                <a:cs typeface="Arial"/>
              </a:rPr>
              <a:t>Periodically, </a:t>
            </a:r>
            <a:r>
              <a:rPr sz="1600" dirty="0">
                <a:latin typeface="Arial"/>
                <a:cs typeface="Arial"/>
              </a:rPr>
              <a:t>usually </a:t>
            </a:r>
            <a:r>
              <a:rPr sz="1600" spc="-5" dirty="0">
                <a:latin typeface="Arial"/>
                <a:cs typeface="Arial"/>
              </a:rPr>
              <a:t>during a version update, </a:t>
            </a:r>
            <a:r>
              <a:rPr sz="1600" dirty="0">
                <a:latin typeface="Arial"/>
                <a:cs typeface="Arial"/>
              </a:rPr>
              <a:t>all </a:t>
            </a:r>
            <a:r>
              <a:rPr sz="1600" spc="-5" dirty="0">
                <a:latin typeface="Arial"/>
                <a:cs typeface="Arial"/>
              </a:rPr>
              <a:t>deleted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entirely.</a:t>
            </a:r>
            <a:endParaRPr sz="1600">
              <a:latin typeface="Arial"/>
              <a:cs typeface="Arial"/>
            </a:endParaRPr>
          </a:p>
          <a:p>
            <a:pPr marL="469900" marR="388620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left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historical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purposes.</a:t>
            </a:r>
            <a:endParaRPr sz="1600">
              <a:latin typeface="Arial"/>
              <a:cs typeface="Arial"/>
            </a:endParaRPr>
          </a:p>
          <a:p>
            <a:pPr marL="469900" marR="475615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longer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attending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school,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temporary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absence, should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inactivated.</a:t>
            </a:r>
            <a:endParaRPr sz="1600">
              <a:latin typeface="Arial"/>
              <a:cs typeface="Arial"/>
            </a:endParaRPr>
          </a:p>
          <a:p>
            <a:pPr marL="469900" marR="57785" indent="-457200" algn="just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Students can not be moved directly from deleted to </a:t>
            </a:r>
            <a:r>
              <a:rPr sz="1600" dirty="0">
                <a:latin typeface="Arial"/>
                <a:cs typeface="Arial"/>
              </a:rPr>
              <a:t>inactive </a:t>
            </a:r>
            <a:r>
              <a:rPr sz="1600" spc="-5" dirty="0">
                <a:latin typeface="Arial"/>
                <a:cs typeface="Arial"/>
              </a:rPr>
              <a:t>or </a:t>
            </a:r>
            <a:r>
              <a:rPr sz="1600" dirty="0">
                <a:latin typeface="Arial"/>
                <a:cs typeface="Arial"/>
              </a:rPr>
              <a:t>inactive </a:t>
            </a:r>
            <a:r>
              <a:rPr sz="1600" spc="-5" dirty="0">
                <a:latin typeface="Arial"/>
                <a:cs typeface="Arial"/>
              </a:rPr>
              <a:t>to deleted.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moved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either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 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inactive.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88883" y="6275323"/>
            <a:ext cx="2882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Times New Roman"/>
                <a:cs typeface="Times New Roman"/>
              </a:rPr>
              <a:t>1</a:t>
            </a:r>
            <a:r>
              <a:rPr sz="1400" spc="5" dirty="0">
                <a:latin typeface="Times New Roman"/>
                <a:cs typeface="Times New Roman"/>
              </a:rPr>
              <a:t>1</a:t>
            </a:r>
            <a:r>
              <a:rPr sz="1400" dirty="0">
                <a:latin typeface="Times New Roman"/>
                <a:cs typeface="Times New Roman"/>
              </a:rPr>
              <a:t>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238125"/>
            <a:ext cx="8613775" cy="6469380"/>
            <a:chOff x="152400" y="238125"/>
            <a:chExt cx="8613775" cy="6469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000" y="312419"/>
              <a:ext cx="8385047" cy="59314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5587" y="238125"/>
              <a:ext cx="8381998" cy="59277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4329684"/>
              <a:ext cx="7799831" cy="23454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6" y="6584962"/>
              <a:ext cx="7464551" cy="1221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400" y="4267200"/>
              <a:ext cx="7772400" cy="2317750"/>
            </a:xfrm>
            <a:custGeom>
              <a:avLst/>
              <a:gdLst/>
              <a:ahLst/>
              <a:cxnLst/>
              <a:rect l="l" t="t" r="r" b="b"/>
              <a:pathLst>
                <a:path w="7772400" h="2317750">
                  <a:moveTo>
                    <a:pt x="777240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7772400" y="231775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2400" y="4267200"/>
            <a:ext cx="7772400" cy="23177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Un-deleting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Re-activating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endParaRPr sz="1600">
              <a:latin typeface="Arial"/>
              <a:cs typeface="Arial"/>
            </a:endParaRPr>
          </a:p>
          <a:p>
            <a:pPr marL="91440" marR="89789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Filter,</a:t>
            </a:r>
            <a:r>
              <a:rPr sz="1600" dirty="0">
                <a:latin typeface="Arial"/>
                <a:cs typeface="Arial"/>
              </a:rPr>
              <a:t> 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INACTIVE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currently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state.</a:t>
            </a:r>
            <a:endParaRPr sz="1600">
              <a:latin typeface="Arial"/>
              <a:cs typeface="Arial"/>
            </a:endParaRPr>
          </a:p>
          <a:p>
            <a:pPr marL="91440" marR="1736089">
              <a:lnSpc>
                <a:spcPct val="150000"/>
              </a:lnSpc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5" dirty="0">
                <a:latin typeface="Arial"/>
                <a:cs typeface="Arial"/>
              </a:rPr>
              <a:t>Filter.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 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Inactive</a:t>
            </a:r>
            <a:r>
              <a:rPr sz="1600" spc="-5" dirty="0">
                <a:latin typeface="Arial"/>
                <a:cs typeface="Arial"/>
              </a:rPr>
              <a:t> students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(3)Highlight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undelete 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activate.</a:t>
            </a:r>
            <a:endParaRPr sz="1600">
              <a:latin typeface="Arial"/>
              <a:cs typeface="Arial"/>
            </a:endParaRPr>
          </a:p>
          <a:p>
            <a:pPr marL="91440" marR="51562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(4)Click on STUDENT and then either </a:t>
            </a:r>
            <a:r>
              <a:rPr sz="1600" dirty="0">
                <a:latin typeface="Arial"/>
                <a:cs typeface="Arial"/>
              </a:rPr>
              <a:t>Activate </a:t>
            </a:r>
            <a:r>
              <a:rPr sz="1600" spc="-5" dirty="0">
                <a:latin typeface="Arial"/>
                <a:cs typeface="Arial"/>
              </a:rPr>
              <a:t>or Undelete.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Student will be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moved back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57350" y="1352555"/>
            <a:ext cx="6134100" cy="2857500"/>
            <a:chOff x="1657350" y="1352555"/>
            <a:chExt cx="6134100" cy="2857500"/>
          </a:xfrm>
        </p:grpSpPr>
        <p:sp>
          <p:nvSpPr>
            <p:cNvPr id="11" name="object 11"/>
            <p:cNvSpPr/>
            <p:nvPr/>
          </p:nvSpPr>
          <p:spPr>
            <a:xfrm>
              <a:off x="7010400" y="1828801"/>
              <a:ext cx="762000" cy="228600"/>
            </a:xfrm>
            <a:custGeom>
              <a:avLst/>
              <a:gdLst/>
              <a:ahLst/>
              <a:cxnLst/>
              <a:rect l="l" t="t" r="r" b="b"/>
              <a:pathLst>
                <a:path w="7620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723900" y="0"/>
                  </a:lnTo>
                  <a:lnTo>
                    <a:pt x="738731" y="2993"/>
                  </a:lnTo>
                  <a:lnTo>
                    <a:pt x="750841" y="11158"/>
                  </a:lnTo>
                  <a:lnTo>
                    <a:pt x="759006" y="23268"/>
                  </a:lnTo>
                  <a:lnTo>
                    <a:pt x="762000" y="38100"/>
                  </a:lnTo>
                  <a:lnTo>
                    <a:pt x="762000" y="190500"/>
                  </a:lnTo>
                  <a:lnTo>
                    <a:pt x="759006" y="205331"/>
                  </a:lnTo>
                  <a:lnTo>
                    <a:pt x="750841" y="217441"/>
                  </a:lnTo>
                  <a:lnTo>
                    <a:pt x="738731" y="225606"/>
                  </a:lnTo>
                  <a:lnTo>
                    <a:pt x="7239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2383" y="3509771"/>
              <a:ext cx="460247" cy="411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2383" y="3814571"/>
              <a:ext cx="460247" cy="411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9815" y="4043171"/>
              <a:ext cx="460247" cy="411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2383" y="3206495"/>
              <a:ext cx="460247" cy="4114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76400" y="1371605"/>
              <a:ext cx="1371600" cy="2819400"/>
            </a:xfrm>
            <a:custGeom>
              <a:avLst/>
              <a:gdLst/>
              <a:ahLst/>
              <a:cxnLst/>
              <a:rect l="l" t="t" r="r" b="b"/>
              <a:pathLst>
                <a:path w="1371600" h="2819400">
                  <a:moveTo>
                    <a:pt x="0" y="228600"/>
                  </a:moveTo>
                  <a:lnTo>
                    <a:pt x="4644" y="182529"/>
                  </a:lnTo>
                  <a:lnTo>
                    <a:pt x="17964" y="139619"/>
                  </a:lnTo>
                  <a:lnTo>
                    <a:pt x="39041" y="100788"/>
                  </a:lnTo>
                  <a:lnTo>
                    <a:pt x="66955" y="66955"/>
                  </a:lnTo>
                  <a:lnTo>
                    <a:pt x="100788" y="39041"/>
                  </a:lnTo>
                  <a:lnTo>
                    <a:pt x="139619" y="17964"/>
                  </a:lnTo>
                  <a:lnTo>
                    <a:pt x="182529" y="4644"/>
                  </a:lnTo>
                  <a:lnTo>
                    <a:pt x="228600" y="0"/>
                  </a:lnTo>
                  <a:lnTo>
                    <a:pt x="1143000" y="0"/>
                  </a:lnTo>
                  <a:lnTo>
                    <a:pt x="1189070" y="4644"/>
                  </a:lnTo>
                  <a:lnTo>
                    <a:pt x="1231980" y="17964"/>
                  </a:lnTo>
                  <a:lnTo>
                    <a:pt x="1270811" y="39041"/>
                  </a:lnTo>
                  <a:lnTo>
                    <a:pt x="1304644" y="66955"/>
                  </a:lnTo>
                  <a:lnTo>
                    <a:pt x="1332558" y="100788"/>
                  </a:lnTo>
                  <a:lnTo>
                    <a:pt x="1353635" y="139619"/>
                  </a:lnTo>
                  <a:lnTo>
                    <a:pt x="1366955" y="182529"/>
                  </a:lnTo>
                  <a:lnTo>
                    <a:pt x="1371600" y="228600"/>
                  </a:lnTo>
                  <a:lnTo>
                    <a:pt x="1371600" y="2590787"/>
                  </a:lnTo>
                  <a:lnTo>
                    <a:pt x="1366955" y="2636861"/>
                  </a:lnTo>
                  <a:lnTo>
                    <a:pt x="1353635" y="2679775"/>
                  </a:lnTo>
                  <a:lnTo>
                    <a:pt x="1332558" y="2718608"/>
                  </a:lnTo>
                  <a:lnTo>
                    <a:pt x="1304644" y="2752442"/>
                  </a:lnTo>
                  <a:lnTo>
                    <a:pt x="1270811" y="2780357"/>
                  </a:lnTo>
                  <a:lnTo>
                    <a:pt x="1231980" y="2801435"/>
                  </a:lnTo>
                  <a:lnTo>
                    <a:pt x="1189070" y="2814755"/>
                  </a:lnTo>
                  <a:lnTo>
                    <a:pt x="1143000" y="2819400"/>
                  </a:lnTo>
                  <a:lnTo>
                    <a:pt x="228600" y="2819400"/>
                  </a:lnTo>
                  <a:lnTo>
                    <a:pt x="182529" y="2814755"/>
                  </a:lnTo>
                  <a:lnTo>
                    <a:pt x="139619" y="2801435"/>
                  </a:lnTo>
                  <a:lnTo>
                    <a:pt x="100788" y="2780357"/>
                  </a:lnTo>
                  <a:lnTo>
                    <a:pt x="66955" y="2752442"/>
                  </a:lnTo>
                  <a:lnTo>
                    <a:pt x="39041" y="2718608"/>
                  </a:lnTo>
                  <a:lnTo>
                    <a:pt x="17964" y="2679775"/>
                  </a:lnTo>
                  <a:lnTo>
                    <a:pt x="4644" y="2636861"/>
                  </a:lnTo>
                  <a:lnTo>
                    <a:pt x="0" y="2590787"/>
                  </a:lnTo>
                  <a:lnTo>
                    <a:pt x="0" y="228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35338" y="3117913"/>
              <a:ext cx="826769" cy="1066800"/>
            </a:xfrm>
            <a:custGeom>
              <a:avLst/>
              <a:gdLst/>
              <a:ahLst/>
              <a:cxnLst/>
              <a:rect l="l" t="t" r="r" b="b"/>
              <a:pathLst>
                <a:path w="826770" h="1066800">
                  <a:moveTo>
                    <a:pt x="228600" y="6286"/>
                  </a:moveTo>
                  <a:lnTo>
                    <a:pt x="0" y="6286"/>
                  </a:lnTo>
                  <a:lnTo>
                    <a:pt x="0" y="996886"/>
                  </a:lnTo>
                  <a:lnTo>
                    <a:pt x="228600" y="996886"/>
                  </a:lnTo>
                  <a:lnTo>
                    <a:pt x="228600" y="6286"/>
                  </a:lnTo>
                  <a:close/>
                </a:path>
                <a:path w="826770" h="1066800">
                  <a:moveTo>
                    <a:pt x="826185" y="0"/>
                  </a:moveTo>
                  <a:lnTo>
                    <a:pt x="256349" y="0"/>
                  </a:lnTo>
                  <a:lnTo>
                    <a:pt x="256349" y="1066800"/>
                  </a:lnTo>
                  <a:lnTo>
                    <a:pt x="826185" y="1066800"/>
                  </a:lnTo>
                  <a:lnTo>
                    <a:pt x="8261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12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7" y="2901546"/>
            <a:ext cx="5876544" cy="10961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950579"/>
            <a:ext cx="5357862" cy="1172467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4325" y="304800"/>
            <a:ext cx="8677275" cy="6189345"/>
            <a:chOff x="314325" y="304800"/>
            <a:chExt cx="8677275" cy="6189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25" y="304800"/>
              <a:ext cx="8677274" cy="5562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484" y="5091684"/>
              <a:ext cx="7571231" cy="13670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195" y="6369303"/>
              <a:ext cx="7464551" cy="12445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1000" y="5029200"/>
              <a:ext cx="7543800" cy="1339850"/>
            </a:xfrm>
            <a:custGeom>
              <a:avLst/>
              <a:gdLst/>
              <a:ahLst/>
              <a:cxnLst/>
              <a:rect l="l" t="t" r="r" b="b"/>
              <a:pathLst>
                <a:path w="7543800" h="1339850">
                  <a:moveTo>
                    <a:pt x="7543800" y="0"/>
                  </a:moveTo>
                  <a:lnTo>
                    <a:pt x="0" y="0"/>
                  </a:lnTo>
                  <a:lnTo>
                    <a:pt x="0" y="1339850"/>
                  </a:lnTo>
                  <a:lnTo>
                    <a:pt x="7543800" y="1339850"/>
                  </a:lnTo>
                  <a:lnTo>
                    <a:pt x="7543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082788" y="6275323"/>
            <a:ext cx="2952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120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00" y="5029200"/>
            <a:ext cx="7543800" cy="13398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Un-deleting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Re-activating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endParaRPr sz="1600">
              <a:latin typeface="Arial"/>
              <a:cs typeface="Arial"/>
            </a:endParaRPr>
          </a:p>
          <a:p>
            <a:pPr marL="33909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3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Highlight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activate.</a:t>
            </a:r>
            <a:endParaRPr sz="1600">
              <a:latin typeface="Arial"/>
              <a:cs typeface="Arial"/>
            </a:endParaRPr>
          </a:p>
          <a:p>
            <a:pPr marL="91440" marR="28702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3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STUDENT and then either </a:t>
            </a:r>
            <a:r>
              <a:rPr sz="1600" dirty="0">
                <a:latin typeface="Arial"/>
                <a:cs typeface="Arial"/>
              </a:rPr>
              <a:t>Activate </a:t>
            </a:r>
            <a:r>
              <a:rPr sz="1600" spc="-5" dirty="0">
                <a:latin typeface="Arial"/>
                <a:cs typeface="Arial"/>
              </a:rPr>
              <a:t>or Undelete.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Student will be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moved back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Active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57350" y="971552"/>
            <a:ext cx="5676900" cy="2774315"/>
            <a:chOff x="1657350" y="971552"/>
            <a:chExt cx="5676900" cy="2774315"/>
          </a:xfrm>
        </p:grpSpPr>
        <p:sp>
          <p:nvSpPr>
            <p:cNvPr id="10" name="object 10"/>
            <p:cNvSpPr/>
            <p:nvPr/>
          </p:nvSpPr>
          <p:spPr>
            <a:xfrm>
              <a:off x="1676400" y="2895601"/>
              <a:ext cx="5638800" cy="381000"/>
            </a:xfrm>
            <a:custGeom>
              <a:avLst/>
              <a:gdLst/>
              <a:ahLst/>
              <a:cxnLst/>
              <a:rect l="l" t="t" r="r" b="b"/>
              <a:pathLst>
                <a:path w="56388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5575300" y="0"/>
                  </a:lnTo>
                  <a:lnTo>
                    <a:pt x="5600014" y="4990"/>
                  </a:lnTo>
                  <a:lnTo>
                    <a:pt x="5620199" y="18600"/>
                  </a:lnTo>
                  <a:lnTo>
                    <a:pt x="5633809" y="38785"/>
                  </a:lnTo>
                  <a:lnTo>
                    <a:pt x="5638800" y="63500"/>
                  </a:lnTo>
                  <a:lnTo>
                    <a:pt x="5638800" y="317500"/>
                  </a:lnTo>
                  <a:lnTo>
                    <a:pt x="5633809" y="342214"/>
                  </a:lnTo>
                  <a:lnTo>
                    <a:pt x="5620199" y="362399"/>
                  </a:lnTo>
                  <a:lnTo>
                    <a:pt x="5600014" y="376009"/>
                  </a:lnTo>
                  <a:lnTo>
                    <a:pt x="55753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28800" y="990602"/>
              <a:ext cx="1676400" cy="457200"/>
            </a:xfrm>
            <a:custGeom>
              <a:avLst/>
              <a:gdLst/>
              <a:ahLst/>
              <a:cxnLst/>
              <a:rect l="l" t="t" r="r" b="b"/>
              <a:pathLst>
                <a:path w="16764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1600200" y="0"/>
                  </a:lnTo>
                  <a:lnTo>
                    <a:pt x="1629862" y="5987"/>
                  </a:lnTo>
                  <a:lnTo>
                    <a:pt x="1654082" y="22317"/>
                  </a:lnTo>
                  <a:lnTo>
                    <a:pt x="1670412" y="46537"/>
                  </a:lnTo>
                  <a:lnTo>
                    <a:pt x="1676400" y="76200"/>
                  </a:lnTo>
                  <a:lnTo>
                    <a:pt x="1676400" y="381000"/>
                  </a:lnTo>
                  <a:lnTo>
                    <a:pt x="1670412" y="410656"/>
                  </a:lnTo>
                  <a:lnTo>
                    <a:pt x="1654082" y="434878"/>
                  </a:lnTo>
                  <a:lnTo>
                    <a:pt x="1629862" y="451210"/>
                  </a:lnTo>
                  <a:lnTo>
                    <a:pt x="16002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4184" y="3128772"/>
              <a:ext cx="460235" cy="4114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784" y="3128771"/>
              <a:ext cx="460247" cy="411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4184" y="3357372"/>
              <a:ext cx="460235" cy="4114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784" y="3366515"/>
              <a:ext cx="460247" cy="411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34184" y="3585972"/>
              <a:ext cx="460235" cy="411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43784" y="3585971"/>
              <a:ext cx="460247" cy="411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165019" y="2983585"/>
              <a:ext cx="1155700" cy="762000"/>
            </a:xfrm>
            <a:custGeom>
              <a:avLst/>
              <a:gdLst/>
              <a:ahLst/>
              <a:cxnLst/>
              <a:rect l="l" t="t" r="r" b="b"/>
              <a:pathLst>
                <a:path w="1155700" h="762000">
                  <a:moveTo>
                    <a:pt x="1155573" y="0"/>
                  </a:moveTo>
                  <a:lnTo>
                    <a:pt x="0" y="0"/>
                  </a:lnTo>
                  <a:lnTo>
                    <a:pt x="0" y="762000"/>
                  </a:lnTo>
                  <a:lnTo>
                    <a:pt x="1155573" y="762000"/>
                  </a:lnTo>
                  <a:lnTo>
                    <a:pt x="11555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13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12505" cy="6478905"/>
            <a:chOff x="228600" y="228600"/>
            <a:chExt cx="8612505" cy="6478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537447" cy="6403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534400" cy="64008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11300" y="2743200"/>
              <a:ext cx="1993900" cy="0"/>
            </a:xfrm>
            <a:custGeom>
              <a:avLst/>
              <a:gdLst/>
              <a:ahLst/>
              <a:cxnLst/>
              <a:rect l="l" t="t" r="r" b="b"/>
              <a:pathLst>
                <a:path w="1993900">
                  <a:moveTo>
                    <a:pt x="19939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47798" y="270510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94876" y="722706"/>
              <a:ext cx="1015365" cy="725170"/>
            </a:xfrm>
            <a:custGeom>
              <a:avLst/>
              <a:gdLst/>
              <a:ahLst/>
              <a:cxnLst/>
              <a:rect l="l" t="t" r="r" b="b"/>
              <a:pathLst>
                <a:path w="1015364" h="725169">
                  <a:moveTo>
                    <a:pt x="1015123" y="72509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43205" y="685797"/>
              <a:ext cx="84455" cy="75565"/>
            </a:xfrm>
            <a:custGeom>
              <a:avLst/>
              <a:gdLst/>
              <a:ahLst/>
              <a:cxnLst/>
              <a:rect l="l" t="t" r="r" b="b"/>
              <a:pathLst>
                <a:path w="84455" h="75565">
                  <a:moveTo>
                    <a:pt x="0" y="0"/>
                  </a:moveTo>
                  <a:lnTo>
                    <a:pt x="39852" y="75298"/>
                  </a:lnTo>
                  <a:lnTo>
                    <a:pt x="84150" y="13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0632" y="5181600"/>
              <a:ext cx="1090295" cy="727075"/>
            </a:xfrm>
            <a:custGeom>
              <a:avLst/>
              <a:gdLst/>
              <a:ahLst/>
              <a:cxnLst/>
              <a:rect l="l" t="t" r="r" b="b"/>
              <a:pathLst>
                <a:path w="1090295" h="727075">
                  <a:moveTo>
                    <a:pt x="1090168" y="0"/>
                  </a:moveTo>
                  <a:lnTo>
                    <a:pt x="0" y="726782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7798" y="5869628"/>
              <a:ext cx="85090" cy="74295"/>
            </a:xfrm>
            <a:custGeom>
              <a:avLst/>
              <a:gdLst/>
              <a:ahLst/>
              <a:cxnLst/>
              <a:rect l="l" t="t" r="r" b="b"/>
              <a:pathLst>
                <a:path w="85090" h="74295">
                  <a:moveTo>
                    <a:pt x="42265" y="0"/>
                  </a:moveTo>
                  <a:lnTo>
                    <a:pt x="0" y="73977"/>
                  </a:lnTo>
                  <a:lnTo>
                    <a:pt x="84531" y="63398"/>
                  </a:lnTo>
                  <a:lnTo>
                    <a:pt x="422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88740" y="1467103"/>
            <a:ext cx="1176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35" dirty="0">
                <a:latin typeface="Arial Black"/>
                <a:cs typeface="Arial Black"/>
              </a:rPr>
              <a:t>A</a:t>
            </a:r>
            <a:r>
              <a:rPr b="0" dirty="0">
                <a:latin typeface="Arial Black"/>
                <a:cs typeface="Arial Black"/>
              </a:rPr>
              <a:t>C</a:t>
            </a:r>
            <a:r>
              <a:rPr b="0" spc="-10" dirty="0">
                <a:latin typeface="Arial Black"/>
                <a:cs typeface="Arial Black"/>
              </a:rPr>
              <a:t>TI</a:t>
            </a:r>
            <a:r>
              <a:rPr b="0" spc="-5" dirty="0">
                <a:latin typeface="Arial Black"/>
                <a:cs typeface="Arial Black"/>
              </a:rPr>
              <a:t>O</a:t>
            </a:r>
            <a:r>
              <a:rPr b="0" dirty="0">
                <a:latin typeface="Arial Black"/>
                <a:cs typeface="Arial Black"/>
              </a:rPr>
              <a:t>N</a:t>
            </a:r>
            <a:r>
              <a:rPr b="0" spc="-5" dirty="0">
                <a:latin typeface="Arial Black"/>
                <a:cs typeface="Arial Black"/>
              </a:rPr>
              <a:t>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660140" y="2610103"/>
            <a:ext cx="14579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Black"/>
                <a:cs typeface="Arial Black"/>
              </a:rPr>
              <a:t>MAIN</a:t>
            </a:r>
            <a:r>
              <a:rPr sz="1800" spc="-80" dirty="0">
                <a:latin typeface="Arial Black"/>
                <a:cs typeface="Arial Black"/>
              </a:rPr>
              <a:t> </a:t>
            </a:r>
            <a:r>
              <a:rPr sz="1800" spc="-35" dirty="0">
                <a:latin typeface="Arial Black"/>
                <a:cs typeface="Arial Black"/>
              </a:rPr>
              <a:t>TASK </a:t>
            </a:r>
            <a:r>
              <a:rPr sz="1800" spc="-585" dirty="0">
                <a:latin typeface="Arial Black"/>
                <a:cs typeface="Arial Black"/>
              </a:rPr>
              <a:t> </a:t>
            </a:r>
            <a:r>
              <a:rPr sz="1800" spc="-20" dirty="0">
                <a:latin typeface="Arial Black"/>
                <a:cs typeface="Arial Black"/>
              </a:rPr>
              <a:t>BUTTONS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69616" y="4819980"/>
            <a:ext cx="1356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Black"/>
                <a:cs typeface="Arial Black"/>
              </a:rPr>
              <a:t>MINI</a:t>
            </a:r>
            <a:r>
              <a:rPr sz="1800" spc="-65" dirty="0">
                <a:latin typeface="Arial Black"/>
                <a:cs typeface="Arial Black"/>
              </a:rPr>
              <a:t> </a:t>
            </a:r>
            <a:r>
              <a:rPr sz="1800" spc="-35" dirty="0">
                <a:latin typeface="Arial Black"/>
                <a:cs typeface="Arial Black"/>
              </a:rPr>
              <a:t>TABS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911596" y="1030224"/>
            <a:ext cx="3053080" cy="3355975"/>
            <a:chOff x="5911596" y="1030224"/>
            <a:chExt cx="3053080" cy="335597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29884" y="1033272"/>
              <a:ext cx="2999231" cy="33238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1596" y="1030224"/>
              <a:ext cx="3052570" cy="335584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867400" y="971550"/>
            <a:ext cx="2971800" cy="32956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12573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Across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every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performed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  <a:p>
            <a:pPr marL="90805" marR="20637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mini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tabs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 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bottom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25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NCE  screen are the </a:t>
            </a:r>
            <a:r>
              <a:rPr sz="1600" spc="-25" dirty="0">
                <a:latin typeface="Arial"/>
                <a:cs typeface="Arial"/>
              </a:rPr>
              <a:t>TASKS, 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MARGIN,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HELP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tabs.</a:t>
            </a:r>
            <a:endParaRPr sz="1600">
              <a:latin typeface="Arial"/>
              <a:cs typeface="Arial"/>
            </a:endParaRPr>
          </a:p>
          <a:p>
            <a:pPr marL="90805" marR="21717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30" dirty="0">
                <a:latin typeface="Arial"/>
                <a:cs typeface="Arial"/>
              </a:rPr>
              <a:t>TASKS </a:t>
            </a:r>
            <a:r>
              <a:rPr sz="1600" spc="-5" dirty="0">
                <a:latin typeface="Arial"/>
                <a:cs typeface="Arial"/>
              </a:rPr>
              <a:t>tab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the default.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When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Main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Task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Buttons: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Select</a:t>
            </a:r>
            <a:r>
              <a:rPr sz="1600" spc="-5" dirty="0">
                <a:latin typeface="Arial"/>
                <a:cs typeface="Arial"/>
              </a:rPr>
              <a:t>;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Admin</a:t>
            </a:r>
            <a:r>
              <a:rPr sz="1600" spc="-5" dirty="0">
                <a:latin typeface="Arial"/>
                <a:cs typeface="Arial"/>
              </a:rPr>
              <a:t>;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Reports</a:t>
            </a:r>
            <a:r>
              <a:rPr sz="1600" spc="-5" dirty="0">
                <a:latin typeface="Arial"/>
                <a:cs typeface="Arial"/>
              </a:rPr>
              <a:t>; and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Logou</a:t>
            </a:r>
            <a:r>
              <a:rPr sz="1600" spc="-5" dirty="0">
                <a:latin typeface="Arial"/>
                <a:cs typeface="Arial"/>
              </a:rPr>
              <a:t>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3350" y="285751"/>
            <a:ext cx="3238500" cy="6057900"/>
            <a:chOff x="133350" y="285751"/>
            <a:chExt cx="3238500" cy="6057900"/>
          </a:xfrm>
        </p:grpSpPr>
        <p:sp>
          <p:nvSpPr>
            <p:cNvPr id="20" name="object 20"/>
            <p:cNvSpPr/>
            <p:nvPr/>
          </p:nvSpPr>
          <p:spPr>
            <a:xfrm>
              <a:off x="152400" y="5943601"/>
              <a:ext cx="1371600" cy="381000"/>
            </a:xfrm>
            <a:custGeom>
              <a:avLst/>
              <a:gdLst/>
              <a:ahLst/>
              <a:cxnLst/>
              <a:rect l="l" t="t" r="r" b="b"/>
              <a:pathLst>
                <a:path w="13716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1308100" y="0"/>
                  </a:lnTo>
                  <a:lnTo>
                    <a:pt x="1332814" y="4990"/>
                  </a:lnTo>
                  <a:lnTo>
                    <a:pt x="1352999" y="18600"/>
                  </a:lnTo>
                  <a:lnTo>
                    <a:pt x="1366609" y="38785"/>
                  </a:lnTo>
                  <a:lnTo>
                    <a:pt x="1371600" y="63500"/>
                  </a:lnTo>
                  <a:lnTo>
                    <a:pt x="1371600" y="317500"/>
                  </a:lnTo>
                  <a:lnTo>
                    <a:pt x="1366609" y="342214"/>
                  </a:lnTo>
                  <a:lnTo>
                    <a:pt x="1352999" y="362399"/>
                  </a:lnTo>
                  <a:lnTo>
                    <a:pt x="1332814" y="376009"/>
                  </a:lnTo>
                  <a:lnTo>
                    <a:pt x="13081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4800" y="1219203"/>
              <a:ext cx="1066800" cy="2971800"/>
            </a:xfrm>
            <a:custGeom>
              <a:avLst/>
              <a:gdLst/>
              <a:ahLst/>
              <a:cxnLst/>
              <a:rect l="l" t="t" r="r" b="b"/>
              <a:pathLst>
                <a:path w="1066800" h="2971800">
                  <a:moveTo>
                    <a:pt x="0" y="177800"/>
                  </a:moveTo>
                  <a:lnTo>
                    <a:pt x="6351" y="130533"/>
                  </a:lnTo>
                  <a:lnTo>
                    <a:pt x="24274" y="88060"/>
                  </a:lnTo>
                  <a:lnTo>
                    <a:pt x="52076" y="52076"/>
                  </a:lnTo>
                  <a:lnTo>
                    <a:pt x="88060" y="24274"/>
                  </a:lnTo>
                  <a:lnTo>
                    <a:pt x="130533" y="6351"/>
                  </a:lnTo>
                  <a:lnTo>
                    <a:pt x="177800" y="0"/>
                  </a:lnTo>
                  <a:lnTo>
                    <a:pt x="889000" y="0"/>
                  </a:lnTo>
                  <a:lnTo>
                    <a:pt x="936266" y="6351"/>
                  </a:lnTo>
                  <a:lnTo>
                    <a:pt x="978739" y="24274"/>
                  </a:lnTo>
                  <a:lnTo>
                    <a:pt x="1014723" y="52076"/>
                  </a:lnTo>
                  <a:lnTo>
                    <a:pt x="1042525" y="88060"/>
                  </a:lnTo>
                  <a:lnTo>
                    <a:pt x="1060448" y="130533"/>
                  </a:lnTo>
                  <a:lnTo>
                    <a:pt x="1066800" y="177800"/>
                  </a:lnTo>
                  <a:lnTo>
                    <a:pt x="1066800" y="2793987"/>
                  </a:lnTo>
                  <a:lnTo>
                    <a:pt x="1060448" y="2841258"/>
                  </a:lnTo>
                  <a:lnTo>
                    <a:pt x="1042525" y="2883735"/>
                  </a:lnTo>
                  <a:lnTo>
                    <a:pt x="1014723" y="2919722"/>
                  </a:lnTo>
                  <a:lnTo>
                    <a:pt x="978739" y="2947524"/>
                  </a:lnTo>
                  <a:lnTo>
                    <a:pt x="936266" y="2965448"/>
                  </a:lnTo>
                  <a:lnTo>
                    <a:pt x="889000" y="2971800"/>
                  </a:lnTo>
                  <a:lnTo>
                    <a:pt x="177800" y="2971800"/>
                  </a:lnTo>
                  <a:lnTo>
                    <a:pt x="130533" y="2965448"/>
                  </a:lnTo>
                  <a:lnTo>
                    <a:pt x="88060" y="2947524"/>
                  </a:lnTo>
                  <a:lnTo>
                    <a:pt x="52076" y="2919722"/>
                  </a:lnTo>
                  <a:lnTo>
                    <a:pt x="24274" y="2883735"/>
                  </a:lnTo>
                  <a:lnTo>
                    <a:pt x="6351" y="2841258"/>
                  </a:lnTo>
                  <a:lnTo>
                    <a:pt x="0" y="2793987"/>
                  </a:lnTo>
                  <a:lnTo>
                    <a:pt x="0" y="177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24000" y="304801"/>
              <a:ext cx="1828800" cy="304800"/>
            </a:xfrm>
            <a:custGeom>
              <a:avLst/>
              <a:gdLst/>
              <a:ahLst/>
              <a:cxnLst/>
              <a:rect l="l" t="t" r="r" b="b"/>
              <a:pathLst>
                <a:path w="1828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778000" y="0"/>
                  </a:lnTo>
                  <a:lnTo>
                    <a:pt x="1797772" y="3992"/>
                  </a:lnTo>
                  <a:lnTo>
                    <a:pt x="1813920" y="14879"/>
                  </a:lnTo>
                  <a:lnTo>
                    <a:pt x="1824807" y="31027"/>
                  </a:lnTo>
                  <a:lnTo>
                    <a:pt x="1828800" y="50800"/>
                  </a:lnTo>
                  <a:lnTo>
                    <a:pt x="1828800" y="254000"/>
                  </a:lnTo>
                  <a:lnTo>
                    <a:pt x="1824807" y="273772"/>
                  </a:lnTo>
                  <a:lnTo>
                    <a:pt x="1813920" y="289920"/>
                  </a:lnTo>
                  <a:lnTo>
                    <a:pt x="1797772" y="300807"/>
                  </a:lnTo>
                  <a:lnTo>
                    <a:pt x="1778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14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71475" y="295275"/>
            <a:ext cx="8478520" cy="6344920"/>
            <a:chOff x="371475" y="295275"/>
            <a:chExt cx="8478520" cy="6344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531" y="370332"/>
              <a:ext cx="8403335" cy="62697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475" y="295275"/>
              <a:ext cx="8401050" cy="6267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6083" y="2729483"/>
              <a:ext cx="2999231" cy="27127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795" y="2726435"/>
              <a:ext cx="3051047" cy="274624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33600" y="2667000"/>
            <a:ext cx="2971800" cy="26847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37655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When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Margin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Tab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left margin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 </a:t>
            </a:r>
            <a:r>
              <a:rPr sz="1600" dirty="0">
                <a:latin typeface="Arial"/>
                <a:cs typeface="Arial"/>
              </a:rPr>
              <a:t> individual </a:t>
            </a:r>
            <a:r>
              <a:rPr sz="1600" spc="-5" dirty="0">
                <a:latin typeface="Arial"/>
                <a:cs typeface="Arial"/>
              </a:rPr>
              <a:t>field on the page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give</a:t>
            </a:r>
            <a:r>
              <a:rPr sz="1600" spc="-10" dirty="0">
                <a:latin typeface="Arial"/>
                <a:cs typeface="Arial"/>
              </a:rPr>
              <a:t> 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 </a:t>
            </a:r>
            <a:r>
              <a:rPr sz="1600" dirty="0">
                <a:latin typeface="Arial"/>
                <a:cs typeface="Arial"/>
              </a:rPr>
              <a:t> specific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</a:t>
            </a:r>
            <a:endParaRPr sz="1600">
              <a:latin typeface="Arial"/>
              <a:cs typeface="Arial"/>
            </a:endParaRPr>
          </a:p>
          <a:p>
            <a:pPr marL="90805" marR="12573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example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cursor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“Search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Text”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Margin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instructs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what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enter.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5750" y="895352"/>
            <a:ext cx="5753100" cy="5524500"/>
            <a:chOff x="285750" y="895352"/>
            <a:chExt cx="5753100" cy="5524500"/>
          </a:xfrm>
        </p:grpSpPr>
        <p:sp>
          <p:nvSpPr>
            <p:cNvPr id="10" name="object 10"/>
            <p:cNvSpPr/>
            <p:nvPr/>
          </p:nvSpPr>
          <p:spPr>
            <a:xfrm>
              <a:off x="685800" y="6019801"/>
              <a:ext cx="838200" cy="381000"/>
            </a:xfrm>
            <a:custGeom>
              <a:avLst/>
              <a:gdLst/>
              <a:ahLst/>
              <a:cxnLst/>
              <a:rect l="l" t="t" r="r" b="b"/>
              <a:pathLst>
                <a:path w="8382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774700" y="0"/>
                  </a:lnTo>
                  <a:lnTo>
                    <a:pt x="799414" y="4990"/>
                  </a:lnTo>
                  <a:lnTo>
                    <a:pt x="819599" y="18600"/>
                  </a:lnTo>
                  <a:lnTo>
                    <a:pt x="833209" y="38785"/>
                  </a:lnTo>
                  <a:lnTo>
                    <a:pt x="838200" y="63500"/>
                  </a:lnTo>
                  <a:lnTo>
                    <a:pt x="838200" y="317500"/>
                  </a:lnTo>
                  <a:lnTo>
                    <a:pt x="833209" y="342214"/>
                  </a:lnTo>
                  <a:lnTo>
                    <a:pt x="819599" y="362399"/>
                  </a:lnTo>
                  <a:lnTo>
                    <a:pt x="799414" y="376009"/>
                  </a:lnTo>
                  <a:lnTo>
                    <a:pt x="7747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4800" y="1524005"/>
              <a:ext cx="1524000" cy="1905000"/>
            </a:xfrm>
            <a:custGeom>
              <a:avLst/>
              <a:gdLst/>
              <a:ahLst/>
              <a:cxnLst/>
              <a:rect l="l" t="t" r="r" b="b"/>
              <a:pathLst>
                <a:path w="1524000" h="1905000">
                  <a:moveTo>
                    <a:pt x="0" y="254000"/>
                  </a:moveTo>
                  <a:lnTo>
                    <a:pt x="4092" y="208342"/>
                  </a:lnTo>
                  <a:lnTo>
                    <a:pt x="15890" y="165369"/>
                  </a:lnTo>
                  <a:lnTo>
                    <a:pt x="34677" y="125799"/>
                  </a:lnTo>
                  <a:lnTo>
                    <a:pt x="59736" y="90349"/>
                  </a:lnTo>
                  <a:lnTo>
                    <a:pt x="90349" y="59736"/>
                  </a:lnTo>
                  <a:lnTo>
                    <a:pt x="125799" y="34677"/>
                  </a:lnTo>
                  <a:lnTo>
                    <a:pt x="165369" y="15890"/>
                  </a:lnTo>
                  <a:lnTo>
                    <a:pt x="208342" y="4092"/>
                  </a:lnTo>
                  <a:lnTo>
                    <a:pt x="254000" y="0"/>
                  </a:lnTo>
                  <a:lnTo>
                    <a:pt x="1270000" y="0"/>
                  </a:lnTo>
                  <a:lnTo>
                    <a:pt x="1315657" y="4092"/>
                  </a:lnTo>
                  <a:lnTo>
                    <a:pt x="1358630" y="15890"/>
                  </a:lnTo>
                  <a:lnTo>
                    <a:pt x="1398200" y="34677"/>
                  </a:lnTo>
                  <a:lnTo>
                    <a:pt x="1433650" y="59736"/>
                  </a:lnTo>
                  <a:lnTo>
                    <a:pt x="1464263" y="90349"/>
                  </a:lnTo>
                  <a:lnTo>
                    <a:pt x="1489322" y="125799"/>
                  </a:lnTo>
                  <a:lnTo>
                    <a:pt x="1508109" y="165369"/>
                  </a:lnTo>
                  <a:lnTo>
                    <a:pt x="1519907" y="208342"/>
                  </a:lnTo>
                  <a:lnTo>
                    <a:pt x="1524000" y="254000"/>
                  </a:lnTo>
                  <a:lnTo>
                    <a:pt x="1524000" y="1650987"/>
                  </a:lnTo>
                  <a:lnTo>
                    <a:pt x="1519907" y="1696645"/>
                  </a:lnTo>
                  <a:lnTo>
                    <a:pt x="1508109" y="1739619"/>
                  </a:lnTo>
                  <a:lnTo>
                    <a:pt x="1489322" y="1779190"/>
                  </a:lnTo>
                  <a:lnTo>
                    <a:pt x="1464263" y="1814643"/>
                  </a:lnTo>
                  <a:lnTo>
                    <a:pt x="1433650" y="1845258"/>
                  </a:lnTo>
                  <a:lnTo>
                    <a:pt x="1398200" y="1870319"/>
                  </a:lnTo>
                  <a:lnTo>
                    <a:pt x="1358630" y="1889107"/>
                  </a:lnTo>
                  <a:lnTo>
                    <a:pt x="1315657" y="1900907"/>
                  </a:lnTo>
                  <a:lnTo>
                    <a:pt x="1270000" y="1905000"/>
                  </a:lnTo>
                  <a:lnTo>
                    <a:pt x="254000" y="1905000"/>
                  </a:lnTo>
                  <a:lnTo>
                    <a:pt x="208342" y="1900907"/>
                  </a:lnTo>
                  <a:lnTo>
                    <a:pt x="165369" y="1889107"/>
                  </a:lnTo>
                  <a:lnTo>
                    <a:pt x="125799" y="1870319"/>
                  </a:lnTo>
                  <a:lnTo>
                    <a:pt x="90349" y="1845258"/>
                  </a:lnTo>
                  <a:lnTo>
                    <a:pt x="59736" y="1814643"/>
                  </a:lnTo>
                  <a:lnTo>
                    <a:pt x="34677" y="1779190"/>
                  </a:lnTo>
                  <a:lnTo>
                    <a:pt x="15890" y="1739619"/>
                  </a:lnTo>
                  <a:lnTo>
                    <a:pt x="4092" y="1696645"/>
                  </a:lnTo>
                  <a:lnTo>
                    <a:pt x="0" y="1650987"/>
                  </a:lnTo>
                  <a:lnTo>
                    <a:pt x="0" y="2540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67200" y="914402"/>
              <a:ext cx="1752600" cy="457200"/>
            </a:xfrm>
            <a:custGeom>
              <a:avLst/>
              <a:gdLst/>
              <a:ahLst/>
              <a:cxnLst/>
              <a:rect l="l" t="t" r="r" b="b"/>
              <a:pathLst>
                <a:path w="17526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1676400" y="0"/>
                  </a:lnTo>
                  <a:lnTo>
                    <a:pt x="1706062" y="5987"/>
                  </a:lnTo>
                  <a:lnTo>
                    <a:pt x="1730282" y="22317"/>
                  </a:lnTo>
                  <a:lnTo>
                    <a:pt x="1746612" y="46537"/>
                  </a:lnTo>
                  <a:lnTo>
                    <a:pt x="1752600" y="76200"/>
                  </a:lnTo>
                  <a:lnTo>
                    <a:pt x="1752600" y="381000"/>
                  </a:lnTo>
                  <a:lnTo>
                    <a:pt x="1746612" y="410656"/>
                  </a:lnTo>
                  <a:lnTo>
                    <a:pt x="1730282" y="434878"/>
                  </a:lnTo>
                  <a:lnTo>
                    <a:pt x="1706062" y="451210"/>
                  </a:lnTo>
                  <a:lnTo>
                    <a:pt x="16764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15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1950" y="304800"/>
            <a:ext cx="8479155" cy="6344920"/>
            <a:chOff x="361950" y="304800"/>
            <a:chExt cx="8479155" cy="63449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864" y="379476"/>
              <a:ext cx="8404858" cy="62697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950" y="304800"/>
              <a:ext cx="8401050" cy="62674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6083" y="3186683"/>
              <a:ext cx="2999231" cy="30739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7795" y="3183635"/>
              <a:ext cx="3015995" cy="31120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33600" y="3124200"/>
            <a:ext cx="2971800" cy="30467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1670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When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Help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Tab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left margin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 display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Help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questions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related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-10" dirty="0">
                <a:latin typeface="Arial"/>
                <a:cs typeface="Arial"/>
              </a:rPr>
              <a:t> 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viewing.</a:t>
            </a:r>
            <a:endParaRPr sz="1600">
              <a:latin typeface="Arial"/>
              <a:cs typeface="Arial"/>
            </a:endParaRPr>
          </a:p>
          <a:p>
            <a:pPr marL="90805" marR="419734" algn="just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the question,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answer will appear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separate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pop-up.</a:t>
            </a:r>
            <a:endParaRPr sz="1600">
              <a:latin typeface="Arial"/>
              <a:cs typeface="Arial"/>
            </a:endParaRPr>
          </a:p>
          <a:p>
            <a:pPr marL="90805" marR="16192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example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 </a:t>
            </a:r>
            <a:r>
              <a:rPr sz="1600" dirty="0">
                <a:latin typeface="Arial"/>
                <a:cs typeface="Arial"/>
              </a:rPr>
              <a:t> clicked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“What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codes mean?” 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pop-up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answer.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5750" y="209548"/>
            <a:ext cx="8877300" cy="6130925"/>
            <a:chOff x="285750" y="209548"/>
            <a:chExt cx="8877300" cy="6130925"/>
          </a:xfrm>
        </p:grpSpPr>
        <p:sp>
          <p:nvSpPr>
            <p:cNvPr id="10" name="object 10"/>
            <p:cNvSpPr/>
            <p:nvPr/>
          </p:nvSpPr>
          <p:spPr>
            <a:xfrm>
              <a:off x="1219200" y="6019804"/>
              <a:ext cx="609600" cy="301625"/>
            </a:xfrm>
            <a:custGeom>
              <a:avLst/>
              <a:gdLst/>
              <a:ahLst/>
              <a:cxnLst/>
              <a:rect l="l" t="t" r="r" b="b"/>
              <a:pathLst>
                <a:path w="6096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559333" y="0"/>
                  </a:lnTo>
                  <a:lnTo>
                    <a:pt x="578899" y="3950"/>
                  </a:lnTo>
                  <a:lnTo>
                    <a:pt x="594877" y="14722"/>
                  </a:lnTo>
                  <a:lnTo>
                    <a:pt x="605649" y="30700"/>
                  </a:lnTo>
                  <a:lnTo>
                    <a:pt x="609600" y="50266"/>
                  </a:lnTo>
                  <a:lnTo>
                    <a:pt x="609600" y="251345"/>
                  </a:lnTo>
                  <a:lnTo>
                    <a:pt x="605649" y="270914"/>
                  </a:lnTo>
                  <a:lnTo>
                    <a:pt x="594877" y="286896"/>
                  </a:lnTo>
                  <a:lnTo>
                    <a:pt x="578899" y="297672"/>
                  </a:lnTo>
                  <a:lnTo>
                    <a:pt x="559333" y="301624"/>
                  </a:lnTo>
                  <a:lnTo>
                    <a:pt x="50266" y="301624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4800" y="3124202"/>
              <a:ext cx="1295400" cy="533400"/>
            </a:xfrm>
            <a:custGeom>
              <a:avLst/>
              <a:gdLst/>
              <a:ahLst/>
              <a:cxnLst/>
              <a:rect l="l" t="t" r="r" b="b"/>
              <a:pathLst>
                <a:path w="1295400" h="533400">
                  <a:moveTo>
                    <a:pt x="0" y="88900"/>
                  </a:moveTo>
                  <a:lnTo>
                    <a:pt x="6986" y="54296"/>
                  </a:lnTo>
                  <a:lnTo>
                    <a:pt x="26038" y="26038"/>
                  </a:lnTo>
                  <a:lnTo>
                    <a:pt x="54296" y="6986"/>
                  </a:lnTo>
                  <a:lnTo>
                    <a:pt x="88900" y="0"/>
                  </a:lnTo>
                  <a:lnTo>
                    <a:pt x="1206500" y="0"/>
                  </a:lnTo>
                  <a:lnTo>
                    <a:pt x="1241103" y="6986"/>
                  </a:lnTo>
                  <a:lnTo>
                    <a:pt x="1269361" y="26038"/>
                  </a:lnTo>
                  <a:lnTo>
                    <a:pt x="1288413" y="54296"/>
                  </a:lnTo>
                  <a:lnTo>
                    <a:pt x="1295400" y="88900"/>
                  </a:lnTo>
                  <a:lnTo>
                    <a:pt x="1295400" y="444500"/>
                  </a:lnTo>
                  <a:lnTo>
                    <a:pt x="1288413" y="479103"/>
                  </a:lnTo>
                  <a:lnTo>
                    <a:pt x="1269361" y="507361"/>
                  </a:lnTo>
                  <a:lnTo>
                    <a:pt x="1241103" y="526413"/>
                  </a:lnTo>
                  <a:lnTo>
                    <a:pt x="1206500" y="533400"/>
                  </a:lnTo>
                  <a:lnTo>
                    <a:pt x="88900" y="533400"/>
                  </a:lnTo>
                  <a:lnTo>
                    <a:pt x="54296" y="526413"/>
                  </a:lnTo>
                  <a:lnTo>
                    <a:pt x="26038" y="507361"/>
                  </a:lnTo>
                  <a:lnTo>
                    <a:pt x="6986" y="479103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62550" y="304812"/>
              <a:ext cx="3981449" cy="35607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181600" y="228598"/>
              <a:ext cx="3962400" cy="3733800"/>
            </a:xfrm>
            <a:custGeom>
              <a:avLst/>
              <a:gdLst/>
              <a:ahLst/>
              <a:cxnLst/>
              <a:rect l="l" t="t" r="r" b="b"/>
              <a:pathLst>
                <a:path w="3962400" h="3733800">
                  <a:moveTo>
                    <a:pt x="0" y="622312"/>
                  </a:moveTo>
                  <a:lnTo>
                    <a:pt x="1872" y="573680"/>
                  </a:lnTo>
                  <a:lnTo>
                    <a:pt x="7396" y="526071"/>
                  </a:lnTo>
                  <a:lnTo>
                    <a:pt x="16435" y="479624"/>
                  </a:lnTo>
                  <a:lnTo>
                    <a:pt x="28849" y="434477"/>
                  </a:lnTo>
                  <a:lnTo>
                    <a:pt x="44501" y="390769"/>
                  </a:lnTo>
                  <a:lnTo>
                    <a:pt x="63251" y="348638"/>
                  </a:lnTo>
                  <a:lnTo>
                    <a:pt x="84962" y="308222"/>
                  </a:lnTo>
                  <a:lnTo>
                    <a:pt x="109495" y="269660"/>
                  </a:lnTo>
                  <a:lnTo>
                    <a:pt x="136713" y="233090"/>
                  </a:lnTo>
                  <a:lnTo>
                    <a:pt x="166476" y="198651"/>
                  </a:lnTo>
                  <a:lnTo>
                    <a:pt x="198646" y="166480"/>
                  </a:lnTo>
                  <a:lnTo>
                    <a:pt x="233085" y="136717"/>
                  </a:lnTo>
                  <a:lnTo>
                    <a:pt x="269654" y="109499"/>
                  </a:lnTo>
                  <a:lnTo>
                    <a:pt x="308216" y="84965"/>
                  </a:lnTo>
                  <a:lnTo>
                    <a:pt x="348632" y="63253"/>
                  </a:lnTo>
                  <a:lnTo>
                    <a:pt x="390763" y="44502"/>
                  </a:lnTo>
                  <a:lnTo>
                    <a:pt x="434472" y="28850"/>
                  </a:lnTo>
                  <a:lnTo>
                    <a:pt x="479620" y="16436"/>
                  </a:lnTo>
                  <a:lnTo>
                    <a:pt x="526068" y="7397"/>
                  </a:lnTo>
                  <a:lnTo>
                    <a:pt x="573678" y="1872"/>
                  </a:lnTo>
                  <a:lnTo>
                    <a:pt x="622312" y="0"/>
                  </a:lnTo>
                  <a:lnTo>
                    <a:pt x="3340087" y="0"/>
                  </a:lnTo>
                  <a:lnTo>
                    <a:pt x="3388721" y="1872"/>
                  </a:lnTo>
                  <a:lnTo>
                    <a:pt x="3436331" y="7397"/>
                  </a:lnTo>
                  <a:lnTo>
                    <a:pt x="3482779" y="16436"/>
                  </a:lnTo>
                  <a:lnTo>
                    <a:pt x="3527927" y="28850"/>
                  </a:lnTo>
                  <a:lnTo>
                    <a:pt x="3571636" y="44502"/>
                  </a:lnTo>
                  <a:lnTo>
                    <a:pt x="3613767" y="63253"/>
                  </a:lnTo>
                  <a:lnTo>
                    <a:pt x="3654183" y="84965"/>
                  </a:lnTo>
                  <a:lnTo>
                    <a:pt x="3692745" y="109499"/>
                  </a:lnTo>
                  <a:lnTo>
                    <a:pt x="3729314" y="136717"/>
                  </a:lnTo>
                  <a:lnTo>
                    <a:pt x="3763753" y="166480"/>
                  </a:lnTo>
                  <a:lnTo>
                    <a:pt x="3795923" y="198651"/>
                  </a:lnTo>
                  <a:lnTo>
                    <a:pt x="3825686" y="233090"/>
                  </a:lnTo>
                  <a:lnTo>
                    <a:pt x="3852904" y="269660"/>
                  </a:lnTo>
                  <a:lnTo>
                    <a:pt x="3877437" y="308222"/>
                  </a:lnTo>
                  <a:lnTo>
                    <a:pt x="3899148" y="348638"/>
                  </a:lnTo>
                  <a:lnTo>
                    <a:pt x="3917898" y="390769"/>
                  </a:lnTo>
                  <a:lnTo>
                    <a:pt x="3933550" y="434477"/>
                  </a:lnTo>
                  <a:lnTo>
                    <a:pt x="3945964" y="479624"/>
                  </a:lnTo>
                  <a:lnTo>
                    <a:pt x="3955003" y="526071"/>
                  </a:lnTo>
                  <a:lnTo>
                    <a:pt x="3960527" y="573680"/>
                  </a:lnTo>
                  <a:lnTo>
                    <a:pt x="3962400" y="622312"/>
                  </a:lnTo>
                  <a:lnTo>
                    <a:pt x="3962400" y="3111487"/>
                  </a:lnTo>
                  <a:lnTo>
                    <a:pt x="3960527" y="3160121"/>
                  </a:lnTo>
                  <a:lnTo>
                    <a:pt x="3955003" y="3207731"/>
                  </a:lnTo>
                  <a:lnTo>
                    <a:pt x="3945964" y="3254179"/>
                  </a:lnTo>
                  <a:lnTo>
                    <a:pt x="3933550" y="3299327"/>
                  </a:lnTo>
                  <a:lnTo>
                    <a:pt x="3917898" y="3343036"/>
                  </a:lnTo>
                  <a:lnTo>
                    <a:pt x="3899148" y="3385167"/>
                  </a:lnTo>
                  <a:lnTo>
                    <a:pt x="3877437" y="3425583"/>
                  </a:lnTo>
                  <a:lnTo>
                    <a:pt x="3852904" y="3464145"/>
                  </a:lnTo>
                  <a:lnTo>
                    <a:pt x="3825686" y="3500714"/>
                  </a:lnTo>
                  <a:lnTo>
                    <a:pt x="3795923" y="3535153"/>
                  </a:lnTo>
                  <a:lnTo>
                    <a:pt x="3763753" y="3567323"/>
                  </a:lnTo>
                  <a:lnTo>
                    <a:pt x="3729314" y="3597086"/>
                  </a:lnTo>
                  <a:lnTo>
                    <a:pt x="3692745" y="3624304"/>
                  </a:lnTo>
                  <a:lnTo>
                    <a:pt x="3654183" y="3648837"/>
                  </a:lnTo>
                  <a:lnTo>
                    <a:pt x="3613767" y="3670548"/>
                  </a:lnTo>
                  <a:lnTo>
                    <a:pt x="3571636" y="3689298"/>
                  </a:lnTo>
                  <a:lnTo>
                    <a:pt x="3527927" y="3704950"/>
                  </a:lnTo>
                  <a:lnTo>
                    <a:pt x="3482779" y="3717364"/>
                  </a:lnTo>
                  <a:lnTo>
                    <a:pt x="3436331" y="3726403"/>
                  </a:lnTo>
                  <a:lnTo>
                    <a:pt x="3388721" y="3731927"/>
                  </a:lnTo>
                  <a:lnTo>
                    <a:pt x="3340087" y="3733800"/>
                  </a:lnTo>
                  <a:lnTo>
                    <a:pt x="622312" y="3733800"/>
                  </a:lnTo>
                  <a:lnTo>
                    <a:pt x="573678" y="3731927"/>
                  </a:lnTo>
                  <a:lnTo>
                    <a:pt x="526068" y="3726403"/>
                  </a:lnTo>
                  <a:lnTo>
                    <a:pt x="479620" y="3717364"/>
                  </a:lnTo>
                  <a:lnTo>
                    <a:pt x="434472" y="3704950"/>
                  </a:lnTo>
                  <a:lnTo>
                    <a:pt x="390763" y="3689298"/>
                  </a:lnTo>
                  <a:lnTo>
                    <a:pt x="348632" y="3670548"/>
                  </a:lnTo>
                  <a:lnTo>
                    <a:pt x="308216" y="3648837"/>
                  </a:lnTo>
                  <a:lnTo>
                    <a:pt x="269654" y="3624304"/>
                  </a:lnTo>
                  <a:lnTo>
                    <a:pt x="233085" y="3597086"/>
                  </a:lnTo>
                  <a:lnTo>
                    <a:pt x="198646" y="3567323"/>
                  </a:lnTo>
                  <a:lnTo>
                    <a:pt x="166476" y="3535153"/>
                  </a:lnTo>
                  <a:lnTo>
                    <a:pt x="136713" y="3500714"/>
                  </a:lnTo>
                  <a:lnTo>
                    <a:pt x="109495" y="3464145"/>
                  </a:lnTo>
                  <a:lnTo>
                    <a:pt x="84962" y="3425583"/>
                  </a:lnTo>
                  <a:lnTo>
                    <a:pt x="63251" y="3385167"/>
                  </a:lnTo>
                  <a:lnTo>
                    <a:pt x="44501" y="3343036"/>
                  </a:lnTo>
                  <a:lnTo>
                    <a:pt x="28849" y="3299327"/>
                  </a:lnTo>
                  <a:lnTo>
                    <a:pt x="16435" y="3254179"/>
                  </a:lnTo>
                  <a:lnTo>
                    <a:pt x="7396" y="3207731"/>
                  </a:lnTo>
                  <a:lnTo>
                    <a:pt x="1872" y="3160121"/>
                  </a:lnTo>
                  <a:lnTo>
                    <a:pt x="0" y="3111487"/>
                  </a:lnTo>
                  <a:lnTo>
                    <a:pt x="0" y="622312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740" y="865123"/>
            <a:ext cx="8123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Remember</a:t>
            </a:r>
            <a:r>
              <a:rPr b="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that</a:t>
            </a:r>
            <a:r>
              <a:rPr b="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</a:t>
            </a:r>
            <a:r>
              <a:rPr b="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have</a:t>
            </a:r>
            <a:r>
              <a:rPr b="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</a:t>
            </a:r>
            <a:r>
              <a:rPr b="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mini</a:t>
            </a:r>
            <a:r>
              <a:rPr b="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tabs</a:t>
            </a:r>
            <a:r>
              <a:rPr b="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that</a:t>
            </a:r>
            <a:r>
              <a:rPr b="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will</a:t>
            </a:r>
            <a:r>
              <a:rPr b="0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help</a:t>
            </a:r>
            <a:r>
              <a:rPr b="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</a:t>
            </a:r>
            <a:r>
              <a:rPr b="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move</a:t>
            </a:r>
            <a:r>
              <a:rPr b="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through</a:t>
            </a:r>
            <a:r>
              <a:rPr b="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VA-ONCE.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9740" y="1688084"/>
            <a:ext cx="8125459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19380" indent="-45720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TASKS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tab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located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bottom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left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corner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every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70" dirty="0">
                <a:latin typeface="Arial"/>
                <a:cs typeface="Arial"/>
              </a:rPr>
              <a:t>VA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ONCE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screen </a:t>
            </a:r>
            <a:r>
              <a:rPr sz="1800" spc="-49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will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bring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you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back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Main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Task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Buttons.</a:t>
            </a:r>
            <a:endParaRPr sz="1800">
              <a:latin typeface="Arial"/>
              <a:cs typeface="Arial"/>
            </a:endParaRPr>
          </a:p>
          <a:p>
            <a:pPr marL="469900" marR="186690" indent="-45720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MARGIN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tab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located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next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Tasks</a:t>
            </a:r>
            <a:r>
              <a:rPr sz="1800" spc="-5" dirty="0">
                <a:latin typeface="Arial"/>
                <a:cs typeface="Arial"/>
              </a:rPr>
              <a:t> tab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provides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you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with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help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text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specific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each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field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on</a:t>
            </a:r>
            <a:r>
              <a:rPr sz="1800" spc="-5" dirty="0">
                <a:latin typeface="Arial"/>
                <a:cs typeface="Arial"/>
              </a:rPr>
              <a:t> 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page.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If </a:t>
            </a:r>
            <a:r>
              <a:rPr sz="1800" spc="-5" dirty="0">
                <a:latin typeface="Arial"/>
                <a:cs typeface="Arial"/>
              </a:rPr>
              <a:t>the cursor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not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in a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field,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Margin 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text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will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be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specific</a:t>
            </a:r>
            <a:r>
              <a:rPr sz="1800" dirty="0">
                <a:latin typeface="Arial"/>
                <a:cs typeface="Arial"/>
              </a:rPr>
              <a:t> to</a:t>
            </a:r>
            <a:r>
              <a:rPr sz="1800" spc="-5" dirty="0">
                <a:latin typeface="Arial"/>
                <a:cs typeface="Arial"/>
              </a:rPr>
              <a:t> the </a:t>
            </a:r>
            <a:r>
              <a:rPr sz="1800" spc="-15" dirty="0">
                <a:latin typeface="Arial"/>
                <a:cs typeface="Arial"/>
              </a:rPr>
              <a:t>page.</a:t>
            </a:r>
            <a:endParaRPr sz="18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HELP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tab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located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next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Margin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tab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provides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you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with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Frequently </a:t>
            </a:r>
            <a:r>
              <a:rPr sz="1800" spc="-5" dirty="0">
                <a:latin typeface="Arial"/>
                <a:cs typeface="Arial"/>
              </a:rPr>
              <a:t> asked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questions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regarding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page.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Clicking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on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question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will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bring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up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 </a:t>
            </a:r>
            <a:r>
              <a:rPr sz="1800" spc="-48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pop-up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box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with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</a:t>
            </a:r>
            <a:r>
              <a:rPr sz="1800" spc="-25" dirty="0">
                <a:latin typeface="Arial"/>
                <a:cs typeface="Arial"/>
              </a:rPr>
              <a:t>answer.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At 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bottom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of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screen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when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the </a:t>
            </a:r>
            <a:r>
              <a:rPr sz="1800" spc="-10" dirty="0">
                <a:latin typeface="Arial"/>
                <a:cs typeface="Arial"/>
              </a:rPr>
              <a:t>Help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75" dirty="0">
                <a:latin typeface="Arial"/>
                <a:cs typeface="Arial"/>
              </a:rPr>
              <a:t>Tab 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selected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also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link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for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Keyboard</a:t>
            </a:r>
            <a:r>
              <a:rPr sz="1800" spc="3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shortcuts</a:t>
            </a:r>
            <a:r>
              <a:rPr sz="180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if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you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prefer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using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keyboard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the </a:t>
            </a:r>
            <a:r>
              <a:rPr sz="1800" spc="-10" dirty="0">
                <a:latin typeface="Arial"/>
                <a:cs typeface="Arial"/>
              </a:rPr>
              <a:t>mouse.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17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81000" y="533400"/>
            <a:ext cx="7393305" cy="4628515"/>
            <a:chOff x="381000" y="533400"/>
            <a:chExt cx="7393305" cy="46285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275" y="760475"/>
              <a:ext cx="6708647" cy="44013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600" y="685800"/>
              <a:ext cx="6705599" cy="43989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" y="595884"/>
              <a:ext cx="4751831" cy="390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96" y="895350"/>
              <a:ext cx="4335779" cy="12725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1000" y="533400"/>
              <a:ext cx="4724400" cy="361950"/>
            </a:xfrm>
            <a:custGeom>
              <a:avLst/>
              <a:gdLst/>
              <a:ahLst/>
              <a:cxnLst/>
              <a:rect l="l" t="t" r="r" b="b"/>
              <a:pathLst>
                <a:path w="4724400" h="361950">
                  <a:moveTo>
                    <a:pt x="47244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4724400" y="361950"/>
                  </a:lnTo>
                  <a:lnTo>
                    <a:pt x="4724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1000" y="533400"/>
            <a:ext cx="4724400" cy="3619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Processing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Flow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Definitions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1000" y="5105400"/>
            <a:ext cx="7710170" cy="1537970"/>
            <a:chOff x="381000" y="5105400"/>
            <a:chExt cx="7710170" cy="153797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484" y="5167884"/>
              <a:ext cx="7647431" cy="14401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196" y="5164835"/>
              <a:ext cx="7627618" cy="14782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81000" y="5105400"/>
              <a:ext cx="7620000" cy="1412875"/>
            </a:xfrm>
            <a:custGeom>
              <a:avLst/>
              <a:gdLst/>
              <a:ahLst/>
              <a:cxnLst/>
              <a:rect l="l" t="t" r="r" b="b"/>
              <a:pathLst>
                <a:path w="7620000" h="1412875">
                  <a:moveTo>
                    <a:pt x="7620000" y="0"/>
                  </a:moveTo>
                  <a:lnTo>
                    <a:pt x="0" y="0"/>
                  </a:lnTo>
                  <a:lnTo>
                    <a:pt x="0" y="1412875"/>
                  </a:lnTo>
                  <a:lnTo>
                    <a:pt x="7620000" y="1412875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1000" y="5105400"/>
            <a:ext cx="7620000" cy="141287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19812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major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VA-ONCE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an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associated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code.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right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corner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viewed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icon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number.</a:t>
            </a:r>
            <a:endParaRPr sz="1600">
              <a:latin typeface="Arial"/>
              <a:cs typeface="Arial"/>
            </a:endParaRPr>
          </a:p>
          <a:p>
            <a:pPr marL="90805" marR="280035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last </a:t>
            </a:r>
            <a:r>
              <a:rPr sz="1600" spc="-5" dirty="0">
                <a:latin typeface="Arial"/>
                <a:cs typeface="Arial"/>
              </a:rPr>
              <a:t>action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also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next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18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33" y="3313277"/>
            <a:ext cx="5876544" cy="20182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102979"/>
            <a:ext cx="5357862" cy="11724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19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12505" cy="6478905"/>
            <a:chOff x="228600" y="228600"/>
            <a:chExt cx="8612505" cy="6478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537447" cy="6403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534400" cy="6400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5083" y="1738883"/>
              <a:ext cx="6504431" cy="21015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6" y="3749421"/>
              <a:ext cx="6278879" cy="12306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52600" y="1676400"/>
            <a:ext cx="6477000" cy="20732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Preferences</a:t>
            </a:r>
            <a:endParaRPr sz="1600">
              <a:latin typeface="Arial"/>
              <a:cs typeface="Arial"/>
            </a:endParaRPr>
          </a:p>
          <a:p>
            <a:pPr marL="90805" marR="40767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User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Preferences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allows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edit</a:t>
            </a:r>
            <a:r>
              <a:rPr sz="1600" i="1" dirty="0">
                <a:latin typeface="Arial"/>
                <a:cs typeface="Arial"/>
              </a:rPr>
              <a:t> basic</a:t>
            </a:r>
            <a:r>
              <a:rPr sz="1600" i="1" spc="-5" dirty="0">
                <a:latin typeface="Arial"/>
                <a:cs typeface="Arial"/>
              </a:rPr>
              <a:t> functions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such </a:t>
            </a:r>
            <a:r>
              <a:rPr sz="1600" i="1" spc="-5" dirty="0">
                <a:latin typeface="Arial"/>
                <a:cs typeface="Arial"/>
              </a:rPr>
              <a:t>as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name,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phone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number,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email,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password,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along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with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setting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defaults.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ADMIN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BUTTON.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PREFERENCES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3537" y="361952"/>
            <a:ext cx="2551430" cy="2326005"/>
            <a:chOff x="363537" y="361952"/>
            <a:chExt cx="2551430" cy="2326005"/>
          </a:xfrm>
        </p:grpSpPr>
        <p:sp>
          <p:nvSpPr>
            <p:cNvPr id="10" name="object 10"/>
            <p:cNvSpPr/>
            <p:nvPr/>
          </p:nvSpPr>
          <p:spPr>
            <a:xfrm>
              <a:off x="382587" y="1982790"/>
              <a:ext cx="841375" cy="685800"/>
            </a:xfrm>
            <a:custGeom>
              <a:avLst/>
              <a:gdLst/>
              <a:ahLst/>
              <a:cxnLst/>
              <a:rect l="l" t="t" r="r" b="b"/>
              <a:pathLst>
                <a:path w="841375" h="685800">
                  <a:moveTo>
                    <a:pt x="0" y="114300"/>
                  </a:moveTo>
                  <a:lnTo>
                    <a:pt x="8981" y="69806"/>
                  </a:lnTo>
                  <a:lnTo>
                    <a:pt x="33475" y="33475"/>
                  </a:lnTo>
                  <a:lnTo>
                    <a:pt x="69806" y="8981"/>
                  </a:lnTo>
                  <a:lnTo>
                    <a:pt x="114300" y="0"/>
                  </a:lnTo>
                  <a:lnTo>
                    <a:pt x="727075" y="0"/>
                  </a:lnTo>
                  <a:lnTo>
                    <a:pt x="771562" y="8981"/>
                  </a:lnTo>
                  <a:lnTo>
                    <a:pt x="807894" y="33475"/>
                  </a:lnTo>
                  <a:lnTo>
                    <a:pt x="832391" y="69806"/>
                  </a:lnTo>
                  <a:lnTo>
                    <a:pt x="841375" y="114300"/>
                  </a:lnTo>
                  <a:lnTo>
                    <a:pt x="841375" y="571500"/>
                  </a:lnTo>
                  <a:lnTo>
                    <a:pt x="832391" y="615987"/>
                  </a:lnTo>
                  <a:lnTo>
                    <a:pt x="807894" y="652319"/>
                  </a:lnTo>
                  <a:lnTo>
                    <a:pt x="771562" y="676816"/>
                  </a:lnTo>
                  <a:lnTo>
                    <a:pt x="727075" y="685800"/>
                  </a:lnTo>
                  <a:lnTo>
                    <a:pt x="114300" y="685800"/>
                  </a:lnTo>
                  <a:lnTo>
                    <a:pt x="69806" y="676816"/>
                  </a:lnTo>
                  <a:lnTo>
                    <a:pt x="33475" y="652319"/>
                  </a:lnTo>
                  <a:lnTo>
                    <a:pt x="8981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4000" y="381002"/>
              <a:ext cx="1371600" cy="609600"/>
            </a:xfrm>
            <a:custGeom>
              <a:avLst/>
              <a:gdLst/>
              <a:ahLst/>
              <a:cxnLst/>
              <a:rect l="l" t="t" r="r" b="b"/>
              <a:pathLst>
                <a:path w="1371600" h="609600">
                  <a:moveTo>
                    <a:pt x="0" y="101600"/>
                  </a:moveTo>
                  <a:lnTo>
                    <a:pt x="7984" y="62054"/>
                  </a:lnTo>
                  <a:lnTo>
                    <a:pt x="29759" y="29759"/>
                  </a:lnTo>
                  <a:lnTo>
                    <a:pt x="62054" y="7984"/>
                  </a:lnTo>
                  <a:lnTo>
                    <a:pt x="101600" y="0"/>
                  </a:lnTo>
                  <a:lnTo>
                    <a:pt x="1270000" y="0"/>
                  </a:lnTo>
                  <a:lnTo>
                    <a:pt x="1309545" y="7984"/>
                  </a:lnTo>
                  <a:lnTo>
                    <a:pt x="1341840" y="29759"/>
                  </a:lnTo>
                  <a:lnTo>
                    <a:pt x="1363615" y="62054"/>
                  </a:lnTo>
                  <a:lnTo>
                    <a:pt x="1371600" y="101600"/>
                  </a:lnTo>
                  <a:lnTo>
                    <a:pt x="1371600" y="508000"/>
                  </a:lnTo>
                  <a:lnTo>
                    <a:pt x="1363615" y="547545"/>
                  </a:lnTo>
                  <a:lnTo>
                    <a:pt x="1341840" y="579840"/>
                  </a:lnTo>
                  <a:lnTo>
                    <a:pt x="1309545" y="601615"/>
                  </a:lnTo>
                  <a:lnTo>
                    <a:pt x="1270000" y="609600"/>
                  </a:lnTo>
                  <a:lnTo>
                    <a:pt x="101600" y="609600"/>
                  </a:lnTo>
                  <a:lnTo>
                    <a:pt x="62054" y="601615"/>
                  </a:lnTo>
                  <a:lnTo>
                    <a:pt x="29759" y="579840"/>
                  </a:lnTo>
                  <a:lnTo>
                    <a:pt x="7984" y="547545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31723"/>
            <a:ext cx="558038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The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spc="-25" dirty="0">
                <a:latin typeface="Arial"/>
                <a:cs typeface="Arial"/>
              </a:rPr>
              <a:t>VA-ONCE</a:t>
            </a:r>
            <a:r>
              <a:rPr sz="1800" b="1" i="1" spc="1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Quick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Reference</a:t>
            </a:r>
            <a:r>
              <a:rPr sz="1800" b="1" i="1" spc="2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User</a:t>
            </a:r>
            <a:r>
              <a:rPr sz="1800" b="1" i="1" spc="10" dirty="0">
                <a:latin typeface="Arial"/>
                <a:cs typeface="Arial"/>
              </a:rPr>
              <a:t> </a:t>
            </a:r>
            <a:r>
              <a:rPr sz="1800" b="1" i="1" dirty="0">
                <a:latin typeface="Arial"/>
                <a:cs typeface="Arial"/>
              </a:rPr>
              <a:t>Guide</a:t>
            </a:r>
            <a:r>
              <a:rPr sz="1800" b="1" i="1" spc="-2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was </a:t>
            </a:r>
            <a:r>
              <a:rPr sz="1800" i="1" spc="-5" dirty="0">
                <a:latin typeface="Arial"/>
                <a:cs typeface="Arial"/>
              </a:rPr>
              <a:t> created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especially</a:t>
            </a:r>
            <a:r>
              <a:rPr sz="1800" i="1" spc="2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for you,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the </a:t>
            </a:r>
            <a:r>
              <a:rPr sz="1800" i="1" spc="-10" dirty="0">
                <a:latin typeface="Arial"/>
                <a:cs typeface="Arial"/>
              </a:rPr>
              <a:t>school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certifying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official. 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Whether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you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are a novice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taking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over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the </a:t>
            </a:r>
            <a:r>
              <a:rPr sz="1800" i="1" spc="-10" dirty="0">
                <a:latin typeface="Arial"/>
                <a:cs typeface="Arial"/>
              </a:rPr>
              <a:t>duties</a:t>
            </a:r>
            <a:r>
              <a:rPr sz="1800" i="1" spc="20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as 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certifying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official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or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 </a:t>
            </a:r>
            <a:r>
              <a:rPr sz="1800" i="1" spc="-10" dirty="0">
                <a:latin typeface="Arial"/>
                <a:cs typeface="Arial"/>
              </a:rPr>
              <a:t>seasoned</a:t>
            </a:r>
            <a:r>
              <a:rPr sz="1800" i="1" spc="20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“Veteran”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of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15" dirty="0">
                <a:latin typeface="Arial"/>
                <a:cs typeface="Arial"/>
              </a:rPr>
              <a:t>VA-ONCE,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we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hope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that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this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quick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reference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guide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will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make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a 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great</a:t>
            </a:r>
            <a:r>
              <a:rPr sz="1800" i="1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desktop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reference</a:t>
            </a:r>
            <a:r>
              <a:rPr sz="1800" i="1" spc="10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for </a:t>
            </a:r>
            <a:r>
              <a:rPr sz="1800" i="1" spc="-10" dirty="0">
                <a:latin typeface="Arial"/>
                <a:cs typeface="Arial"/>
              </a:rPr>
              <a:t>you.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9140" y="2526284"/>
            <a:ext cx="2086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0" i="1" spc="-5" dirty="0"/>
              <a:t>AC&amp;L </a:t>
            </a:r>
            <a:r>
              <a:rPr b="0" i="1" spc="-5" dirty="0">
                <a:latin typeface="Arial"/>
                <a:cs typeface="Arial"/>
              </a:rPr>
              <a:t>Staff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3747008"/>
            <a:ext cx="5453380" cy="1610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3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contained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within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manual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based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dirty="0">
                <a:latin typeface="Arial"/>
                <a:cs typeface="Arial"/>
              </a:rPr>
              <a:t>fictitious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names,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social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security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numbers,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other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personal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identifiable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information.</a:t>
            </a:r>
            <a:endParaRPr sz="1600" dirty="0">
              <a:latin typeface="Arial"/>
              <a:cs typeface="Arial"/>
            </a:endParaRPr>
          </a:p>
          <a:p>
            <a:pPr marL="12700" marR="35814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VA-ONCE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Quick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Reference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Guide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general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reference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guide.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Always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contact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lang="en-US" sz="1600" spc="35" dirty="0">
                <a:latin typeface="Arial"/>
                <a:cs typeface="Arial"/>
              </a:rPr>
              <a:t>VA </a:t>
            </a:r>
            <a:r>
              <a:rPr sz="1600" spc="-5" dirty="0">
                <a:latin typeface="Arial"/>
                <a:cs typeface="Arial"/>
              </a:rPr>
              <a:t>Education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Liaison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Representative</a:t>
            </a:r>
            <a:r>
              <a:rPr lang="en-US" sz="1600" spc="-5" dirty="0">
                <a:latin typeface="Arial"/>
                <a:cs typeface="Arial"/>
              </a:rPr>
              <a:t> (ELR)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clarification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needed.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53190" y="1300304"/>
            <a:ext cx="1816100" cy="853440"/>
            <a:chOff x="6553190" y="1300304"/>
            <a:chExt cx="1816100" cy="8534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190" y="1300304"/>
              <a:ext cx="1815690" cy="8532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799" y="1466850"/>
              <a:ext cx="507999" cy="6985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2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20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399" y="114300"/>
            <a:ext cx="8764905" cy="6593205"/>
            <a:chOff x="152399" y="1143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188976"/>
              <a:ext cx="8689835" cy="6518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143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3" y="5091684"/>
              <a:ext cx="6656831" cy="1123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6124409"/>
              <a:ext cx="4529327" cy="12551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9600" y="5029200"/>
            <a:ext cx="6629400" cy="10953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Preferences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DEFAULT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STATE.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find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76350" y="844550"/>
            <a:ext cx="5295900" cy="3441700"/>
            <a:chOff x="1276350" y="844550"/>
            <a:chExt cx="5295900" cy="3441700"/>
          </a:xfrm>
        </p:grpSpPr>
        <p:sp>
          <p:nvSpPr>
            <p:cNvPr id="10" name="object 10"/>
            <p:cNvSpPr/>
            <p:nvPr/>
          </p:nvSpPr>
          <p:spPr>
            <a:xfrm>
              <a:off x="1447800" y="844549"/>
              <a:ext cx="3276600" cy="522605"/>
            </a:xfrm>
            <a:custGeom>
              <a:avLst/>
              <a:gdLst/>
              <a:ahLst/>
              <a:cxnLst/>
              <a:rect l="l" t="t" r="r" b="b"/>
              <a:pathLst>
                <a:path w="3276600" h="522605">
                  <a:moveTo>
                    <a:pt x="457200" y="3175"/>
                  </a:moveTo>
                  <a:lnTo>
                    <a:pt x="0" y="3175"/>
                  </a:lnTo>
                  <a:lnTo>
                    <a:pt x="0" y="136525"/>
                  </a:lnTo>
                  <a:lnTo>
                    <a:pt x="457200" y="136525"/>
                  </a:lnTo>
                  <a:lnTo>
                    <a:pt x="457200" y="3175"/>
                  </a:lnTo>
                  <a:close/>
                </a:path>
                <a:path w="3276600" h="522605">
                  <a:moveTo>
                    <a:pt x="762000" y="379412"/>
                  </a:moveTo>
                  <a:lnTo>
                    <a:pt x="0" y="379412"/>
                  </a:lnTo>
                  <a:lnTo>
                    <a:pt x="0" y="522287"/>
                  </a:lnTo>
                  <a:lnTo>
                    <a:pt x="762000" y="522287"/>
                  </a:lnTo>
                  <a:lnTo>
                    <a:pt x="762000" y="379412"/>
                  </a:lnTo>
                  <a:close/>
                </a:path>
                <a:path w="3276600" h="522605">
                  <a:moveTo>
                    <a:pt x="2895600" y="0"/>
                  </a:moveTo>
                  <a:lnTo>
                    <a:pt x="2514600" y="0"/>
                  </a:lnTo>
                  <a:lnTo>
                    <a:pt x="2514600" y="139700"/>
                  </a:lnTo>
                  <a:lnTo>
                    <a:pt x="2895600" y="139700"/>
                  </a:lnTo>
                  <a:lnTo>
                    <a:pt x="2895600" y="0"/>
                  </a:lnTo>
                  <a:close/>
                </a:path>
                <a:path w="3276600" h="522605">
                  <a:moveTo>
                    <a:pt x="3276600" y="381000"/>
                  </a:moveTo>
                  <a:lnTo>
                    <a:pt x="2209800" y="381000"/>
                  </a:lnTo>
                  <a:lnTo>
                    <a:pt x="2209800" y="520700"/>
                  </a:lnTo>
                  <a:lnTo>
                    <a:pt x="3276600" y="520700"/>
                  </a:lnTo>
                  <a:lnTo>
                    <a:pt x="3276600" y="381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600" y="3886201"/>
              <a:ext cx="2667000" cy="381000"/>
            </a:xfrm>
            <a:custGeom>
              <a:avLst/>
              <a:gdLst/>
              <a:ahLst/>
              <a:cxnLst/>
              <a:rect l="l" t="t" r="r" b="b"/>
              <a:pathLst>
                <a:path w="26670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2603500" y="0"/>
                  </a:lnTo>
                  <a:lnTo>
                    <a:pt x="2628214" y="4990"/>
                  </a:lnTo>
                  <a:lnTo>
                    <a:pt x="2648399" y="18600"/>
                  </a:lnTo>
                  <a:lnTo>
                    <a:pt x="2662009" y="38785"/>
                  </a:lnTo>
                  <a:lnTo>
                    <a:pt x="2667000" y="63500"/>
                  </a:lnTo>
                  <a:lnTo>
                    <a:pt x="2667000" y="317500"/>
                  </a:lnTo>
                  <a:lnTo>
                    <a:pt x="2662009" y="342214"/>
                  </a:lnTo>
                  <a:lnTo>
                    <a:pt x="2648399" y="362399"/>
                  </a:lnTo>
                  <a:lnTo>
                    <a:pt x="2628214" y="376009"/>
                  </a:lnTo>
                  <a:lnTo>
                    <a:pt x="26035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5400" y="2286005"/>
              <a:ext cx="5257800" cy="301625"/>
            </a:xfrm>
            <a:custGeom>
              <a:avLst/>
              <a:gdLst/>
              <a:ahLst/>
              <a:cxnLst/>
              <a:rect l="l" t="t" r="r" b="b"/>
              <a:pathLst>
                <a:path w="52578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5207533" y="0"/>
                  </a:lnTo>
                  <a:lnTo>
                    <a:pt x="5227099" y="3950"/>
                  </a:lnTo>
                  <a:lnTo>
                    <a:pt x="5243077" y="14722"/>
                  </a:lnTo>
                  <a:lnTo>
                    <a:pt x="5253849" y="30700"/>
                  </a:lnTo>
                  <a:lnTo>
                    <a:pt x="5257800" y="50266"/>
                  </a:lnTo>
                  <a:lnTo>
                    <a:pt x="5257800" y="251345"/>
                  </a:lnTo>
                  <a:lnTo>
                    <a:pt x="5253849" y="270914"/>
                  </a:lnTo>
                  <a:lnTo>
                    <a:pt x="5243077" y="286896"/>
                  </a:lnTo>
                  <a:lnTo>
                    <a:pt x="5227099" y="297672"/>
                  </a:lnTo>
                  <a:lnTo>
                    <a:pt x="5207533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21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12505" cy="6478905"/>
            <a:chOff x="228600" y="228600"/>
            <a:chExt cx="8612505" cy="6478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537447" cy="6403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534400" cy="6400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884" y="4405884"/>
              <a:ext cx="6656831" cy="13517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5667159"/>
              <a:ext cx="6569962" cy="14080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33400" y="4343400"/>
            <a:ext cx="6629400" cy="13239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Preferences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Always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certs.</a:t>
            </a:r>
            <a:endParaRPr sz="1600">
              <a:latin typeface="Arial"/>
              <a:cs typeface="Arial"/>
            </a:endParaRPr>
          </a:p>
          <a:p>
            <a:pPr marL="90805" marR="30226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default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want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Yes,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always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printed.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76350" y="1374775"/>
            <a:ext cx="7692390" cy="5469890"/>
            <a:chOff x="1276350" y="1374775"/>
            <a:chExt cx="7692390" cy="5469890"/>
          </a:xfrm>
        </p:grpSpPr>
        <p:sp>
          <p:nvSpPr>
            <p:cNvPr id="10" name="object 10"/>
            <p:cNvSpPr/>
            <p:nvPr/>
          </p:nvSpPr>
          <p:spPr>
            <a:xfrm>
              <a:off x="3733800" y="1374775"/>
              <a:ext cx="990600" cy="146050"/>
            </a:xfrm>
            <a:custGeom>
              <a:avLst/>
              <a:gdLst/>
              <a:ahLst/>
              <a:cxnLst/>
              <a:rect l="l" t="t" r="r" b="b"/>
              <a:pathLst>
                <a:path w="990600" h="146050">
                  <a:moveTo>
                    <a:pt x="0" y="146050"/>
                  </a:moveTo>
                  <a:lnTo>
                    <a:pt x="990600" y="146050"/>
                  </a:lnTo>
                  <a:lnTo>
                    <a:pt x="990600" y="0"/>
                  </a:lnTo>
                  <a:lnTo>
                    <a:pt x="0" y="0"/>
                  </a:lnTo>
                  <a:lnTo>
                    <a:pt x="0" y="1460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600" y="3886205"/>
              <a:ext cx="2286000" cy="301625"/>
            </a:xfrm>
            <a:custGeom>
              <a:avLst/>
              <a:gdLst/>
              <a:ahLst/>
              <a:cxnLst/>
              <a:rect l="l" t="t" r="r" b="b"/>
              <a:pathLst>
                <a:path w="22860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2235733" y="0"/>
                  </a:lnTo>
                  <a:lnTo>
                    <a:pt x="2255299" y="3950"/>
                  </a:lnTo>
                  <a:lnTo>
                    <a:pt x="2271277" y="14722"/>
                  </a:lnTo>
                  <a:lnTo>
                    <a:pt x="2282049" y="30700"/>
                  </a:lnTo>
                  <a:lnTo>
                    <a:pt x="2286000" y="50266"/>
                  </a:lnTo>
                  <a:lnTo>
                    <a:pt x="2286000" y="251345"/>
                  </a:lnTo>
                  <a:lnTo>
                    <a:pt x="2282049" y="270914"/>
                  </a:lnTo>
                  <a:lnTo>
                    <a:pt x="2271277" y="286896"/>
                  </a:lnTo>
                  <a:lnTo>
                    <a:pt x="2255299" y="297672"/>
                  </a:lnTo>
                  <a:lnTo>
                    <a:pt x="2235733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5400" y="2514605"/>
              <a:ext cx="5257800" cy="301625"/>
            </a:xfrm>
            <a:custGeom>
              <a:avLst/>
              <a:gdLst/>
              <a:ahLst/>
              <a:cxnLst/>
              <a:rect l="l" t="t" r="r" b="b"/>
              <a:pathLst>
                <a:path w="52578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5207533" y="0"/>
                  </a:lnTo>
                  <a:lnTo>
                    <a:pt x="5227099" y="3950"/>
                  </a:lnTo>
                  <a:lnTo>
                    <a:pt x="5243077" y="14722"/>
                  </a:lnTo>
                  <a:lnTo>
                    <a:pt x="5253849" y="30700"/>
                  </a:lnTo>
                  <a:lnTo>
                    <a:pt x="5257800" y="50266"/>
                  </a:lnTo>
                  <a:lnTo>
                    <a:pt x="5257800" y="251345"/>
                  </a:lnTo>
                  <a:lnTo>
                    <a:pt x="5253849" y="270914"/>
                  </a:lnTo>
                  <a:lnTo>
                    <a:pt x="5243077" y="286896"/>
                  </a:lnTo>
                  <a:lnTo>
                    <a:pt x="5227099" y="297672"/>
                  </a:lnTo>
                  <a:lnTo>
                    <a:pt x="5207533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3660" y="5928359"/>
              <a:ext cx="6355078" cy="86105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96896" y="5926835"/>
              <a:ext cx="6332218" cy="9174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52700" y="5867400"/>
              <a:ext cx="6324600" cy="830580"/>
            </a:xfrm>
            <a:custGeom>
              <a:avLst/>
              <a:gdLst/>
              <a:ahLst/>
              <a:cxnLst/>
              <a:rect l="l" t="t" r="r" b="b"/>
              <a:pathLst>
                <a:path w="6324600" h="830579">
                  <a:moveTo>
                    <a:pt x="6324600" y="0"/>
                  </a:moveTo>
                  <a:lnTo>
                    <a:pt x="0" y="0"/>
                  </a:lnTo>
                  <a:lnTo>
                    <a:pt x="0" y="830262"/>
                  </a:lnTo>
                  <a:lnTo>
                    <a:pt x="6324600" y="830262"/>
                  </a:lnTo>
                  <a:lnTo>
                    <a:pt x="632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52700" y="5867400"/>
            <a:ext cx="6324600" cy="83058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198120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Arial"/>
                <a:cs typeface="Arial"/>
              </a:rPr>
              <a:t>NOTE: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only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first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</a:t>
            </a:r>
            <a:r>
              <a:rPr sz="1600" dirty="0">
                <a:latin typeface="Arial"/>
                <a:cs typeface="Arial"/>
              </a:rPr>
              <a:t> since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submission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last</a:t>
            </a:r>
            <a:r>
              <a:rPr sz="1600" spc="-5" dirty="0">
                <a:latin typeface="Arial"/>
                <a:cs typeface="Arial"/>
              </a:rPr>
              <a:t> enrollment.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22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71450"/>
            <a:ext cx="8764905" cy="6592570"/>
            <a:chOff x="152400" y="171450"/>
            <a:chExt cx="8764905" cy="6592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45376"/>
              <a:ext cx="8689835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71450"/>
              <a:ext cx="8686800" cy="65151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162800" y="304801"/>
              <a:ext cx="762000" cy="304800"/>
            </a:xfrm>
            <a:custGeom>
              <a:avLst/>
              <a:gdLst/>
              <a:ahLst/>
              <a:cxnLst/>
              <a:rect l="l" t="t" r="r" b="b"/>
              <a:pathLst>
                <a:path w="762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711200" y="0"/>
                  </a:lnTo>
                  <a:lnTo>
                    <a:pt x="730972" y="3992"/>
                  </a:lnTo>
                  <a:lnTo>
                    <a:pt x="747120" y="14879"/>
                  </a:lnTo>
                  <a:lnTo>
                    <a:pt x="758007" y="31027"/>
                  </a:lnTo>
                  <a:lnTo>
                    <a:pt x="762000" y="50800"/>
                  </a:lnTo>
                  <a:lnTo>
                    <a:pt x="762000" y="254000"/>
                  </a:lnTo>
                  <a:lnTo>
                    <a:pt x="758007" y="273772"/>
                  </a:lnTo>
                  <a:lnTo>
                    <a:pt x="747120" y="289920"/>
                  </a:lnTo>
                  <a:lnTo>
                    <a:pt x="730972" y="300807"/>
                  </a:lnTo>
                  <a:lnTo>
                    <a:pt x="711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46175" y="2590801"/>
              <a:ext cx="5483225" cy="381000"/>
            </a:xfrm>
            <a:custGeom>
              <a:avLst/>
              <a:gdLst/>
              <a:ahLst/>
              <a:cxnLst/>
              <a:rect l="l" t="t" r="r" b="b"/>
              <a:pathLst>
                <a:path w="5483225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5419725" y="0"/>
                  </a:lnTo>
                  <a:lnTo>
                    <a:pt x="5444439" y="4990"/>
                  </a:lnTo>
                  <a:lnTo>
                    <a:pt x="5464624" y="18600"/>
                  </a:lnTo>
                  <a:lnTo>
                    <a:pt x="5478234" y="38785"/>
                  </a:lnTo>
                  <a:lnTo>
                    <a:pt x="5483225" y="63500"/>
                  </a:lnTo>
                  <a:lnTo>
                    <a:pt x="5483225" y="317500"/>
                  </a:lnTo>
                  <a:lnTo>
                    <a:pt x="5478234" y="342214"/>
                  </a:lnTo>
                  <a:lnTo>
                    <a:pt x="5464624" y="362399"/>
                  </a:lnTo>
                  <a:lnTo>
                    <a:pt x="5444439" y="376009"/>
                  </a:lnTo>
                  <a:lnTo>
                    <a:pt x="5419725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1600" y="3886206"/>
              <a:ext cx="3048000" cy="1752600"/>
            </a:xfrm>
            <a:custGeom>
              <a:avLst/>
              <a:gdLst/>
              <a:ahLst/>
              <a:cxnLst/>
              <a:rect l="l" t="t" r="r" b="b"/>
              <a:pathLst>
                <a:path w="3048000" h="1752600">
                  <a:moveTo>
                    <a:pt x="0" y="292100"/>
                  </a:moveTo>
                  <a:lnTo>
                    <a:pt x="3823" y="244718"/>
                  </a:lnTo>
                  <a:lnTo>
                    <a:pt x="14892" y="199771"/>
                  </a:lnTo>
                  <a:lnTo>
                    <a:pt x="32604" y="157860"/>
                  </a:lnTo>
                  <a:lnTo>
                    <a:pt x="56360" y="119587"/>
                  </a:lnTo>
                  <a:lnTo>
                    <a:pt x="85556" y="85551"/>
                  </a:lnTo>
                  <a:lnTo>
                    <a:pt x="119592" y="56356"/>
                  </a:lnTo>
                  <a:lnTo>
                    <a:pt x="157866" y="32602"/>
                  </a:lnTo>
                  <a:lnTo>
                    <a:pt x="199776" y="14890"/>
                  </a:lnTo>
                  <a:lnTo>
                    <a:pt x="244721" y="3822"/>
                  </a:lnTo>
                  <a:lnTo>
                    <a:pt x="292100" y="0"/>
                  </a:lnTo>
                  <a:lnTo>
                    <a:pt x="2755900" y="0"/>
                  </a:lnTo>
                  <a:lnTo>
                    <a:pt x="2803278" y="3822"/>
                  </a:lnTo>
                  <a:lnTo>
                    <a:pt x="2848223" y="14890"/>
                  </a:lnTo>
                  <a:lnTo>
                    <a:pt x="2890133" y="32602"/>
                  </a:lnTo>
                  <a:lnTo>
                    <a:pt x="2928407" y="56356"/>
                  </a:lnTo>
                  <a:lnTo>
                    <a:pt x="2962443" y="85551"/>
                  </a:lnTo>
                  <a:lnTo>
                    <a:pt x="2991639" y="119587"/>
                  </a:lnTo>
                  <a:lnTo>
                    <a:pt x="3015395" y="157860"/>
                  </a:lnTo>
                  <a:lnTo>
                    <a:pt x="3033107" y="199771"/>
                  </a:lnTo>
                  <a:lnTo>
                    <a:pt x="3044176" y="244718"/>
                  </a:lnTo>
                  <a:lnTo>
                    <a:pt x="3048000" y="292100"/>
                  </a:lnTo>
                  <a:lnTo>
                    <a:pt x="3048000" y="1460487"/>
                  </a:lnTo>
                  <a:lnTo>
                    <a:pt x="3044176" y="1507869"/>
                  </a:lnTo>
                  <a:lnTo>
                    <a:pt x="3033107" y="1552817"/>
                  </a:lnTo>
                  <a:lnTo>
                    <a:pt x="3015395" y="1594729"/>
                  </a:lnTo>
                  <a:lnTo>
                    <a:pt x="2991639" y="1633004"/>
                  </a:lnTo>
                  <a:lnTo>
                    <a:pt x="2962443" y="1667041"/>
                  </a:lnTo>
                  <a:lnTo>
                    <a:pt x="2928407" y="1696238"/>
                  </a:lnTo>
                  <a:lnTo>
                    <a:pt x="2890133" y="1719994"/>
                  </a:lnTo>
                  <a:lnTo>
                    <a:pt x="2848223" y="1737707"/>
                  </a:lnTo>
                  <a:lnTo>
                    <a:pt x="2803278" y="1748776"/>
                  </a:lnTo>
                  <a:lnTo>
                    <a:pt x="2755900" y="1752600"/>
                  </a:lnTo>
                  <a:lnTo>
                    <a:pt x="292100" y="1752600"/>
                  </a:lnTo>
                  <a:lnTo>
                    <a:pt x="244721" y="1748776"/>
                  </a:lnTo>
                  <a:lnTo>
                    <a:pt x="199776" y="1737707"/>
                  </a:lnTo>
                  <a:lnTo>
                    <a:pt x="157866" y="1719994"/>
                  </a:lnTo>
                  <a:lnTo>
                    <a:pt x="119592" y="1696238"/>
                  </a:lnTo>
                  <a:lnTo>
                    <a:pt x="85556" y="1667041"/>
                  </a:lnTo>
                  <a:lnTo>
                    <a:pt x="56360" y="1633004"/>
                  </a:lnTo>
                  <a:lnTo>
                    <a:pt x="32604" y="1594729"/>
                  </a:lnTo>
                  <a:lnTo>
                    <a:pt x="14892" y="1552817"/>
                  </a:lnTo>
                  <a:lnTo>
                    <a:pt x="3823" y="1507869"/>
                  </a:lnTo>
                  <a:lnTo>
                    <a:pt x="0" y="1460487"/>
                  </a:lnTo>
                  <a:lnTo>
                    <a:pt x="0" y="292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25084" y="1857756"/>
              <a:ext cx="2923031" cy="29565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06796" y="1854708"/>
              <a:ext cx="2948938" cy="2990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62600" y="1795462"/>
              <a:ext cx="2895600" cy="2929255"/>
            </a:xfrm>
            <a:custGeom>
              <a:avLst/>
              <a:gdLst/>
              <a:ahLst/>
              <a:cxnLst/>
              <a:rect l="l" t="t" r="r" b="b"/>
              <a:pathLst>
                <a:path w="2895600" h="2929254">
                  <a:moveTo>
                    <a:pt x="2895600" y="0"/>
                  </a:moveTo>
                  <a:lnTo>
                    <a:pt x="0" y="0"/>
                  </a:lnTo>
                  <a:lnTo>
                    <a:pt x="0" y="2928937"/>
                  </a:lnTo>
                  <a:lnTo>
                    <a:pt x="2895600" y="2928937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62600" y="1795462"/>
              <a:ext cx="2895600" cy="2929255"/>
            </a:xfrm>
            <a:custGeom>
              <a:avLst/>
              <a:gdLst/>
              <a:ahLst/>
              <a:cxnLst/>
              <a:rect l="l" t="t" r="r" b="b"/>
              <a:pathLst>
                <a:path w="2895600" h="2929254">
                  <a:moveTo>
                    <a:pt x="0" y="0"/>
                  </a:moveTo>
                  <a:lnTo>
                    <a:pt x="2895600" y="0"/>
                  </a:lnTo>
                  <a:lnTo>
                    <a:pt x="2895600" y="2928937"/>
                  </a:lnTo>
                  <a:lnTo>
                    <a:pt x="0" y="292893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575300" y="1808162"/>
            <a:ext cx="2870200" cy="7537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794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2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endParaRPr sz="1600">
              <a:latin typeface="Arial"/>
              <a:cs typeface="Arial"/>
            </a:endParaRPr>
          </a:p>
          <a:p>
            <a:pPr marL="78105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Preferences</a:t>
            </a:r>
            <a:endParaRPr sz="1600">
              <a:latin typeface="Arial"/>
              <a:cs typeface="Arial"/>
            </a:endParaRPr>
          </a:p>
          <a:p>
            <a:pPr marL="78105">
              <a:lnSpc>
                <a:spcPts val="915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(1)Highlight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DEFAULT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75300" y="2619718"/>
            <a:ext cx="2870200" cy="3232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9850" rIns="0" bIns="0" rtlCol="0">
            <a:spAutoFit/>
          </a:bodyPr>
          <a:lstStyle/>
          <a:p>
            <a:pPr marL="78105">
              <a:lnSpc>
                <a:spcPct val="100000"/>
              </a:lnSpc>
              <a:spcBef>
                <a:spcPts val="550"/>
              </a:spcBef>
            </a:pPr>
            <a:r>
              <a:rPr sz="1600" spc="-5" dirty="0">
                <a:latin typeface="Arial"/>
                <a:cs typeface="Arial"/>
              </a:rPr>
              <a:t>TRAINING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75300" y="3000718"/>
            <a:ext cx="2870200" cy="17113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4610" rIns="0" bIns="0" rtlCol="0">
            <a:spAutoFit/>
          </a:bodyPr>
          <a:lstStyle/>
          <a:p>
            <a:pPr marL="78105" marR="142240">
              <a:lnSpc>
                <a:spcPct val="100000"/>
              </a:lnSpc>
              <a:spcBef>
                <a:spcPts val="430"/>
              </a:spcBef>
              <a:buSzPct val="93750"/>
              <a:buAutoNum type="arabicParenBoth" startAt="2"/>
              <a:tabLst>
                <a:tab pos="3270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5" dirty="0">
                <a:latin typeface="Arial"/>
                <a:cs typeface="Arial"/>
              </a:rPr>
              <a:t> 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5" dirty="0">
                <a:latin typeface="Arial"/>
                <a:cs typeface="Arial"/>
              </a:rPr>
              <a:t> 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most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appropriate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training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school.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10" dirty="0">
                <a:latin typeface="Arial"/>
                <a:cs typeface="Arial"/>
              </a:rPr>
              <a:t> 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default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most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predominate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type.</a:t>
            </a:r>
            <a:endParaRPr sz="1600">
              <a:latin typeface="Arial"/>
              <a:cs typeface="Arial"/>
            </a:endParaRPr>
          </a:p>
          <a:p>
            <a:pPr marL="3263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3270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SAVE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57600" y="1295400"/>
            <a:ext cx="1143000" cy="154305"/>
          </a:xfrm>
          <a:custGeom>
            <a:avLst/>
            <a:gdLst/>
            <a:ahLst/>
            <a:cxnLst/>
            <a:rect l="l" t="t" r="r" b="b"/>
            <a:pathLst>
              <a:path w="1143000" h="154305">
                <a:moveTo>
                  <a:pt x="1143000" y="0"/>
                </a:moveTo>
                <a:lnTo>
                  <a:pt x="0" y="0"/>
                </a:lnTo>
                <a:lnTo>
                  <a:pt x="0" y="153885"/>
                </a:lnTo>
                <a:lnTo>
                  <a:pt x="1143000" y="153885"/>
                </a:lnTo>
                <a:lnTo>
                  <a:pt x="1143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2" y="3262294"/>
            <a:ext cx="5876544" cy="206927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7663" y="109538"/>
            <a:ext cx="8277225" cy="6212205"/>
            <a:chOff x="347663" y="109538"/>
            <a:chExt cx="8277225" cy="62122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7" y="184404"/>
              <a:ext cx="7808975" cy="61371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663" y="109538"/>
              <a:ext cx="7805736" cy="61340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48484" y="2087880"/>
              <a:ext cx="6275831" cy="23454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30196" y="4343539"/>
              <a:ext cx="5986271" cy="12178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5999" y="2025650"/>
              <a:ext cx="6248400" cy="2317750"/>
            </a:xfrm>
            <a:custGeom>
              <a:avLst/>
              <a:gdLst/>
              <a:ahLst/>
              <a:cxnLst/>
              <a:rect l="l" t="t" r="r" b="b"/>
              <a:pathLst>
                <a:path w="6248400" h="2317750">
                  <a:moveTo>
                    <a:pt x="624840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6248400" y="2317750"/>
                  </a:lnTo>
                  <a:lnTo>
                    <a:pt x="624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86000" y="2025650"/>
            <a:ext cx="6248400" cy="23177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Accounts</a:t>
            </a:r>
            <a:r>
              <a:rPr sz="1600" spc="-1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469265" algn="just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User Accounts allows the School Certifying Official the </a:t>
            </a:r>
            <a:r>
              <a:rPr sz="1600" i="1" dirty="0">
                <a:latin typeface="Arial"/>
                <a:cs typeface="Arial"/>
              </a:rPr>
              <a:t>ability </a:t>
            </a:r>
            <a:r>
              <a:rPr sz="1600" i="1" spc="-5" dirty="0">
                <a:latin typeface="Arial"/>
                <a:cs typeface="Arial"/>
              </a:rPr>
              <a:t>to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 / delete additional users and </a:t>
            </a:r>
            <a:r>
              <a:rPr sz="1600" i="1" dirty="0">
                <a:latin typeface="Arial"/>
                <a:cs typeface="Arial"/>
              </a:rPr>
              <a:t>give </a:t>
            </a:r>
            <a:r>
              <a:rPr sz="1600" i="1" spc="-5" dirty="0">
                <a:latin typeface="Arial"/>
                <a:cs typeface="Arial"/>
              </a:rPr>
              <a:t>those users </a:t>
            </a:r>
            <a:r>
              <a:rPr sz="1600" i="1" dirty="0">
                <a:latin typeface="Arial"/>
                <a:cs typeface="Arial"/>
              </a:rPr>
              <a:t>specific </a:t>
            </a:r>
            <a:r>
              <a:rPr sz="1600" i="1" spc="-5" dirty="0">
                <a:latin typeface="Arial"/>
                <a:cs typeface="Arial"/>
              </a:rPr>
              <a:t>edit,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delete,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read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access.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ADMIN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BUTTON.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lic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USER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</a:t>
            </a: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UN</a:t>
            </a:r>
            <a:r>
              <a:rPr sz="1600" spc="-1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4350" y="285752"/>
            <a:ext cx="2552700" cy="2400300"/>
            <a:chOff x="514350" y="285752"/>
            <a:chExt cx="2552700" cy="2400300"/>
          </a:xfrm>
        </p:grpSpPr>
        <p:sp>
          <p:nvSpPr>
            <p:cNvPr id="10" name="object 10"/>
            <p:cNvSpPr/>
            <p:nvPr/>
          </p:nvSpPr>
          <p:spPr>
            <a:xfrm>
              <a:off x="533400" y="1981202"/>
              <a:ext cx="838200" cy="685800"/>
            </a:xfrm>
            <a:custGeom>
              <a:avLst/>
              <a:gdLst/>
              <a:ahLst/>
              <a:cxnLst/>
              <a:rect l="l" t="t" r="r" b="b"/>
              <a:pathLst>
                <a:path w="8382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723900" y="0"/>
                  </a:lnTo>
                  <a:lnTo>
                    <a:pt x="768387" y="8981"/>
                  </a:lnTo>
                  <a:lnTo>
                    <a:pt x="804719" y="33475"/>
                  </a:lnTo>
                  <a:lnTo>
                    <a:pt x="829216" y="69806"/>
                  </a:lnTo>
                  <a:lnTo>
                    <a:pt x="838200" y="114300"/>
                  </a:lnTo>
                  <a:lnTo>
                    <a:pt x="838200" y="571500"/>
                  </a:lnTo>
                  <a:lnTo>
                    <a:pt x="829216" y="615987"/>
                  </a:lnTo>
                  <a:lnTo>
                    <a:pt x="804719" y="652319"/>
                  </a:lnTo>
                  <a:lnTo>
                    <a:pt x="768387" y="676816"/>
                  </a:lnTo>
                  <a:lnTo>
                    <a:pt x="723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6400" y="304802"/>
              <a:ext cx="1371600" cy="609600"/>
            </a:xfrm>
            <a:custGeom>
              <a:avLst/>
              <a:gdLst/>
              <a:ahLst/>
              <a:cxnLst/>
              <a:rect l="l" t="t" r="r" b="b"/>
              <a:pathLst>
                <a:path w="1371600" h="609600">
                  <a:moveTo>
                    <a:pt x="0" y="101600"/>
                  </a:moveTo>
                  <a:lnTo>
                    <a:pt x="7984" y="62054"/>
                  </a:lnTo>
                  <a:lnTo>
                    <a:pt x="29759" y="29759"/>
                  </a:lnTo>
                  <a:lnTo>
                    <a:pt x="62054" y="7984"/>
                  </a:lnTo>
                  <a:lnTo>
                    <a:pt x="101600" y="0"/>
                  </a:lnTo>
                  <a:lnTo>
                    <a:pt x="1270000" y="0"/>
                  </a:lnTo>
                  <a:lnTo>
                    <a:pt x="1309545" y="7984"/>
                  </a:lnTo>
                  <a:lnTo>
                    <a:pt x="1341840" y="29759"/>
                  </a:lnTo>
                  <a:lnTo>
                    <a:pt x="1363615" y="62054"/>
                  </a:lnTo>
                  <a:lnTo>
                    <a:pt x="1371600" y="101600"/>
                  </a:lnTo>
                  <a:lnTo>
                    <a:pt x="1371600" y="508000"/>
                  </a:lnTo>
                  <a:lnTo>
                    <a:pt x="1363615" y="547545"/>
                  </a:lnTo>
                  <a:lnTo>
                    <a:pt x="1341840" y="579840"/>
                  </a:lnTo>
                  <a:lnTo>
                    <a:pt x="1309545" y="601615"/>
                  </a:lnTo>
                  <a:lnTo>
                    <a:pt x="1270000" y="609600"/>
                  </a:lnTo>
                  <a:lnTo>
                    <a:pt x="101600" y="609600"/>
                  </a:lnTo>
                  <a:lnTo>
                    <a:pt x="62054" y="601615"/>
                  </a:lnTo>
                  <a:lnTo>
                    <a:pt x="29759" y="579840"/>
                  </a:lnTo>
                  <a:lnTo>
                    <a:pt x="7984" y="547545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686800" cy="6530975"/>
            <a:chOff x="228600" y="152400"/>
            <a:chExt cx="8686800" cy="65309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152400"/>
              <a:ext cx="8686800" cy="65309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6483" y="4634484"/>
              <a:ext cx="6656831" cy="18562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8196" y="4631435"/>
              <a:ext cx="6711695" cy="189280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24000" y="4572000"/>
            <a:ext cx="6629400" cy="1828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Accounts</a:t>
            </a:r>
            <a:r>
              <a:rPr sz="1600" spc="-1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75692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ADD.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(2)Complete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information.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completed.</a:t>
            </a:r>
            <a:endParaRPr sz="1600">
              <a:latin typeface="Arial"/>
              <a:cs typeface="Arial"/>
            </a:endParaRPr>
          </a:p>
          <a:p>
            <a:pPr marL="91440" marR="12382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By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checking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Delete</a:t>
            </a:r>
            <a:r>
              <a:rPr sz="1600" i="1" spc="-5" dirty="0">
                <a:latin typeface="Arial"/>
                <a:cs typeface="Arial"/>
              </a:rPr>
              <a:t>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individual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able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view,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edit,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delete.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By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checking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Edit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individual</a:t>
            </a:r>
            <a:r>
              <a:rPr sz="1600" i="1" spc="-5" dirty="0">
                <a:latin typeface="Arial"/>
                <a:cs typeface="Arial"/>
              </a:rPr>
              <a:t> will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able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view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 edit </a:t>
            </a:r>
            <a:r>
              <a:rPr sz="1600" i="1" spc="-25" dirty="0">
                <a:latin typeface="Arial"/>
                <a:cs typeface="Arial"/>
              </a:rPr>
              <a:t>only.</a:t>
            </a:r>
            <a:r>
              <a:rPr sz="1600" i="1" spc="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check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Neither</a:t>
            </a:r>
            <a:r>
              <a:rPr sz="1600" i="1" spc="-15" dirty="0">
                <a:latin typeface="Arial"/>
                <a:cs typeface="Arial"/>
              </a:rPr>
              <a:t>,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individual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will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“read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only”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access.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52550" y="209551"/>
            <a:ext cx="5295900" cy="4305300"/>
            <a:chOff x="1352550" y="209551"/>
            <a:chExt cx="5295900" cy="4305300"/>
          </a:xfrm>
        </p:grpSpPr>
        <p:sp>
          <p:nvSpPr>
            <p:cNvPr id="9" name="object 9"/>
            <p:cNvSpPr/>
            <p:nvPr/>
          </p:nvSpPr>
          <p:spPr>
            <a:xfrm>
              <a:off x="1524000" y="3657600"/>
              <a:ext cx="762000" cy="152400"/>
            </a:xfrm>
            <a:custGeom>
              <a:avLst/>
              <a:gdLst/>
              <a:ahLst/>
              <a:cxnLst/>
              <a:rect l="l" t="t" r="r" b="b"/>
              <a:pathLst>
                <a:path w="762000" h="152400">
                  <a:moveTo>
                    <a:pt x="762000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762000" y="1524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1600" y="228601"/>
              <a:ext cx="685800" cy="381000"/>
            </a:xfrm>
            <a:custGeom>
              <a:avLst/>
              <a:gdLst/>
              <a:ahLst/>
              <a:cxnLst/>
              <a:rect l="l" t="t" r="r" b="b"/>
              <a:pathLst>
                <a:path w="6858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622300" y="0"/>
                  </a:lnTo>
                  <a:lnTo>
                    <a:pt x="647014" y="4990"/>
                  </a:lnTo>
                  <a:lnTo>
                    <a:pt x="667199" y="18600"/>
                  </a:lnTo>
                  <a:lnTo>
                    <a:pt x="680809" y="38785"/>
                  </a:lnTo>
                  <a:lnTo>
                    <a:pt x="685800" y="63500"/>
                  </a:lnTo>
                  <a:lnTo>
                    <a:pt x="685800" y="317500"/>
                  </a:lnTo>
                  <a:lnTo>
                    <a:pt x="680809" y="342214"/>
                  </a:lnTo>
                  <a:lnTo>
                    <a:pt x="667199" y="362399"/>
                  </a:lnTo>
                  <a:lnTo>
                    <a:pt x="647014" y="376009"/>
                  </a:lnTo>
                  <a:lnTo>
                    <a:pt x="6223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10200" y="2898780"/>
              <a:ext cx="762000" cy="301625"/>
            </a:xfrm>
            <a:custGeom>
              <a:avLst/>
              <a:gdLst/>
              <a:ahLst/>
              <a:cxnLst/>
              <a:rect l="l" t="t" r="r" b="b"/>
              <a:pathLst>
                <a:path w="7620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711733" y="0"/>
                  </a:lnTo>
                  <a:lnTo>
                    <a:pt x="731299" y="3950"/>
                  </a:lnTo>
                  <a:lnTo>
                    <a:pt x="747277" y="14722"/>
                  </a:lnTo>
                  <a:lnTo>
                    <a:pt x="758049" y="30700"/>
                  </a:lnTo>
                  <a:lnTo>
                    <a:pt x="762000" y="50266"/>
                  </a:lnTo>
                  <a:lnTo>
                    <a:pt x="762000" y="251345"/>
                  </a:lnTo>
                  <a:lnTo>
                    <a:pt x="758049" y="270914"/>
                  </a:lnTo>
                  <a:lnTo>
                    <a:pt x="747277" y="286896"/>
                  </a:lnTo>
                  <a:lnTo>
                    <a:pt x="731299" y="297672"/>
                  </a:lnTo>
                  <a:lnTo>
                    <a:pt x="711733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71600" y="2743206"/>
              <a:ext cx="5257800" cy="1752600"/>
            </a:xfrm>
            <a:custGeom>
              <a:avLst/>
              <a:gdLst/>
              <a:ahLst/>
              <a:cxnLst/>
              <a:rect l="l" t="t" r="r" b="b"/>
              <a:pathLst>
                <a:path w="5257800" h="1752600">
                  <a:moveTo>
                    <a:pt x="0" y="292100"/>
                  </a:moveTo>
                  <a:lnTo>
                    <a:pt x="3823" y="244718"/>
                  </a:lnTo>
                  <a:lnTo>
                    <a:pt x="14892" y="199771"/>
                  </a:lnTo>
                  <a:lnTo>
                    <a:pt x="32604" y="157860"/>
                  </a:lnTo>
                  <a:lnTo>
                    <a:pt x="56360" y="119587"/>
                  </a:lnTo>
                  <a:lnTo>
                    <a:pt x="85556" y="85551"/>
                  </a:lnTo>
                  <a:lnTo>
                    <a:pt x="119592" y="56356"/>
                  </a:lnTo>
                  <a:lnTo>
                    <a:pt x="157866" y="32602"/>
                  </a:lnTo>
                  <a:lnTo>
                    <a:pt x="199776" y="14890"/>
                  </a:lnTo>
                  <a:lnTo>
                    <a:pt x="244721" y="3822"/>
                  </a:lnTo>
                  <a:lnTo>
                    <a:pt x="292100" y="0"/>
                  </a:lnTo>
                  <a:lnTo>
                    <a:pt x="4965700" y="0"/>
                  </a:lnTo>
                  <a:lnTo>
                    <a:pt x="5013078" y="3822"/>
                  </a:lnTo>
                  <a:lnTo>
                    <a:pt x="5058023" y="14890"/>
                  </a:lnTo>
                  <a:lnTo>
                    <a:pt x="5099933" y="32602"/>
                  </a:lnTo>
                  <a:lnTo>
                    <a:pt x="5138207" y="56356"/>
                  </a:lnTo>
                  <a:lnTo>
                    <a:pt x="5172243" y="85551"/>
                  </a:lnTo>
                  <a:lnTo>
                    <a:pt x="5201439" y="119587"/>
                  </a:lnTo>
                  <a:lnTo>
                    <a:pt x="5225195" y="157860"/>
                  </a:lnTo>
                  <a:lnTo>
                    <a:pt x="5242907" y="199771"/>
                  </a:lnTo>
                  <a:lnTo>
                    <a:pt x="5253976" y="244718"/>
                  </a:lnTo>
                  <a:lnTo>
                    <a:pt x="5257800" y="292100"/>
                  </a:lnTo>
                  <a:lnTo>
                    <a:pt x="5257800" y="1460487"/>
                  </a:lnTo>
                  <a:lnTo>
                    <a:pt x="5253976" y="1507869"/>
                  </a:lnTo>
                  <a:lnTo>
                    <a:pt x="5242907" y="1552817"/>
                  </a:lnTo>
                  <a:lnTo>
                    <a:pt x="5225195" y="1594729"/>
                  </a:lnTo>
                  <a:lnTo>
                    <a:pt x="5201439" y="1633004"/>
                  </a:lnTo>
                  <a:lnTo>
                    <a:pt x="5172243" y="1667041"/>
                  </a:lnTo>
                  <a:lnTo>
                    <a:pt x="5138207" y="1696238"/>
                  </a:lnTo>
                  <a:lnTo>
                    <a:pt x="5099933" y="1719994"/>
                  </a:lnTo>
                  <a:lnTo>
                    <a:pt x="5058023" y="1737707"/>
                  </a:lnTo>
                  <a:lnTo>
                    <a:pt x="5013078" y="1748776"/>
                  </a:lnTo>
                  <a:lnTo>
                    <a:pt x="4965700" y="1752600"/>
                  </a:lnTo>
                  <a:lnTo>
                    <a:pt x="292100" y="1752600"/>
                  </a:lnTo>
                  <a:lnTo>
                    <a:pt x="244721" y="1748776"/>
                  </a:lnTo>
                  <a:lnTo>
                    <a:pt x="199776" y="1737707"/>
                  </a:lnTo>
                  <a:lnTo>
                    <a:pt x="157866" y="1719994"/>
                  </a:lnTo>
                  <a:lnTo>
                    <a:pt x="119592" y="1696238"/>
                  </a:lnTo>
                  <a:lnTo>
                    <a:pt x="85556" y="1667041"/>
                  </a:lnTo>
                  <a:lnTo>
                    <a:pt x="56360" y="1633004"/>
                  </a:lnTo>
                  <a:lnTo>
                    <a:pt x="32604" y="1594729"/>
                  </a:lnTo>
                  <a:lnTo>
                    <a:pt x="14892" y="1552817"/>
                  </a:lnTo>
                  <a:lnTo>
                    <a:pt x="3823" y="1507869"/>
                  </a:lnTo>
                  <a:lnTo>
                    <a:pt x="0" y="1460487"/>
                  </a:lnTo>
                  <a:lnTo>
                    <a:pt x="0" y="292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26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30" y="3057523"/>
            <a:ext cx="5876544" cy="22220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27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71450"/>
            <a:ext cx="8764905" cy="6592570"/>
            <a:chOff x="152400" y="171450"/>
            <a:chExt cx="8764905" cy="65925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45376"/>
              <a:ext cx="8689835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7145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883" y="2119883"/>
              <a:ext cx="6656831" cy="23454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0596" y="2116835"/>
              <a:ext cx="6606538" cy="23804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76400" y="2057400"/>
            <a:ext cx="6629400" cy="23177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5" dirty="0">
                <a:latin typeface="Arial"/>
                <a:cs typeface="Arial"/>
              </a:rPr>
              <a:t>Entering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Dates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230504" algn="just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Adding term dates allows for </a:t>
            </a:r>
            <a:r>
              <a:rPr sz="1600" i="1" dirty="0">
                <a:latin typeface="Arial"/>
                <a:cs typeface="Arial"/>
              </a:rPr>
              <a:t>quick access </a:t>
            </a:r>
            <a:r>
              <a:rPr sz="1600" i="1" spc="-5" dirty="0">
                <a:latin typeface="Arial"/>
                <a:cs typeface="Arial"/>
              </a:rPr>
              <a:t>later as you </a:t>
            </a:r>
            <a:r>
              <a:rPr sz="1600" i="1" dirty="0">
                <a:latin typeface="Arial"/>
                <a:cs typeface="Arial"/>
              </a:rPr>
              <a:t>will </a:t>
            </a:r>
            <a:r>
              <a:rPr sz="1600" i="1" spc="-5" dirty="0">
                <a:latin typeface="Arial"/>
                <a:cs typeface="Arial"/>
              </a:rPr>
              <a:t>not need to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re-type the term each time. A drop-down for the terms you entered </a:t>
            </a:r>
            <a:r>
              <a:rPr sz="1600" i="1" dirty="0">
                <a:latin typeface="Arial"/>
                <a:cs typeface="Arial"/>
              </a:rPr>
              <a:t>will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 </a:t>
            </a:r>
            <a:r>
              <a:rPr sz="1600" i="1" dirty="0">
                <a:latin typeface="Arial"/>
                <a:cs typeface="Arial"/>
              </a:rPr>
              <a:t>displayed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when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certify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enrollments.</a:t>
            </a:r>
            <a:endParaRPr sz="1600">
              <a:latin typeface="Arial"/>
              <a:cs typeface="Arial"/>
            </a:endParaRPr>
          </a:p>
          <a:p>
            <a:pPr marL="90805" marR="3585845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(1)Click on ADMIN Button.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MAINTENANCE.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0" dirty="0">
                <a:latin typeface="Arial"/>
                <a:cs typeface="Arial"/>
              </a:rPr>
              <a:t> STANDARD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5750" y="209553"/>
            <a:ext cx="3543300" cy="2476500"/>
            <a:chOff x="285750" y="209553"/>
            <a:chExt cx="3543300" cy="2476500"/>
          </a:xfrm>
        </p:grpSpPr>
        <p:sp>
          <p:nvSpPr>
            <p:cNvPr id="10" name="object 10"/>
            <p:cNvSpPr/>
            <p:nvPr/>
          </p:nvSpPr>
          <p:spPr>
            <a:xfrm>
              <a:off x="304800" y="1981202"/>
              <a:ext cx="838200" cy="685800"/>
            </a:xfrm>
            <a:custGeom>
              <a:avLst/>
              <a:gdLst/>
              <a:ahLst/>
              <a:cxnLst/>
              <a:rect l="l" t="t" r="r" b="b"/>
              <a:pathLst>
                <a:path w="8382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723900" y="0"/>
                  </a:lnTo>
                  <a:lnTo>
                    <a:pt x="768387" y="8981"/>
                  </a:lnTo>
                  <a:lnTo>
                    <a:pt x="804719" y="33475"/>
                  </a:lnTo>
                  <a:lnTo>
                    <a:pt x="829216" y="69806"/>
                  </a:lnTo>
                  <a:lnTo>
                    <a:pt x="838200" y="114300"/>
                  </a:lnTo>
                  <a:lnTo>
                    <a:pt x="838200" y="571500"/>
                  </a:lnTo>
                  <a:lnTo>
                    <a:pt x="829216" y="615987"/>
                  </a:lnTo>
                  <a:lnTo>
                    <a:pt x="804719" y="652319"/>
                  </a:lnTo>
                  <a:lnTo>
                    <a:pt x="768387" y="676816"/>
                  </a:lnTo>
                  <a:lnTo>
                    <a:pt x="723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86000" y="228603"/>
              <a:ext cx="1524000" cy="1066800"/>
            </a:xfrm>
            <a:custGeom>
              <a:avLst/>
              <a:gdLst/>
              <a:ahLst/>
              <a:cxnLst/>
              <a:rect l="l" t="t" r="r" b="b"/>
              <a:pathLst>
                <a:path w="1524000" h="1066800">
                  <a:moveTo>
                    <a:pt x="0" y="177800"/>
                  </a:moveTo>
                  <a:lnTo>
                    <a:pt x="6351" y="130533"/>
                  </a:lnTo>
                  <a:lnTo>
                    <a:pt x="24274" y="88060"/>
                  </a:lnTo>
                  <a:lnTo>
                    <a:pt x="52076" y="52076"/>
                  </a:lnTo>
                  <a:lnTo>
                    <a:pt x="88060" y="24274"/>
                  </a:lnTo>
                  <a:lnTo>
                    <a:pt x="130533" y="6351"/>
                  </a:lnTo>
                  <a:lnTo>
                    <a:pt x="177800" y="0"/>
                  </a:lnTo>
                  <a:lnTo>
                    <a:pt x="1346200" y="0"/>
                  </a:lnTo>
                  <a:lnTo>
                    <a:pt x="1393466" y="6351"/>
                  </a:lnTo>
                  <a:lnTo>
                    <a:pt x="1435939" y="24274"/>
                  </a:lnTo>
                  <a:lnTo>
                    <a:pt x="1471923" y="52076"/>
                  </a:lnTo>
                  <a:lnTo>
                    <a:pt x="1499725" y="88060"/>
                  </a:lnTo>
                  <a:lnTo>
                    <a:pt x="1517648" y="130533"/>
                  </a:lnTo>
                  <a:lnTo>
                    <a:pt x="1524000" y="177800"/>
                  </a:lnTo>
                  <a:lnTo>
                    <a:pt x="1524000" y="888987"/>
                  </a:lnTo>
                  <a:lnTo>
                    <a:pt x="1517648" y="936258"/>
                  </a:lnTo>
                  <a:lnTo>
                    <a:pt x="1499725" y="978735"/>
                  </a:lnTo>
                  <a:lnTo>
                    <a:pt x="1471923" y="1014722"/>
                  </a:lnTo>
                  <a:lnTo>
                    <a:pt x="1435939" y="1042524"/>
                  </a:lnTo>
                  <a:lnTo>
                    <a:pt x="1393466" y="1060448"/>
                  </a:lnTo>
                  <a:lnTo>
                    <a:pt x="1346200" y="1066800"/>
                  </a:lnTo>
                  <a:lnTo>
                    <a:pt x="177800" y="1066800"/>
                  </a:lnTo>
                  <a:lnTo>
                    <a:pt x="130533" y="1060448"/>
                  </a:lnTo>
                  <a:lnTo>
                    <a:pt x="88060" y="1042524"/>
                  </a:lnTo>
                  <a:lnTo>
                    <a:pt x="52076" y="1014722"/>
                  </a:lnTo>
                  <a:lnTo>
                    <a:pt x="24274" y="978735"/>
                  </a:lnTo>
                  <a:lnTo>
                    <a:pt x="6351" y="936258"/>
                  </a:lnTo>
                  <a:lnTo>
                    <a:pt x="0" y="888987"/>
                  </a:lnTo>
                  <a:lnTo>
                    <a:pt x="0" y="177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28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182563"/>
            <a:ext cx="8929370" cy="6448425"/>
            <a:chOff x="76200" y="182563"/>
            <a:chExt cx="8929370" cy="64484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75" y="257556"/>
              <a:ext cx="8842247" cy="63733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82563"/>
              <a:ext cx="8839199" cy="637063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76400" y="304801"/>
              <a:ext cx="609600" cy="381000"/>
            </a:xfrm>
            <a:custGeom>
              <a:avLst/>
              <a:gdLst/>
              <a:ahLst/>
              <a:cxnLst/>
              <a:rect l="l" t="t" r="r" b="b"/>
              <a:pathLst>
                <a:path w="609600" h="381000">
                  <a:moveTo>
                    <a:pt x="0" y="63500"/>
                  </a:moveTo>
                  <a:lnTo>
                    <a:pt x="4990" y="38779"/>
                  </a:lnTo>
                  <a:lnTo>
                    <a:pt x="18600" y="18595"/>
                  </a:lnTo>
                  <a:lnTo>
                    <a:pt x="38785" y="4989"/>
                  </a:lnTo>
                  <a:lnTo>
                    <a:pt x="63500" y="0"/>
                  </a:lnTo>
                  <a:lnTo>
                    <a:pt x="546100" y="0"/>
                  </a:lnTo>
                  <a:lnTo>
                    <a:pt x="570814" y="4989"/>
                  </a:lnTo>
                  <a:lnTo>
                    <a:pt x="590999" y="18595"/>
                  </a:lnTo>
                  <a:lnTo>
                    <a:pt x="604609" y="38779"/>
                  </a:lnTo>
                  <a:lnTo>
                    <a:pt x="609600" y="63500"/>
                  </a:lnTo>
                  <a:lnTo>
                    <a:pt x="609600" y="317500"/>
                  </a:lnTo>
                  <a:lnTo>
                    <a:pt x="604609" y="342214"/>
                  </a:lnTo>
                  <a:lnTo>
                    <a:pt x="590999" y="362399"/>
                  </a:lnTo>
                  <a:lnTo>
                    <a:pt x="570814" y="376009"/>
                  </a:lnTo>
                  <a:lnTo>
                    <a:pt x="5461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483" y="1586483"/>
              <a:ext cx="7418831" cy="21015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196" y="3597376"/>
              <a:ext cx="7133842" cy="1227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4000" y="1524000"/>
              <a:ext cx="7391400" cy="2073275"/>
            </a:xfrm>
            <a:custGeom>
              <a:avLst/>
              <a:gdLst/>
              <a:ahLst/>
              <a:cxnLst/>
              <a:rect l="l" t="t" r="r" b="b"/>
              <a:pathLst>
                <a:path w="7391400" h="2073275">
                  <a:moveTo>
                    <a:pt x="7391400" y="0"/>
                  </a:moveTo>
                  <a:lnTo>
                    <a:pt x="0" y="0"/>
                  </a:lnTo>
                  <a:lnTo>
                    <a:pt x="0" y="2073275"/>
                  </a:lnTo>
                  <a:lnTo>
                    <a:pt x="7391400" y="2073275"/>
                  </a:lnTo>
                  <a:lnTo>
                    <a:pt x="7391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4000" y="1524000"/>
              <a:ext cx="7391400" cy="2073275"/>
            </a:xfrm>
            <a:custGeom>
              <a:avLst/>
              <a:gdLst/>
              <a:ahLst/>
              <a:cxnLst/>
              <a:rect l="l" t="t" r="r" b="b"/>
              <a:pathLst>
                <a:path w="7391400" h="2073275">
                  <a:moveTo>
                    <a:pt x="0" y="0"/>
                  </a:moveTo>
                  <a:lnTo>
                    <a:pt x="7391400" y="0"/>
                  </a:lnTo>
                  <a:lnTo>
                    <a:pt x="7391400" y="2073275"/>
                  </a:lnTo>
                  <a:lnTo>
                    <a:pt x="0" y="20732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02537" y="1429819"/>
            <a:ext cx="6851650" cy="209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45995">
              <a:lnSpc>
                <a:spcPct val="15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STEP 2: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 SET UP – </a:t>
            </a:r>
            <a:r>
              <a:rPr sz="1600" b="1" spc="-5" dirty="0">
                <a:latin typeface="Arial"/>
                <a:cs typeface="Arial"/>
              </a:rPr>
              <a:t>Entering </a:t>
            </a:r>
            <a:r>
              <a:rPr sz="1600" b="1" spc="-35" dirty="0">
                <a:latin typeface="Arial"/>
                <a:cs typeface="Arial"/>
              </a:rPr>
              <a:t>Term </a:t>
            </a:r>
            <a:r>
              <a:rPr sz="1600" b="1" spc="-5" dirty="0">
                <a:latin typeface="Arial"/>
                <a:cs typeface="Arial"/>
              </a:rPr>
              <a:t>Dates</a:t>
            </a:r>
            <a:r>
              <a:rPr sz="1600" spc="-5" dirty="0">
                <a:latin typeface="Arial"/>
                <a:cs typeface="Arial"/>
              </a:rPr>
              <a:t>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ADD.</a:t>
            </a:r>
            <a:endParaRPr sz="1600">
              <a:latin typeface="Arial"/>
              <a:cs typeface="Arial"/>
            </a:endParaRPr>
          </a:p>
          <a:p>
            <a:pPr marL="12700" marR="3790950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(2)Complete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35" dirty="0">
                <a:latin typeface="Arial"/>
                <a:cs typeface="Arial"/>
              </a:rPr>
              <a:t>SAVE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(See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additional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following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help 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understand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how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complete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section)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52550" y="3486144"/>
            <a:ext cx="6819900" cy="2400300"/>
            <a:chOff x="1352550" y="3486144"/>
            <a:chExt cx="6819900" cy="2400300"/>
          </a:xfrm>
        </p:grpSpPr>
        <p:sp>
          <p:nvSpPr>
            <p:cNvPr id="13" name="object 13"/>
            <p:cNvSpPr/>
            <p:nvPr/>
          </p:nvSpPr>
          <p:spPr>
            <a:xfrm>
              <a:off x="6629400" y="3581401"/>
              <a:ext cx="762000" cy="304800"/>
            </a:xfrm>
            <a:custGeom>
              <a:avLst/>
              <a:gdLst/>
              <a:ahLst/>
              <a:cxnLst/>
              <a:rect l="l" t="t" r="r" b="b"/>
              <a:pathLst>
                <a:path w="762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711200" y="0"/>
                  </a:lnTo>
                  <a:lnTo>
                    <a:pt x="730972" y="3992"/>
                  </a:lnTo>
                  <a:lnTo>
                    <a:pt x="747120" y="14879"/>
                  </a:lnTo>
                  <a:lnTo>
                    <a:pt x="758007" y="31027"/>
                  </a:lnTo>
                  <a:lnTo>
                    <a:pt x="762000" y="50800"/>
                  </a:lnTo>
                  <a:lnTo>
                    <a:pt x="762000" y="254000"/>
                  </a:lnTo>
                  <a:lnTo>
                    <a:pt x="758007" y="273772"/>
                  </a:lnTo>
                  <a:lnTo>
                    <a:pt x="747120" y="289920"/>
                  </a:lnTo>
                  <a:lnTo>
                    <a:pt x="730972" y="300807"/>
                  </a:lnTo>
                  <a:lnTo>
                    <a:pt x="711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1600" y="3505194"/>
              <a:ext cx="6781800" cy="2362200"/>
            </a:xfrm>
            <a:custGeom>
              <a:avLst/>
              <a:gdLst/>
              <a:ahLst/>
              <a:cxnLst/>
              <a:rect l="l" t="t" r="r" b="b"/>
              <a:pathLst>
                <a:path w="6781800" h="2362200">
                  <a:moveTo>
                    <a:pt x="0" y="393712"/>
                  </a:moveTo>
                  <a:lnTo>
                    <a:pt x="3067" y="344327"/>
                  </a:lnTo>
                  <a:lnTo>
                    <a:pt x="12023" y="296771"/>
                  </a:lnTo>
                  <a:lnTo>
                    <a:pt x="26500" y="251416"/>
                  </a:lnTo>
                  <a:lnTo>
                    <a:pt x="46128" y="208628"/>
                  </a:lnTo>
                  <a:lnTo>
                    <a:pt x="70538" y="168778"/>
                  </a:lnTo>
                  <a:lnTo>
                    <a:pt x="99361" y="132234"/>
                  </a:lnTo>
                  <a:lnTo>
                    <a:pt x="132229" y="99365"/>
                  </a:lnTo>
                  <a:lnTo>
                    <a:pt x="168772" y="70541"/>
                  </a:lnTo>
                  <a:lnTo>
                    <a:pt x="208622" y="46130"/>
                  </a:lnTo>
                  <a:lnTo>
                    <a:pt x="251410" y="26501"/>
                  </a:lnTo>
                  <a:lnTo>
                    <a:pt x="296767" y="12024"/>
                  </a:lnTo>
                  <a:lnTo>
                    <a:pt x="344324" y="3067"/>
                  </a:lnTo>
                  <a:lnTo>
                    <a:pt x="393712" y="0"/>
                  </a:lnTo>
                  <a:lnTo>
                    <a:pt x="6388087" y="0"/>
                  </a:lnTo>
                  <a:lnTo>
                    <a:pt x="6437475" y="3067"/>
                  </a:lnTo>
                  <a:lnTo>
                    <a:pt x="6485032" y="12024"/>
                  </a:lnTo>
                  <a:lnTo>
                    <a:pt x="6530389" y="26501"/>
                  </a:lnTo>
                  <a:lnTo>
                    <a:pt x="6573177" y="46130"/>
                  </a:lnTo>
                  <a:lnTo>
                    <a:pt x="6613027" y="70541"/>
                  </a:lnTo>
                  <a:lnTo>
                    <a:pt x="6649570" y="99365"/>
                  </a:lnTo>
                  <a:lnTo>
                    <a:pt x="6682438" y="132234"/>
                  </a:lnTo>
                  <a:lnTo>
                    <a:pt x="6711261" y="168778"/>
                  </a:lnTo>
                  <a:lnTo>
                    <a:pt x="6735671" y="208628"/>
                  </a:lnTo>
                  <a:lnTo>
                    <a:pt x="6755299" y="251416"/>
                  </a:lnTo>
                  <a:lnTo>
                    <a:pt x="6769776" y="296771"/>
                  </a:lnTo>
                  <a:lnTo>
                    <a:pt x="6778732" y="344327"/>
                  </a:lnTo>
                  <a:lnTo>
                    <a:pt x="6781800" y="393712"/>
                  </a:lnTo>
                  <a:lnTo>
                    <a:pt x="6781800" y="1968500"/>
                  </a:lnTo>
                  <a:lnTo>
                    <a:pt x="6778732" y="2017885"/>
                  </a:lnTo>
                  <a:lnTo>
                    <a:pt x="6769776" y="2065439"/>
                  </a:lnTo>
                  <a:lnTo>
                    <a:pt x="6755299" y="2110794"/>
                  </a:lnTo>
                  <a:lnTo>
                    <a:pt x="6735671" y="2153581"/>
                  </a:lnTo>
                  <a:lnTo>
                    <a:pt x="6711261" y="2193430"/>
                  </a:lnTo>
                  <a:lnTo>
                    <a:pt x="6682438" y="2229972"/>
                  </a:lnTo>
                  <a:lnTo>
                    <a:pt x="6649570" y="2262839"/>
                  </a:lnTo>
                  <a:lnTo>
                    <a:pt x="6613027" y="2291662"/>
                  </a:lnTo>
                  <a:lnTo>
                    <a:pt x="6573177" y="2316072"/>
                  </a:lnTo>
                  <a:lnTo>
                    <a:pt x="6530389" y="2335699"/>
                  </a:lnTo>
                  <a:lnTo>
                    <a:pt x="6485032" y="2350176"/>
                  </a:lnTo>
                  <a:lnTo>
                    <a:pt x="6437475" y="2359132"/>
                  </a:lnTo>
                  <a:lnTo>
                    <a:pt x="6388087" y="2362200"/>
                  </a:lnTo>
                  <a:lnTo>
                    <a:pt x="393712" y="2362200"/>
                  </a:lnTo>
                  <a:lnTo>
                    <a:pt x="344324" y="2359132"/>
                  </a:lnTo>
                  <a:lnTo>
                    <a:pt x="296767" y="2350176"/>
                  </a:lnTo>
                  <a:lnTo>
                    <a:pt x="251410" y="2335699"/>
                  </a:lnTo>
                  <a:lnTo>
                    <a:pt x="208622" y="2316072"/>
                  </a:lnTo>
                  <a:lnTo>
                    <a:pt x="168772" y="2291662"/>
                  </a:lnTo>
                  <a:lnTo>
                    <a:pt x="132229" y="2262839"/>
                  </a:lnTo>
                  <a:lnTo>
                    <a:pt x="99361" y="2229972"/>
                  </a:lnTo>
                  <a:lnTo>
                    <a:pt x="70538" y="2193430"/>
                  </a:lnTo>
                  <a:lnTo>
                    <a:pt x="46128" y="2153581"/>
                  </a:lnTo>
                  <a:lnTo>
                    <a:pt x="26500" y="2110794"/>
                  </a:lnTo>
                  <a:lnTo>
                    <a:pt x="12023" y="2065439"/>
                  </a:lnTo>
                  <a:lnTo>
                    <a:pt x="3067" y="2017885"/>
                  </a:lnTo>
                  <a:lnTo>
                    <a:pt x="0" y="1968500"/>
                  </a:lnTo>
                  <a:lnTo>
                    <a:pt x="0" y="393712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67527" y="134518"/>
            <a:ext cx="8378825" cy="614934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106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New </a:t>
            </a:r>
            <a:r>
              <a:rPr sz="16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Terms</a:t>
            </a:r>
            <a:endParaRPr sz="1600">
              <a:latin typeface="Arial"/>
              <a:cs typeface="Arial"/>
            </a:endParaRPr>
          </a:p>
          <a:p>
            <a:pPr marL="28575" marR="529590">
              <a:lnSpc>
                <a:spcPct val="100000"/>
              </a:lnSpc>
              <a:spcBef>
                <a:spcPts val="960"/>
              </a:spcBef>
            </a:pP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Name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(e.g.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FALL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2010,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SUM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10)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abbreviation 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abbreviation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duplicated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another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make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-5" dirty="0">
                <a:latin typeface="Arial"/>
                <a:cs typeface="Arial"/>
              </a:rPr>
              <a:t> easier 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you.</a:t>
            </a:r>
            <a:endParaRPr sz="1600">
              <a:latin typeface="Arial"/>
              <a:cs typeface="Arial"/>
            </a:endParaRPr>
          </a:p>
          <a:p>
            <a:pPr marL="27940" marR="20955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Order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Number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Changes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displayed.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designate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which 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number.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Order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place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terms.</a:t>
            </a:r>
            <a:endParaRPr sz="1600">
              <a:latin typeface="Arial"/>
              <a:cs typeface="Arial"/>
            </a:endParaRPr>
          </a:p>
          <a:p>
            <a:pPr marL="2794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Beginning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Date,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published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 catalog.</a:t>
            </a:r>
            <a:endParaRPr sz="1600">
              <a:latin typeface="Arial"/>
              <a:cs typeface="Arial"/>
            </a:endParaRPr>
          </a:p>
          <a:p>
            <a:pPr marL="27940">
              <a:lnSpc>
                <a:spcPct val="100000"/>
              </a:lnSpc>
              <a:spcBef>
                <a:spcPts val="960"/>
              </a:spcBef>
            </a:pP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45" dirty="0">
                <a:latin typeface="Arial"/>
                <a:cs typeface="Arial"/>
              </a:rPr>
              <a:t>Type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Semester,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Quarter,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Clock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appropriate.</a:t>
            </a:r>
            <a:endParaRPr sz="1600">
              <a:latin typeface="Arial"/>
              <a:cs typeface="Arial"/>
            </a:endParaRPr>
          </a:p>
          <a:p>
            <a:pPr marL="27940" marR="389255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Drop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published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catalog.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enable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40" dirty="0">
                <a:latin typeface="Arial"/>
                <a:cs typeface="Arial"/>
              </a:rPr>
              <a:t>VA- 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ONCE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period,</a:t>
            </a:r>
            <a:r>
              <a:rPr sz="1600" dirty="0">
                <a:latin typeface="Arial"/>
                <a:cs typeface="Arial"/>
              </a:rPr>
              <a:t> 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after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date.</a:t>
            </a:r>
            <a:endParaRPr sz="1600">
              <a:latin typeface="Arial"/>
              <a:cs typeface="Arial"/>
            </a:endParaRPr>
          </a:p>
          <a:p>
            <a:pPr marL="27940" marR="5080">
              <a:lnSpc>
                <a:spcPct val="100000"/>
              </a:lnSpc>
              <a:spcBef>
                <a:spcPts val="965"/>
              </a:spcBef>
            </a:pPr>
            <a:r>
              <a:rPr sz="1600" b="1" spc="-5" dirty="0">
                <a:latin typeface="Arial"/>
                <a:cs typeface="Arial"/>
              </a:rPr>
              <a:t>Break </a:t>
            </a:r>
            <a:r>
              <a:rPr sz="1600" b="1" spc="-15" dirty="0">
                <a:latin typeface="Arial"/>
                <a:cs typeface="Arial"/>
              </a:rPr>
              <a:t>Days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days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break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term;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7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days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more.</a:t>
            </a:r>
            <a:r>
              <a:rPr sz="1600" spc="3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 a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 letting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know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break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(e.g.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Holiday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Break: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12/21/2010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01/05/2011)</a:t>
            </a:r>
            <a:endParaRPr sz="1600">
              <a:latin typeface="Arial"/>
              <a:cs typeface="Arial"/>
            </a:endParaRPr>
          </a:p>
          <a:p>
            <a:pPr marL="27940" marR="64135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Deactivated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Check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want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list,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keep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archive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future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DEACTIVATE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also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re-activate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“checked”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Deactivate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uncheck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Arial"/>
              <a:cs typeface="Arial"/>
            </a:endParaRPr>
          </a:p>
          <a:p>
            <a:pPr marL="12700" marR="880110">
              <a:lnSpc>
                <a:spcPts val="1910"/>
              </a:lnSpc>
            </a:pP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 a term from the </a:t>
            </a:r>
            <a:r>
              <a:rPr sz="1600" dirty="0">
                <a:latin typeface="Arial"/>
                <a:cs typeface="Arial"/>
              </a:rPr>
              <a:t>list </a:t>
            </a:r>
            <a:r>
              <a:rPr sz="1600" spc="-5" dirty="0">
                <a:latin typeface="Arial"/>
                <a:cs typeface="Arial"/>
              </a:rPr>
              <a:t>of terms,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can check the box </a:t>
            </a:r>
            <a:r>
              <a:rPr sz="1600" dirty="0">
                <a:latin typeface="Arial"/>
                <a:cs typeface="Arial"/>
              </a:rPr>
              <a:t>associated </a:t>
            </a:r>
            <a:r>
              <a:rPr sz="1600" spc="-5" dirty="0">
                <a:latin typeface="Arial"/>
                <a:cs typeface="Arial"/>
              </a:rPr>
              <a:t>with 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 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3</a:t>
            </a:fld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References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094115"/>
            <a:ext cx="7645400" cy="3957954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800" b="1" dirty="0">
                <a:latin typeface="Arial"/>
                <a:cs typeface="Arial"/>
              </a:rPr>
              <a:t>GI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Bill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Web </a:t>
            </a:r>
            <a:r>
              <a:rPr sz="1800" b="1" spc="-5" dirty="0">
                <a:latin typeface="Arial"/>
                <a:cs typeface="Arial"/>
              </a:rPr>
              <a:t>Site: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400" u="sng" spc="-5" dirty="0">
                <a:solidFill>
                  <a:srgbClr val="050505"/>
                </a:solidFill>
                <a:uFill>
                  <a:solidFill>
                    <a:srgbClr val="050505"/>
                  </a:solidFill>
                </a:uFill>
                <a:latin typeface="Arial"/>
                <a:cs typeface="Arial"/>
                <a:hlinkClick r:id="rId2"/>
              </a:rPr>
              <a:t>http://www.benefits.va.gov/gibill/index.asp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800" b="1" spc="-5" dirty="0">
                <a:solidFill>
                  <a:srgbClr val="050505"/>
                </a:solidFill>
                <a:latin typeface="Arial"/>
                <a:cs typeface="Arial"/>
              </a:rPr>
              <a:t>National</a:t>
            </a:r>
            <a:r>
              <a:rPr sz="1800" b="1" spc="-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50505"/>
                </a:solidFill>
                <a:latin typeface="Arial"/>
                <a:cs typeface="Arial"/>
              </a:rPr>
              <a:t>Education</a:t>
            </a:r>
            <a:r>
              <a:rPr sz="1800" b="1" spc="-2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50505"/>
                </a:solidFill>
                <a:latin typeface="Arial"/>
                <a:cs typeface="Arial"/>
              </a:rPr>
              <a:t>Call Center: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10" dirty="0">
                <a:latin typeface="Arial"/>
                <a:cs typeface="Arial"/>
              </a:rPr>
              <a:t>1-888-442-4551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5" dirty="0">
                <a:latin typeface="Arial"/>
                <a:cs typeface="Arial"/>
              </a:rPr>
              <a:t>SCO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Hotline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</a:t>
            </a:r>
            <a:r>
              <a:rPr sz="1800" b="1" i="1" dirty="0">
                <a:latin typeface="Arial"/>
                <a:cs typeface="Arial"/>
              </a:rPr>
              <a:t>for</a:t>
            </a:r>
            <a:r>
              <a:rPr sz="1800" b="1" i="1" spc="-15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certifying</a:t>
            </a:r>
            <a:r>
              <a:rPr sz="1800" b="1" i="1" spc="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official</a:t>
            </a:r>
            <a:r>
              <a:rPr sz="1800" b="1" i="1" spc="-5" dirty="0">
                <a:latin typeface="Arial"/>
                <a:cs typeface="Arial"/>
              </a:rPr>
              <a:t> use only</a:t>
            </a:r>
            <a:r>
              <a:rPr sz="1800" b="1" spc="-5" dirty="0">
                <a:latin typeface="Arial"/>
                <a:cs typeface="Arial"/>
              </a:rPr>
              <a:t>):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spc="-20" dirty="0">
                <a:latin typeface="Arial"/>
                <a:cs typeface="Arial"/>
              </a:rPr>
              <a:t>1-855-225-1159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800" b="1" spc="-135" dirty="0">
                <a:latin typeface="Arial"/>
                <a:cs typeface="Arial"/>
              </a:rPr>
              <a:t>V</a:t>
            </a:r>
            <a:r>
              <a:rPr sz="1800" b="1" spc="-5" dirty="0">
                <a:latin typeface="Arial"/>
                <a:cs typeface="Arial"/>
              </a:rPr>
              <a:t>A</a:t>
            </a:r>
            <a:r>
              <a:rPr sz="1800" b="1" spc="-7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</a:t>
            </a:r>
            <a:r>
              <a:rPr sz="1800" b="1" spc="-10" dirty="0">
                <a:latin typeface="Arial"/>
                <a:cs typeface="Arial"/>
              </a:rPr>
              <a:t>NC</a:t>
            </a:r>
            <a:r>
              <a:rPr sz="1800" b="1" spc="-5" dirty="0">
                <a:latin typeface="Arial"/>
                <a:cs typeface="Arial"/>
              </a:rPr>
              <a:t>E</a:t>
            </a:r>
            <a:r>
              <a:rPr sz="1800" b="1" dirty="0">
                <a:latin typeface="Arial"/>
                <a:cs typeface="Arial"/>
              </a:rPr>
              <a:t> - 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spc="-15" dirty="0">
                <a:latin typeface="Arial"/>
                <a:cs typeface="Arial"/>
              </a:rPr>
              <a:t>se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Guid</a:t>
            </a:r>
            <a:r>
              <a:rPr sz="1800" b="1" spc="-15" dirty="0">
                <a:latin typeface="Arial"/>
                <a:cs typeface="Arial"/>
              </a:rPr>
              <a:t>e</a:t>
            </a:r>
            <a:r>
              <a:rPr sz="1800" b="1" spc="-5" dirty="0">
                <a:latin typeface="Arial"/>
                <a:cs typeface="Arial"/>
              </a:rPr>
              <a:t>;</a:t>
            </a:r>
            <a:r>
              <a:rPr sz="1800" b="1" spc="-10" dirty="0">
                <a:latin typeface="Arial"/>
                <a:cs typeface="Arial"/>
              </a:rPr>
              <a:t> U</a:t>
            </a:r>
            <a:r>
              <a:rPr sz="1800" b="1" spc="-15" dirty="0">
                <a:latin typeface="Arial"/>
                <a:cs typeface="Arial"/>
              </a:rPr>
              <a:t>se</a:t>
            </a:r>
            <a:r>
              <a:rPr sz="1800" b="1" spc="-10" dirty="0">
                <a:latin typeface="Arial"/>
                <a:cs typeface="Arial"/>
              </a:rPr>
              <a:t>r</a:t>
            </a:r>
            <a:r>
              <a:rPr sz="1800" b="1" spc="-5" dirty="0">
                <a:latin typeface="Arial"/>
                <a:cs typeface="Arial"/>
              </a:rPr>
              <a:t>s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35" dirty="0">
                <a:latin typeface="Arial"/>
                <a:cs typeface="Arial"/>
              </a:rPr>
              <a:t>T</a:t>
            </a:r>
            <a:r>
              <a:rPr sz="1800" b="1" dirty="0">
                <a:latin typeface="Arial"/>
                <a:cs typeface="Arial"/>
              </a:rPr>
              <a:t>ip</a:t>
            </a:r>
            <a:r>
              <a:rPr sz="1800" b="1" spc="-15" dirty="0">
                <a:latin typeface="Arial"/>
                <a:cs typeface="Arial"/>
              </a:rPr>
              <a:t>s</a:t>
            </a:r>
            <a:r>
              <a:rPr sz="1800" b="1" spc="-5" dirty="0">
                <a:latin typeface="Arial"/>
                <a:cs typeface="Arial"/>
              </a:rPr>
              <a:t>;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U</a:t>
            </a:r>
            <a:r>
              <a:rPr sz="1800" b="1" dirty="0">
                <a:latin typeface="Arial"/>
                <a:cs typeface="Arial"/>
              </a:rPr>
              <a:t>pd</a:t>
            </a:r>
            <a:r>
              <a:rPr sz="1800" b="1" spc="-15" dirty="0">
                <a:latin typeface="Arial"/>
                <a:cs typeface="Arial"/>
              </a:rPr>
              <a:t>a</a:t>
            </a:r>
            <a:r>
              <a:rPr sz="1800" b="1" spc="-5" dirty="0">
                <a:latin typeface="Arial"/>
                <a:cs typeface="Arial"/>
              </a:rPr>
              <a:t>t</a:t>
            </a:r>
            <a:r>
              <a:rPr sz="1800" b="1" spc="-15" dirty="0">
                <a:latin typeface="Arial"/>
                <a:cs typeface="Arial"/>
              </a:rPr>
              <a:t>es</a:t>
            </a:r>
            <a:r>
              <a:rPr sz="180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14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http://www.benefits.va.gov/gibill/school_training_resources.asp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60"/>
              </a:spcBef>
            </a:pPr>
            <a:r>
              <a:rPr sz="1800" b="1" spc="-5" dirty="0">
                <a:latin typeface="Arial"/>
                <a:cs typeface="Arial"/>
              </a:rPr>
              <a:t>Education Liaison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Representative</a:t>
            </a:r>
            <a:r>
              <a:rPr sz="1800" b="1" spc="5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(</a:t>
            </a:r>
            <a:r>
              <a:rPr sz="1800" b="1" i="1" dirty="0">
                <a:latin typeface="Arial"/>
                <a:cs typeface="Arial"/>
              </a:rPr>
              <a:t>for </a:t>
            </a:r>
            <a:r>
              <a:rPr sz="1800" b="1" i="1" spc="-5" dirty="0">
                <a:latin typeface="Arial"/>
                <a:cs typeface="Arial"/>
              </a:rPr>
              <a:t>certifying </a:t>
            </a:r>
            <a:r>
              <a:rPr sz="1800" b="1" i="1" spc="-10" dirty="0">
                <a:latin typeface="Arial"/>
                <a:cs typeface="Arial"/>
              </a:rPr>
              <a:t>official</a:t>
            </a:r>
            <a:r>
              <a:rPr sz="1800" b="1" i="1" spc="10" dirty="0">
                <a:latin typeface="Arial"/>
                <a:cs typeface="Arial"/>
              </a:rPr>
              <a:t> </a:t>
            </a:r>
            <a:r>
              <a:rPr sz="1800" b="1" i="1" spc="-5" dirty="0">
                <a:latin typeface="Arial"/>
                <a:cs typeface="Arial"/>
              </a:rPr>
              <a:t>use only)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4"/>
              </a:rPr>
              <a:t>http://www.benefits.va.gov/gibill/resources/education_resources/school_certifying_officials/elr.asp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6" y="2944660"/>
            <a:ext cx="5876544" cy="22799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30</a:t>
            </a:fld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31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14300"/>
            <a:ext cx="8764905" cy="6593205"/>
            <a:chOff x="228600" y="1143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88976"/>
              <a:ext cx="8689847" cy="6518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143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883" y="1994916"/>
              <a:ext cx="6656831" cy="2590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0596" y="1993392"/>
              <a:ext cx="6697978" cy="262432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76400" y="1933575"/>
            <a:ext cx="6629400" cy="25622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Entering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Programs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3779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It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very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important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enter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5" dirty="0">
                <a:latin typeface="Arial"/>
                <a:cs typeface="Arial"/>
              </a:rPr>
              <a:t> approved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programs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(</a:t>
            </a:r>
            <a:r>
              <a:rPr sz="16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shown</a:t>
            </a:r>
            <a:r>
              <a:rPr sz="1600" i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</a:t>
            </a:r>
            <a:r>
              <a:rPr sz="16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WEAMS</a:t>
            </a:r>
            <a:r>
              <a:rPr sz="16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document</a:t>
            </a:r>
            <a:r>
              <a:rPr sz="1600" i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provided</a:t>
            </a:r>
            <a:r>
              <a:rPr sz="16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by</a:t>
            </a:r>
            <a:r>
              <a:rPr sz="1600" i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your ELR</a:t>
            </a:r>
            <a:r>
              <a:rPr sz="1600" i="1" spc="-5" dirty="0">
                <a:latin typeface="Arial"/>
                <a:cs typeface="Arial"/>
              </a:rPr>
              <a:t>)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prior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entering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programs</a:t>
            </a:r>
            <a:r>
              <a:rPr sz="1600" i="1" spc="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enter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will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appear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Bio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drop-down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menu.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ADMIN.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MAINTENANCE.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STANDARD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1950" y="133353"/>
            <a:ext cx="3543300" cy="2476500"/>
            <a:chOff x="361950" y="133353"/>
            <a:chExt cx="3543300" cy="2476500"/>
          </a:xfrm>
        </p:grpSpPr>
        <p:sp>
          <p:nvSpPr>
            <p:cNvPr id="10" name="object 10"/>
            <p:cNvSpPr/>
            <p:nvPr/>
          </p:nvSpPr>
          <p:spPr>
            <a:xfrm>
              <a:off x="2362200" y="152403"/>
              <a:ext cx="1524000" cy="1143000"/>
            </a:xfrm>
            <a:custGeom>
              <a:avLst/>
              <a:gdLst/>
              <a:ahLst/>
              <a:cxnLst/>
              <a:rect l="l" t="t" r="r" b="b"/>
              <a:pathLst>
                <a:path w="1524000" h="1143000">
                  <a:moveTo>
                    <a:pt x="0" y="190500"/>
                  </a:moveTo>
                  <a:lnTo>
                    <a:pt x="5031" y="146821"/>
                  </a:lnTo>
                  <a:lnTo>
                    <a:pt x="19363" y="106724"/>
                  </a:lnTo>
                  <a:lnTo>
                    <a:pt x="41851" y="71353"/>
                  </a:lnTo>
                  <a:lnTo>
                    <a:pt x="71353" y="41851"/>
                  </a:lnTo>
                  <a:lnTo>
                    <a:pt x="106724" y="19363"/>
                  </a:lnTo>
                  <a:lnTo>
                    <a:pt x="146821" y="5031"/>
                  </a:lnTo>
                  <a:lnTo>
                    <a:pt x="190500" y="0"/>
                  </a:lnTo>
                  <a:lnTo>
                    <a:pt x="1333500" y="0"/>
                  </a:lnTo>
                  <a:lnTo>
                    <a:pt x="1377178" y="5031"/>
                  </a:lnTo>
                  <a:lnTo>
                    <a:pt x="1417275" y="19363"/>
                  </a:lnTo>
                  <a:lnTo>
                    <a:pt x="1452646" y="41851"/>
                  </a:lnTo>
                  <a:lnTo>
                    <a:pt x="1482148" y="71353"/>
                  </a:lnTo>
                  <a:lnTo>
                    <a:pt x="1504636" y="106724"/>
                  </a:lnTo>
                  <a:lnTo>
                    <a:pt x="1518968" y="146821"/>
                  </a:lnTo>
                  <a:lnTo>
                    <a:pt x="1524000" y="190500"/>
                  </a:lnTo>
                  <a:lnTo>
                    <a:pt x="1524000" y="952487"/>
                  </a:lnTo>
                  <a:lnTo>
                    <a:pt x="1518968" y="996170"/>
                  </a:lnTo>
                  <a:lnTo>
                    <a:pt x="1504636" y="1036270"/>
                  </a:lnTo>
                  <a:lnTo>
                    <a:pt x="1482148" y="1071644"/>
                  </a:lnTo>
                  <a:lnTo>
                    <a:pt x="1452646" y="1101147"/>
                  </a:lnTo>
                  <a:lnTo>
                    <a:pt x="1417275" y="1123636"/>
                  </a:lnTo>
                  <a:lnTo>
                    <a:pt x="1377178" y="1137968"/>
                  </a:lnTo>
                  <a:lnTo>
                    <a:pt x="1333500" y="1143000"/>
                  </a:lnTo>
                  <a:lnTo>
                    <a:pt x="190500" y="1143000"/>
                  </a:lnTo>
                  <a:lnTo>
                    <a:pt x="146821" y="1137968"/>
                  </a:lnTo>
                  <a:lnTo>
                    <a:pt x="106724" y="1123636"/>
                  </a:lnTo>
                  <a:lnTo>
                    <a:pt x="71353" y="1101147"/>
                  </a:lnTo>
                  <a:lnTo>
                    <a:pt x="41851" y="1071644"/>
                  </a:lnTo>
                  <a:lnTo>
                    <a:pt x="19363" y="1036270"/>
                  </a:lnTo>
                  <a:lnTo>
                    <a:pt x="5031" y="996170"/>
                  </a:lnTo>
                  <a:lnTo>
                    <a:pt x="0" y="952487"/>
                  </a:lnTo>
                  <a:lnTo>
                    <a:pt x="0" y="190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81000" y="1905002"/>
              <a:ext cx="838200" cy="685800"/>
            </a:xfrm>
            <a:custGeom>
              <a:avLst/>
              <a:gdLst/>
              <a:ahLst/>
              <a:cxnLst/>
              <a:rect l="l" t="t" r="r" b="b"/>
              <a:pathLst>
                <a:path w="8382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723900" y="0"/>
                  </a:lnTo>
                  <a:lnTo>
                    <a:pt x="768387" y="8981"/>
                  </a:lnTo>
                  <a:lnTo>
                    <a:pt x="804719" y="33475"/>
                  </a:lnTo>
                  <a:lnTo>
                    <a:pt x="829216" y="69806"/>
                  </a:lnTo>
                  <a:lnTo>
                    <a:pt x="838200" y="114300"/>
                  </a:lnTo>
                  <a:lnTo>
                    <a:pt x="838200" y="571500"/>
                  </a:lnTo>
                  <a:lnTo>
                    <a:pt x="829216" y="615987"/>
                  </a:lnTo>
                  <a:lnTo>
                    <a:pt x="804719" y="652319"/>
                  </a:lnTo>
                  <a:lnTo>
                    <a:pt x="768387" y="676816"/>
                  </a:lnTo>
                  <a:lnTo>
                    <a:pt x="723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32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200" y="100014"/>
            <a:ext cx="8993505" cy="6683375"/>
            <a:chOff x="76200" y="100014"/>
            <a:chExt cx="8993505" cy="66833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875" y="175259"/>
              <a:ext cx="8918447" cy="66080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" y="100014"/>
              <a:ext cx="8915399" cy="660558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5083" y="2135124"/>
              <a:ext cx="6656831" cy="18440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5" y="2132076"/>
              <a:ext cx="6652258" cy="18928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52600" y="2073275"/>
            <a:ext cx="6629400" cy="18161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Entering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Programs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8415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 </a:t>
            </a: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ADD.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 Fill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 Program Abbreviation, Program Name,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accordingly.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SAVE. 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Repeat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 more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programs.</a:t>
            </a:r>
            <a:endParaRPr sz="1600">
              <a:latin typeface="Arial"/>
              <a:cs typeface="Arial"/>
            </a:endParaRPr>
          </a:p>
          <a:p>
            <a:pPr marL="90805" marR="36068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(See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additional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following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help 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understand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how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complete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section.)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04950" y="209551"/>
            <a:ext cx="6667500" cy="5143500"/>
            <a:chOff x="1504950" y="209551"/>
            <a:chExt cx="6667500" cy="5143500"/>
          </a:xfrm>
        </p:grpSpPr>
        <p:sp>
          <p:nvSpPr>
            <p:cNvPr id="10" name="object 10"/>
            <p:cNvSpPr/>
            <p:nvPr/>
          </p:nvSpPr>
          <p:spPr>
            <a:xfrm>
              <a:off x="1524000" y="228601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58800" y="0"/>
                  </a:lnTo>
                  <a:lnTo>
                    <a:pt x="578572" y="3992"/>
                  </a:lnTo>
                  <a:lnTo>
                    <a:pt x="594720" y="14879"/>
                  </a:lnTo>
                  <a:lnTo>
                    <a:pt x="605607" y="31027"/>
                  </a:lnTo>
                  <a:lnTo>
                    <a:pt x="609600" y="50800"/>
                  </a:lnTo>
                  <a:lnTo>
                    <a:pt x="609600" y="254000"/>
                  </a:lnTo>
                  <a:lnTo>
                    <a:pt x="605607" y="273772"/>
                  </a:lnTo>
                  <a:lnTo>
                    <a:pt x="594720" y="289920"/>
                  </a:lnTo>
                  <a:lnTo>
                    <a:pt x="578572" y="300807"/>
                  </a:lnTo>
                  <a:lnTo>
                    <a:pt x="558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91400" y="3886201"/>
              <a:ext cx="762000" cy="381000"/>
            </a:xfrm>
            <a:custGeom>
              <a:avLst/>
              <a:gdLst/>
              <a:ahLst/>
              <a:cxnLst/>
              <a:rect l="l" t="t" r="r" b="b"/>
              <a:pathLst>
                <a:path w="7620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698500" y="0"/>
                  </a:lnTo>
                  <a:lnTo>
                    <a:pt x="723214" y="4990"/>
                  </a:lnTo>
                  <a:lnTo>
                    <a:pt x="743399" y="18600"/>
                  </a:lnTo>
                  <a:lnTo>
                    <a:pt x="757009" y="38785"/>
                  </a:lnTo>
                  <a:lnTo>
                    <a:pt x="762000" y="63500"/>
                  </a:lnTo>
                  <a:lnTo>
                    <a:pt x="762000" y="317500"/>
                  </a:lnTo>
                  <a:lnTo>
                    <a:pt x="757009" y="342214"/>
                  </a:lnTo>
                  <a:lnTo>
                    <a:pt x="743399" y="362399"/>
                  </a:lnTo>
                  <a:lnTo>
                    <a:pt x="723214" y="376009"/>
                  </a:lnTo>
                  <a:lnTo>
                    <a:pt x="6985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38600" y="3962401"/>
              <a:ext cx="1066800" cy="228600"/>
            </a:xfrm>
            <a:custGeom>
              <a:avLst/>
              <a:gdLst/>
              <a:ahLst/>
              <a:cxnLst/>
              <a:rect l="l" t="t" r="r" b="b"/>
              <a:pathLst>
                <a:path w="1066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028700" y="0"/>
                  </a:lnTo>
                  <a:lnTo>
                    <a:pt x="1043531" y="2993"/>
                  </a:lnTo>
                  <a:lnTo>
                    <a:pt x="1055641" y="11158"/>
                  </a:lnTo>
                  <a:lnTo>
                    <a:pt x="1063806" y="23268"/>
                  </a:lnTo>
                  <a:lnTo>
                    <a:pt x="1066800" y="38100"/>
                  </a:lnTo>
                  <a:lnTo>
                    <a:pt x="1066800" y="190500"/>
                  </a:lnTo>
                  <a:lnTo>
                    <a:pt x="1063806" y="205331"/>
                  </a:lnTo>
                  <a:lnTo>
                    <a:pt x="1055641" y="217441"/>
                  </a:lnTo>
                  <a:lnTo>
                    <a:pt x="1043531" y="225606"/>
                  </a:lnTo>
                  <a:lnTo>
                    <a:pt x="1028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4000" y="5105401"/>
              <a:ext cx="1066800" cy="228600"/>
            </a:xfrm>
            <a:custGeom>
              <a:avLst/>
              <a:gdLst/>
              <a:ahLst/>
              <a:cxnLst/>
              <a:rect l="l" t="t" r="r" b="b"/>
              <a:pathLst>
                <a:path w="1066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028700" y="0"/>
                  </a:lnTo>
                  <a:lnTo>
                    <a:pt x="1043531" y="2993"/>
                  </a:lnTo>
                  <a:lnTo>
                    <a:pt x="1055641" y="11158"/>
                  </a:lnTo>
                  <a:lnTo>
                    <a:pt x="1063806" y="23268"/>
                  </a:lnTo>
                  <a:lnTo>
                    <a:pt x="1066800" y="38100"/>
                  </a:lnTo>
                  <a:lnTo>
                    <a:pt x="1066800" y="190500"/>
                  </a:lnTo>
                  <a:lnTo>
                    <a:pt x="1063806" y="205331"/>
                  </a:lnTo>
                  <a:lnTo>
                    <a:pt x="1055641" y="217441"/>
                  </a:lnTo>
                  <a:lnTo>
                    <a:pt x="1043531" y="225606"/>
                  </a:lnTo>
                  <a:lnTo>
                    <a:pt x="1028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48200" y="5105401"/>
              <a:ext cx="990600" cy="228600"/>
            </a:xfrm>
            <a:custGeom>
              <a:avLst/>
              <a:gdLst/>
              <a:ahLst/>
              <a:cxnLst/>
              <a:rect l="l" t="t" r="r" b="b"/>
              <a:pathLst>
                <a:path w="9906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952500" y="0"/>
                  </a:lnTo>
                  <a:lnTo>
                    <a:pt x="967331" y="2993"/>
                  </a:lnTo>
                  <a:lnTo>
                    <a:pt x="979441" y="11158"/>
                  </a:lnTo>
                  <a:lnTo>
                    <a:pt x="987606" y="23268"/>
                  </a:lnTo>
                  <a:lnTo>
                    <a:pt x="990600" y="38100"/>
                  </a:lnTo>
                  <a:lnTo>
                    <a:pt x="990600" y="190500"/>
                  </a:lnTo>
                  <a:lnTo>
                    <a:pt x="987606" y="205331"/>
                  </a:lnTo>
                  <a:lnTo>
                    <a:pt x="979441" y="217441"/>
                  </a:lnTo>
                  <a:lnTo>
                    <a:pt x="967331" y="225606"/>
                  </a:lnTo>
                  <a:lnTo>
                    <a:pt x="9525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48329"/>
            <a:ext cx="7990205" cy="47802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Entering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Programs</a:t>
            </a:r>
            <a:endParaRPr sz="1600">
              <a:latin typeface="Arial"/>
              <a:cs typeface="Arial"/>
            </a:endParaRPr>
          </a:p>
          <a:p>
            <a:pPr marL="12700" marR="3048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Program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Abbreviation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abbreviation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approved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abbreviation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duplicated 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another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program.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example,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“SOC”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BS-Sociology,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spc="-10" dirty="0">
                <a:latin typeface="Arial"/>
                <a:cs typeface="Arial"/>
              </a:rPr>
              <a:t>“SOC”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BA-Sociology.</a:t>
            </a:r>
            <a:endParaRPr sz="1600">
              <a:latin typeface="Arial"/>
              <a:cs typeface="Arial"/>
            </a:endParaRPr>
          </a:p>
          <a:p>
            <a:pPr marL="12700" marR="177165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Program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Name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followed 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study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(e.g.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BS-Sociology),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(e.g.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Sociology-BS).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more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separately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(e.g.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BA-Sociology; BS-Sociology; MS-Sociology).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OBJECTIVE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CODES</a:t>
            </a:r>
            <a:r>
              <a:rPr sz="160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AND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COURSE CODES</a:t>
            </a:r>
            <a:r>
              <a:rPr sz="1600" b="1" u="sng" spc="-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ARE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LISTED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ON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PAGES</a:t>
            </a:r>
            <a:r>
              <a:rPr sz="1600" b="1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36-41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15" dirty="0">
                <a:latin typeface="Arial"/>
                <a:cs typeface="Arial"/>
              </a:rPr>
              <a:t>Adding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65" dirty="0">
                <a:latin typeface="Arial"/>
                <a:cs typeface="Arial"/>
              </a:rPr>
              <a:t>VA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Objective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Codes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Course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Codes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for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IHL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programs</a:t>
            </a:r>
            <a:endParaRPr sz="1600">
              <a:latin typeface="Arial"/>
              <a:cs typeface="Arial"/>
            </a:endParaRPr>
          </a:p>
          <a:p>
            <a:pPr marL="469900" marR="219710" indent="-635">
              <a:lnSpc>
                <a:spcPct val="100000"/>
              </a:lnSpc>
              <a:spcBef>
                <a:spcPts val="960"/>
              </a:spcBef>
              <a:buChar char="•"/>
              <a:tabLst>
                <a:tab pos="59817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Objective/Course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code(s)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program(s)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input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before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requirement,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highlighting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enable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area.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input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Objective/Course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corresponding 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Save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endParaRPr sz="1600">
              <a:latin typeface="Arial"/>
              <a:cs typeface="Arial"/>
            </a:endParaRPr>
          </a:p>
          <a:p>
            <a:pPr marL="469900" marR="5080" indent="-635">
              <a:lnSpc>
                <a:spcPct val="100000"/>
              </a:lnSpc>
              <a:spcBef>
                <a:spcPts val="960"/>
              </a:spcBef>
              <a:buChar char="•"/>
              <a:tabLst>
                <a:tab pos="59817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program(s),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of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include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 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codes. Select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Save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750" y="4933951"/>
            <a:ext cx="6878955" cy="1924050"/>
            <a:chOff x="1047750" y="4933951"/>
            <a:chExt cx="6878955" cy="19240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475" y="5027675"/>
              <a:ext cx="6784847" cy="1830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800" y="4952999"/>
              <a:ext cx="6781799" cy="1828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781800" y="4953001"/>
              <a:ext cx="685800" cy="228600"/>
            </a:xfrm>
            <a:custGeom>
              <a:avLst/>
              <a:gdLst/>
              <a:ahLst/>
              <a:cxnLst/>
              <a:rect l="l" t="t" r="r" b="b"/>
              <a:pathLst>
                <a:path w="685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647700" y="0"/>
                  </a:lnTo>
                  <a:lnTo>
                    <a:pt x="662531" y="2993"/>
                  </a:lnTo>
                  <a:lnTo>
                    <a:pt x="674641" y="11158"/>
                  </a:lnTo>
                  <a:lnTo>
                    <a:pt x="682806" y="23268"/>
                  </a:lnTo>
                  <a:lnTo>
                    <a:pt x="685800" y="38100"/>
                  </a:lnTo>
                  <a:lnTo>
                    <a:pt x="685800" y="190500"/>
                  </a:lnTo>
                  <a:lnTo>
                    <a:pt x="682806" y="205331"/>
                  </a:lnTo>
                  <a:lnTo>
                    <a:pt x="674641" y="217441"/>
                  </a:lnTo>
                  <a:lnTo>
                    <a:pt x="662531" y="225606"/>
                  </a:lnTo>
                  <a:lnTo>
                    <a:pt x="647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6800" y="5791202"/>
              <a:ext cx="6172200" cy="457200"/>
            </a:xfrm>
            <a:custGeom>
              <a:avLst/>
              <a:gdLst/>
              <a:ahLst/>
              <a:cxnLst/>
              <a:rect l="l" t="t" r="r" b="b"/>
              <a:pathLst>
                <a:path w="61722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6096000" y="0"/>
                  </a:lnTo>
                  <a:lnTo>
                    <a:pt x="6125662" y="5987"/>
                  </a:lnTo>
                  <a:lnTo>
                    <a:pt x="6149882" y="22317"/>
                  </a:lnTo>
                  <a:lnTo>
                    <a:pt x="6166212" y="46537"/>
                  </a:lnTo>
                  <a:lnTo>
                    <a:pt x="6172200" y="76200"/>
                  </a:lnTo>
                  <a:lnTo>
                    <a:pt x="6172200" y="381000"/>
                  </a:lnTo>
                  <a:lnTo>
                    <a:pt x="6166212" y="410656"/>
                  </a:lnTo>
                  <a:lnTo>
                    <a:pt x="6149882" y="434878"/>
                  </a:lnTo>
                  <a:lnTo>
                    <a:pt x="6125662" y="451210"/>
                  </a:lnTo>
                  <a:lnTo>
                    <a:pt x="60960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33</a:t>
            </a:fld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3255"/>
            <a:ext cx="7936865" cy="18542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60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6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/C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rse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ont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15" dirty="0">
                <a:latin typeface="Arial"/>
                <a:cs typeface="Arial"/>
              </a:rPr>
              <a:t>Adding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65" dirty="0">
                <a:latin typeface="Arial"/>
                <a:cs typeface="Arial"/>
              </a:rPr>
              <a:t>VA </a:t>
            </a:r>
            <a:r>
              <a:rPr sz="1600" b="1" spc="-10" dirty="0">
                <a:latin typeface="Arial"/>
                <a:cs typeface="Arial"/>
              </a:rPr>
              <a:t>Objective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Codes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Course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Codes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for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NCD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programs</a:t>
            </a:r>
            <a:endParaRPr sz="1600">
              <a:latin typeface="Arial"/>
              <a:cs typeface="Arial"/>
            </a:endParaRPr>
          </a:p>
          <a:p>
            <a:pPr marL="469900" marR="5080">
              <a:lnSpc>
                <a:spcPct val="100000"/>
              </a:lnSpc>
              <a:spcBef>
                <a:spcPts val="960"/>
              </a:spcBef>
              <a:buChar char="•"/>
              <a:tabLst>
                <a:tab pos="598170" algn="l"/>
              </a:tabLst>
            </a:pPr>
            <a:r>
              <a:rPr sz="1600" spc="-5" dirty="0">
                <a:latin typeface="Arial"/>
                <a:cs typeface="Arial"/>
              </a:rPr>
              <a:t>Follow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directions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above.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However,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not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appropriate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drop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down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 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automatically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populate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same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Objective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disabled.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2037" y="1885950"/>
            <a:ext cx="7098030" cy="2586990"/>
            <a:chOff x="1062037" y="1885950"/>
            <a:chExt cx="7098030" cy="25869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6903" y="2537459"/>
              <a:ext cx="7022591" cy="19354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2037" y="2462225"/>
              <a:ext cx="7019911" cy="19335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53200" y="1905000"/>
              <a:ext cx="574675" cy="1435735"/>
            </a:xfrm>
            <a:custGeom>
              <a:avLst/>
              <a:gdLst/>
              <a:ahLst/>
              <a:cxnLst/>
              <a:rect l="l" t="t" r="r" b="b"/>
              <a:pathLst>
                <a:path w="574675" h="1435735">
                  <a:moveTo>
                    <a:pt x="0" y="0"/>
                  </a:moveTo>
                  <a:lnTo>
                    <a:pt x="574230" y="1435557"/>
                  </a:lnTo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67297" y="3301650"/>
              <a:ext cx="106680" cy="127635"/>
            </a:xfrm>
            <a:custGeom>
              <a:avLst/>
              <a:gdLst/>
              <a:ahLst/>
              <a:cxnLst/>
              <a:rect l="l" t="t" r="r" b="b"/>
              <a:pathLst>
                <a:path w="106679" h="127635">
                  <a:moveTo>
                    <a:pt x="106121" y="0"/>
                  </a:moveTo>
                  <a:lnTo>
                    <a:pt x="0" y="42443"/>
                  </a:lnTo>
                  <a:lnTo>
                    <a:pt x="95503" y="127355"/>
                  </a:lnTo>
                  <a:lnTo>
                    <a:pt x="106121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34200" y="24384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34</a:t>
            </a:fld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737" y="193255"/>
            <a:ext cx="7515225" cy="358521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sz="1600" b="1" u="sng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jec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</a:t>
            </a:r>
            <a:r>
              <a:rPr sz="16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/C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rse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od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es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ont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 marR="636905">
              <a:lnSpc>
                <a:spcPct val="110000"/>
              </a:lnSpc>
              <a:spcBef>
                <a:spcPts val="765"/>
              </a:spcBef>
            </a:pP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Course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preceded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training.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IHL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 Institution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Higher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Learning;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NCD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Non-College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schools;</a:t>
            </a:r>
            <a:endParaRPr sz="1600">
              <a:latin typeface="Arial"/>
              <a:cs typeface="Arial"/>
            </a:endParaRPr>
          </a:p>
          <a:p>
            <a:pPr marL="12700" marR="515620">
              <a:lnSpc>
                <a:spcPct val="105000"/>
              </a:lnSpc>
            </a:pPr>
            <a:r>
              <a:rPr sz="1600" spc="-5" dirty="0">
                <a:latin typeface="Arial"/>
                <a:cs typeface="Arial"/>
              </a:rPr>
              <a:t>NAI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Non-college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Institutions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Learning;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FLI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Flight programs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50">
              <a:latin typeface="Arial"/>
              <a:cs typeface="Arial"/>
            </a:endParaRPr>
          </a:p>
          <a:p>
            <a:pPr marL="12700" marR="675005">
              <a:lnSpc>
                <a:spcPct val="105000"/>
              </a:lnSpc>
            </a:pPr>
            <a:r>
              <a:rPr sz="1600" spc="-5" dirty="0">
                <a:latin typeface="Arial"/>
                <a:cs typeface="Arial"/>
              </a:rPr>
              <a:t>IHL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first,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jump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different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portions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list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typing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“N”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(NCD)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“F”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(Flight).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</a:pPr>
            <a:r>
              <a:rPr sz="1600" b="1" spc="-5" dirty="0">
                <a:latin typeface="Arial"/>
                <a:cs typeface="Arial"/>
              </a:rPr>
              <a:t>N.E.C.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stands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for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Elsewhere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Classified.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If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 </a:t>
            </a:r>
            <a:r>
              <a:rPr sz="1600" b="1" spc="-65" dirty="0">
                <a:latin typeface="Arial"/>
                <a:cs typeface="Arial"/>
              </a:rPr>
              <a:t>VA </a:t>
            </a:r>
            <a:r>
              <a:rPr sz="1600" b="1" spc="-10" dirty="0">
                <a:latin typeface="Arial"/>
                <a:cs typeface="Arial"/>
              </a:rPr>
              <a:t>Objective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Course Code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does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not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seem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apply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program,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please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one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general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codes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which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contain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“N.E.C.”.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81000"/>
            <a:ext cx="8153400" cy="6002655"/>
          </a:xfrm>
          <a:custGeom>
            <a:avLst/>
            <a:gdLst/>
            <a:ahLst/>
            <a:cxnLst/>
            <a:rect l="l" t="t" r="r" b="b"/>
            <a:pathLst>
              <a:path w="8153400" h="6002655">
                <a:moveTo>
                  <a:pt x="8153400" y="0"/>
                </a:moveTo>
                <a:lnTo>
                  <a:pt x="0" y="0"/>
                </a:lnTo>
                <a:lnTo>
                  <a:pt x="0" y="6002337"/>
                </a:lnTo>
                <a:lnTo>
                  <a:pt x="8153400" y="6002337"/>
                </a:lnTo>
                <a:lnTo>
                  <a:pt x="8153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86918"/>
            <a:ext cx="7937500" cy="56337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Entering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Programs</a:t>
            </a:r>
            <a:endParaRPr sz="1600">
              <a:latin typeface="Arial"/>
              <a:cs typeface="Arial"/>
            </a:endParaRPr>
          </a:p>
          <a:p>
            <a:pPr marL="12700" marR="252095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Order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Number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designate</a:t>
            </a:r>
            <a:r>
              <a:rPr sz="1600" dirty="0">
                <a:latin typeface="Arial"/>
                <a:cs typeface="Arial"/>
              </a:rPr>
              <a:t> 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which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giving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number.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Order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 would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place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first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shown.</a:t>
            </a:r>
            <a:endParaRPr sz="1600">
              <a:latin typeface="Arial"/>
              <a:cs typeface="Arial"/>
            </a:endParaRPr>
          </a:p>
          <a:p>
            <a:pPr marL="12700" marR="156845" indent="-635" algn="just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Note – </a:t>
            </a:r>
            <a:r>
              <a:rPr sz="1600" spc="-6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can </a:t>
            </a:r>
            <a:r>
              <a:rPr sz="1600" dirty="0">
                <a:latin typeface="Arial"/>
                <a:cs typeface="Arial"/>
              </a:rPr>
              <a:t>also </a:t>
            </a:r>
            <a:r>
              <a:rPr sz="1600" spc="-5" dirty="0">
                <a:latin typeface="Arial"/>
                <a:cs typeface="Arial"/>
              </a:rPr>
              <a:t>alphabetize the programs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dirty="0">
                <a:latin typeface="Arial"/>
                <a:cs typeface="Arial"/>
              </a:rPr>
              <a:t>list </a:t>
            </a:r>
            <a:r>
              <a:rPr sz="1600" spc="-5" dirty="0">
                <a:latin typeface="Arial"/>
                <a:cs typeface="Arial"/>
              </a:rPr>
              <a:t>by either the Program Name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 Program Abbreviation. These options are at the top of the page and will re-order 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accordingly.</a:t>
            </a:r>
            <a:endParaRPr sz="1600">
              <a:latin typeface="Arial"/>
              <a:cs typeface="Arial"/>
            </a:endParaRPr>
          </a:p>
          <a:p>
            <a:pPr marL="12700" marR="17145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Deactivated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Check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want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list,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keep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archive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future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DEACTIVATE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434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also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un-deactivate</a:t>
            </a:r>
            <a:r>
              <a:rPr sz="1600" spc="-5" dirty="0">
                <a:latin typeface="Arial"/>
                <a:cs typeface="Arial"/>
              </a:rPr>
              <a:t> by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“checked”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Deactivate Box.</a:t>
            </a:r>
            <a:endParaRPr sz="1600">
              <a:latin typeface="Arial"/>
              <a:cs typeface="Arial"/>
            </a:endParaRPr>
          </a:p>
          <a:p>
            <a:pPr marL="12700" marR="174625" algn="just">
              <a:lnSpc>
                <a:spcPct val="100000"/>
              </a:lnSpc>
              <a:spcBef>
                <a:spcPts val="960"/>
              </a:spcBef>
            </a:pPr>
            <a:r>
              <a:rPr sz="1600" spc="-95" dirty="0">
                <a:latin typeface="Arial"/>
                <a:cs typeface="Arial"/>
              </a:rPr>
              <a:t>To </a:t>
            </a:r>
            <a:r>
              <a:rPr sz="1600" spc="-5" dirty="0">
                <a:latin typeface="Arial"/>
                <a:cs typeface="Arial"/>
              </a:rPr>
              <a:t>delete a term from the </a:t>
            </a:r>
            <a:r>
              <a:rPr sz="1600" dirty="0">
                <a:latin typeface="Arial"/>
                <a:cs typeface="Arial"/>
              </a:rPr>
              <a:t>list </a:t>
            </a:r>
            <a:r>
              <a:rPr sz="1600" spc="-5" dirty="0">
                <a:latin typeface="Arial"/>
                <a:cs typeface="Arial"/>
              </a:rPr>
              <a:t>of terms,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can check the box </a:t>
            </a:r>
            <a:r>
              <a:rPr sz="1600" dirty="0">
                <a:latin typeface="Arial"/>
                <a:cs typeface="Arial"/>
              </a:rPr>
              <a:t>associated </a:t>
            </a:r>
            <a:r>
              <a:rPr sz="1600" spc="-5" dirty="0">
                <a:latin typeface="Arial"/>
                <a:cs typeface="Arial"/>
              </a:rPr>
              <a:t>with the term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dirty="0">
                <a:latin typeface="Arial"/>
                <a:cs typeface="Arial"/>
              </a:rPr>
              <a:t> 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 located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Changing</a:t>
            </a:r>
            <a:r>
              <a:rPr sz="1600" b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Special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characters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removed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first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entering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dirty="0">
                <a:latin typeface="Arial"/>
                <a:cs typeface="Arial"/>
              </a:rPr>
              <a:t> 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Please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NOT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</a:t>
            </a:r>
            <a:r>
              <a:rPr sz="1600" dirty="0">
                <a:latin typeface="Arial"/>
                <a:cs typeface="Arial"/>
              </a:rPr>
              <a:t> slashes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(forward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“/”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backward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“\”)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cause errors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Standard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535979" y="28448"/>
            <a:ext cx="6084570" cy="57569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55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b</a:t>
            </a:r>
            <a:r>
              <a:rPr sz="1600" b="1" spc="-5" dirty="0">
                <a:latin typeface="Arial"/>
                <a:cs typeface="Arial"/>
              </a:rPr>
              <a:t>jec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spc="-45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e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10" dirty="0">
                <a:latin typeface="Arial"/>
                <a:cs typeface="Arial"/>
              </a:rPr>
              <a:t>n</a:t>
            </a:r>
            <a:r>
              <a:rPr sz="1600" b="1" spc="-5" dirty="0">
                <a:latin typeface="Arial"/>
                <a:cs typeface="Arial"/>
              </a:rPr>
              <a:t>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spc="-10" dirty="0">
                <a:latin typeface="Arial"/>
                <a:cs typeface="Arial"/>
              </a:rPr>
              <a:t>ou</a:t>
            </a:r>
            <a:r>
              <a:rPr sz="1600" b="1" spc="-5" dirty="0">
                <a:latin typeface="Arial"/>
                <a:cs typeface="Arial"/>
              </a:rPr>
              <a:t>rse C</a:t>
            </a:r>
            <a:r>
              <a:rPr sz="1600" b="1" spc="-10" dirty="0">
                <a:latin typeface="Arial"/>
                <a:cs typeface="Arial"/>
              </a:rPr>
              <a:t>od</a:t>
            </a:r>
            <a:r>
              <a:rPr sz="1600" b="1" spc="-5" dirty="0">
                <a:latin typeface="Arial"/>
                <a:cs typeface="Arial"/>
              </a:rPr>
              <a:t>e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</a:t>
            </a:r>
            <a:r>
              <a:rPr sz="1600" b="1" spc="-5" dirty="0">
                <a:latin typeface="Arial"/>
                <a:cs typeface="Arial"/>
              </a:rPr>
              <a:t>is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spc="-5" dirty="0">
                <a:latin typeface="Arial"/>
                <a:cs typeface="Arial"/>
              </a:rPr>
              <a:t>i</a:t>
            </a:r>
            <a:r>
              <a:rPr sz="1600" b="1" spc="-10" dirty="0">
                <a:latin typeface="Arial"/>
                <a:cs typeface="Arial"/>
              </a:rPr>
              <a:t>ng</a:t>
            </a:r>
            <a:r>
              <a:rPr sz="1600" b="1" spc="-5" dirty="0"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25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b</a:t>
            </a:r>
            <a:r>
              <a:rPr sz="1600" b="1" spc="-5" dirty="0">
                <a:latin typeface="Arial"/>
                <a:cs typeface="Arial"/>
              </a:rPr>
              <a:t>jec</a:t>
            </a:r>
            <a:r>
              <a:rPr sz="1600" b="1" spc="-10" dirty="0">
                <a:latin typeface="Arial"/>
                <a:cs typeface="Arial"/>
              </a:rPr>
              <a:t>t</a:t>
            </a:r>
            <a:r>
              <a:rPr sz="1600" b="1" spc="5" dirty="0">
                <a:latin typeface="Arial"/>
                <a:cs typeface="Arial"/>
              </a:rPr>
              <a:t>i</a:t>
            </a:r>
            <a:r>
              <a:rPr sz="1600" b="1" spc="-45" dirty="0">
                <a:latin typeface="Arial"/>
                <a:cs typeface="Arial"/>
              </a:rPr>
              <a:t>v</a:t>
            </a:r>
            <a:r>
              <a:rPr sz="1600" b="1" spc="-5" dirty="0">
                <a:latin typeface="Arial"/>
                <a:cs typeface="Arial"/>
              </a:rPr>
              <a:t>e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</a:t>
            </a:r>
            <a:r>
              <a:rPr sz="1600" b="1" spc="-10" dirty="0">
                <a:latin typeface="Arial"/>
                <a:cs typeface="Arial"/>
              </a:rPr>
              <a:t>od</a:t>
            </a:r>
            <a:r>
              <a:rPr sz="1600" b="1" spc="-5" dirty="0">
                <a:latin typeface="Arial"/>
                <a:cs typeface="Arial"/>
              </a:rPr>
              <a:t>es:</a:t>
            </a:r>
            <a:endParaRPr sz="1600">
              <a:latin typeface="Arial"/>
              <a:cs typeface="Arial"/>
            </a:endParaRPr>
          </a:p>
          <a:p>
            <a:pPr marL="12700" marR="2973705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Non-Mat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(000)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Non-matriculated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AA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(011)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Associate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(012)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Associate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dirty="0">
                <a:latin typeface="Arial"/>
                <a:cs typeface="Arial"/>
              </a:rPr>
              <a:t> Science</a:t>
            </a:r>
            <a:endParaRPr sz="1600">
              <a:latin typeface="Arial"/>
              <a:cs typeface="Arial"/>
            </a:endParaRPr>
          </a:p>
          <a:p>
            <a:pPr marL="12700" marR="1111885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AD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(013)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Associate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Elsewhere</a:t>
            </a:r>
            <a:r>
              <a:rPr sz="1600" dirty="0">
                <a:latin typeface="Arial"/>
                <a:cs typeface="Arial"/>
              </a:rPr>
              <a:t> Classified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(021)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Bachelor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BS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(022)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Bachelor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Science</a:t>
            </a:r>
            <a:endParaRPr sz="1600">
              <a:latin typeface="Arial"/>
              <a:cs typeface="Arial"/>
            </a:endParaRPr>
          </a:p>
          <a:p>
            <a:pPr marL="12700" marR="1180465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BD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(023)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Bachelor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Elsewhere </a:t>
            </a:r>
            <a:r>
              <a:rPr sz="1600" dirty="0">
                <a:latin typeface="Arial"/>
                <a:cs typeface="Arial"/>
              </a:rPr>
              <a:t>Classified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(031)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Master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MS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(032)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Master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Science</a:t>
            </a:r>
            <a:endParaRPr sz="1600">
              <a:latin typeface="Arial"/>
              <a:cs typeface="Arial"/>
            </a:endParaRPr>
          </a:p>
          <a:p>
            <a:pPr marL="12700" marR="1367790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M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(033)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Masters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Elsewhere </a:t>
            </a:r>
            <a:r>
              <a:rPr sz="1600" dirty="0">
                <a:latin typeface="Arial"/>
                <a:cs typeface="Arial"/>
              </a:rPr>
              <a:t>Classified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Philosophy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(041)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Doctor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Philosophy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600" spc="-5" dirty="0">
                <a:latin typeface="Arial"/>
                <a:cs typeface="Arial"/>
              </a:rPr>
              <a:t>Doctors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(042)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Doctors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Elsewhere </a:t>
            </a:r>
            <a:r>
              <a:rPr sz="1600" dirty="0">
                <a:latin typeface="Arial"/>
                <a:cs typeface="Arial"/>
              </a:rPr>
              <a:t>Classified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Postdoctoral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(051)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=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Postdoctoral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Degree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Elsewhere</a:t>
            </a:r>
            <a:r>
              <a:rPr sz="1600" dirty="0">
                <a:latin typeface="Arial"/>
                <a:cs typeface="Arial"/>
              </a:rPr>
              <a:t> Classified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38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" y="152400"/>
            <a:ext cx="8915400" cy="6609080"/>
          </a:xfrm>
          <a:custGeom>
            <a:avLst/>
            <a:gdLst/>
            <a:ahLst/>
            <a:cxnLst/>
            <a:rect l="l" t="t" r="r" b="b"/>
            <a:pathLst>
              <a:path w="8915400" h="6609080">
                <a:moveTo>
                  <a:pt x="8915400" y="0"/>
                </a:moveTo>
                <a:lnTo>
                  <a:pt x="0" y="0"/>
                </a:lnTo>
                <a:lnTo>
                  <a:pt x="0" y="6608762"/>
                </a:lnTo>
                <a:lnTo>
                  <a:pt x="8915400" y="6608762"/>
                </a:lnTo>
                <a:lnTo>
                  <a:pt x="8915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5900" y="273812"/>
            <a:ext cx="46253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5" dirty="0">
                <a:latin typeface="Arial"/>
                <a:cs typeface="Arial"/>
              </a:rPr>
              <a:t>VA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Course</a:t>
            </a:r>
            <a:r>
              <a:rPr sz="1400" b="1" spc="-1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Codes </a:t>
            </a:r>
            <a:r>
              <a:rPr sz="1400" dirty="0">
                <a:latin typeface="Arial"/>
                <a:cs typeface="Arial"/>
              </a:rPr>
              <a:t>–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Institutes</a:t>
            </a:r>
            <a:r>
              <a:rPr sz="14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Higher</a:t>
            </a:r>
            <a:r>
              <a:rPr sz="14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Learning</a:t>
            </a:r>
            <a:r>
              <a:rPr sz="14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(IHL):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4116" y="6561511"/>
            <a:ext cx="492061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Medical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Related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Courses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(exclude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Technicians)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(143)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" y="497839"/>
            <a:ext cx="2471420" cy="687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Nonmatriculate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(000)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Undecided Major (001) </a:t>
            </a:r>
            <a:r>
              <a:rPr sz="1400" dirty="0">
                <a:latin typeface="Arial"/>
                <a:cs typeface="Arial"/>
              </a:rPr>
              <a:t> Business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Commerce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(060)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4116" y="1169704"/>
            <a:ext cx="4324350" cy="40468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Engineering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(070)</a:t>
            </a:r>
            <a:endParaRPr sz="1400">
              <a:latin typeface="Arial"/>
              <a:cs typeface="Arial"/>
            </a:endParaRPr>
          </a:p>
          <a:p>
            <a:pPr marL="13335" marR="191135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Preparation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Teaching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(080)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App</a:t>
            </a:r>
            <a:r>
              <a:rPr sz="1400" dirty="0">
                <a:latin typeface="Arial"/>
                <a:cs typeface="Arial"/>
              </a:rPr>
              <a:t>li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-5" dirty="0">
                <a:latin typeface="Arial"/>
                <a:cs typeface="Arial"/>
              </a:rPr>
              <a:t>091</a:t>
            </a:r>
            <a:r>
              <a:rPr sz="1400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13335" marR="2113280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English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Literature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(092)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Fine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Arts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(093)</a:t>
            </a:r>
            <a:endParaRPr sz="1400">
              <a:latin typeface="Arial"/>
              <a:cs typeface="Arial"/>
            </a:endParaRPr>
          </a:p>
          <a:p>
            <a:pPr marL="13335" marR="2312670" algn="just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Foreign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Languages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(094)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</a:t>
            </a:r>
            <a:r>
              <a:rPr sz="1400" spc="-5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eral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</a:t>
            </a:r>
            <a:r>
              <a:rPr sz="1400" spc="5" dirty="0">
                <a:latin typeface="Arial"/>
                <a:cs typeface="Arial"/>
              </a:rPr>
              <a:t>ts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(0</a:t>
            </a:r>
            <a:r>
              <a:rPr sz="1400" spc="-5" dirty="0">
                <a:latin typeface="Arial"/>
                <a:cs typeface="Arial"/>
              </a:rPr>
              <a:t>9</a:t>
            </a:r>
            <a:r>
              <a:rPr sz="1400" dirty="0">
                <a:latin typeface="Arial"/>
                <a:cs typeface="Arial"/>
              </a:rPr>
              <a:t>5)  P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(0</a:t>
            </a:r>
            <a:r>
              <a:rPr sz="1400" spc="-5" dirty="0">
                <a:latin typeface="Arial"/>
                <a:cs typeface="Arial"/>
              </a:rPr>
              <a:t>9</a:t>
            </a:r>
            <a:r>
              <a:rPr sz="1400" dirty="0">
                <a:latin typeface="Arial"/>
                <a:cs typeface="Arial"/>
              </a:rPr>
              <a:t>6)</a:t>
            </a:r>
            <a:endParaRPr sz="14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80"/>
              </a:spcBef>
            </a:pPr>
            <a:r>
              <a:rPr sz="1400" spc="-5" dirty="0">
                <a:latin typeface="Arial"/>
                <a:cs typeface="Arial"/>
              </a:rPr>
              <a:t>Philosophy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(097)</a:t>
            </a:r>
            <a:endParaRPr sz="14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Theology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(098)</a:t>
            </a:r>
            <a:endParaRPr sz="1400">
              <a:latin typeface="Arial"/>
              <a:cs typeface="Arial"/>
            </a:endParaRPr>
          </a:p>
          <a:p>
            <a:pPr marL="12700" marR="219392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Law (except prelaw) (100) </a:t>
            </a:r>
            <a:r>
              <a:rPr sz="1400" dirty="0">
                <a:latin typeface="Arial"/>
                <a:cs typeface="Arial"/>
              </a:rPr>
              <a:t> Agricultural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Sciences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(110)</a:t>
            </a:r>
            <a:endParaRPr sz="1400">
              <a:latin typeface="Arial"/>
              <a:cs typeface="Arial"/>
            </a:endParaRPr>
          </a:p>
          <a:p>
            <a:pPr marL="12700" marR="211391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Biological </a:t>
            </a:r>
            <a:r>
              <a:rPr sz="1400" dirty="0">
                <a:latin typeface="Arial"/>
                <a:cs typeface="Arial"/>
              </a:rPr>
              <a:t>Sciences </a:t>
            </a:r>
            <a:r>
              <a:rPr sz="1400" spc="-5" dirty="0">
                <a:latin typeface="Arial"/>
                <a:cs typeface="Arial"/>
              </a:rPr>
              <a:t>(120)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Medicine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Surgery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(131)</a:t>
            </a:r>
            <a:endParaRPr sz="1400">
              <a:latin typeface="Arial"/>
              <a:cs typeface="Arial"/>
            </a:endParaRPr>
          </a:p>
          <a:p>
            <a:pPr marL="12700" marR="5080" indent="-635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Dentistry </a:t>
            </a:r>
            <a:r>
              <a:rPr sz="1400" spc="-5" dirty="0">
                <a:latin typeface="Arial"/>
                <a:cs typeface="Arial"/>
              </a:rPr>
              <a:t>(D.D.S. and D.D.M. only-Not predental) (132)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Nursing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(133)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spc="-5" dirty="0">
                <a:latin typeface="Arial"/>
                <a:cs typeface="Arial"/>
              </a:rPr>
              <a:t>Osteopathy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Pharmacy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6112" y="497839"/>
            <a:ext cx="3725545" cy="471868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3970" marR="1127760">
              <a:lnSpc>
                <a:spcPct val="105000"/>
              </a:lnSpc>
              <a:spcBef>
                <a:spcPts val="20"/>
              </a:spcBef>
            </a:pPr>
            <a:r>
              <a:rPr sz="1400" spc="-5" dirty="0">
                <a:latin typeface="Arial"/>
                <a:cs typeface="Arial"/>
              </a:rPr>
              <a:t>Mathematics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Statistics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(150)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Astronomy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(161)</a:t>
            </a:r>
            <a:endParaRPr sz="14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  <a:spcBef>
                <a:spcPts val="80"/>
              </a:spcBef>
            </a:pPr>
            <a:r>
              <a:rPr sz="1400" spc="-5" dirty="0">
                <a:latin typeface="Arial"/>
                <a:cs typeface="Arial"/>
              </a:rPr>
              <a:t>Chemistry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(162)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Environmental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(163)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Physic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(164)</a:t>
            </a:r>
            <a:endParaRPr sz="1400">
              <a:latin typeface="Arial"/>
              <a:cs typeface="Arial"/>
            </a:endParaRPr>
          </a:p>
          <a:p>
            <a:pPr marL="13335" marR="118554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Physical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Sciences,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(165)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Economics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(171)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History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(172)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Industrial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Relations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(173)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Political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spc="-5" dirty="0">
                <a:latin typeface="Arial"/>
                <a:cs typeface="Arial"/>
              </a:rPr>
              <a:t>Psychology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(175)</a:t>
            </a:r>
            <a:endParaRPr sz="1400">
              <a:latin typeface="Arial"/>
              <a:cs typeface="Arial"/>
            </a:endParaRPr>
          </a:p>
          <a:p>
            <a:pPr marL="12700" marR="129349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Public Administration (176) </a:t>
            </a:r>
            <a:r>
              <a:rPr sz="1400" dirty="0">
                <a:latin typeface="Arial"/>
                <a:cs typeface="Arial"/>
              </a:rPr>
              <a:t> Social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Welfare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Work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(177)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Sociology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(178)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Social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(179)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spc="-5" dirty="0">
                <a:latin typeface="Arial"/>
                <a:cs typeface="Arial"/>
              </a:rPr>
              <a:t>pu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en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</a:t>
            </a:r>
            <a:r>
              <a:rPr sz="1400" spc="-2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st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s</a:t>
            </a:r>
            <a:r>
              <a:rPr sz="1400" spc="-9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Ana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20" dirty="0">
                <a:latin typeface="Arial"/>
                <a:cs typeface="Arial"/>
              </a:rPr>
              <a:t>y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is (</a:t>
            </a:r>
            <a:r>
              <a:rPr sz="1400" spc="-5" dirty="0">
                <a:latin typeface="Arial"/>
                <a:cs typeface="Arial"/>
              </a:rPr>
              <a:t>191)  Home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Economics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(192)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Library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(193)</a:t>
            </a:r>
            <a:endParaRPr sz="1400">
              <a:latin typeface="Arial"/>
              <a:cs typeface="Arial"/>
            </a:endParaRPr>
          </a:p>
          <a:p>
            <a:pPr marL="12700" marR="521334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Other </a:t>
            </a:r>
            <a:r>
              <a:rPr sz="1400" spc="-5" dirty="0">
                <a:latin typeface="Arial"/>
                <a:cs typeface="Arial"/>
              </a:rPr>
              <a:t>Academic Fields, N.E.C. (194)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Agricultural and </a:t>
            </a:r>
            <a:r>
              <a:rPr sz="1400" dirty="0">
                <a:latin typeface="Arial"/>
                <a:cs typeface="Arial"/>
              </a:rPr>
              <a:t>related courses </a:t>
            </a:r>
            <a:r>
              <a:rPr sz="1400" spc="-25" dirty="0">
                <a:latin typeface="Arial"/>
                <a:cs typeface="Arial"/>
              </a:rPr>
              <a:t>(911) 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Marine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engineering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navigation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(912)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4295" y="5200891"/>
            <a:ext cx="64135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Veterinary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Medicine</a:t>
            </a:r>
            <a:r>
              <a:rPr sz="1400" spc="-20" dirty="0">
                <a:latin typeface="Arial"/>
                <a:cs typeface="Arial"/>
              </a:rPr>
              <a:t> (D.V.M.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only-Not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Preveterinary)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(136)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Mortuary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(913)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6112" y="5424846"/>
            <a:ext cx="3161665" cy="46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Stationary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engineer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institutional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courses,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(915)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4116" y="5424846"/>
            <a:ext cx="2221230" cy="1135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Optometry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(137)</a:t>
            </a:r>
            <a:endParaRPr sz="1400">
              <a:latin typeface="Arial"/>
              <a:cs typeface="Arial"/>
            </a:endParaRPr>
          </a:p>
          <a:p>
            <a:pPr marL="12700" marR="2222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Chiropody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Podiatry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(138)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Physical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Therapy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(139)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Dental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Hygiene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(141)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Occupational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Therapy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(142)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213225" y="121411"/>
            <a:ext cx="4009390" cy="6218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Cou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Cod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Non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ll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NCD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):</a:t>
            </a:r>
            <a:endParaRPr sz="14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  <a:spcBef>
                <a:spcPts val="25"/>
              </a:spcBef>
            </a:pPr>
            <a:r>
              <a:rPr sz="1400" spc="-5" dirty="0">
                <a:latin typeface="Arial"/>
                <a:cs typeface="Arial"/>
              </a:rPr>
              <a:t>Accounting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(421)</a:t>
            </a:r>
            <a:endParaRPr sz="1400">
              <a:latin typeface="Arial"/>
              <a:cs typeface="Arial"/>
            </a:endParaRPr>
          </a:p>
          <a:p>
            <a:pPr marL="1524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Acting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(331)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Advertising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(422)</a:t>
            </a:r>
            <a:endParaRPr sz="1400">
              <a:latin typeface="Arial"/>
              <a:cs typeface="Arial"/>
            </a:endParaRPr>
          </a:p>
          <a:p>
            <a:pPr marL="14604" marR="86042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Air Conditioning and Refrigeration (510)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Aircraft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Mechanics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(576)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Airline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Service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(437)</a:t>
            </a:r>
            <a:endParaRPr sz="1400">
              <a:latin typeface="Arial"/>
              <a:cs typeface="Arial"/>
            </a:endParaRPr>
          </a:p>
          <a:p>
            <a:pPr marL="14604" marR="75120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All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Other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Crafts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Trades,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(632)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App</a:t>
            </a:r>
            <a:r>
              <a:rPr sz="1400" dirty="0">
                <a:latin typeface="Arial"/>
                <a:cs typeface="Arial"/>
              </a:rPr>
              <a:t>li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s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-5" dirty="0">
                <a:latin typeface="Arial"/>
                <a:cs typeface="Arial"/>
              </a:rPr>
              <a:t>320</a:t>
            </a:r>
            <a:r>
              <a:rPr sz="1400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14604" marR="407034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Automobile or Motor </a:t>
            </a:r>
            <a:r>
              <a:rPr sz="1400" spc="-10" dirty="0">
                <a:latin typeface="Arial"/>
                <a:cs typeface="Arial"/>
              </a:rPr>
              <a:t>Vehicle </a:t>
            </a:r>
            <a:r>
              <a:rPr sz="1400" spc="-5" dirty="0">
                <a:latin typeface="Arial"/>
                <a:cs typeface="Arial"/>
              </a:rPr>
              <a:t>Mechanics (571)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Baking,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Canning,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Preserving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(561)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Ballet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Dancing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(332)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Barbering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(431)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Blacksmithing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(581)</a:t>
            </a:r>
            <a:endParaRPr sz="14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Bookbinding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(621)</a:t>
            </a:r>
            <a:endParaRPr sz="14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Bookkeeping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(423)</a:t>
            </a:r>
            <a:endParaRPr sz="14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Bricklaying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(521)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Cabinetmaking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(522)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Carpentry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(523)</a:t>
            </a:r>
            <a:endParaRPr sz="1400">
              <a:latin typeface="Arial"/>
              <a:cs typeface="Arial"/>
            </a:endParaRPr>
          </a:p>
          <a:p>
            <a:pPr marL="13335" marR="38862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Ceramics and Design (Not Engineering) (328)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Chemical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Related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(622)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Clerical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(425)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mm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rt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-5" dirty="0">
                <a:latin typeface="Arial"/>
                <a:cs typeface="Arial"/>
              </a:rPr>
              <a:t>321</a:t>
            </a:r>
            <a:r>
              <a:rPr sz="1400" dirty="0">
                <a:latin typeface="Arial"/>
                <a:cs typeface="Arial"/>
              </a:rPr>
              <a:t>)</a:t>
            </a:r>
            <a:endParaRPr sz="14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Computer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Custodial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Service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(432)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Dairying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(562)</a:t>
            </a:r>
            <a:endParaRPr sz="1400">
              <a:latin typeface="Arial"/>
              <a:cs typeface="Arial"/>
            </a:endParaRPr>
          </a:p>
          <a:p>
            <a:pPr marL="12700" marR="100901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Decorating and </a:t>
            </a:r>
            <a:r>
              <a:rPr sz="1400" dirty="0">
                <a:latin typeface="Arial"/>
                <a:cs typeface="Arial"/>
              </a:rPr>
              <a:t>Window </a:t>
            </a:r>
            <a:r>
              <a:rPr sz="1400" spc="-5" dirty="0">
                <a:latin typeface="Arial"/>
                <a:cs typeface="Arial"/>
              </a:rPr>
              <a:t>Display (322)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Design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(325)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Diesel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Heavy</a:t>
            </a:r>
            <a:r>
              <a:rPr sz="1400" spc="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Equipment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Mechanics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(572)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5220" y="337820"/>
            <a:ext cx="3529965" cy="6002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Drafting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(323)</a:t>
            </a:r>
            <a:endParaRPr sz="1400">
              <a:latin typeface="Arial"/>
              <a:cs typeface="Arial"/>
            </a:endParaRPr>
          </a:p>
          <a:p>
            <a:pPr marL="14604" marR="95567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Dressmaking</a:t>
            </a:r>
            <a:r>
              <a:rPr sz="1400" spc="-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Tailoring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(530)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Electrical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Trades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(540)</a:t>
            </a:r>
            <a:endParaRPr sz="1400">
              <a:latin typeface="Arial"/>
              <a:cs typeface="Arial"/>
            </a:endParaRPr>
          </a:p>
          <a:p>
            <a:pPr marL="14604" marR="508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Electronic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&amp;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Communication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Mechanic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(553)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Electronic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Technician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(311)</a:t>
            </a:r>
            <a:endParaRPr sz="1400">
              <a:latin typeface="Arial"/>
              <a:cs typeface="Arial"/>
            </a:endParaRPr>
          </a:p>
          <a:p>
            <a:pPr marL="14604" marR="12255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ct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-5" dirty="0">
                <a:latin typeface="Arial"/>
                <a:cs typeface="Arial"/>
              </a:rPr>
              <a:t>on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s</a:t>
            </a:r>
            <a:r>
              <a:rPr sz="1400" spc="-1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ss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spc="-5" dirty="0">
                <a:latin typeface="Arial"/>
                <a:cs typeface="Arial"/>
              </a:rPr>
              <a:t>b</a:t>
            </a:r>
            <a:r>
              <a:rPr sz="1400" dirty="0">
                <a:latin typeface="Arial"/>
                <a:cs typeface="Arial"/>
              </a:rPr>
              <a:t>ly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spc="5" dirty="0">
                <a:latin typeface="Arial"/>
                <a:cs typeface="Arial"/>
              </a:rPr>
              <a:t>st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ll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spc="-5" dirty="0">
                <a:latin typeface="Arial"/>
                <a:cs typeface="Arial"/>
              </a:rPr>
              <a:t>551)  Electronics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Operation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(552)</a:t>
            </a:r>
            <a:endParaRPr sz="14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Elementary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Courses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(451)</a:t>
            </a:r>
            <a:endParaRPr sz="1400">
              <a:latin typeface="Arial"/>
              <a:cs typeface="Arial"/>
            </a:endParaRPr>
          </a:p>
          <a:p>
            <a:pPr marL="14604" marR="65786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Engineering </a:t>
            </a:r>
            <a:r>
              <a:rPr sz="1400" spc="-20" dirty="0">
                <a:latin typeface="Arial"/>
                <a:cs typeface="Arial"/>
              </a:rPr>
              <a:t>Technician </a:t>
            </a:r>
            <a:r>
              <a:rPr sz="1400" spc="-5" dirty="0">
                <a:latin typeface="Arial"/>
                <a:cs typeface="Arial"/>
              </a:rPr>
              <a:t>(312)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Engraving, Hand and Machine (582)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Glass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(623)</a:t>
            </a:r>
            <a:endParaRPr sz="1400">
              <a:latin typeface="Arial"/>
              <a:cs typeface="Arial"/>
            </a:endParaRPr>
          </a:p>
          <a:p>
            <a:pPr marL="13335" marR="655955" indent="635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Grain Processing and </a:t>
            </a:r>
            <a:r>
              <a:rPr sz="1400" dirty="0">
                <a:latin typeface="Arial"/>
                <a:cs typeface="Arial"/>
              </a:rPr>
              <a:t>Packing </a:t>
            </a:r>
            <a:r>
              <a:rPr sz="1400" spc="-5" dirty="0">
                <a:latin typeface="Arial"/>
                <a:cs typeface="Arial"/>
              </a:rPr>
              <a:t>(563) </a:t>
            </a:r>
            <a:r>
              <a:rPr sz="1400" spc="-3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Heavy </a:t>
            </a:r>
            <a:r>
              <a:rPr sz="1400" spc="-5" dirty="0">
                <a:latin typeface="Arial"/>
                <a:cs typeface="Arial"/>
              </a:rPr>
              <a:t>Equipment Operation (629)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Hospital or Medical Services (435)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Hotel and Motel </a:t>
            </a:r>
            <a:r>
              <a:rPr sz="1400" spc="-10" dirty="0">
                <a:latin typeface="Arial"/>
                <a:cs typeface="Arial"/>
              </a:rPr>
              <a:t>Training </a:t>
            </a:r>
            <a:r>
              <a:rPr sz="1400" spc="-5" dirty="0">
                <a:latin typeface="Arial"/>
                <a:cs typeface="Arial"/>
              </a:rPr>
              <a:t>(433)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Jewelry and </a:t>
            </a:r>
            <a:r>
              <a:rPr sz="1400" spc="-10" dirty="0">
                <a:latin typeface="Arial"/>
                <a:cs typeface="Arial"/>
              </a:rPr>
              <a:t>Watchmaking </a:t>
            </a:r>
            <a:r>
              <a:rPr sz="1400" spc="-5" dirty="0">
                <a:latin typeface="Arial"/>
                <a:cs typeface="Arial"/>
              </a:rPr>
              <a:t>(583)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Laundry </a:t>
            </a:r>
            <a:r>
              <a:rPr sz="1400" dirty="0">
                <a:latin typeface="Arial"/>
                <a:cs typeface="Arial"/>
              </a:rPr>
              <a:t>&amp; </a:t>
            </a:r>
            <a:r>
              <a:rPr sz="1400" spc="-5" dirty="0">
                <a:latin typeface="Arial"/>
                <a:cs typeface="Arial"/>
              </a:rPr>
              <a:t>Dry Cleaning (434)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Leather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Leather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Products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(624)</a:t>
            </a:r>
            <a:endParaRPr sz="1400">
              <a:latin typeface="Arial"/>
              <a:cs typeface="Arial"/>
            </a:endParaRPr>
          </a:p>
          <a:p>
            <a:pPr marL="13335" marR="79375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Legal </a:t>
            </a:r>
            <a:r>
              <a:rPr sz="1400" spc="-20" dirty="0">
                <a:latin typeface="Arial"/>
                <a:cs typeface="Arial"/>
              </a:rPr>
              <a:t>Technician, </a:t>
            </a:r>
            <a:r>
              <a:rPr sz="1400" dirty="0">
                <a:latin typeface="Arial"/>
                <a:cs typeface="Arial"/>
              </a:rPr>
              <a:t>Including </a:t>
            </a:r>
            <a:r>
              <a:rPr sz="1400" spc="-5" dirty="0">
                <a:latin typeface="Arial"/>
                <a:cs typeface="Arial"/>
              </a:rPr>
              <a:t>Law Clerk (315)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Lumber and Lumber </a:t>
            </a:r>
            <a:r>
              <a:rPr sz="1400" dirty="0">
                <a:latin typeface="Arial"/>
                <a:cs typeface="Arial"/>
              </a:rPr>
              <a:t>Products </a:t>
            </a:r>
            <a:r>
              <a:rPr sz="1400" spc="-5" dirty="0">
                <a:latin typeface="Arial"/>
                <a:cs typeface="Arial"/>
              </a:rPr>
              <a:t>(625) </a:t>
            </a:r>
            <a:r>
              <a:rPr sz="1400" dirty="0">
                <a:latin typeface="Arial"/>
                <a:cs typeface="Arial"/>
              </a:rPr>
              <a:t> Machinists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(584)</a:t>
            </a:r>
            <a:endParaRPr sz="1400">
              <a:latin typeface="Arial"/>
              <a:cs typeface="Arial"/>
            </a:endParaRPr>
          </a:p>
          <a:p>
            <a:pPr marL="12700" marR="862965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Meat Processing (564)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Mechanical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Courses,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N.E.C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(577)</a:t>
            </a:r>
            <a:endParaRPr sz="1400">
              <a:latin typeface="Arial"/>
              <a:cs typeface="Arial"/>
            </a:endParaRPr>
          </a:p>
          <a:p>
            <a:pPr marL="12700" marR="52324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Medical </a:t>
            </a:r>
            <a:r>
              <a:rPr sz="1400" dirty="0">
                <a:latin typeface="Arial"/>
                <a:cs typeface="Arial"/>
              </a:rPr>
              <a:t>&amp; </a:t>
            </a:r>
            <a:r>
              <a:rPr sz="1400" spc="-5" dirty="0">
                <a:latin typeface="Arial"/>
                <a:cs typeface="Arial"/>
              </a:rPr>
              <a:t>Related </a:t>
            </a:r>
            <a:r>
              <a:rPr sz="1400" spc="-20" dirty="0">
                <a:latin typeface="Arial"/>
                <a:cs typeface="Arial"/>
              </a:rPr>
              <a:t>Technologies </a:t>
            </a:r>
            <a:r>
              <a:rPr sz="1400" spc="-5" dirty="0">
                <a:latin typeface="Arial"/>
                <a:cs typeface="Arial"/>
              </a:rPr>
              <a:t>(313)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Metalwork </a:t>
            </a:r>
            <a:r>
              <a:rPr sz="1400" dirty="0">
                <a:latin typeface="Arial"/>
                <a:cs typeface="Arial"/>
              </a:rPr>
              <a:t>Courses, </a:t>
            </a:r>
            <a:r>
              <a:rPr sz="1400" spc="-5" dirty="0">
                <a:latin typeface="Arial"/>
                <a:cs typeface="Arial"/>
              </a:rPr>
              <a:t>N.E.C. (586) </a:t>
            </a:r>
            <a:r>
              <a:rPr sz="1400" dirty="0">
                <a:latin typeface="Arial"/>
                <a:cs typeface="Arial"/>
              </a:rPr>
              <a:t> Musicians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(333)</a:t>
            </a:r>
            <a:endParaRPr sz="1400">
              <a:latin typeface="Arial"/>
              <a:cs typeface="Arial"/>
            </a:endParaRPr>
          </a:p>
          <a:p>
            <a:pPr marL="12700" marR="124841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Optical </a:t>
            </a:r>
            <a:r>
              <a:rPr sz="1400" spc="-5" dirty="0">
                <a:latin typeface="Arial"/>
                <a:cs typeface="Arial"/>
              </a:rPr>
              <a:t>Mechanics (575) </a:t>
            </a:r>
            <a:r>
              <a:rPr sz="1400" dirty="0">
                <a:latin typeface="Arial"/>
                <a:cs typeface="Arial"/>
              </a:rPr>
              <a:t> Other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Services,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N.E.C.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(438)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4</a:t>
            </a:fld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49983" y="759030"/>
            <a:ext cx="3820795" cy="5142433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latin typeface="Arial"/>
                <a:cs typeface="Arial"/>
              </a:rPr>
              <a:t>CONTENTS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-5" dirty="0">
                <a:latin typeface="Arial"/>
                <a:cs typeface="Arial"/>
              </a:rPr>
              <a:t>Section</a:t>
            </a:r>
            <a:endParaRPr sz="1400" dirty="0">
              <a:latin typeface="Arial"/>
              <a:cs typeface="Arial"/>
            </a:endParaRPr>
          </a:p>
          <a:p>
            <a:pPr marL="12700" marR="1227455">
              <a:lnSpc>
                <a:spcPct val="150000"/>
              </a:lnSpc>
            </a:pPr>
            <a:r>
              <a:rPr sz="1400" spc="5" dirty="0">
                <a:latin typeface="Arial"/>
                <a:cs typeface="Arial"/>
              </a:rPr>
              <a:t>I</a:t>
            </a:r>
            <a:r>
              <a:rPr sz="1400" dirty="0">
                <a:latin typeface="Arial"/>
                <a:cs typeface="Arial"/>
              </a:rPr>
              <a:t>ni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ial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spc="-10" dirty="0">
                <a:latin typeface="Arial"/>
                <a:cs typeface="Arial"/>
              </a:rPr>
              <a:t>NC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st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rt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n  </a:t>
            </a:r>
            <a:r>
              <a:rPr sz="1400" spc="-5" dirty="0">
                <a:latin typeface="Arial"/>
                <a:cs typeface="Arial"/>
              </a:rPr>
              <a:t>Password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Overview</a:t>
            </a:r>
            <a:endParaRPr sz="1400" dirty="0">
              <a:latin typeface="Arial"/>
              <a:cs typeface="Arial"/>
            </a:endParaRPr>
          </a:p>
          <a:p>
            <a:pPr marL="12700" marR="2185035">
              <a:lnSpc>
                <a:spcPct val="150000"/>
              </a:lnSpc>
            </a:pPr>
            <a:r>
              <a:rPr sz="1400" spc="-5" dirty="0">
                <a:latin typeface="Arial"/>
                <a:cs typeface="Arial"/>
              </a:rPr>
              <a:t>User Preferences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U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cc</a:t>
            </a:r>
            <a:r>
              <a:rPr sz="1400" spc="-5" dirty="0">
                <a:latin typeface="Arial"/>
                <a:cs typeface="Arial"/>
              </a:rPr>
              <a:t>oun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s  </a:t>
            </a:r>
            <a:r>
              <a:rPr sz="1400" spc="-5" dirty="0">
                <a:latin typeface="Arial"/>
                <a:cs typeface="Arial"/>
              </a:rPr>
              <a:t>Entering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Term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Dates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1400" spc="-5" dirty="0">
                <a:latin typeface="Arial"/>
                <a:cs typeface="Arial"/>
              </a:rPr>
              <a:t>Entering Programs and Objective/Course Codes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User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Defined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Fields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Select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Student</a:t>
            </a:r>
            <a:endParaRPr sz="1400" dirty="0">
              <a:latin typeface="Arial"/>
              <a:cs typeface="Arial"/>
            </a:endParaRPr>
          </a:p>
          <a:p>
            <a:pPr marL="286385" indent="-160020">
              <a:lnSpc>
                <a:spcPct val="100000"/>
              </a:lnSpc>
              <a:spcBef>
                <a:spcPts val="835"/>
              </a:spcBef>
              <a:buSzPct val="92857"/>
              <a:buFont typeface="Wingdings"/>
              <a:buChar char=""/>
              <a:tabLst>
                <a:tab pos="287020" algn="l"/>
              </a:tabLst>
            </a:pPr>
            <a:r>
              <a:rPr lang="en-US" sz="1400" spc="-5" dirty="0">
                <a:latin typeface="Arial"/>
                <a:cs typeface="Arial"/>
              </a:rPr>
              <a:t>School</a:t>
            </a:r>
            <a:r>
              <a:rPr lang="en-US" sz="1400" spc="-4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Details</a:t>
            </a:r>
          </a:p>
          <a:p>
            <a:pPr marL="286385" indent="-160020">
              <a:lnSpc>
                <a:spcPct val="100000"/>
              </a:lnSpc>
              <a:spcBef>
                <a:spcPts val="835"/>
              </a:spcBef>
              <a:buSzPct val="92857"/>
              <a:buFont typeface="Wingdings"/>
              <a:buChar char=""/>
              <a:tabLst>
                <a:tab pos="287020" algn="l"/>
              </a:tabLst>
            </a:pPr>
            <a:r>
              <a:rPr lang="en-US" sz="1400" dirty="0">
                <a:latin typeface="Arial"/>
                <a:cs typeface="Arial"/>
              </a:rPr>
              <a:t>Students</a:t>
            </a:r>
          </a:p>
          <a:p>
            <a:pPr>
              <a:lnSpc>
                <a:spcPct val="100000"/>
              </a:lnSpc>
              <a:spcBef>
                <a:spcPts val="835"/>
              </a:spcBef>
              <a:buSzPct val="92857"/>
              <a:tabLst>
                <a:tab pos="287020" algn="l"/>
              </a:tabLst>
            </a:pPr>
            <a:r>
              <a:rPr lang="en-US" sz="1400" dirty="0">
                <a:latin typeface="Arial"/>
                <a:cs typeface="Arial"/>
              </a:rPr>
              <a:t>Certify</a:t>
            </a:r>
            <a:r>
              <a:rPr lang="en-US" sz="1400" spc="-100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Enrollments</a:t>
            </a:r>
          </a:p>
          <a:p>
            <a:pPr marL="286385" indent="-160020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287020" algn="l"/>
              </a:tabLst>
            </a:pPr>
            <a:r>
              <a:rPr sz="1400" spc="-5" dirty="0">
                <a:latin typeface="Arial"/>
                <a:cs typeface="Arial"/>
              </a:rPr>
              <a:t>Single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Term</a:t>
            </a:r>
            <a:endParaRPr sz="1400" dirty="0">
              <a:latin typeface="Arial"/>
              <a:cs typeface="Arial"/>
            </a:endParaRPr>
          </a:p>
          <a:p>
            <a:pPr marL="286385" indent="-160020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287020" algn="l"/>
              </a:tabLst>
            </a:pPr>
            <a:r>
              <a:rPr sz="1400" spc="-20" dirty="0">
                <a:latin typeface="Arial"/>
                <a:cs typeface="Arial"/>
              </a:rPr>
              <a:t>Multi-Term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Enrollments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21978" y="1079093"/>
            <a:ext cx="577850" cy="482600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latin typeface="Arial"/>
                <a:cs typeface="Arial"/>
              </a:rPr>
              <a:t>Page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6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7</a:t>
            </a: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8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11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12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17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18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22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23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25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26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29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30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42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43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46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47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48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51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52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58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59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60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lang="en-US" sz="1400" spc="-5" dirty="0">
                <a:latin typeface="Arial"/>
                <a:cs typeface="Arial"/>
              </a:rPr>
              <a:t>8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lang="en-US" sz="1400" spc="-5" dirty="0">
                <a:latin typeface="Arial"/>
                <a:cs typeface="Arial"/>
              </a:rPr>
              <a:t>69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73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215543" y="121411"/>
            <a:ext cx="4006850" cy="561467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0"/>
              </a:spcBef>
            </a:pP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Cou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Cod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Non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ll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NCD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):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Other Business </a:t>
            </a:r>
            <a:r>
              <a:rPr sz="1400" spc="-5" dirty="0">
                <a:latin typeface="Arial"/>
                <a:cs typeface="Arial"/>
              </a:rPr>
              <a:t>and Commerce, N.E.C. (429) </a:t>
            </a:r>
            <a:r>
              <a:rPr sz="1400" dirty="0">
                <a:latin typeface="Arial"/>
                <a:cs typeface="Arial"/>
              </a:rPr>
              <a:t> Other </a:t>
            </a:r>
            <a:r>
              <a:rPr sz="1400" spc="-5" dirty="0">
                <a:latin typeface="Arial"/>
                <a:cs typeface="Arial"/>
              </a:rPr>
              <a:t>Construction and Related Courses (526) </a:t>
            </a:r>
            <a:r>
              <a:rPr sz="1400" dirty="0">
                <a:latin typeface="Arial"/>
                <a:cs typeface="Arial"/>
              </a:rPr>
              <a:t> Other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Electrical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Trades,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(554)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Food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Trades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(565)</a:t>
            </a:r>
            <a:endParaRPr sz="1400">
              <a:latin typeface="Arial"/>
              <a:cs typeface="Arial"/>
            </a:endParaRPr>
          </a:p>
          <a:p>
            <a:pPr marL="12700" marR="961390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Technical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Courses,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(314)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Painting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(524)</a:t>
            </a:r>
            <a:endParaRPr sz="1400">
              <a:latin typeface="Arial"/>
              <a:cs typeface="Arial"/>
            </a:endParaRPr>
          </a:p>
          <a:p>
            <a:pPr marL="12700" marR="161036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Paper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Paper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Goods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(626)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or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</a:t>
            </a:r>
            <a:r>
              <a:rPr sz="1400" spc="5" dirty="0">
                <a:latin typeface="Arial"/>
                <a:cs typeface="Arial"/>
              </a:rPr>
              <a:t>ts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5" dirty="0">
                <a:latin typeface="Arial"/>
                <a:cs typeface="Arial"/>
              </a:rPr>
              <a:t>.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. (33</a:t>
            </a:r>
            <a:r>
              <a:rPr sz="1400" spc="-5" dirty="0">
                <a:latin typeface="Arial"/>
                <a:cs typeface="Arial"/>
              </a:rPr>
              <a:t>5</a:t>
            </a:r>
            <a:r>
              <a:rPr sz="1400" dirty="0">
                <a:latin typeface="Arial"/>
                <a:cs typeface="Arial"/>
              </a:rPr>
              <a:t>)  </a:t>
            </a:r>
            <a:r>
              <a:rPr sz="1400" spc="-5" dirty="0">
                <a:latin typeface="Arial"/>
                <a:cs typeface="Arial"/>
              </a:rPr>
              <a:t>Photography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(324)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Plumbing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(525)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Printing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(590)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spc="-5" dirty="0">
                <a:latin typeface="Arial"/>
                <a:cs typeface="Arial"/>
              </a:rPr>
              <a:t>Protective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Services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(436)</a:t>
            </a:r>
            <a:endParaRPr sz="1400">
              <a:latin typeface="Arial"/>
              <a:cs typeface="Arial"/>
            </a:endParaRPr>
          </a:p>
          <a:p>
            <a:pPr marL="12700" marR="70358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Radio</a:t>
            </a:r>
            <a:r>
              <a:rPr sz="1400" spc="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TV</a:t>
            </a:r>
            <a:r>
              <a:rPr sz="1400" spc="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Broadcasting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(334)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Railroad Mechanics and Repairmen (573)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Real </a:t>
            </a:r>
            <a:r>
              <a:rPr sz="1400" dirty="0">
                <a:latin typeface="Arial"/>
                <a:cs typeface="Arial"/>
              </a:rPr>
              <a:t>Estate </a:t>
            </a:r>
            <a:r>
              <a:rPr sz="1400" spc="-5" dirty="0">
                <a:latin typeface="Arial"/>
                <a:cs typeface="Arial"/>
              </a:rPr>
              <a:t>and Insurance (427)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Salesmanship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(428)</a:t>
            </a:r>
            <a:endParaRPr sz="1400">
              <a:latin typeface="Arial"/>
              <a:cs typeface="Arial"/>
            </a:endParaRPr>
          </a:p>
          <a:p>
            <a:pPr marL="12700" marR="2159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Secondary Courses (High School </a:t>
            </a:r>
            <a:r>
              <a:rPr sz="1400" dirty="0">
                <a:latin typeface="Arial"/>
                <a:cs typeface="Arial"/>
              </a:rPr>
              <a:t>&amp; </a:t>
            </a:r>
            <a:r>
              <a:rPr sz="1400" spc="-5" dirty="0">
                <a:latin typeface="Arial"/>
                <a:cs typeface="Arial"/>
              </a:rPr>
              <a:t>College) (452)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Secretarial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(426)</a:t>
            </a:r>
            <a:endParaRPr sz="1400">
              <a:latin typeface="Arial"/>
              <a:cs typeface="Arial"/>
            </a:endParaRPr>
          </a:p>
          <a:p>
            <a:pPr marL="12700" marR="156908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Sheetmetal Working (585)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Shoe Making and Repair (610)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Surveying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(329)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25" dirty="0">
                <a:latin typeface="Arial"/>
                <a:cs typeface="Arial"/>
              </a:rPr>
              <a:t>Textile </a:t>
            </a:r>
            <a:r>
              <a:rPr sz="1400" spc="-5" dirty="0">
                <a:latin typeface="Arial"/>
                <a:cs typeface="Arial"/>
              </a:rPr>
              <a:t>Manufacturing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(627)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spc="-25" dirty="0">
                <a:latin typeface="Arial"/>
                <a:cs typeface="Arial"/>
              </a:rPr>
              <a:t>Tobacco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Manufacturing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(628)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Arial"/>
                <a:cs typeface="Arial"/>
              </a:rPr>
              <a:t>Upholstering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(631)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87538" y="345439"/>
            <a:ext cx="3277870" cy="113538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0"/>
              </a:spcBef>
            </a:pPr>
            <a:r>
              <a:rPr sz="1400" spc="-5" dirty="0">
                <a:latin typeface="Arial"/>
                <a:cs typeface="Arial"/>
              </a:rPr>
              <a:t>Agricultural and </a:t>
            </a:r>
            <a:r>
              <a:rPr sz="1400" dirty="0">
                <a:latin typeface="Arial"/>
                <a:cs typeface="Arial"/>
              </a:rPr>
              <a:t>related courses </a:t>
            </a:r>
            <a:r>
              <a:rPr sz="1400" spc="-20" dirty="0">
                <a:latin typeface="Arial"/>
                <a:cs typeface="Arial"/>
              </a:rPr>
              <a:t>(911)* 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Marine engineering and navigation (912)*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Mortuary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(913)*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Stationary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engineer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(914)*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institutional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courses,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(915)*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87538" y="1913124"/>
            <a:ext cx="3190875" cy="68770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0"/>
              </a:spcBef>
            </a:pPr>
            <a:r>
              <a:rPr sz="1400" dirty="0">
                <a:latin typeface="Arial"/>
                <a:cs typeface="Arial"/>
              </a:rPr>
              <a:t>* </a:t>
            </a:r>
            <a:r>
              <a:rPr sz="1400" spc="-5" dirty="0">
                <a:latin typeface="Arial"/>
                <a:cs typeface="Arial"/>
              </a:rPr>
              <a:t>These </a:t>
            </a:r>
            <a:r>
              <a:rPr sz="1400" dirty="0">
                <a:latin typeface="Arial"/>
                <a:cs typeface="Arial"/>
              </a:rPr>
              <a:t>5 codes are listed </a:t>
            </a:r>
            <a:r>
              <a:rPr sz="1400" spc="-5" dirty="0">
                <a:latin typeface="Arial"/>
                <a:cs typeface="Arial"/>
              </a:rPr>
              <a:t>under IHL.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However,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by</a:t>
            </a:r>
            <a:r>
              <a:rPr sz="1400" dirty="0">
                <a:latin typeface="Arial"/>
                <a:cs typeface="Arial"/>
              </a:rPr>
              <a:t> used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NCD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at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IHL,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if </a:t>
            </a:r>
            <a:r>
              <a:rPr sz="1400" spc="-5" dirty="0">
                <a:latin typeface="Arial"/>
                <a:cs typeface="Arial"/>
              </a:rPr>
              <a:t>applicable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41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215543" y="121411"/>
            <a:ext cx="4516120" cy="516699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13715">
              <a:lnSpc>
                <a:spcPct val="105000"/>
              </a:lnSpc>
              <a:spcBef>
                <a:spcPts val="20"/>
              </a:spcBef>
            </a:pP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Cou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Cod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Non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ll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NCD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): </a:t>
            </a:r>
            <a:r>
              <a:rPr sz="1400" b="1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Applied, Fine and Graphic </a:t>
            </a:r>
            <a:r>
              <a:rPr sz="1400" dirty="0">
                <a:latin typeface="Arial"/>
                <a:cs typeface="Arial"/>
              </a:rPr>
              <a:t>Arts </a:t>
            </a:r>
            <a:r>
              <a:rPr sz="1400" spc="-20" dirty="0">
                <a:latin typeface="Arial"/>
                <a:cs typeface="Arial"/>
              </a:rPr>
              <a:t>Technology </a:t>
            </a:r>
            <a:r>
              <a:rPr sz="1400" spc="-5" dirty="0">
                <a:latin typeface="Arial"/>
                <a:cs typeface="Arial"/>
              </a:rPr>
              <a:t>(201)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Automotive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(214)</a:t>
            </a:r>
            <a:endParaRPr sz="1400">
              <a:latin typeface="Arial"/>
              <a:cs typeface="Arial"/>
            </a:endParaRPr>
          </a:p>
          <a:p>
            <a:pPr marL="12700" marR="62293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Bible </a:t>
            </a:r>
            <a:r>
              <a:rPr sz="1400" dirty="0">
                <a:latin typeface="Arial"/>
                <a:cs typeface="Arial"/>
              </a:rPr>
              <a:t>Study </a:t>
            </a:r>
            <a:r>
              <a:rPr sz="1400" spc="-5" dirty="0">
                <a:latin typeface="Arial"/>
                <a:cs typeface="Arial"/>
              </a:rPr>
              <a:t>or Religious Work </a:t>
            </a:r>
            <a:r>
              <a:rPr sz="1400" spc="-20" dirty="0">
                <a:latin typeface="Arial"/>
                <a:cs typeface="Arial"/>
              </a:rPr>
              <a:t>(Technology) </a:t>
            </a:r>
            <a:r>
              <a:rPr sz="1400" spc="-5" dirty="0">
                <a:latin typeface="Arial"/>
                <a:cs typeface="Arial"/>
              </a:rPr>
              <a:t>(202)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Building and Construction </a:t>
            </a:r>
            <a:r>
              <a:rPr sz="1400" spc="-20" dirty="0">
                <a:latin typeface="Arial"/>
                <a:cs typeface="Arial"/>
              </a:rPr>
              <a:t>Technology </a:t>
            </a:r>
            <a:r>
              <a:rPr sz="1400" spc="-5" dirty="0">
                <a:latin typeface="Arial"/>
                <a:cs typeface="Arial"/>
              </a:rPr>
              <a:t>(203) </a:t>
            </a:r>
            <a:r>
              <a:rPr sz="1400" dirty="0">
                <a:latin typeface="Arial"/>
                <a:cs typeface="Arial"/>
              </a:rPr>
              <a:t> Business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and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Commerce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(204)</a:t>
            </a:r>
            <a:endParaRPr sz="1400">
              <a:latin typeface="Arial"/>
              <a:cs typeface="Arial"/>
            </a:endParaRPr>
          </a:p>
          <a:p>
            <a:pPr marL="12700" marR="178562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Data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Processing</a:t>
            </a:r>
            <a:r>
              <a:rPr sz="1400" spc="-8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(205)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Electrical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(206)</a:t>
            </a:r>
            <a:endParaRPr sz="1400">
              <a:latin typeface="Arial"/>
              <a:cs typeface="Arial"/>
            </a:endParaRPr>
          </a:p>
          <a:p>
            <a:pPr marL="12700" marR="161036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Mechanical </a:t>
            </a:r>
            <a:r>
              <a:rPr sz="1400" spc="-20" dirty="0">
                <a:latin typeface="Arial"/>
                <a:cs typeface="Arial"/>
              </a:rPr>
              <a:t>Technology </a:t>
            </a:r>
            <a:r>
              <a:rPr sz="1400" spc="-5" dirty="0">
                <a:latin typeface="Arial"/>
                <a:cs typeface="Arial"/>
              </a:rPr>
              <a:t>(207)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Medical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or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Related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(208)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Police, </a:t>
            </a:r>
            <a:r>
              <a:rPr sz="1400" spc="-15" dirty="0">
                <a:latin typeface="Arial"/>
                <a:cs typeface="Arial"/>
              </a:rPr>
              <a:t>Criminology, </a:t>
            </a:r>
            <a:r>
              <a:rPr sz="1400" spc="-5" dirty="0">
                <a:latin typeface="Arial"/>
                <a:cs typeface="Arial"/>
              </a:rPr>
              <a:t>or Fire Protection </a:t>
            </a:r>
            <a:r>
              <a:rPr sz="1400" spc="-20" dirty="0">
                <a:latin typeface="Arial"/>
                <a:cs typeface="Arial"/>
              </a:rPr>
              <a:t>(Technology) </a:t>
            </a:r>
            <a:r>
              <a:rPr sz="1400" spc="-5" dirty="0">
                <a:latin typeface="Arial"/>
                <a:cs typeface="Arial"/>
              </a:rPr>
              <a:t>(209)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Miscellaneous Engineering-Related </a:t>
            </a:r>
            <a:r>
              <a:rPr sz="1400" spc="-20" dirty="0">
                <a:latin typeface="Arial"/>
                <a:cs typeface="Arial"/>
              </a:rPr>
              <a:t>Technology </a:t>
            </a:r>
            <a:r>
              <a:rPr sz="1400" spc="-25" dirty="0">
                <a:latin typeface="Arial"/>
                <a:cs typeface="Arial"/>
              </a:rPr>
              <a:t>(211) 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Miscellaneous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Science-Related</a:t>
            </a:r>
            <a:r>
              <a:rPr sz="1400" spc="-70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Technology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(212)</a:t>
            </a:r>
            <a:endParaRPr sz="1400">
              <a:latin typeface="Arial"/>
              <a:cs typeface="Arial"/>
            </a:endParaRPr>
          </a:p>
          <a:p>
            <a:pPr marL="12700" marR="1243330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Other </a:t>
            </a:r>
            <a:r>
              <a:rPr sz="1400" spc="-15" dirty="0">
                <a:latin typeface="Arial"/>
                <a:cs typeface="Arial"/>
              </a:rPr>
              <a:t>Technologists, </a:t>
            </a:r>
            <a:r>
              <a:rPr sz="1400" spc="-5" dirty="0">
                <a:latin typeface="Arial"/>
                <a:cs typeface="Arial"/>
              </a:rPr>
              <a:t>N.E.C. (213)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Agricultural and </a:t>
            </a:r>
            <a:r>
              <a:rPr sz="1400" dirty="0">
                <a:latin typeface="Arial"/>
                <a:cs typeface="Arial"/>
              </a:rPr>
              <a:t>related courses </a:t>
            </a:r>
            <a:r>
              <a:rPr sz="1400" spc="-20" dirty="0">
                <a:latin typeface="Arial"/>
                <a:cs typeface="Arial"/>
              </a:rPr>
              <a:t>(911)* 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Marine engineering and navigation (912)*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Mortuary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science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(913)*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Stationary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engineer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(914)*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400" dirty="0">
                <a:latin typeface="Arial"/>
                <a:cs typeface="Arial"/>
              </a:rPr>
              <a:t>Other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institutional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courses,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(915)*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Arial"/>
              <a:cs typeface="Arial"/>
            </a:endParaRPr>
          </a:p>
          <a:p>
            <a:pPr marL="12700" marR="855344">
              <a:lnSpc>
                <a:spcPct val="105000"/>
              </a:lnSpc>
            </a:pPr>
            <a:r>
              <a:rPr sz="1400" dirty="0">
                <a:latin typeface="Arial"/>
                <a:cs typeface="Arial"/>
              </a:rPr>
              <a:t>*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These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codes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listed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under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IHL,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however </a:t>
            </a:r>
            <a:r>
              <a:rPr sz="1400" spc="-3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they can </a:t>
            </a:r>
            <a:r>
              <a:rPr sz="1400" spc="-5" dirty="0">
                <a:latin typeface="Arial"/>
                <a:cs typeface="Arial"/>
              </a:rPr>
              <a:t>be </a:t>
            </a:r>
            <a:r>
              <a:rPr sz="1400" dirty="0">
                <a:latin typeface="Arial"/>
                <a:cs typeface="Arial"/>
              </a:rPr>
              <a:t>used for </a:t>
            </a:r>
            <a:r>
              <a:rPr sz="1400" spc="-5" dirty="0">
                <a:latin typeface="Arial"/>
                <a:cs typeface="Arial"/>
              </a:rPr>
              <a:t>NCD and NCD at IHL, </a:t>
            </a:r>
            <a:r>
              <a:rPr sz="1400" dirty="0">
                <a:latin typeface="Arial"/>
                <a:cs typeface="Arial"/>
              </a:rPr>
              <a:t>if </a:t>
            </a:r>
            <a:r>
              <a:rPr sz="1400" spc="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applicable.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42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215900" y="121411"/>
            <a:ext cx="3359785" cy="292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Cou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Cod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gh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Advanced Flight or Commercial Pilot (341)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Airline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Transport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pilot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Training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(342)</a:t>
            </a:r>
            <a:endParaRPr sz="1400">
              <a:latin typeface="Arial"/>
              <a:cs typeface="Arial"/>
            </a:endParaRPr>
          </a:p>
          <a:p>
            <a:pPr marL="12700" marR="925194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Flight Instructor Course (344)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Glider </a:t>
            </a:r>
            <a:r>
              <a:rPr sz="1400" spc="-10" dirty="0">
                <a:latin typeface="Arial"/>
                <a:cs typeface="Arial"/>
              </a:rPr>
              <a:t>Training </a:t>
            </a:r>
            <a:r>
              <a:rPr sz="1400" spc="-5" dirty="0">
                <a:latin typeface="Arial"/>
                <a:cs typeface="Arial"/>
              </a:rPr>
              <a:t>(343)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Instrument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rating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Course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(345)</a:t>
            </a:r>
            <a:endParaRPr sz="1400">
              <a:latin typeface="Arial"/>
              <a:cs typeface="Arial"/>
            </a:endParaRPr>
          </a:p>
          <a:p>
            <a:pPr marL="12700" marR="291465">
              <a:lnSpc>
                <a:spcPct val="105000"/>
              </a:lnSpc>
            </a:pPr>
            <a:r>
              <a:rPr sz="1400" spc="-5" dirty="0">
                <a:latin typeface="Arial"/>
                <a:cs typeface="Arial"/>
              </a:rPr>
              <a:t>Multiengine Class Rating Course (346)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Other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Flight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Training,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N.E.C.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(347)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110" dirty="0">
                <a:latin typeface="Arial"/>
                <a:cs typeface="Arial"/>
              </a:rPr>
              <a:t>V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Cou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s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Cod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–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Ot</a:t>
            </a:r>
            <a:r>
              <a:rPr sz="14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</a:t>
            </a:r>
            <a:r>
              <a:rPr sz="14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</a:t>
            </a:r>
            <a:r>
              <a:rPr sz="14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Special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Program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(999)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2425" y="3051348"/>
            <a:ext cx="4047744" cy="26548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44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52400"/>
            <a:ext cx="8764905" cy="6593205"/>
            <a:chOff x="152400" y="1524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27088"/>
              <a:ext cx="8689835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24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483" y="1891283"/>
              <a:ext cx="7114031" cy="3078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196" y="1888235"/>
              <a:ext cx="7129271" cy="31120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4000" y="1828800"/>
              <a:ext cx="7086600" cy="3051175"/>
            </a:xfrm>
            <a:custGeom>
              <a:avLst/>
              <a:gdLst/>
              <a:ahLst/>
              <a:cxnLst/>
              <a:rect l="l" t="t" r="r" b="b"/>
              <a:pathLst>
                <a:path w="7086600" h="3051175">
                  <a:moveTo>
                    <a:pt x="7086600" y="0"/>
                  </a:moveTo>
                  <a:lnTo>
                    <a:pt x="0" y="0"/>
                  </a:lnTo>
                  <a:lnTo>
                    <a:pt x="0" y="3051175"/>
                  </a:lnTo>
                  <a:lnTo>
                    <a:pt x="7086600" y="3051175"/>
                  </a:lnTo>
                  <a:lnTo>
                    <a:pt x="7086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000" y="1828800"/>
              <a:ext cx="7086600" cy="3051175"/>
            </a:xfrm>
            <a:custGeom>
              <a:avLst/>
              <a:gdLst/>
              <a:ahLst/>
              <a:cxnLst/>
              <a:rect l="l" t="t" r="r" b="b"/>
              <a:pathLst>
                <a:path w="7086600" h="3051175">
                  <a:moveTo>
                    <a:pt x="0" y="0"/>
                  </a:moveTo>
                  <a:lnTo>
                    <a:pt x="7086600" y="0"/>
                  </a:lnTo>
                  <a:lnTo>
                    <a:pt x="7086600" y="3051175"/>
                  </a:lnTo>
                  <a:lnTo>
                    <a:pt x="0" y="30511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02537" y="1734619"/>
            <a:ext cx="6848475" cy="307403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Defined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user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defined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fields</a:t>
            </a:r>
            <a:r>
              <a:rPr sz="1600" i="1" spc="-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are</a:t>
            </a:r>
            <a:r>
              <a:rPr sz="1600" i="1" spc="2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3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text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boxes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and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check box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on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Student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Bio </a:t>
            </a:r>
            <a:r>
              <a:rPr sz="1600" i="1" spc="-43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page.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They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are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there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for</a:t>
            </a:r>
            <a:r>
              <a:rPr sz="1600" i="1" spc="2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your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use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25" dirty="0">
                <a:solidFill>
                  <a:srgbClr val="663399"/>
                </a:solidFill>
                <a:latin typeface="Arial"/>
                <a:cs typeface="Arial"/>
              </a:rPr>
              <a:t>only,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 and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are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not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transmitted</a:t>
            </a:r>
            <a:r>
              <a:rPr sz="1600" i="1" spc="3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to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35" dirty="0">
                <a:solidFill>
                  <a:srgbClr val="663399"/>
                </a:solidFill>
                <a:latin typeface="Arial"/>
                <a:cs typeface="Arial"/>
              </a:rPr>
              <a:t>VA. You </a:t>
            </a:r>
            <a:r>
              <a:rPr sz="1600" i="1" spc="-3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can use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these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fields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 to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track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anything</a:t>
            </a:r>
            <a:r>
              <a:rPr sz="1600" i="1" spc="-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you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would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like.</a:t>
            </a:r>
            <a:r>
              <a:rPr sz="1600" i="1" spc="-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663399"/>
                </a:solidFill>
                <a:latin typeface="Arial"/>
                <a:cs typeface="Arial"/>
              </a:rPr>
              <a:t>Some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schools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 use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these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to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keep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track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of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things</a:t>
            </a:r>
            <a:r>
              <a:rPr sz="1600" i="1" spc="-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such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as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the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student's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663399"/>
                </a:solidFill>
                <a:latin typeface="Arial"/>
                <a:cs typeface="Arial"/>
              </a:rPr>
              <a:t>counselor,</a:t>
            </a:r>
            <a:r>
              <a:rPr sz="1600" i="1" spc="-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branch</a:t>
            </a:r>
            <a:r>
              <a:rPr sz="1600" i="1" spc="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of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service,</a:t>
            </a:r>
            <a:r>
              <a:rPr sz="1600" i="1" spc="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tuition</a:t>
            </a:r>
            <a:r>
              <a:rPr sz="1600" i="1" spc="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deferments,</a:t>
            </a:r>
            <a:r>
              <a:rPr sz="1600" i="1" spc="4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Chapter</a:t>
            </a:r>
            <a:r>
              <a:rPr sz="1600" i="1" spc="3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33</a:t>
            </a:r>
            <a:r>
              <a:rPr sz="1600" i="1" spc="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percentage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rates,</a:t>
            </a:r>
            <a:r>
              <a:rPr sz="1600" i="1" spc="3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10" dirty="0">
                <a:solidFill>
                  <a:srgbClr val="663399"/>
                </a:solidFill>
                <a:latin typeface="Arial"/>
                <a:cs typeface="Arial"/>
              </a:rPr>
              <a:t>Fry</a:t>
            </a:r>
            <a:r>
              <a:rPr sz="1600" i="1" spc="3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Scholarships,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tuition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assistance,</a:t>
            </a:r>
            <a:r>
              <a:rPr sz="1600" i="1" spc="-1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or</a:t>
            </a:r>
            <a:r>
              <a:rPr sz="1600" i="1" spc="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other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information</a:t>
            </a:r>
            <a:r>
              <a:rPr sz="1600" i="1" spc="2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important</a:t>
            </a:r>
            <a:r>
              <a:rPr sz="1600" i="1" spc="2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to</a:t>
            </a:r>
            <a:r>
              <a:rPr sz="1600" i="1" spc="10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63399"/>
                </a:solidFill>
                <a:latin typeface="Arial"/>
                <a:cs typeface="Arial"/>
              </a:rPr>
              <a:t>your</a:t>
            </a:r>
            <a:r>
              <a:rPr sz="1600" i="1" spc="5" dirty="0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663399"/>
                </a:solidFill>
                <a:latin typeface="Arial"/>
                <a:cs typeface="Arial"/>
              </a:rPr>
              <a:t>school.</a:t>
            </a:r>
            <a:endParaRPr sz="1600">
              <a:latin typeface="Arial"/>
              <a:cs typeface="Arial"/>
            </a:endParaRPr>
          </a:p>
          <a:p>
            <a:pPr marL="12700" marR="4215765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ADMIN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BUTTON.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MAINTENANCE.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(3)Click 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DEFINED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FIELDS.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5750" y="209553"/>
            <a:ext cx="3619500" cy="2476500"/>
            <a:chOff x="285750" y="209553"/>
            <a:chExt cx="3619500" cy="2476500"/>
          </a:xfrm>
        </p:grpSpPr>
        <p:sp>
          <p:nvSpPr>
            <p:cNvPr id="12" name="object 12"/>
            <p:cNvSpPr/>
            <p:nvPr/>
          </p:nvSpPr>
          <p:spPr>
            <a:xfrm>
              <a:off x="304800" y="1905002"/>
              <a:ext cx="838200" cy="762000"/>
            </a:xfrm>
            <a:custGeom>
              <a:avLst/>
              <a:gdLst/>
              <a:ahLst/>
              <a:cxnLst/>
              <a:rect l="l" t="t" r="r" b="b"/>
              <a:pathLst>
                <a:path w="838200" h="762000">
                  <a:moveTo>
                    <a:pt x="0" y="127000"/>
                  </a:moveTo>
                  <a:lnTo>
                    <a:pt x="9980" y="77565"/>
                  </a:lnTo>
                  <a:lnTo>
                    <a:pt x="37196" y="37196"/>
                  </a:lnTo>
                  <a:lnTo>
                    <a:pt x="77565" y="9980"/>
                  </a:lnTo>
                  <a:lnTo>
                    <a:pt x="127000" y="0"/>
                  </a:lnTo>
                  <a:lnTo>
                    <a:pt x="711200" y="0"/>
                  </a:lnTo>
                  <a:lnTo>
                    <a:pt x="760634" y="9980"/>
                  </a:lnTo>
                  <a:lnTo>
                    <a:pt x="801003" y="37196"/>
                  </a:lnTo>
                  <a:lnTo>
                    <a:pt x="828219" y="77565"/>
                  </a:lnTo>
                  <a:lnTo>
                    <a:pt x="838200" y="127000"/>
                  </a:lnTo>
                  <a:lnTo>
                    <a:pt x="838200" y="635000"/>
                  </a:lnTo>
                  <a:lnTo>
                    <a:pt x="828219" y="684429"/>
                  </a:lnTo>
                  <a:lnTo>
                    <a:pt x="801003" y="724798"/>
                  </a:lnTo>
                  <a:lnTo>
                    <a:pt x="760634" y="752018"/>
                  </a:lnTo>
                  <a:lnTo>
                    <a:pt x="711200" y="762000"/>
                  </a:lnTo>
                  <a:lnTo>
                    <a:pt x="127000" y="762000"/>
                  </a:lnTo>
                  <a:lnTo>
                    <a:pt x="77565" y="752018"/>
                  </a:lnTo>
                  <a:lnTo>
                    <a:pt x="37196" y="724798"/>
                  </a:lnTo>
                  <a:lnTo>
                    <a:pt x="9980" y="684429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62200" y="228603"/>
              <a:ext cx="1524000" cy="1143000"/>
            </a:xfrm>
            <a:custGeom>
              <a:avLst/>
              <a:gdLst/>
              <a:ahLst/>
              <a:cxnLst/>
              <a:rect l="l" t="t" r="r" b="b"/>
              <a:pathLst>
                <a:path w="1524000" h="1143000">
                  <a:moveTo>
                    <a:pt x="0" y="190500"/>
                  </a:moveTo>
                  <a:lnTo>
                    <a:pt x="5031" y="146821"/>
                  </a:lnTo>
                  <a:lnTo>
                    <a:pt x="19363" y="106724"/>
                  </a:lnTo>
                  <a:lnTo>
                    <a:pt x="41851" y="71353"/>
                  </a:lnTo>
                  <a:lnTo>
                    <a:pt x="71353" y="41851"/>
                  </a:lnTo>
                  <a:lnTo>
                    <a:pt x="106724" y="19363"/>
                  </a:lnTo>
                  <a:lnTo>
                    <a:pt x="146821" y="5031"/>
                  </a:lnTo>
                  <a:lnTo>
                    <a:pt x="190500" y="0"/>
                  </a:lnTo>
                  <a:lnTo>
                    <a:pt x="1333500" y="0"/>
                  </a:lnTo>
                  <a:lnTo>
                    <a:pt x="1377178" y="5031"/>
                  </a:lnTo>
                  <a:lnTo>
                    <a:pt x="1417275" y="19363"/>
                  </a:lnTo>
                  <a:lnTo>
                    <a:pt x="1452646" y="41851"/>
                  </a:lnTo>
                  <a:lnTo>
                    <a:pt x="1482148" y="71353"/>
                  </a:lnTo>
                  <a:lnTo>
                    <a:pt x="1504636" y="106724"/>
                  </a:lnTo>
                  <a:lnTo>
                    <a:pt x="1518968" y="146821"/>
                  </a:lnTo>
                  <a:lnTo>
                    <a:pt x="1524000" y="190500"/>
                  </a:lnTo>
                  <a:lnTo>
                    <a:pt x="1524000" y="952487"/>
                  </a:lnTo>
                  <a:lnTo>
                    <a:pt x="1518968" y="996170"/>
                  </a:lnTo>
                  <a:lnTo>
                    <a:pt x="1504636" y="1036270"/>
                  </a:lnTo>
                  <a:lnTo>
                    <a:pt x="1482148" y="1071644"/>
                  </a:lnTo>
                  <a:lnTo>
                    <a:pt x="1452646" y="1101147"/>
                  </a:lnTo>
                  <a:lnTo>
                    <a:pt x="1417275" y="1123636"/>
                  </a:lnTo>
                  <a:lnTo>
                    <a:pt x="1377178" y="1137968"/>
                  </a:lnTo>
                  <a:lnTo>
                    <a:pt x="1333500" y="1143000"/>
                  </a:lnTo>
                  <a:lnTo>
                    <a:pt x="190500" y="1143000"/>
                  </a:lnTo>
                  <a:lnTo>
                    <a:pt x="146821" y="1137968"/>
                  </a:lnTo>
                  <a:lnTo>
                    <a:pt x="106724" y="1123636"/>
                  </a:lnTo>
                  <a:lnTo>
                    <a:pt x="71353" y="1101147"/>
                  </a:lnTo>
                  <a:lnTo>
                    <a:pt x="41851" y="1071644"/>
                  </a:lnTo>
                  <a:lnTo>
                    <a:pt x="19363" y="1036270"/>
                  </a:lnTo>
                  <a:lnTo>
                    <a:pt x="5031" y="996170"/>
                  </a:lnTo>
                  <a:lnTo>
                    <a:pt x="0" y="952487"/>
                  </a:lnTo>
                  <a:lnTo>
                    <a:pt x="0" y="190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45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12712"/>
            <a:ext cx="8917305" cy="6731634"/>
            <a:chOff x="152400" y="112712"/>
            <a:chExt cx="8917305" cy="673163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5" y="187451"/>
              <a:ext cx="8842247" cy="6138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12712"/>
              <a:ext cx="8839200" cy="613568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71600" y="1143001"/>
              <a:ext cx="6172200" cy="381000"/>
            </a:xfrm>
            <a:custGeom>
              <a:avLst/>
              <a:gdLst/>
              <a:ahLst/>
              <a:cxnLst/>
              <a:rect l="l" t="t" r="r" b="b"/>
              <a:pathLst>
                <a:path w="61722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6108700" y="0"/>
                  </a:lnTo>
                  <a:lnTo>
                    <a:pt x="6133414" y="4990"/>
                  </a:lnTo>
                  <a:lnTo>
                    <a:pt x="6153599" y="18600"/>
                  </a:lnTo>
                  <a:lnTo>
                    <a:pt x="6167209" y="38785"/>
                  </a:lnTo>
                  <a:lnTo>
                    <a:pt x="6172200" y="63500"/>
                  </a:lnTo>
                  <a:lnTo>
                    <a:pt x="6172200" y="317500"/>
                  </a:lnTo>
                  <a:lnTo>
                    <a:pt x="6167209" y="342214"/>
                  </a:lnTo>
                  <a:lnTo>
                    <a:pt x="6153599" y="362399"/>
                  </a:lnTo>
                  <a:lnTo>
                    <a:pt x="6133414" y="376009"/>
                  </a:lnTo>
                  <a:lnTo>
                    <a:pt x="61087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09800" y="4114802"/>
              <a:ext cx="2514600" cy="533400"/>
            </a:xfrm>
            <a:custGeom>
              <a:avLst/>
              <a:gdLst/>
              <a:ahLst/>
              <a:cxnLst/>
              <a:rect l="l" t="t" r="r" b="b"/>
              <a:pathLst>
                <a:path w="2514600" h="533400">
                  <a:moveTo>
                    <a:pt x="0" y="88900"/>
                  </a:moveTo>
                  <a:lnTo>
                    <a:pt x="6986" y="54296"/>
                  </a:lnTo>
                  <a:lnTo>
                    <a:pt x="26038" y="26038"/>
                  </a:lnTo>
                  <a:lnTo>
                    <a:pt x="54296" y="6986"/>
                  </a:lnTo>
                  <a:lnTo>
                    <a:pt x="88900" y="0"/>
                  </a:lnTo>
                  <a:lnTo>
                    <a:pt x="2425700" y="0"/>
                  </a:lnTo>
                  <a:lnTo>
                    <a:pt x="2460303" y="6986"/>
                  </a:lnTo>
                  <a:lnTo>
                    <a:pt x="2488561" y="26038"/>
                  </a:lnTo>
                  <a:lnTo>
                    <a:pt x="2507613" y="54296"/>
                  </a:lnTo>
                  <a:lnTo>
                    <a:pt x="2514600" y="88900"/>
                  </a:lnTo>
                  <a:lnTo>
                    <a:pt x="2514600" y="444500"/>
                  </a:lnTo>
                  <a:lnTo>
                    <a:pt x="2507613" y="479103"/>
                  </a:lnTo>
                  <a:lnTo>
                    <a:pt x="2488561" y="507361"/>
                  </a:lnTo>
                  <a:lnTo>
                    <a:pt x="2460303" y="526413"/>
                  </a:lnTo>
                  <a:lnTo>
                    <a:pt x="2425700" y="533400"/>
                  </a:lnTo>
                  <a:lnTo>
                    <a:pt x="88900" y="533400"/>
                  </a:lnTo>
                  <a:lnTo>
                    <a:pt x="54296" y="526413"/>
                  </a:lnTo>
                  <a:lnTo>
                    <a:pt x="26038" y="507361"/>
                  </a:lnTo>
                  <a:lnTo>
                    <a:pt x="6986" y="479103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248400" y="34290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084" y="4710684"/>
              <a:ext cx="7799831" cy="21015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795" y="6721500"/>
              <a:ext cx="7659623" cy="1227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8600" y="4648200"/>
              <a:ext cx="7772400" cy="2073275"/>
            </a:xfrm>
            <a:custGeom>
              <a:avLst/>
              <a:gdLst/>
              <a:ahLst/>
              <a:cxnLst/>
              <a:rect l="l" t="t" r="r" b="b"/>
              <a:pathLst>
                <a:path w="7772400" h="2073275">
                  <a:moveTo>
                    <a:pt x="7772400" y="0"/>
                  </a:moveTo>
                  <a:lnTo>
                    <a:pt x="0" y="0"/>
                  </a:lnTo>
                  <a:lnTo>
                    <a:pt x="0" y="2073275"/>
                  </a:lnTo>
                  <a:lnTo>
                    <a:pt x="7772400" y="2073275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8600" y="4648200"/>
              <a:ext cx="7772400" cy="2073275"/>
            </a:xfrm>
            <a:custGeom>
              <a:avLst/>
              <a:gdLst/>
              <a:ahLst/>
              <a:cxnLst/>
              <a:rect l="l" t="t" r="r" b="b"/>
              <a:pathLst>
                <a:path w="7772400" h="2073275">
                  <a:moveTo>
                    <a:pt x="0" y="0"/>
                  </a:moveTo>
                  <a:lnTo>
                    <a:pt x="7772400" y="0"/>
                  </a:lnTo>
                  <a:lnTo>
                    <a:pt x="7772400" y="2073275"/>
                  </a:lnTo>
                  <a:lnTo>
                    <a:pt x="0" y="20732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07137" y="4554019"/>
            <a:ext cx="7378700" cy="2098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61260">
              <a:lnSpc>
                <a:spcPct val="150000"/>
              </a:lnSpc>
              <a:spcBef>
                <a:spcPts val="100"/>
              </a:spcBef>
            </a:pPr>
            <a:r>
              <a:rPr sz="1600" spc="-5" dirty="0">
                <a:latin typeface="Arial"/>
                <a:cs typeface="Arial"/>
              </a:rPr>
              <a:t>STEP 2: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 SET UP – </a:t>
            </a:r>
            <a:r>
              <a:rPr sz="1600" b="1" spc="-5" dirty="0">
                <a:latin typeface="Arial"/>
                <a:cs typeface="Arial"/>
              </a:rPr>
              <a:t>User Defined Fields</a:t>
            </a:r>
            <a:r>
              <a:rPr sz="1600" spc="-5" dirty="0">
                <a:latin typeface="Arial"/>
                <a:cs typeface="Arial"/>
              </a:rPr>
              <a:t>.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Defined 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it.</a:t>
            </a:r>
            <a:endParaRPr sz="1600">
              <a:latin typeface="Arial"/>
              <a:cs typeface="Arial"/>
            </a:endParaRPr>
          </a:p>
          <a:p>
            <a:pPr marL="12700" marR="800100">
              <a:lnSpc>
                <a:spcPct val="150000"/>
              </a:lnSpc>
            </a:pPr>
            <a:r>
              <a:rPr sz="1600" spc="-20" dirty="0">
                <a:latin typeface="Arial"/>
                <a:cs typeface="Arial"/>
              </a:rPr>
              <a:t>(2)Type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displayed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Defined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Label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30" dirty="0">
                <a:latin typeface="Arial"/>
                <a:cs typeface="Arial"/>
              </a:rPr>
              <a:t>SAVE.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Bio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screen</a:t>
            </a:r>
            <a:r>
              <a:rPr sz="1600" i="1" dirty="0">
                <a:latin typeface="Arial"/>
                <a:cs typeface="Arial"/>
              </a:rPr>
              <a:t> 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show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new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defined</a:t>
            </a:r>
            <a:r>
              <a:rPr sz="1600" i="1" dirty="0">
                <a:latin typeface="Arial"/>
                <a:cs typeface="Arial"/>
              </a:rPr>
              <a:t> field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label.</a:t>
            </a:r>
            <a:r>
              <a:rPr sz="1600" i="1" spc="425" dirty="0">
                <a:latin typeface="Arial"/>
                <a:cs typeface="Arial"/>
              </a:rPr>
              <a:t> </a:t>
            </a:r>
            <a:r>
              <a:rPr sz="1600" i="1" spc="-35" dirty="0">
                <a:latin typeface="Arial"/>
                <a:cs typeface="Arial"/>
              </a:rPr>
              <a:t>You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dirty="0">
                <a:latin typeface="Arial"/>
                <a:cs typeface="Arial"/>
              </a:rPr>
              <a:t> display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up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defined text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boxes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one defined check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46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76200"/>
            <a:ext cx="8917305" cy="6602095"/>
            <a:chOff x="152400" y="76200"/>
            <a:chExt cx="8917305" cy="66020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5" y="150876"/>
              <a:ext cx="8842247" cy="617829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76200"/>
              <a:ext cx="8839200" cy="6175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3" y="5152644"/>
              <a:ext cx="7495031" cy="14904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6553237"/>
              <a:ext cx="6492239" cy="1249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600" y="5091112"/>
              <a:ext cx="7467600" cy="1462405"/>
            </a:xfrm>
            <a:custGeom>
              <a:avLst/>
              <a:gdLst/>
              <a:ahLst/>
              <a:cxnLst/>
              <a:rect l="l" t="t" r="r" b="b"/>
              <a:pathLst>
                <a:path w="7467600" h="1462404">
                  <a:moveTo>
                    <a:pt x="7467600" y="0"/>
                  </a:moveTo>
                  <a:lnTo>
                    <a:pt x="0" y="0"/>
                  </a:lnTo>
                  <a:lnTo>
                    <a:pt x="0" y="1462087"/>
                  </a:lnTo>
                  <a:lnTo>
                    <a:pt x="7467600" y="1462087"/>
                  </a:lnTo>
                  <a:lnTo>
                    <a:pt x="746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9600" y="5091112"/>
            <a:ext cx="7467600" cy="146240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Defined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i="1" spc="-80" dirty="0">
                <a:latin typeface="Arial"/>
                <a:cs typeface="Arial"/>
              </a:rPr>
              <a:t>To</a:t>
            </a:r>
            <a:r>
              <a:rPr sz="1600" i="1" spc="-5" dirty="0">
                <a:latin typeface="Arial"/>
                <a:cs typeface="Arial"/>
              </a:rPr>
              <a:t> remove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defined </a:t>
            </a:r>
            <a:r>
              <a:rPr sz="1600" i="1" dirty="0">
                <a:latin typeface="Arial"/>
                <a:cs typeface="Arial"/>
              </a:rPr>
              <a:t>fields,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if </a:t>
            </a:r>
            <a:r>
              <a:rPr sz="1600" i="1" spc="-5" dirty="0">
                <a:latin typeface="Arial"/>
                <a:cs typeface="Arial"/>
              </a:rPr>
              <a:t>you do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not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want them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displayed.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Highlight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defined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5" dirty="0">
                <a:latin typeface="Arial"/>
                <a:cs typeface="Arial"/>
              </a:rPr>
              <a:t> name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DISPLAY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uncheck </a:t>
            </a:r>
            <a:r>
              <a:rPr sz="1600" dirty="0">
                <a:latin typeface="Arial"/>
                <a:cs typeface="Arial"/>
              </a:rPr>
              <a:t>it.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SAVE.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28750" y="1123951"/>
            <a:ext cx="6286500" cy="2781300"/>
            <a:chOff x="1428750" y="1123951"/>
            <a:chExt cx="6286500" cy="2781300"/>
          </a:xfrm>
        </p:grpSpPr>
        <p:sp>
          <p:nvSpPr>
            <p:cNvPr id="11" name="object 11"/>
            <p:cNvSpPr/>
            <p:nvPr/>
          </p:nvSpPr>
          <p:spPr>
            <a:xfrm>
              <a:off x="1447800" y="1143001"/>
              <a:ext cx="6248400" cy="381000"/>
            </a:xfrm>
            <a:custGeom>
              <a:avLst/>
              <a:gdLst/>
              <a:ahLst/>
              <a:cxnLst/>
              <a:rect l="l" t="t" r="r" b="b"/>
              <a:pathLst>
                <a:path w="62484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6184900" y="0"/>
                  </a:lnTo>
                  <a:lnTo>
                    <a:pt x="6209614" y="4990"/>
                  </a:lnTo>
                  <a:lnTo>
                    <a:pt x="6229799" y="18600"/>
                  </a:lnTo>
                  <a:lnTo>
                    <a:pt x="6243409" y="38785"/>
                  </a:lnTo>
                  <a:lnTo>
                    <a:pt x="6248400" y="63500"/>
                  </a:lnTo>
                  <a:lnTo>
                    <a:pt x="6248400" y="317500"/>
                  </a:lnTo>
                  <a:lnTo>
                    <a:pt x="6243409" y="342214"/>
                  </a:lnTo>
                  <a:lnTo>
                    <a:pt x="6229799" y="362399"/>
                  </a:lnTo>
                  <a:lnTo>
                    <a:pt x="6209614" y="376009"/>
                  </a:lnTo>
                  <a:lnTo>
                    <a:pt x="61849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91250" y="3352801"/>
              <a:ext cx="838200" cy="304800"/>
            </a:xfrm>
            <a:custGeom>
              <a:avLst/>
              <a:gdLst/>
              <a:ahLst/>
              <a:cxnLst/>
              <a:rect l="l" t="t" r="r" b="b"/>
              <a:pathLst>
                <a:path w="8382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787400" y="0"/>
                  </a:lnTo>
                  <a:lnTo>
                    <a:pt x="807172" y="3992"/>
                  </a:lnTo>
                  <a:lnTo>
                    <a:pt x="823320" y="14879"/>
                  </a:lnTo>
                  <a:lnTo>
                    <a:pt x="834207" y="31027"/>
                  </a:lnTo>
                  <a:lnTo>
                    <a:pt x="838200" y="50800"/>
                  </a:lnTo>
                  <a:lnTo>
                    <a:pt x="838200" y="254000"/>
                  </a:lnTo>
                  <a:lnTo>
                    <a:pt x="834207" y="273772"/>
                  </a:lnTo>
                  <a:lnTo>
                    <a:pt x="823320" y="289920"/>
                  </a:lnTo>
                  <a:lnTo>
                    <a:pt x="807172" y="300807"/>
                  </a:lnTo>
                  <a:lnTo>
                    <a:pt x="7874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52575" y="3505201"/>
              <a:ext cx="990600" cy="381000"/>
            </a:xfrm>
            <a:custGeom>
              <a:avLst/>
              <a:gdLst/>
              <a:ahLst/>
              <a:cxnLst/>
              <a:rect l="l" t="t" r="r" b="b"/>
              <a:pathLst>
                <a:path w="9906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927100" y="0"/>
                  </a:lnTo>
                  <a:lnTo>
                    <a:pt x="951814" y="4990"/>
                  </a:lnTo>
                  <a:lnTo>
                    <a:pt x="971999" y="18600"/>
                  </a:lnTo>
                  <a:lnTo>
                    <a:pt x="985609" y="38785"/>
                  </a:lnTo>
                  <a:lnTo>
                    <a:pt x="990600" y="63500"/>
                  </a:lnTo>
                  <a:lnTo>
                    <a:pt x="990600" y="317500"/>
                  </a:lnTo>
                  <a:lnTo>
                    <a:pt x="985609" y="342214"/>
                  </a:lnTo>
                  <a:lnTo>
                    <a:pt x="971999" y="362399"/>
                  </a:lnTo>
                  <a:lnTo>
                    <a:pt x="951814" y="376009"/>
                  </a:lnTo>
                  <a:lnTo>
                    <a:pt x="9271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30" y="2985762"/>
            <a:ext cx="5876544" cy="229276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47</a:t>
            </a:fld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52400"/>
            <a:ext cx="8764905" cy="6131560"/>
            <a:chOff x="228600" y="152400"/>
            <a:chExt cx="8764905" cy="6131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6" y="227088"/>
              <a:ext cx="8689847" cy="60563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686799" cy="60531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3683" y="3567684"/>
              <a:ext cx="6656831" cy="1612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25395" y="5089652"/>
              <a:ext cx="6531863" cy="1239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81200" y="3505200"/>
            <a:ext cx="6629400" cy="15843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5" dirty="0">
                <a:latin typeface="Arial"/>
                <a:cs typeface="Arial"/>
              </a:rPr>
              <a:t>Select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Student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 School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Details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30035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two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actions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above: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SCHOOL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DETAIL.</a:t>
            </a:r>
            <a:endParaRPr sz="1600">
              <a:latin typeface="Arial"/>
              <a:cs typeface="Arial"/>
            </a:endParaRPr>
          </a:p>
          <a:p>
            <a:pPr marL="90805" marR="445134">
              <a:lnSpc>
                <a:spcPct val="100000"/>
              </a:lnSpc>
              <a:spcBef>
                <a:spcPts val="960"/>
              </a:spcBef>
            </a:pPr>
            <a:r>
              <a:rPr sz="1600" spc="-15" dirty="0">
                <a:latin typeface="Arial"/>
                <a:cs typeface="Arial"/>
              </a:rPr>
              <a:t>We </a:t>
            </a:r>
            <a:r>
              <a:rPr sz="1600" spc="-5" dirty="0">
                <a:latin typeface="Arial"/>
                <a:cs typeface="Arial"/>
              </a:rPr>
              <a:t>will </a:t>
            </a:r>
            <a:r>
              <a:rPr sz="1600" dirty="0">
                <a:latin typeface="Arial"/>
                <a:cs typeface="Arial"/>
              </a:rPr>
              <a:t>cover </a:t>
            </a:r>
            <a:r>
              <a:rPr sz="1600" spc="-10" dirty="0">
                <a:latin typeface="Arial"/>
                <a:cs typeface="Arial"/>
              </a:rPr>
              <a:t>SCHOOL </a:t>
            </a:r>
            <a:r>
              <a:rPr sz="1600" spc="-25" dirty="0">
                <a:latin typeface="Arial"/>
                <a:cs typeface="Arial"/>
              </a:rPr>
              <a:t>DETAIL </a:t>
            </a:r>
            <a:r>
              <a:rPr sz="1600" spc="-5" dirty="0">
                <a:latin typeface="Arial"/>
                <a:cs typeface="Arial"/>
              </a:rPr>
              <a:t>first.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(1)Click on </a:t>
            </a:r>
            <a:r>
              <a:rPr sz="1600" spc="-10" dirty="0">
                <a:latin typeface="Arial"/>
                <a:cs typeface="Arial"/>
              </a:rPr>
              <a:t>SCHOOL </a:t>
            </a:r>
            <a:r>
              <a:rPr sz="1600" spc="-20" dirty="0">
                <a:latin typeface="Arial"/>
                <a:cs typeface="Arial"/>
              </a:rPr>
              <a:t>DETAIL.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44267" y="361955"/>
            <a:ext cx="1453515" cy="2948305"/>
            <a:chOff x="2144267" y="361955"/>
            <a:chExt cx="1453515" cy="2948305"/>
          </a:xfrm>
        </p:grpSpPr>
        <p:sp>
          <p:nvSpPr>
            <p:cNvPr id="9" name="object 9"/>
            <p:cNvSpPr/>
            <p:nvPr/>
          </p:nvSpPr>
          <p:spPr>
            <a:xfrm>
              <a:off x="2362199" y="381005"/>
              <a:ext cx="1216025" cy="301625"/>
            </a:xfrm>
            <a:custGeom>
              <a:avLst/>
              <a:gdLst/>
              <a:ahLst/>
              <a:cxnLst/>
              <a:rect l="l" t="t" r="r" b="b"/>
              <a:pathLst>
                <a:path w="1216025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1165758" y="0"/>
                  </a:lnTo>
                  <a:lnTo>
                    <a:pt x="1185324" y="3950"/>
                  </a:lnTo>
                  <a:lnTo>
                    <a:pt x="1201302" y="14722"/>
                  </a:lnTo>
                  <a:lnTo>
                    <a:pt x="1212074" y="30700"/>
                  </a:lnTo>
                  <a:lnTo>
                    <a:pt x="1216025" y="50266"/>
                  </a:lnTo>
                  <a:lnTo>
                    <a:pt x="1216025" y="251345"/>
                  </a:lnTo>
                  <a:lnTo>
                    <a:pt x="1212074" y="270914"/>
                  </a:lnTo>
                  <a:lnTo>
                    <a:pt x="1201302" y="286896"/>
                  </a:lnTo>
                  <a:lnTo>
                    <a:pt x="1185324" y="297672"/>
                  </a:lnTo>
                  <a:lnTo>
                    <a:pt x="1165758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0175" y="3140963"/>
              <a:ext cx="740663" cy="1691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4267" y="3116579"/>
              <a:ext cx="740663" cy="1691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09799" y="3200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55975" y="3140963"/>
              <a:ext cx="664463" cy="169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30067" y="3116579"/>
              <a:ext cx="664463" cy="169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95599" y="3200400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48</a:t>
            </a:fld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49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52400"/>
            <a:ext cx="8764905" cy="6593205"/>
            <a:chOff x="152400" y="1524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27088"/>
              <a:ext cx="8689835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24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484" y="4101084"/>
              <a:ext cx="7571231" cy="1856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5196" y="4098035"/>
              <a:ext cx="7648955" cy="18928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1000" y="4038600"/>
            <a:ext cx="7543800" cy="18288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School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Details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0160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SCHOOL</a:t>
            </a:r>
            <a:r>
              <a:rPr sz="1600" i="1" spc="-5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DETAIL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action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allows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Education </a:t>
            </a:r>
            <a:r>
              <a:rPr sz="1600" i="1" dirty="0">
                <a:latin typeface="Arial"/>
                <a:cs typeface="Arial"/>
              </a:rPr>
              <a:t>Liaison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Representative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(ELR)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input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about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school.</a:t>
            </a:r>
            <a:r>
              <a:rPr sz="1600" i="1" spc="-35" dirty="0">
                <a:latin typeface="Arial"/>
                <a:cs typeface="Arial"/>
              </a:rPr>
              <a:t> You</a:t>
            </a:r>
            <a:r>
              <a:rPr sz="1600" i="1" dirty="0">
                <a:latin typeface="Arial"/>
                <a:cs typeface="Arial"/>
              </a:rPr>
              <a:t> will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read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 </a:t>
            </a:r>
            <a:r>
              <a:rPr sz="1600" i="1" dirty="0">
                <a:latin typeface="Arial"/>
                <a:cs typeface="Arial"/>
              </a:rPr>
              <a:t>access</a:t>
            </a:r>
            <a:r>
              <a:rPr sz="1600" i="1" spc="-5" dirty="0">
                <a:latin typeface="Arial"/>
                <a:cs typeface="Arial"/>
              </a:rPr>
              <a:t> to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most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data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screen.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</a:t>
            </a:r>
            <a:r>
              <a:rPr sz="1600" i="1" spc="-5" dirty="0">
                <a:latin typeface="Arial"/>
                <a:cs typeface="Arial"/>
              </a:rPr>
              <a:t> incorrect,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contact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ELR.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80" dirty="0">
                <a:latin typeface="Arial"/>
                <a:cs typeface="Arial"/>
              </a:rPr>
              <a:t>To</a:t>
            </a:r>
            <a:r>
              <a:rPr sz="1600" i="1" dirty="0">
                <a:latin typeface="Arial"/>
                <a:cs typeface="Arial"/>
              </a:rPr>
              <a:t> access,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double </a:t>
            </a:r>
            <a:r>
              <a:rPr sz="1600" i="1" dirty="0">
                <a:latin typeface="Arial"/>
                <a:cs typeface="Arial"/>
              </a:rPr>
              <a:t> click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 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school</a:t>
            </a:r>
            <a:r>
              <a:rPr sz="1600" i="1" spc="-10" dirty="0">
                <a:latin typeface="Arial"/>
                <a:cs typeface="Arial"/>
              </a:rPr>
              <a:t> name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SCHOOL.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ACCESS.</a:t>
            </a:r>
            <a:r>
              <a:rPr sz="1600" spc="4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appear.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800" y="228602"/>
            <a:ext cx="1371600" cy="533400"/>
          </a:xfrm>
          <a:custGeom>
            <a:avLst/>
            <a:gdLst/>
            <a:ahLst/>
            <a:cxnLst/>
            <a:rect l="l" t="t" r="r" b="b"/>
            <a:pathLst>
              <a:path w="1371600" h="533400">
                <a:moveTo>
                  <a:pt x="0" y="88900"/>
                </a:moveTo>
                <a:lnTo>
                  <a:pt x="6986" y="54296"/>
                </a:lnTo>
                <a:lnTo>
                  <a:pt x="26038" y="26038"/>
                </a:lnTo>
                <a:lnTo>
                  <a:pt x="54296" y="6986"/>
                </a:lnTo>
                <a:lnTo>
                  <a:pt x="88900" y="0"/>
                </a:lnTo>
                <a:lnTo>
                  <a:pt x="1282700" y="0"/>
                </a:lnTo>
                <a:lnTo>
                  <a:pt x="1317303" y="6986"/>
                </a:lnTo>
                <a:lnTo>
                  <a:pt x="1345561" y="26038"/>
                </a:lnTo>
                <a:lnTo>
                  <a:pt x="1364613" y="54296"/>
                </a:lnTo>
                <a:lnTo>
                  <a:pt x="1371600" y="88900"/>
                </a:lnTo>
                <a:lnTo>
                  <a:pt x="1371600" y="444500"/>
                </a:lnTo>
                <a:lnTo>
                  <a:pt x="1364613" y="479103"/>
                </a:lnTo>
                <a:lnTo>
                  <a:pt x="1345561" y="507361"/>
                </a:lnTo>
                <a:lnTo>
                  <a:pt x="1317303" y="526413"/>
                </a:lnTo>
                <a:lnTo>
                  <a:pt x="1282700" y="533400"/>
                </a:lnTo>
                <a:lnTo>
                  <a:pt x="88900" y="533400"/>
                </a:lnTo>
                <a:lnTo>
                  <a:pt x="54296" y="526413"/>
                </a:lnTo>
                <a:lnTo>
                  <a:pt x="26038" y="507361"/>
                </a:lnTo>
                <a:lnTo>
                  <a:pt x="6986" y="479103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5</a:t>
            </a:fld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73603" y="682830"/>
            <a:ext cx="2409190" cy="450659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latin typeface="Arial"/>
                <a:cs typeface="Arial"/>
              </a:rPr>
              <a:t>CONTENTS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b="1" spc="-5" dirty="0">
                <a:latin typeface="Arial"/>
                <a:cs typeface="Arial"/>
              </a:rPr>
              <a:t>Section</a:t>
            </a:r>
            <a:endParaRPr sz="1400" dirty="0">
              <a:latin typeface="Arial"/>
              <a:cs typeface="Arial"/>
            </a:endParaRPr>
          </a:p>
          <a:p>
            <a:pPr marL="12700" marR="639445">
              <a:lnSpc>
                <a:spcPct val="150000"/>
              </a:lnSpc>
            </a:pPr>
            <a:r>
              <a:rPr sz="1400" spc="-5" dirty="0">
                <a:latin typeface="Arial"/>
                <a:cs typeface="Arial"/>
              </a:rPr>
              <a:t>Adding Remarks 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Modifying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Enrollments</a:t>
            </a:r>
            <a:endParaRPr sz="1400" dirty="0">
              <a:latin typeface="Arial"/>
              <a:cs typeface="Arial"/>
            </a:endParaRPr>
          </a:p>
          <a:p>
            <a:pPr marL="629920" indent="-160655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630555" algn="l"/>
              </a:tabLst>
            </a:pPr>
            <a:r>
              <a:rPr sz="1400" dirty="0">
                <a:latin typeface="Arial"/>
                <a:cs typeface="Arial"/>
              </a:rPr>
              <a:t>Adjust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Enrollments</a:t>
            </a:r>
            <a:endParaRPr sz="1400" dirty="0">
              <a:latin typeface="Arial"/>
              <a:cs typeface="Arial"/>
            </a:endParaRPr>
          </a:p>
          <a:p>
            <a:pPr marL="629920" indent="-160655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630555" algn="l"/>
              </a:tabLst>
            </a:pPr>
            <a:r>
              <a:rPr sz="1400" spc="-5" dirty="0">
                <a:latin typeface="Arial"/>
                <a:cs typeface="Arial"/>
              </a:rPr>
              <a:t>Amend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Enrollments</a:t>
            </a:r>
            <a:endParaRPr lang="en-US" sz="1400" spc="-5" dirty="0">
              <a:latin typeface="Arial"/>
              <a:cs typeface="Arial"/>
            </a:endParaRPr>
          </a:p>
          <a:p>
            <a:pPr marL="629920" indent="-160655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630555" algn="l"/>
              </a:tabLst>
            </a:pPr>
            <a:r>
              <a:rPr lang="en-US" sz="1400" spc="-165" dirty="0">
                <a:latin typeface="Arial"/>
                <a:cs typeface="Arial"/>
              </a:rPr>
              <a:t>T</a:t>
            </a:r>
            <a:r>
              <a:rPr lang="en-US" sz="1400" spc="-5" dirty="0">
                <a:latin typeface="Arial"/>
                <a:cs typeface="Arial"/>
              </a:rPr>
              <a:t>e</a:t>
            </a:r>
            <a:r>
              <a:rPr lang="en-US" sz="1400" dirty="0">
                <a:latin typeface="Arial"/>
                <a:cs typeface="Arial"/>
              </a:rPr>
              <a:t>r</a:t>
            </a:r>
            <a:r>
              <a:rPr lang="en-US" sz="1400" spc="-10" dirty="0">
                <a:latin typeface="Arial"/>
                <a:cs typeface="Arial"/>
              </a:rPr>
              <a:t>m</a:t>
            </a:r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spc="-5" dirty="0">
                <a:latin typeface="Arial"/>
                <a:cs typeface="Arial"/>
              </a:rPr>
              <a:t>na</a:t>
            </a:r>
            <a:r>
              <a:rPr lang="en-US" sz="1400" spc="5" dirty="0">
                <a:latin typeface="Arial"/>
                <a:cs typeface="Arial"/>
              </a:rPr>
              <a:t>t</a:t>
            </a:r>
            <a:r>
              <a:rPr lang="en-US" sz="1400" dirty="0">
                <a:latin typeface="Arial"/>
                <a:cs typeface="Arial"/>
              </a:rPr>
              <a:t>e</a:t>
            </a:r>
            <a:r>
              <a:rPr lang="en-US" sz="1400" spc="-4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En</a:t>
            </a:r>
            <a:r>
              <a:rPr lang="en-US" sz="1400" dirty="0">
                <a:latin typeface="Arial"/>
                <a:cs typeface="Arial"/>
              </a:rPr>
              <a:t>r</a:t>
            </a:r>
            <a:r>
              <a:rPr lang="en-US" sz="1400" spc="-5" dirty="0">
                <a:latin typeface="Arial"/>
                <a:cs typeface="Arial"/>
              </a:rPr>
              <a:t>o</a:t>
            </a:r>
            <a:r>
              <a:rPr lang="en-US" sz="1400" dirty="0">
                <a:latin typeface="Arial"/>
                <a:cs typeface="Arial"/>
              </a:rPr>
              <a:t>ll</a:t>
            </a:r>
            <a:r>
              <a:rPr lang="en-US" sz="1400" spc="-10" dirty="0">
                <a:latin typeface="Arial"/>
                <a:cs typeface="Arial"/>
              </a:rPr>
              <a:t>m</a:t>
            </a:r>
            <a:r>
              <a:rPr lang="en-US" sz="1400" spc="-5" dirty="0">
                <a:latin typeface="Arial"/>
                <a:cs typeface="Arial"/>
              </a:rPr>
              <a:t>en</a:t>
            </a:r>
            <a:r>
              <a:rPr lang="en-US" sz="1400" spc="5" dirty="0">
                <a:latin typeface="Arial"/>
                <a:cs typeface="Arial"/>
              </a:rPr>
              <a:t>t</a:t>
            </a:r>
            <a:r>
              <a:rPr lang="en-US" sz="1400" dirty="0">
                <a:latin typeface="Arial"/>
                <a:cs typeface="Arial"/>
              </a:rPr>
              <a:t>s</a:t>
            </a:r>
          </a:p>
          <a:p>
            <a:pPr marL="629920" indent="-160655">
              <a:lnSpc>
                <a:spcPct val="100000"/>
              </a:lnSpc>
              <a:spcBef>
                <a:spcPts val="840"/>
              </a:spcBef>
              <a:buSzPct val="92857"/>
              <a:buFont typeface="Wingdings"/>
              <a:buChar char=""/>
              <a:tabLst>
                <a:tab pos="630555" algn="l"/>
              </a:tabLst>
            </a:pPr>
            <a:r>
              <a:rPr lang="en-US" sz="1400" dirty="0">
                <a:latin typeface="Arial"/>
                <a:cs typeface="Arial"/>
              </a:rPr>
              <a:t> Certification</a:t>
            </a:r>
            <a:r>
              <a:rPr lang="en-US" sz="1400" spc="-5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Deletion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Reports</a:t>
            </a:r>
            <a:endParaRPr sz="1400" dirty="0">
              <a:latin typeface="Arial"/>
              <a:cs typeface="Arial"/>
            </a:endParaRPr>
          </a:p>
          <a:p>
            <a:pPr marL="12700" marR="1400175">
              <a:lnSpc>
                <a:spcPct val="150000"/>
              </a:lnSpc>
            </a:pPr>
            <a:r>
              <a:rPr sz="1400" spc="-110" dirty="0">
                <a:latin typeface="Arial"/>
                <a:cs typeface="Arial"/>
              </a:rPr>
              <a:t>V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8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a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6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b  </a:t>
            </a:r>
            <a:r>
              <a:rPr sz="1400" spc="-5" dirty="0">
                <a:latin typeface="Arial"/>
                <a:cs typeface="Arial"/>
              </a:rPr>
              <a:t>Log </a:t>
            </a:r>
            <a:r>
              <a:rPr sz="1400" spc="-55" dirty="0">
                <a:latin typeface="Arial"/>
                <a:cs typeface="Arial"/>
              </a:rPr>
              <a:t>Tab 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History </a:t>
            </a:r>
            <a:r>
              <a:rPr sz="1400" spc="-60" dirty="0">
                <a:latin typeface="Arial"/>
                <a:cs typeface="Arial"/>
              </a:rPr>
              <a:t>Tab 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So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dirty="0">
                <a:latin typeface="Arial"/>
                <a:cs typeface="Arial"/>
              </a:rPr>
              <a:t>g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a</a:t>
            </a: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Inactive/Deleted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Students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45599" y="1002893"/>
            <a:ext cx="775335" cy="4186554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b="1" spc="-10" dirty="0">
                <a:latin typeface="Arial"/>
                <a:cs typeface="Arial"/>
              </a:rPr>
              <a:t>Page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74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76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77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78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79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86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87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90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91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95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96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98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99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105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106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107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latin typeface="Arial"/>
                <a:cs typeface="Arial"/>
              </a:rPr>
              <a:t>108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111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5" dirty="0">
                <a:latin typeface="Arial"/>
                <a:cs typeface="Arial"/>
              </a:rPr>
              <a:t>1</a:t>
            </a:r>
            <a:r>
              <a:rPr sz="1400" dirty="0">
                <a:latin typeface="Arial"/>
                <a:cs typeface="Arial"/>
              </a:rPr>
              <a:t>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5" dirty="0">
                <a:latin typeface="Arial"/>
                <a:cs typeface="Arial"/>
              </a:rPr>
              <a:t>1</a:t>
            </a:r>
            <a:r>
              <a:rPr sz="1400" dirty="0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5" dirty="0">
                <a:latin typeface="Arial"/>
                <a:cs typeface="Arial"/>
              </a:rPr>
              <a:t>1</a:t>
            </a:r>
            <a:r>
              <a:rPr sz="1400" dirty="0">
                <a:latin typeface="Arial"/>
                <a:cs typeface="Arial"/>
              </a:rPr>
              <a:t>4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5" dirty="0"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spc="-110" dirty="0">
                <a:latin typeface="Arial"/>
                <a:cs typeface="Arial"/>
              </a:rPr>
              <a:t>1</a:t>
            </a:r>
            <a:r>
              <a:rPr sz="1400" spc="-5" dirty="0">
                <a:latin typeface="Arial"/>
                <a:cs typeface="Arial"/>
              </a:rPr>
              <a:t>1</a:t>
            </a:r>
            <a:r>
              <a:rPr sz="1400" dirty="0">
                <a:latin typeface="Arial"/>
                <a:cs typeface="Arial"/>
              </a:rPr>
              <a:t>6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 120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50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12505" cy="6555105"/>
            <a:chOff x="228600" y="228600"/>
            <a:chExt cx="8612505" cy="65551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537447" cy="6403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534400" cy="6400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684" y="4405884"/>
              <a:ext cx="7571231" cy="23362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2395" y="4402835"/>
              <a:ext cx="7513319" cy="23804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838200" y="4343400"/>
            <a:ext cx="7543800" cy="230822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School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Data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847090">
              <a:lnSpc>
                <a:spcPct val="100000"/>
              </a:lnSpc>
              <a:spcBef>
                <a:spcPts val="960"/>
              </a:spcBef>
            </a:pP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establish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automated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email 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submitted</a:t>
            </a:r>
            <a:endParaRPr sz="1600">
              <a:latin typeface="Arial"/>
              <a:cs typeface="Arial"/>
            </a:endParaRPr>
          </a:p>
          <a:p>
            <a:pPr marL="397510" indent="-307340">
              <a:lnSpc>
                <a:spcPct val="100000"/>
              </a:lnSpc>
              <a:spcBef>
                <a:spcPts val="960"/>
              </a:spcBef>
              <a:buAutoNum type="arabicParenBoth"/>
              <a:tabLst>
                <a:tab pos="398145" algn="l"/>
              </a:tabLst>
            </a:pPr>
            <a:r>
              <a:rPr sz="1600" spc="-5" dirty="0">
                <a:latin typeface="Arial"/>
                <a:cs typeface="Arial"/>
              </a:rPr>
              <a:t>Place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check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“E-mail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Confirmation”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  <a:p>
            <a:pPr marL="397510" indent="-306705">
              <a:lnSpc>
                <a:spcPct val="100000"/>
              </a:lnSpc>
              <a:spcBef>
                <a:spcPts val="960"/>
              </a:spcBef>
              <a:buAutoNum type="arabicParenBoth"/>
              <a:tabLst>
                <a:tab pos="39814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35" dirty="0">
                <a:latin typeface="Arial"/>
                <a:cs typeface="Arial"/>
              </a:rPr>
              <a:t>SAVE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checking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unchecking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  <a:p>
            <a:pPr marL="91440" marR="23876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email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email address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addresses)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00750" y="285755"/>
            <a:ext cx="1409700" cy="3848100"/>
            <a:chOff x="6000750" y="285755"/>
            <a:chExt cx="1409700" cy="3848100"/>
          </a:xfrm>
        </p:grpSpPr>
        <p:sp>
          <p:nvSpPr>
            <p:cNvPr id="10" name="object 10"/>
            <p:cNvSpPr/>
            <p:nvPr/>
          </p:nvSpPr>
          <p:spPr>
            <a:xfrm>
              <a:off x="6400800" y="304805"/>
              <a:ext cx="685800" cy="377825"/>
            </a:xfrm>
            <a:custGeom>
              <a:avLst/>
              <a:gdLst/>
              <a:ahLst/>
              <a:cxnLst/>
              <a:rect l="l" t="t" r="r" b="b"/>
              <a:pathLst>
                <a:path w="685800" h="377825">
                  <a:moveTo>
                    <a:pt x="0" y="62966"/>
                  </a:moveTo>
                  <a:lnTo>
                    <a:pt x="4948" y="38458"/>
                  </a:lnTo>
                  <a:lnTo>
                    <a:pt x="18443" y="18443"/>
                  </a:lnTo>
                  <a:lnTo>
                    <a:pt x="38458" y="4948"/>
                  </a:lnTo>
                  <a:lnTo>
                    <a:pt x="62966" y="0"/>
                  </a:lnTo>
                  <a:lnTo>
                    <a:pt x="622833" y="0"/>
                  </a:lnTo>
                  <a:lnTo>
                    <a:pt x="647341" y="4948"/>
                  </a:lnTo>
                  <a:lnTo>
                    <a:pt x="667356" y="18443"/>
                  </a:lnTo>
                  <a:lnTo>
                    <a:pt x="680851" y="38458"/>
                  </a:lnTo>
                  <a:lnTo>
                    <a:pt x="685800" y="62966"/>
                  </a:lnTo>
                  <a:lnTo>
                    <a:pt x="685800" y="314845"/>
                  </a:lnTo>
                  <a:lnTo>
                    <a:pt x="680851" y="339361"/>
                  </a:lnTo>
                  <a:lnTo>
                    <a:pt x="667356" y="359379"/>
                  </a:lnTo>
                  <a:lnTo>
                    <a:pt x="647341" y="372876"/>
                  </a:lnTo>
                  <a:lnTo>
                    <a:pt x="622833" y="377824"/>
                  </a:lnTo>
                  <a:lnTo>
                    <a:pt x="62966" y="377824"/>
                  </a:lnTo>
                  <a:lnTo>
                    <a:pt x="38458" y="372876"/>
                  </a:lnTo>
                  <a:lnTo>
                    <a:pt x="18443" y="359379"/>
                  </a:lnTo>
                  <a:lnTo>
                    <a:pt x="4948" y="339361"/>
                  </a:lnTo>
                  <a:lnTo>
                    <a:pt x="0" y="314845"/>
                  </a:lnTo>
                  <a:lnTo>
                    <a:pt x="0" y="629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19800" y="3810001"/>
              <a:ext cx="1371600" cy="304800"/>
            </a:xfrm>
            <a:custGeom>
              <a:avLst/>
              <a:gdLst/>
              <a:ahLst/>
              <a:cxnLst/>
              <a:rect l="l" t="t" r="r" b="b"/>
              <a:pathLst>
                <a:path w="1371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320800" y="0"/>
                  </a:lnTo>
                  <a:lnTo>
                    <a:pt x="1340572" y="3992"/>
                  </a:lnTo>
                  <a:lnTo>
                    <a:pt x="1356720" y="14879"/>
                  </a:lnTo>
                  <a:lnTo>
                    <a:pt x="1367607" y="31027"/>
                  </a:lnTo>
                  <a:lnTo>
                    <a:pt x="1371600" y="50800"/>
                  </a:lnTo>
                  <a:lnTo>
                    <a:pt x="1371600" y="254000"/>
                  </a:lnTo>
                  <a:lnTo>
                    <a:pt x="1367607" y="273772"/>
                  </a:lnTo>
                  <a:lnTo>
                    <a:pt x="1356720" y="289920"/>
                  </a:lnTo>
                  <a:lnTo>
                    <a:pt x="1340572" y="300807"/>
                  </a:lnTo>
                  <a:lnTo>
                    <a:pt x="1320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51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12505" cy="6478905"/>
            <a:chOff x="228600" y="228600"/>
            <a:chExt cx="8612505" cy="64789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537447" cy="6403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534400" cy="6400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4253484"/>
              <a:ext cx="7571231" cy="23454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4250435"/>
              <a:ext cx="7659623" cy="23804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7200" y="4191000"/>
            <a:ext cx="7543800" cy="23177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School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Data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45415">
              <a:lnSpc>
                <a:spcPct val="100000"/>
              </a:lnSpc>
              <a:spcBef>
                <a:spcPts val="960"/>
              </a:spcBef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also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option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entering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rates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Undergraduate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Graduate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charge,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automatically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calculated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a certification.</a:t>
            </a:r>
            <a:endParaRPr sz="1600">
              <a:latin typeface="Arial"/>
              <a:cs typeface="Arial"/>
            </a:endParaRPr>
          </a:p>
          <a:p>
            <a:pPr marL="90805" marR="8953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example,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$100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12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10" dirty="0">
                <a:latin typeface="Arial"/>
                <a:cs typeface="Arial"/>
              </a:rPr>
              <a:t>Tuition</a:t>
            </a:r>
            <a:r>
              <a:rPr sz="1600" spc="-5" dirty="0">
                <a:latin typeface="Arial"/>
                <a:cs typeface="Arial"/>
              </a:rPr>
              <a:t> 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populated with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$1200.00.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still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able 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 </a:t>
            </a:r>
            <a:r>
              <a:rPr sz="1600" dirty="0">
                <a:latin typeface="Arial"/>
                <a:cs typeface="Arial"/>
              </a:rPr>
              <a:t>this,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needed.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71950" y="285755"/>
            <a:ext cx="2933700" cy="3619500"/>
            <a:chOff x="4171950" y="285755"/>
            <a:chExt cx="2933700" cy="3619500"/>
          </a:xfrm>
        </p:grpSpPr>
        <p:sp>
          <p:nvSpPr>
            <p:cNvPr id="10" name="object 10"/>
            <p:cNvSpPr/>
            <p:nvPr/>
          </p:nvSpPr>
          <p:spPr>
            <a:xfrm>
              <a:off x="6400800" y="304805"/>
              <a:ext cx="685800" cy="377825"/>
            </a:xfrm>
            <a:custGeom>
              <a:avLst/>
              <a:gdLst/>
              <a:ahLst/>
              <a:cxnLst/>
              <a:rect l="l" t="t" r="r" b="b"/>
              <a:pathLst>
                <a:path w="685800" h="377825">
                  <a:moveTo>
                    <a:pt x="0" y="62966"/>
                  </a:moveTo>
                  <a:lnTo>
                    <a:pt x="4948" y="38458"/>
                  </a:lnTo>
                  <a:lnTo>
                    <a:pt x="18443" y="18443"/>
                  </a:lnTo>
                  <a:lnTo>
                    <a:pt x="38458" y="4948"/>
                  </a:lnTo>
                  <a:lnTo>
                    <a:pt x="62966" y="0"/>
                  </a:lnTo>
                  <a:lnTo>
                    <a:pt x="622833" y="0"/>
                  </a:lnTo>
                  <a:lnTo>
                    <a:pt x="647341" y="4948"/>
                  </a:lnTo>
                  <a:lnTo>
                    <a:pt x="667356" y="18443"/>
                  </a:lnTo>
                  <a:lnTo>
                    <a:pt x="680851" y="38458"/>
                  </a:lnTo>
                  <a:lnTo>
                    <a:pt x="685800" y="62966"/>
                  </a:lnTo>
                  <a:lnTo>
                    <a:pt x="685800" y="314845"/>
                  </a:lnTo>
                  <a:lnTo>
                    <a:pt x="680851" y="339361"/>
                  </a:lnTo>
                  <a:lnTo>
                    <a:pt x="667356" y="359379"/>
                  </a:lnTo>
                  <a:lnTo>
                    <a:pt x="647341" y="372876"/>
                  </a:lnTo>
                  <a:lnTo>
                    <a:pt x="622833" y="377824"/>
                  </a:lnTo>
                  <a:lnTo>
                    <a:pt x="62966" y="377824"/>
                  </a:lnTo>
                  <a:lnTo>
                    <a:pt x="38458" y="372876"/>
                  </a:lnTo>
                  <a:lnTo>
                    <a:pt x="18443" y="359379"/>
                  </a:lnTo>
                  <a:lnTo>
                    <a:pt x="4948" y="339361"/>
                  </a:lnTo>
                  <a:lnTo>
                    <a:pt x="0" y="314845"/>
                  </a:lnTo>
                  <a:lnTo>
                    <a:pt x="0" y="629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91000" y="3429002"/>
              <a:ext cx="1981200" cy="457200"/>
            </a:xfrm>
            <a:custGeom>
              <a:avLst/>
              <a:gdLst/>
              <a:ahLst/>
              <a:cxnLst/>
              <a:rect l="l" t="t" r="r" b="b"/>
              <a:pathLst>
                <a:path w="19812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1905000" y="0"/>
                  </a:lnTo>
                  <a:lnTo>
                    <a:pt x="1934662" y="5987"/>
                  </a:lnTo>
                  <a:lnTo>
                    <a:pt x="1958882" y="22317"/>
                  </a:lnTo>
                  <a:lnTo>
                    <a:pt x="1975212" y="46537"/>
                  </a:lnTo>
                  <a:lnTo>
                    <a:pt x="1981200" y="76200"/>
                  </a:lnTo>
                  <a:lnTo>
                    <a:pt x="1981200" y="381000"/>
                  </a:lnTo>
                  <a:lnTo>
                    <a:pt x="1975212" y="410656"/>
                  </a:lnTo>
                  <a:lnTo>
                    <a:pt x="1958882" y="434878"/>
                  </a:lnTo>
                  <a:lnTo>
                    <a:pt x="1934662" y="451210"/>
                  </a:lnTo>
                  <a:lnTo>
                    <a:pt x="19050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52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0500" y="323850"/>
            <a:ext cx="8841105" cy="6287770"/>
            <a:chOff x="190500" y="323850"/>
            <a:chExt cx="8841105" cy="6287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5175" y="397764"/>
              <a:ext cx="8766047" cy="62133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" y="323850"/>
              <a:ext cx="8763000" cy="6210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00200" y="533405"/>
              <a:ext cx="1676400" cy="1371600"/>
            </a:xfrm>
            <a:custGeom>
              <a:avLst/>
              <a:gdLst/>
              <a:ahLst/>
              <a:cxnLst/>
              <a:rect l="l" t="t" r="r" b="b"/>
              <a:pathLst>
                <a:path w="1676400" h="1371600">
                  <a:moveTo>
                    <a:pt x="0" y="228600"/>
                  </a:moveTo>
                  <a:lnTo>
                    <a:pt x="4644" y="182529"/>
                  </a:lnTo>
                  <a:lnTo>
                    <a:pt x="17964" y="139619"/>
                  </a:lnTo>
                  <a:lnTo>
                    <a:pt x="39041" y="100788"/>
                  </a:lnTo>
                  <a:lnTo>
                    <a:pt x="66955" y="66955"/>
                  </a:lnTo>
                  <a:lnTo>
                    <a:pt x="100788" y="39041"/>
                  </a:lnTo>
                  <a:lnTo>
                    <a:pt x="139619" y="17964"/>
                  </a:lnTo>
                  <a:lnTo>
                    <a:pt x="182529" y="4644"/>
                  </a:lnTo>
                  <a:lnTo>
                    <a:pt x="228600" y="0"/>
                  </a:lnTo>
                  <a:lnTo>
                    <a:pt x="1447800" y="0"/>
                  </a:lnTo>
                  <a:lnTo>
                    <a:pt x="1493870" y="4644"/>
                  </a:lnTo>
                  <a:lnTo>
                    <a:pt x="1536780" y="17964"/>
                  </a:lnTo>
                  <a:lnTo>
                    <a:pt x="1575611" y="39041"/>
                  </a:lnTo>
                  <a:lnTo>
                    <a:pt x="1609444" y="66955"/>
                  </a:lnTo>
                  <a:lnTo>
                    <a:pt x="1637358" y="100788"/>
                  </a:lnTo>
                  <a:lnTo>
                    <a:pt x="1658435" y="139619"/>
                  </a:lnTo>
                  <a:lnTo>
                    <a:pt x="1671755" y="182529"/>
                  </a:lnTo>
                  <a:lnTo>
                    <a:pt x="1676400" y="228600"/>
                  </a:lnTo>
                  <a:lnTo>
                    <a:pt x="1676400" y="1142987"/>
                  </a:lnTo>
                  <a:lnTo>
                    <a:pt x="1671755" y="1189061"/>
                  </a:lnTo>
                  <a:lnTo>
                    <a:pt x="1658435" y="1231975"/>
                  </a:lnTo>
                  <a:lnTo>
                    <a:pt x="1637358" y="1270808"/>
                  </a:lnTo>
                  <a:lnTo>
                    <a:pt x="1609444" y="1304642"/>
                  </a:lnTo>
                  <a:lnTo>
                    <a:pt x="1575611" y="1332557"/>
                  </a:lnTo>
                  <a:lnTo>
                    <a:pt x="1536780" y="1353635"/>
                  </a:lnTo>
                  <a:lnTo>
                    <a:pt x="1493870" y="1366955"/>
                  </a:lnTo>
                  <a:lnTo>
                    <a:pt x="1447800" y="1371600"/>
                  </a:lnTo>
                  <a:lnTo>
                    <a:pt x="228600" y="1371600"/>
                  </a:lnTo>
                  <a:lnTo>
                    <a:pt x="182529" y="1366955"/>
                  </a:lnTo>
                  <a:lnTo>
                    <a:pt x="139619" y="1353635"/>
                  </a:lnTo>
                  <a:lnTo>
                    <a:pt x="100788" y="1332557"/>
                  </a:lnTo>
                  <a:lnTo>
                    <a:pt x="66955" y="1304642"/>
                  </a:lnTo>
                  <a:lnTo>
                    <a:pt x="39041" y="1270808"/>
                  </a:lnTo>
                  <a:lnTo>
                    <a:pt x="17964" y="1231975"/>
                  </a:lnTo>
                  <a:lnTo>
                    <a:pt x="4644" y="1189061"/>
                  </a:lnTo>
                  <a:lnTo>
                    <a:pt x="0" y="1142987"/>
                  </a:lnTo>
                  <a:lnTo>
                    <a:pt x="0" y="228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9988" y="3180588"/>
              <a:ext cx="5373623" cy="186842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133600" y="3124200"/>
            <a:ext cx="5334000" cy="18288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90678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5" dirty="0">
                <a:latin typeface="Arial"/>
                <a:cs typeface="Arial"/>
              </a:rPr>
              <a:t>Adding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STUDENTS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Arial"/>
              <a:cs typeface="Arial"/>
            </a:endParaRPr>
          </a:p>
          <a:p>
            <a:pPr marL="90805" marR="798195">
              <a:lnSpc>
                <a:spcPct val="130000"/>
              </a:lnSpc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STUDENT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 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ADD.</a:t>
            </a:r>
            <a:r>
              <a:rPr sz="1600" spc="3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 a 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53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4800" y="152400"/>
            <a:ext cx="8536305" cy="6487795"/>
            <a:chOff x="304800" y="152400"/>
            <a:chExt cx="8536305" cy="64877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227076"/>
              <a:ext cx="8461247" cy="60533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52400"/>
              <a:ext cx="8458199" cy="60499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8264" y="3627120"/>
              <a:ext cx="7508747" cy="30129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3631691"/>
              <a:ext cx="7472170" cy="29900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3400" y="3571875"/>
              <a:ext cx="7467600" cy="2971800"/>
            </a:xfrm>
            <a:custGeom>
              <a:avLst/>
              <a:gdLst/>
              <a:ahLst/>
              <a:cxnLst/>
              <a:rect l="l" t="t" r="r" b="b"/>
              <a:pathLst>
                <a:path w="7467600" h="2971800">
                  <a:moveTo>
                    <a:pt x="7467600" y="0"/>
                  </a:moveTo>
                  <a:lnTo>
                    <a:pt x="0" y="0"/>
                  </a:lnTo>
                  <a:lnTo>
                    <a:pt x="0" y="2971800"/>
                  </a:lnTo>
                  <a:lnTo>
                    <a:pt x="7467600" y="2971800"/>
                  </a:lnTo>
                  <a:lnTo>
                    <a:pt x="7467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3400" y="3571875"/>
              <a:ext cx="7467600" cy="2971800"/>
            </a:xfrm>
            <a:custGeom>
              <a:avLst/>
              <a:gdLst/>
              <a:ahLst/>
              <a:cxnLst/>
              <a:rect l="l" t="t" r="r" b="b"/>
              <a:pathLst>
                <a:path w="7467600" h="2971800">
                  <a:moveTo>
                    <a:pt x="0" y="0"/>
                  </a:moveTo>
                  <a:lnTo>
                    <a:pt x="7467600" y="0"/>
                  </a:lnTo>
                  <a:lnTo>
                    <a:pt x="7467600" y="2971800"/>
                  </a:lnTo>
                  <a:lnTo>
                    <a:pt x="0" y="2971800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1937" y="3526542"/>
            <a:ext cx="7188834" cy="290322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75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Adding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STUDENTS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Enter the Last Name,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the appropriate </a:t>
            </a:r>
            <a:r>
              <a:rPr sz="1600" dirty="0">
                <a:latin typeface="Arial"/>
                <a:cs typeface="Arial"/>
              </a:rPr>
              <a:t>facility </a:t>
            </a:r>
            <a:r>
              <a:rPr sz="1600" spc="-5" dirty="0">
                <a:latin typeface="Arial"/>
                <a:cs typeface="Arial"/>
              </a:rPr>
              <a:t>code from the drop </a:t>
            </a:r>
            <a:r>
              <a:rPr sz="1600" spc="-10" dirty="0">
                <a:latin typeface="Arial"/>
                <a:cs typeface="Arial"/>
              </a:rPr>
              <a:t>down,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 the Student SSN and enter the Student SSN again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 Confirm Student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SSN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 </a:t>
            </a:r>
            <a:r>
              <a:rPr sz="1600" b="1" spc="-10" dirty="0">
                <a:latin typeface="Arial"/>
                <a:cs typeface="Arial"/>
              </a:rPr>
              <a:t>Be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very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careful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enter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correct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SSN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for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student.</a:t>
            </a:r>
            <a:endParaRPr sz="1600">
              <a:latin typeface="Arial"/>
              <a:cs typeface="Arial"/>
            </a:endParaRPr>
          </a:p>
          <a:p>
            <a:pPr marL="260350" indent="-248285" algn="just">
              <a:lnSpc>
                <a:spcPct val="100000"/>
              </a:lnSpc>
              <a:spcBef>
                <a:spcPts val="58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OK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finished.</a:t>
            </a:r>
            <a:endParaRPr sz="1600">
              <a:latin typeface="Arial"/>
              <a:cs typeface="Arial"/>
            </a:endParaRPr>
          </a:p>
          <a:p>
            <a:pPr marL="84455" indent="-72390">
              <a:lnSpc>
                <a:spcPct val="100000"/>
              </a:lnSpc>
              <a:spcBef>
                <a:spcPts val="575"/>
              </a:spcBef>
              <a:buSzPct val="93750"/>
              <a:buChar char="•"/>
              <a:tabLst>
                <a:tab pos="8509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exists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another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message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(see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53).</a:t>
            </a:r>
            <a:endParaRPr sz="1600">
              <a:latin typeface="Arial"/>
              <a:cs typeface="Arial"/>
            </a:endParaRPr>
          </a:p>
          <a:p>
            <a:pPr marL="12700" marR="114935" indent="-635">
              <a:lnSpc>
                <a:spcPct val="100000"/>
              </a:lnSpc>
              <a:spcBef>
                <a:spcPts val="575"/>
              </a:spcBef>
              <a:buSzPct val="93750"/>
              <a:buChar char="•"/>
              <a:tabLst>
                <a:tab pos="8509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already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exists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different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message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(see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54).</a:t>
            </a:r>
            <a:endParaRPr sz="1600">
              <a:latin typeface="Arial"/>
              <a:cs typeface="Arial"/>
            </a:endParaRPr>
          </a:p>
          <a:p>
            <a:pPr marL="12700" marR="46990" indent="-635">
              <a:lnSpc>
                <a:spcPct val="100000"/>
              </a:lnSpc>
              <a:spcBef>
                <a:spcPts val="575"/>
              </a:spcBef>
              <a:buSzPct val="93750"/>
              <a:buChar char="•"/>
              <a:tabLst>
                <a:tab pos="8509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VA-ONCE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first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2400" y="2895602"/>
            <a:ext cx="838200" cy="533400"/>
          </a:xfrm>
          <a:custGeom>
            <a:avLst/>
            <a:gdLst/>
            <a:ahLst/>
            <a:cxnLst/>
            <a:rect l="l" t="t" r="r" b="b"/>
            <a:pathLst>
              <a:path w="838200" h="533400">
                <a:moveTo>
                  <a:pt x="0" y="88900"/>
                </a:moveTo>
                <a:lnTo>
                  <a:pt x="6986" y="54296"/>
                </a:lnTo>
                <a:lnTo>
                  <a:pt x="26038" y="26038"/>
                </a:lnTo>
                <a:lnTo>
                  <a:pt x="54296" y="6986"/>
                </a:lnTo>
                <a:lnTo>
                  <a:pt x="88900" y="0"/>
                </a:lnTo>
                <a:lnTo>
                  <a:pt x="749300" y="0"/>
                </a:lnTo>
                <a:lnTo>
                  <a:pt x="783903" y="6986"/>
                </a:lnTo>
                <a:lnTo>
                  <a:pt x="812161" y="26038"/>
                </a:lnTo>
                <a:lnTo>
                  <a:pt x="831213" y="54296"/>
                </a:lnTo>
                <a:lnTo>
                  <a:pt x="838200" y="88900"/>
                </a:lnTo>
                <a:lnTo>
                  <a:pt x="838200" y="444500"/>
                </a:lnTo>
                <a:lnTo>
                  <a:pt x="831213" y="479103"/>
                </a:lnTo>
                <a:lnTo>
                  <a:pt x="812161" y="507361"/>
                </a:lnTo>
                <a:lnTo>
                  <a:pt x="783903" y="526413"/>
                </a:lnTo>
                <a:lnTo>
                  <a:pt x="749300" y="533400"/>
                </a:lnTo>
                <a:lnTo>
                  <a:pt x="88900" y="533400"/>
                </a:lnTo>
                <a:lnTo>
                  <a:pt x="54296" y="526413"/>
                </a:lnTo>
                <a:lnTo>
                  <a:pt x="26038" y="507361"/>
                </a:lnTo>
                <a:lnTo>
                  <a:pt x="6986" y="479103"/>
                </a:lnTo>
                <a:lnTo>
                  <a:pt x="0" y="444500"/>
                </a:lnTo>
                <a:lnTo>
                  <a:pt x="0" y="889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25" y="309563"/>
            <a:ext cx="8793480" cy="5996940"/>
            <a:chOff x="200025" y="309563"/>
            <a:chExt cx="8793480" cy="5996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4320" y="384047"/>
              <a:ext cx="8718801" cy="59222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025" y="309563"/>
              <a:ext cx="8715374" cy="59197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2788" y="3409188"/>
              <a:ext cx="6364223" cy="1868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9636" y="3412235"/>
              <a:ext cx="6397751" cy="216103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76400" y="3352800"/>
            <a:ext cx="6324600" cy="18288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–</a:t>
            </a:r>
            <a:r>
              <a:rPr sz="1600" b="1" spc="-20" dirty="0">
                <a:latin typeface="Arial"/>
                <a:cs typeface="Arial"/>
              </a:rPr>
              <a:t>Add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 Student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(message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screen)</a:t>
            </a:r>
            <a:r>
              <a:rPr sz="1600" i="1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94945">
              <a:lnSpc>
                <a:spcPct val="100000"/>
              </a:lnSpc>
              <a:spcBef>
                <a:spcPts val="575"/>
              </a:spcBef>
            </a:pP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receive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message,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been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certified</a:t>
            </a:r>
            <a:r>
              <a:rPr sz="1600" i="1" dirty="0">
                <a:latin typeface="Arial"/>
                <a:cs typeface="Arial"/>
              </a:rPr>
              <a:t> in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past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another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school. When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able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see,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but not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modify,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those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past </a:t>
            </a:r>
            <a:r>
              <a:rPr sz="1600" i="1" dirty="0">
                <a:latin typeface="Arial"/>
                <a:cs typeface="Arial"/>
              </a:rPr>
              <a:t>certifications.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575"/>
              </a:spcBef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continue,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Cancel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correct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54</a:t>
            </a:fld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5263" y="309563"/>
            <a:ext cx="8831580" cy="6016625"/>
            <a:chOff x="195263" y="309563"/>
            <a:chExt cx="8831580" cy="6016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748" y="384047"/>
              <a:ext cx="8756903" cy="59420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5263" y="309563"/>
              <a:ext cx="8753474" cy="59388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6587" y="3409188"/>
              <a:ext cx="6745223" cy="20208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3436" y="3412235"/>
              <a:ext cx="6867143" cy="25755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600200" y="3352800"/>
            <a:ext cx="6705600" cy="1981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–</a:t>
            </a:r>
            <a:r>
              <a:rPr sz="1600" b="1" spc="-20" dirty="0">
                <a:latin typeface="Arial"/>
                <a:cs typeface="Arial"/>
              </a:rPr>
              <a:t>Add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 Student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(message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screen)</a:t>
            </a:r>
            <a:r>
              <a:rPr sz="1600" i="1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07950">
              <a:lnSpc>
                <a:spcPct val="100000"/>
              </a:lnSpc>
              <a:spcBef>
                <a:spcPts val="575"/>
              </a:spcBef>
            </a:pP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receive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message,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is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at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your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school</a:t>
            </a:r>
            <a:r>
              <a:rPr sz="1600" i="1" spc="-5" dirty="0">
                <a:latin typeface="Arial"/>
                <a:cs typeface="Arial"/>
              </a:rPr>
              <a:t>.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Status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column</a:t>
            </a:r>
            <a:r>
              <a:rPr sz="1600" i="1" dirty="0">
                <a:latin typeface="Arial"/>
                <a:cs typeface="Arial"/>
              </a:rPr>
              <a:t> 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spc="-5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(Active),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(Deleted),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(Inactive).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Click 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cancel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go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back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select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page.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Then,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select</a:t>
            </a:r>
            <a:r>
              <a:rPr sz="1600" i="1" spc="-5" dirty="0">
                <a:latin typeface="Arial"/>
                <a:cs typeface="Arial"/>
              </a:rPr>
              <a:t> student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page,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Status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filter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Deleted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Inactive.</a:t>
            </a:r>
            <a:r>
              <a:rPr sz="1600" i="1" spc="-5" dirty="0">
                <a:latin typeface="Arial"/>
                <a:cs typeface="Arial"/>
              </a:rPr>
              <a:t> 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will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bring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up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list 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students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</a:t>
            </a:r>
            <a:r>
              <a:rPr sz="1600" i="1" spc="-5" dirty="0">
                <a:latin typeface="Arial"/>
                <a:cs typeface="Arial"/>
              </a:rPr>
              <a:t> that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status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undelete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reactivate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student.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(See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 </a:t>
            </a:r>
            <a:r>
              <a:rPr sz="1600" i="1" spc="-45" dirty="0">
                <a:latin typeface="Arial"/>
                <a:cs typeface="Arial"/>
              </a:rPr>
              <a:t>116</a:t>
            </a:r>
            <a:r>
              <a:rPr sz="1600" i="1" spc="-5" dirty="0">
                <a:latin typeface="Arial"/>
                <a:cs typeface="Arial"/>
              </a:rPr>
              <a:t> for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instructions.)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55</a:t>
            </a:fld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56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52400"/>
            <a:ext cx="8764905" cy="6600825"/>
            <a:chOff x="152400" y="152400"/>
            <a:chExt cx="8764905" cy="6600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27076"/>
              <a:ext cx="8689835" cy="60822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2400"/>
              <a:ext cx="8686799" cy="60785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3" y="4863084"/>
              <a:ext cx="7266431" cy="1856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4860035"/>
              <a:ext cx="7277098" cy="18928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7199" y="4800600"/>
              <a:ext cx="7239000" cy="1828800"/>
            </a:xfrm>
            <a:custGeom>
              <a:avLst/>
              <a:gdLst/>
              <a:ahLst/>
              <a:cxnLst/>
              <a:rect l="l" t="t" r="r" b="b"/>
              <a:pathLst>
                <a:path w="7239000" h="1828800">
                  <a:moveTo>
                    <a:pt x="7239000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7239000" y="1828800"/>
                  </a:lnTo>
                  <a:lnTo>
                    <a:pt x="7239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7200" y="4800600"/>
            <a:ext cx="7239000" cy="182880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 algn="just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5" dirty="0">
                <a:latin typeface="Arial"/>
                <a:cs typeface="Arial"/>
              </a:rPr>
              <a:t>Adding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Students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90805" marR="172085" algn="just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Enter the required information for the student on the Bio Data page. Required </a:t>
            </a:r>
            <a:r>
              <a:rPr sz="1600" dirty="0">
                <a:latin typeface="Arial"/>
                <a:cs typeface="Arial"/>
              </a:rPr>
              <a:t> fields </a:t>
            </a:r>
            <a:r>
              <a:rPr sz="1600" spc="-5" dirty="0">
                <a:latin typeface="Arial"/>
                <a:cs typeface="Arial"/>
              </a:rPr>
              <a:t>are designated by an </a:t>
            </a:r>
            <a:r>
              <a:rPr sz="1600" dirty="0">
                <a:latin typeface="Arial"/>
                <a:cs typeface="Arial"/>
              </a:rPr>
              <a:t>asterisks. </a:t>
            </a:r>
            <a:r>
              <a:rPr sz="1600" spc="-5" dirty="0">
                <a:latin typeface="Arial"/>
                <a:cs typeface="Arial"/>
              </a:rPr>
              <a:t>Once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have entered the information,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SAVE</a:t>
            </a:r>
            <a:endParaRPr sz="1600">
              <a:latin typeface="Arial"/>
              <a:cs typeface="Arial"/>
            </a:endParaRPr>
          </a:p>
          <a:p>
            <a:pPr marL="90805" marR="200660" algn="just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(See additional information on the following page to help you understand how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complete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section.)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76400" y="361955"/>
            <a:ext cx="5048250" cy="1817370"/>
            <a:chOff x="1676400" y="361955"/>
            <a:chExt cx="5048250" cy="1817370"/>
          </a:xfrm>
        </p:grpSpPr>
        <p:sp>
          <p:nvSpPr>
            <p:cNvPr id="11" name="object 11"/>
            <p:cNvSpPr/>
            <p:nvPr/>
          </p:nvSpPr>
          <p:spPr>
            <a:xfrm>
              <a:off x="5943600" y="381005"/>
              <a:ext cx="762000" cy="301625"/>
            </a:xfrm>
            <a:custGeom>
              <a:avLst/>
              <a:gdLst/>
              <a:ahLst/>
              <a:cxnLst/>
              <a:rect l="l" t="t" r="r" b="b"/>
              <a:pathLst>
                <a:path w="762000" h="301625">
                  <a:moveTo>
                    <a:pt x="0" y="50266"/>
                  </a:moveTo>
                  <a:lnTo>
                    <a:pt x="3950" y="30700"/>
                  </a:lnTo>
                  <a:lnTo>
                    <a:pt x="14722" y="14722"/>
                  </a:lnTo>
                  <a:lnTo>
                    <a:pt x="30700" y="3950"/>
                  </a:lnTo>
                  <a:lnTo>
                    <a:pt x="50266" y="0"/>
                  </a:lnTo>
                  <a:lnTo>
                    <a:pt x="711733" y="0"/>
                  </a:lnTo>
                  <a:lnTo>
                    <a:pt x="731299" y="3950"/>
                  </a:lnTo>
                  <a:lnTo>
                    <a:pt x="747277" y="14722"/>
                  </a:lnTo>
                  <a:lnTo>
                    <a:pt x="758049" y="30700"/>
                  </a:lnTo>
                  <a:lnTo>
                    <a:pt x="762000" y="50266"/>
                  </a:lnTo>
                  <a:lnTo>
                    <a:pt x="762000" y="251345"/>
                  </a:lnTo>
                  <a:lnTo>
                    <a:pt x="758049" y="270914"/>
                  </a:lnTo>
                  <a:lnTo>
                    <a:pt x="747277" y="286896"/>
                  </a:lnTo>
                  <a:lnTo>
                    <a:pt x="731299" y="297672"/>
                  </a:lnTo>
                  <a:lnTo>
                    <a:pt x="711733" y="301625"/>
                  </a:lnTo>
                  <a:lnTo>
                    <a:pt x="50266" y="301625"/>
                  </a:lnTo>
                  <a:lnTo>
                    <a:pt x="30700" y="297672"/>
                  </a:lnTo>
                  <a:lnTo>
                    <a:pt x="14722" y="286896"/>
                  </a:lnTo>
                  <a:lnTo>
                    <a:pt x="3950" y="270914"/>
                  </a:lnTo>
                  <a:lnTo>
                    <a:pt x="0" y="251345"/>
                  </a:lnTo>
                  <a:lnTo>
                    <a:pt x="0" y="50266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0783" y="2061971"/>
              <a:ext cx="688847" cy="4114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76400" y="205740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3975" y="1007363"/>
              <a:ext cx="740663" cy="169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68068" y="982980"/>
              <a:ext cx="740663" cy="169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0783" y="2138171"/>
              <a:ext cx="688847" cy="411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76400" y="213360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40407" y="2065019"/>
              <a:ext cx="688835" cy="411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16857" y="2059757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7503" y="995171"/>
              <a:ext cx="688847" cy="9067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104142" y="99060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19884" y="1045463"/>
              <a:ext cx="688835" cy="4114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095500" y="104009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57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83540" y="210718"/>
            <a:ext cx="8278495" cy="575564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BIO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page</a:t>
            </a:r>
            <a:endParaRPr sz="1600">
              <a:latin typeface="Arial"/>
              <a:cs typeface="Arial"/>
            </a:endParaRPr>
          </a:p>
          <a:p>
            <a:pPr marL="469900" marR="5461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File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Number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usually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students</a:t>
            </a:r>
            <a:r>
              <a:rPr sz="1600" b="1" spc="-10" dirty="0">
                <a:latin typeface="Arial Narrow"/>
                <a:cs typeface="Arial Narrow"/>
              </a:rPr>
              <a:t>’</a:t>
            </a:r>
            <a:r>
              <a:rPr sz="1600" b="1" spc="120" dirty="0">
                <a:latin typeface="Arial Narrow"/>
                <a:cs typeface="Arial Narrow"/>
              </a:rPr>
              <a:t> </a:t>
            </a:r>
            <a:r>
              <a:rPr sz="1600" b="1" spc="-5" dirty="0">
                <a:latin typeface="Arial"/>
                <a:cs typeface="Arial"/>
              </a:rPr>
              <a:t>SSN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exception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Dependent's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Educational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Assistance,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35.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35,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dirty="0">
                <a:latin typeface="Arial"/>
                <a:cs typeface="Arial"/>
              </a:rPr>
              <a:t> 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dependent</a:t>
            </a:r>
            <a:r>
              <a:rPr sz="1600" spc="-5" dirty="0">
                <a:latin typeface="Arial Narrow"/>
                <a:cs typeface="Arial Narrow"/>
              </a:rPr>
              <a:t>’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spouse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parent</a:t>
            </a:r>
            <a:r>
              <a:rPr sz="1600" spc="-5" dirty="0">
                <a:latin typeface="Arial Narrow"/>
                <a:cs typeface="Arial Narrow"/>
              </a:rPr>
              <a:t>’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Social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Security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8 </a:t>
            </a:r>
            <a:r>
              <a:rPr sz="1600" dirty="0">
                <a:latin typeface="Arial"/>
                <a:cs typeface="Arial"/>
              </a:rPr>
              <a:t>digit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claim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number.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dependents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File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all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award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documents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claimant.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Don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</a:rPr>
              <a:t>’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confuse</a:t>
            </a:r>
            <a:r>
              <a:rPr sz="16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35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(dependents)</a:t>
            </a:r>
            <a:r>
              <a:rPr sz="1600"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with</a:t>
            </a:r>
            <a:r>
              <a:rPr sz="1600" u="heavy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</a:t>
            </a:r>
            <a:r>
              <a:rPr sz="1600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33</a:t>
            </a:r>
            <a:r>
              <a:rPr sz="1600" u="heavy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Transferee</a:t>
            </a:r>
            <a:r>
              <a:rPr sz="1600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dependents.</a:t>
            </a:r>
            <a:r>
              <a:rPr sz="1600" u="heavy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</a:t>
            </a:r>
            <a:r>
              <a:rPr sz="1600" b="1" u="heavy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uses</a:t>
            </a:r>
            <a:r>
              <a:rPr sz="1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heavy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</a:t>
            </a:r>
            <a:r>
              <a:rPr sz="1600" b="1" u="heavy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33</a:t>
            </a:r>
            <a:r>
              <a:rPr sz="16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transferee</a:t>
            </a:r>
            <a:r>
              <a:rPr sz="1600" b="1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(the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student)</a:t>
            </a:r>
            <a:r>
              <a:rPr sz="1600" b="1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SSN as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file</a:t>
            </a:r>
            <a:r>
              <a:rPr sz="1600" b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number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.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31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file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8 </a:t>
            </a:r>
            <a:r>
              <a:rPr sz="1600" dirty="0">
                <a:latin typeface="Arial"/>
                <a:cs typeface="Arial"/>
              </a:rPr>
              <a:t> digits.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input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correct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File number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31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received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VR&amp;E</a:t>
            </a:r>
            <a:r>
              <a:rPr sz="1600" spc="-10" dirty="0">
                <a:latin typeface="Arial"/>
                <a:cs typeface="Arial"/>
              </a:rPr>
              <a:t> counselor.</a:t>
            </a:r>
            <a:endParaRPr sz="1600">
              <a:latin typeface="Arial"/>
              <a:cs typeface="Arial"/>
            </a:endParaRPr>
          </a:p>
          <a:p>
            <a:pPr marL="469265" marR="193675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b="1" i="1" spc="-5" dirty="0">
                <a:latin typeface="Arial"/>
                <a:cs typeface="Arial"/>
              </a:rPr>
              <a:t>Fry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Scholarship</a:t>
            </a:r>
            <a:r>
              <a:rPr sz="1600" b="1" i="1" spc="30" dirty="0">
                <a:latin typeface="Arial"/>
                <a:cs typeface="Arial"/>
              </a:rPr>
              <a:t> </a:t>
            </a:r>
            <a:r>
              <a:rPr sz="1600" b="1" i="1" spc="-5" dirty="0">
                <a:latin typeface="Arial"/>
                <a:cs typeface="Arial"/>
              </a:rPr>
              <a:t>recipients</a:t>
            </a:r>
            <a:r>
              <a:rPr sz="1600" i="1" spc="-5" dirty="0">
                <a:latin typeface="Arial"/>
                <a:cs typeface="Arial"/>
              </a:rPr>
              <a:t>:</a:t>
            </a:r>
            <a:r>
              <a:rPr sz="1600" i="1" spc="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 </a:t>
            </a:r>
            <a:r>
              <a:rPr sz="1600" spc="-10" dirty="0">
                <a:latin typeface="Arial"/>
                <a:cs typeface="Arial"/>
              </a:rPr>
              <a:t>type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beneficiary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eligible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yellow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ribbon)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-5" dirty="0">
                <a:latin typeface="Arial Narrow"/>
                <a:cs typeface="Arial Narrow"/>
              </a:rPr>
              <a:t>’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SSN as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file</a:t>
            </a:r>
            <a:r>
              <a:rPr sz="1600" spc="-15" dirty="0">
                <a:latin typeface="Arial"/>
                <a:cs typeface="Arial"/>
              </a:rPr>
              <a:t> number.</a:t>
            </a:r>
            <a:endParaRPr sz="1600">
              <a:latin typeface="Arial"/>
              <a:cs typeface="Arial"/>
            </a:endParaRPr>
          </a:p>
          <a:p>
            <a:pPr marL="46990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Payee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35 may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known.</a:t>
            </a:r>
            <a:r>
              <a:rPr sz="1600" spc="4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known,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“</a:t>
            </a:r>
            <a:r>
              <a:rPr sz="1600" spc="-5" dirty="0">
                <a:latin typeface="Arial"/>
                <a:cs typeface="Arial"/>
              </a:rPr>
              <a:t>XX</a:t>
            </a:r>
            <a:r>
              <a:rPr sz="1600" spc="-5" dirty="0">
                <a:latin typeface="Arial Narrow"/>
                <a:cs typeface="Arial Narrow"/>
              </a:rPr>
              <a:t>”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469900" marR="32512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Make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sure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that</a:t>
            </a:r>
            <a:r>
              <a:rPr sz="16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Training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</a:t>
            </a:r>
            <a:r>
              <a:rPr sz="16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you</a:t>
            </a:r>
            <a:r>
              <a:rPr sz="1600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choose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from</a:t>
            </a:r>
            <a:r>
              <a:rPr sz="1600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drop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down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menu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reflects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actual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type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program</a:t>
            </a:r>
            <a:r>
              <a:rPr sz="16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Student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is</a:t>
            </a:r>
            <a:r>
              <a:rPr sz="16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taking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(IHL,</a:t>
            </a:r>
            <a:r>
              <a:rPr sz="1600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NCD).</a:t>
            </a:r>
            <a:endParaRPr sz="16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Use </a:t>
            </a:r>
            <a:r>
              <a:rPr sz="1600" spc="-5" dirty="0">
                <a:latin typeface="Arial Narrow"/>
                <a:cs typeface="Arial Narrow"/>
              </a:rPr>
              <a:t>“</a:t>
            </a:r>
            <a:r>
              <a:rPr sz="1600" spc="-5" dirty="0">
                <a:latin typeface="Arial"/>
                <a:cs typeface="Arial"/>
              </a:rPr>
              <a:t>Guest Student</a:t>
            </a:r>
            <a:r>
              <a:rPr sz="1600" spc="-5" dirty="0">
                <a:latin typeface="Arial Narrow"/>
                <a:cs typeface="Arial Narrow"/>
              </a:rPr>
              <a:t>”</a:t>
            </a:r>
            <a:r>
              <a:rPr sz="1600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school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not the primary </a:t>
            </a:r>
            <a:r>
              <a:rPr sz="1600" dirty="0">
                <a:latin typeface="Arial"/>
                <a:cs typeface="Arial"/>
              </a:rPr>
              <a:t>institution. </a:t>
            </a:r>
            <a:r>
              <a:rPr sz="1600" spc="-5" dirty="0">
                <a:latin typeface="Arial"/>
                <a:cs typeface="Arial"/>
              </a:rPr>
              <a:t>(Make sure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have a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letter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file 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guest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school).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routed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Regional Processing</a:t>
            </a:r>
            <a:r>
              <a:rPr sz="1600" spc="-10" dirty="0">
                <a:latin typeface="Arial"/>
                <a:cs typeface="Arial"/>
              </a:rPr>
              <a:t> Office.</a:t>
            </a:r>
            <a:endParaRPr sz="1600">
              <a:latin typeface="Arial"/>
              <a:cs typeface="Arial"/>
            </a:endParaRPr>
          </a:p>
          <a:p>
            <a:pPr marL="469900" marR="227329" indent="-457200" algn="just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900" algn="l"/>
              </a:tabLst>
            </a:pPr>
            <a:r>
              <a:rPr sz="1600" b="1" i="1" spc="-5" dirty="0">
                <a:solidFill>
                  <a:srgbClr val="606060"/>
                </a:solidFill>
                <a:latin typeface="Arial"/>
                <a:cs typeface="Arial"/>
              </a:rPr>
              <a:t>VRAP: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This benefit ended on March 31, 2014. The </a:t>
            </a:r>
            <a:r>
              <a:rPr sz="1600" i="1" dirty="0">
                <a:solidFill>
                  <a:srgbClr val="606060"/>
                </a:solidFill>
                <a:latin typeface="Arial"/>
                <a:cs typeface="Arial"/>
              </a:rPr>
              <a:t>selection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was removed from </a:t>
            </a:r>
            <a:r>
              <a:rPr sz="1600" i="1" spc="-25" dirty="0">
                <a:solidFill>
                  <a:srgbClr val="606060"/>
                </a:solidFill>
                <a:latin typeface="Arial"/>
                <a:cs typeface="Arial"/>
              </a:rPr>
              <a:t>VA- </a:t>
            </a:r>
            <a:r>
              <a:rPr sz="1600" i="1" spc="-2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ONCE. If you need to make a change to a certification that was sent as VRAP claim, </a:t>
            </a:r>
            <a:r>
              <a:rPr sz="1600" i="1" spc="-43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you </a:t>
            </a:r>
            <a:r>
              <a:rPr sz="1600" i="1" dirty="0">
                <a:solidFill>
                  <a:srgbClr val="606060"/>
                </a:solidFill>
                <a:latin typeface="Arial"/>
                <a:cs typeface="Arial"/>
              </a:rPr>
              <a:t>will</a:t>
            </a:r>
            <a:r>
              <a:rPr sz="1600" i="1" spc="-2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need to</a:t>
            </a:r>
            <a:r>
              <a:rPr sz="1600" i="1" spc="1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change the</a:t>
            </a:r>
            <a:r>
              <a:rPr sz="1600" i="1" spc="1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benefit</a:t>
            </a:r>
            <a:r>
              <a:rPr sz="1600" i="1" spc="1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type</a:t>
            </a:r>
            <a:r>
              <a:rPr sz="16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on</a:t>
            </a:r>
            <a:r>
              <a:rPr sz="1600" i="1" spc="1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the</a:t>
            </a:r>
            <a:r>
              <a:rPr sz="1600" i="1" spc="1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Bio</a:t>
            </a:r>
            <a:r>
              <a:rPr sz="1600" i="1" spc="-15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page</a:t>
            </a:r>
            <a:r>
              <a:rPr sz="1600" i="1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to</a:t>
            </a:r>
            <a:r>
              <a:rPr sz="1600" i="1" spc="10" dirty="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sz="1600" i="1" spc="-5" dirty="0">
                <a:solidFill>
                  <a:srgbClr val="606060"/>
                </a:solidFill>
                <a:latin typeface="Arial"/>
                <a:cs typeface="Arial"/>
              </a:rPr>
              <a:t>32.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58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383540" y="210718"/>
            <a:ext cx="8343265" cy="161036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BIO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DATA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page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cont.</a:t>
            </a:r>
            <a:endParaRPr sz="1600">
              <a:latin typeface="Arial"/>
              <a:cs typeface="Arial"/>
            </a:endParaRPr>
          </a:p>
          <a:p>
            <a:pPr marL="469900" marR="5715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additional</a:t>
            </a:r>
            <a:r>
              <a:rPr sz="1600" dirty="0">
                <a:latin typeface="Arial"/>
                <a:cs typeface="Arial"/>
              </a:rPr>
              <a:t> assistance,</a:t>
            </a:r>
            <a:r>
              <a:rPr sz="1600" spc="-5" dirty="0">
                <a:latin typeface="Arial"/>
                <a:cs typeface="Arial"/>
              </a:rPr>
              <a:t> review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MARGIN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HELP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tabs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how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fill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out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DATA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 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students.</a:t>
            </a:r>
            <a:endParaRPr sz="16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SAVE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back 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another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SELECT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button.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1826" y="3209946"/>
            <a:ext cx="5876544" cy="212166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59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228600"/>
            <a:ext cx="8559800" cy="6248400"/>
            <a:chOff x="304800" y="228600"/>
            <a:chExt cx="8559800" cy="6248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228600"/>
              <a:ext cx="8559799" cy="6248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42160" y="562356"/>
              <a:ext cx="6355079" cy="13548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5395" y="560832"/>
              <a:ext cx="6441947" cy="140512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981200" y="501650"/>
            <a:ext cx="6324600" cy="132397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 marR="88900">
              <a:lnSpc>
                <a:spcPct val="100000"/>
              </a:lnSpc>
              <a:spcBef>
                <a:spcPts val="320"/>
              </a:spcBef>
            </a:pP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Your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browser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Internet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Explorer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(IE)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order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dirty="0">
                <a:latin typeface="Arial"/>
                <a:cs typeface="Arial"/>
              </a:rPr>
              <a:t> access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VA-ONCE.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Other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browsers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used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access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VAONCE,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compliance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browsers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than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Internet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Explorer.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See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department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available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browsers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school.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01595" y="3948684"/>
            <a:ext cx="6675120" cy="1036319"/>
            <a:chOff x="2101595" y="3948684"/>
            <a:chExt cx="6675120" cy="1036319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9884" y="3948684"/>
              <a:ext cx="6656831" cy="10012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01595" y="4859515"/>
              <a:ext cx="6120371" cy="1254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057400" y="3886200"/>
            <a:ext cx="6629400" cy="97345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Type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the </a:t>
            </a:r>
            <a:r>
              <a:rPr sz="1600" spc="-10" dirty="0">
                <a:latin typeface="Arial"/>
                <a:cs typeface="Arial"/>
              </a:rPr>
              <a:t>web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follows: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https://vaonce.vba.va.gov/vaonce_student/default.asp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START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VA-ONCE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0375" y="4651380"/>
            <a:ext cx="1216025" cy="301625"/>
          </a:xfrm>
          <a:custGeom>
            <a:avLst/>
            <a:gdLst/>
            <a:ahLst/>
            <a:cxnLst/>
            <a:rect l="l" t="t" r="r" b="b"/>
            <a:pathLst>
              <a:path w="1216025" h="301625">
                <a:moveTo>
                  <a:pt x="0" y="50266"/>
                </a:moveTo>
                <a:lnTo>
                  <a:pt x="3950" y="30700"/>
                </a:lnTo>
                <a:lnTo>
                  <a:pt x="14722" y="14722"/>
                </a:lnTo>
                <a:lnTo>
                  <a:pt x="30700" y="3950"/>
                </a:lnTo>
                <a:lnTo>
                  <a:pt x="50266" y="0"/>
                </a:lnTo>
                <a:lnTo>
                  <a:pt x="1165758" y="0"/>
                </a:lnTo>
                <a:lnTo>
                  <a:pt x="1185324" y="3950"/>
                </a:lnTo>
                <a:lnTo>
                  <a:pt x="1201302" y="14722"/>
                </a:lnTo>
                <a:lnTo>
                  <a:pt x="1212074" y="30700"/>
                </a:lnTo>
                <a:lnTo>
                  <a:pt x="1216025" y="50266"/>
                </a:lnTo>
                <a:lnTo>
                  <a:pt x="1216025" y="251345"/>
                </a:lnTo>
                <a:lnTo>
                  <a:pt x="1212074" y="270914"/>
                </a:lnTo>
                <a:lnTo>
                  <a:pt x="1201302" y="286896"/>
                </a:lnTo>
                <a:lnTo>
                  <a:pt x="1185324" y="297672"/>
                </a:lnTo>
                <a:lnTo>
                  <a:pt x="1165758" y="301625"/>
                </a:lnTo>
                <a:lnTo>
                  <a:pt x="50266" y="301625"/>
                </a:lnTo>
                <a:lnTo>
                  <a:pt x="30700" y="297672"/>
                </a:lnTo>
                <a:lnTo>
                  <a:pt x="14722" y="286896"/>
                </a:lnTo>
                <a:lnTo>
                  <a:pt x="3950" y="270914"/>
                </a:lnTo>
                <a:lnTo>
                  <a:pt x="0" y="251345"/>
                </a:lnTo>
                <a:lnTo>
                  <a:pt x="0" y="50266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37219" y="6294739"/>
            <a:ext cx="17843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6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60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688705" cy="6448425"/>
            <a:chOff x="228600" y="152400"/>
            <a:chExt cx="8688705" cy="64484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613647" cy="6022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610600" cy="6019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4710684"/>
              <a:ext cx="7647431" cy="18562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4707635"/>
              <a:ext cx="7691626" cy="18928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7200" y="4648200"/>
              <a:ext cx="7620000" cy="1828800"/>
            </a:xfrm>
            <a:custGeom>
              <a:avLst/>
              <a:gdLst/>
              <a:ahLst/>
              <a:cxnLst/>
              <a:rect l="l" t="t" r="r" b="b"/>
              <a:pathLst>
                <a:path w="7620000" h="1828800">
                  <a:moveTo>
                    <a:pt x="7620000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7620000" y="1828800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7200" y="4648200"/>
            <a:ext cx="7620000" cy="182880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Single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endParaRPr sz="1600">
              <a:latin typeface="Arial"/>
              <a:cs typeface="Arial"/>
            </a:endParaRPr>
          </a:p>
          <a:p>
            <a:pPr marL="90805" marR="38036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Certifying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Enrollments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correctly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most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important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step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process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ensuring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benefits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paid </a:t>
            </a:r>
            <a:r>
              <a:rPr sz="1600" i="1" spc="-15" dirty="0">
                <a:latin typeface="Arial"/>
                <a:cs typeface="Arial"/>
              </a:rPr>
              <a:t>correctly.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Attention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detail</a:t>
            </a:r>
            <a:r>
              <a:rPr sz="1600" i="1" dirty="0">
                <a:latin typeface="Arial"/>
                <a:cs typeface="Arial"/>
              </a:rPr>
              <a:t> is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key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ingredient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when creating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 enrollment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certificate.</a:t>
            </a:r>
            <a:endParaRPr sz="1600">
              <a:latin typeface="Arial"/>
              <a:cs typeface="Arial"/>
            </a:endParaRPr>
          </a:p>
          <a:p>
            <a:pPr marL="90805" marR="13589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(1)Double-click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certify.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record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open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Additional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tabs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dirty="0">
                <a:latin typeface="Arial"/>
                <a:cs typeface="Arial"/>
              </a:rPr>
              <a:t>available.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00150" y="2362200"/>
            <a:ext cx="5372100" cy="1619250"/>
            <a:chOff x="1200150" y="2362200"/>
            <a:chExt cx="5372100" cy="1619250"/>
          </a:xfrm>
        </p:grpSpPr>
        <p:sp>
          <p:nvSpPr>
            <p:cNvPr id="11" name="object 11"/>
            <p:cNvSpPr/>
            <p:nvPr/>
          </p:nvSpPr>
          <p:spPr>
            <a:xfrm>
              <a:off x="1219200" y="3505202"/>
              <a:ext cx="5334000" cy="457200"/>
            </a:xfrm>
            <a:custGeom>
              <a:avLst/>
              <a:gdLst/>
              <a:ahLst/>
              <a:cxnLst/>
              <a:rect l="l" t="t" r="r" b="b"/>
              <a:pathLst>
                <a:path w="53340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5257800" y="0"/>
                  </a:lnTo>
                  <a:lnTo>
                    <a:pt x="5287462" y="5987"/>
                  </a:lnTo>
                  <a:lnTo>
                    <a:pt x="5311682" y="22317"/>
                  </a:lnTo>
                  <a:lnTo>
                    <a:pt x="5328012" y="46537"/>
                  </a:lnTo>
                  <a:lnTo>
                    <a:pt x="5334000" y="76200"/>
                  </a:lnTo>
                  <a:lnTo>
                    <a:pt x="5334000" y="381000"/>
                  </a:lnTo>
                  <a:lnTo>
                    <a:pt x="5328012" y="410656"/>
                  </a:lnTo>
                  <a:lnTo>
                    <a:pt x="5311682" y="434878"/>
                  </a:lnTo>
                  <a:lnTo>
                    <a:pt x="5287462" y="451210"/>
                  </a:lnTo>
                  <a:lnTo>
                    <a:pt x="52578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2479547"/>
              <a:ext cx="563879" cy="1203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59" y="2455163"/>
              <a:ext cx="563879" cy="11887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0967" y="2479547"/>
              <a:ext cx="563879" cy="1203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5059" y="2455163"/>
              <a:ext cx="563879" cy="11887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7568" y="2706624"/>
              <a:ext cx="563879" cy="1234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51659" y="2682252"/>
              <a:ext cx="563879" cy="1219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2860547"/>
              <a:ext cx="563879" cy="1203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59" y="2836163"/>
              <a:ext cx="563879" cy="1188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0967" y="2860547"/>
              <a:ext cx="563879" cy="12039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5059" y="2836163"/>
              <a:ext cx="563879" cy="11887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77568" y="3012947"/>
              <a:ext cx="563879" cy="1203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59" y="2988563"/>
              <a:ext cx="563879" cy="1188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77568" y="3243071"/>
              <a:ext cx="563879" cy="11887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51659" y="3217163"/>
              <a:ext cx="563879" cy="1188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10967" y="3243071"/>
              <a:ext cx="563879" cy="1188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85059" y="3217163"/>
              <a:ext cx="563879" cy="1188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65375" y="3674363"/>
              <a:ext cx="588263" cy="16916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39468" y="3649979"/>
              <a:ext cx="588263" cy="1691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98775" y="3674363"/>
              <a:ext cx="588251" cy="16916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72868" y="3649979"/>
              <a:ext cx="588263" cy="16916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10967" y="2706624"/>
              <a:ext cx="563879" cy="1234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85060" y="2682252"/>
              <a:ext cx="563879" cy="121906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905000" y="2362200"/>
              <a:ext cx="990600" cy="1524000"/>
            </a:xfrm>
            <a:custGeom>
              <a:avLst/>
              <a:gdLst/>
              <a:ahLst/>
              <a:cxnLst/>
              <a:rect l="l" t="t" r="r" b="b"/>
              <a:pathLst>
                <a:path w="990600" h="1524000">
                  <a:moveTo>
                    <a:pt x="990600" y="0"/>
                  </a:moveTo>
                  <a:lnTo>
                    <a:pt x="0" y="0"/>
                  </a:lnTo>
                  <a:lnTo>
                    <a:pt x="0" y="1524000"/>
                  </a:lnTo>
                  <a:lnTo>
                    <a:pt x="990600" y="1524000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399" y="152400"/>
            <a:ext cx="8231505" cy="6097905"/>
            <a:chOff x="533399" y="152400"/>
            <a:chExt cx="8231505" cy="6097905"/>
          </a:xfrm>
        </p:grpSpPr>
        <p:sp>
          <p:nvSpPr>
            <p:cNvPr id="3" name="object 3"/>
            <p:cNvSpPr/>
            <p:nvPr/>
          </p:nvSpPr>
          <p:spPr>
            <a:xfrm>
              <a:off x="2133599" y="990601"/>
              <a:ext cx="1143000" cy="381000"/>
            </a:xfrm>
            <a:custGeom>
              <a:avLst/>
              <a:gdLst/>
              <a:ahLst/>
              <a:cxnLst/>
              <a:rect l="l" t="t" r="r" b="b"/>
              <a:pathLst>
                <a:path w="11430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1079500" y="0"/>
                  </a:lnTo>
                  <a:lnTo>
                    <a:pt x="1104214" y="4990"/>
                  </a:lnTo>
                  <a:lnTo>
                    <a:pt x="1124399" y="18600"/>
                  </a:lnTo>
                  <a:lnTo>
                    <a:pt x="1138009" y="38785"/>
                  </a:lnTo>
                  <a:lnTo>
                    <a:pt x="1143000" y="63500"/>
                  </a:lnTo>
                  <a:lnTo>
                    <a:pt x="1143000" y="317500"/>
                  </a:lnTo>
                  <a:lnTo>
                    <a:pt x="1138009" y="342214"/>
                  </a:lnTo>
                  <a:lnTo>
                    <a:pt x="1124399" y="362399"/>
                  </a:lnTo>
                  <a:lnTo>
                    <a:pt x="1104214" y="376009"/>
                  </a:lnTo>
                  <a:lnTo>
                    <a:pt x="10795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75" y="227076"/>
              <a:ext cx="8156447" cy="60228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399" y="152400"/>
              <a:ext cx="8153399" cy="6019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484" y="5125211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195" y="5791072"/>
              <a:ext cx="4867655" cy="12661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24000" y="5062537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Single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CERTS</a:t>
            </a:r>
            <a:r>
              <a:rPr sz="1600" spc="-5" dirty="0">
                <a:latin typeface="Arial"/>
                <a:cs typeface="Arial"/>
              </a:rPr>
              <a:t> tab.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91867" y="745236"/>
            <a:ext cx="2142490" cy="1477010"/>
            <a:chOff x="1991867" y="745236"/>
            <a:chExt cx="2142490" cy="1477010"/>
          </a:xfrm>
        </p:grpSpPr>
        <p:sp>
          <p:nvSpPr>
            <p:cNvPr id="10" name="object 10"/>
            <p:cNvSpPr/>
            <p:nvPr/>
          </p:nvSpPr>
          <p:spPr>
            <a:xfrm>
              <a:off x="3047999" y="1066801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016000" y="0"/>
                  </a:lnTo>
                  <a:lnTo>
                    <a:pt x="1035772" y="3992"/>
                  </a:lnTo>
                  <a:lnTo>
                    <a:pt x="1051920" y="14879"/>
                  </a:lnTo>
                  <a:lnTo>
                    <a:pt x="1062807" y="31027"/>
                  </a:lnTo>
                  <a:lnTo>
                    <a:pt x="1066800" y="50800"/>
                  </a:lnTo>
                  <a:lnTo>
                    <a:pt x="1066800" y="254000"/>
                  </a:lnTo>
                  <a:lnTo>
                    <a:pt x="1062807" y="273772"/>
                  </a:lnTo>
                  <a:lnTo>
                    <a:pt x="1051920" y="289920"/>
                  </a:lnTo>
                  <a:lnTo>
                    <a:pt x="1035772" y="300807"/>
                  </a:lnTo>
                  <a:lnTo>
                    <a:pt x="1016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29967" y="1717547"/>
              <a:ext cx="754379" cy="1203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04059" y="1693164"/>
              <a:ext cx="754379" cy="1188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057399" y="1752600"/>
              <a:ext cx="647700" cy="0"/>
            </a:xfrm>
            <a:custGeom>
              <a:avLst/>
              <a:gdLst/>
              <a:ahLst/>
              <a:cxnLst/>
              <a:rect l="l" t="t" r="r" b="b"/>
              <a:pathLst>
                <a:path w="647700">
                  <a:moveTo>
                    <a:pt x="0" y="0"/>
                  </a:moveTo>
                  <a:lnTo>
                    <a:pt x="647700" y="0"/>
                  </a:lnTo>
                </a:path>
              </a:pathLst>
            </a:custGeom>
            <a:ln w="127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29967" y="2095499"/>
              <a:ext cx="754379" cy="12649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04059" y="2071115"/>
              <a:ext cx="754379" cy="12496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57399" y="2133600"/>
              <a:ext cx="647700" cy="0"/>
            </a:xfrm>
            <a:custGeom>
              <a:avLst/>
              <a:gdLst/>
              <a:ahLst/>
              <a:cxnLst/>
              <a:rect l="l" t="t" r="r" b="b"/>
              <a:pathLst>
                <a:path w="647700">
                  <a:moveTo>
                    <a:pt x="0" y="0"/>
                  </a:moveTo>
                  <a:lnTo>
                    <a:pt x="647700" y="0"/>
                  </a:lnTo>
                </a:path>
              </a:pathLst>
            </a:custGeom>
            <a:ln w="1905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46019" y="771143"/>
              <a:ext cx="771143" cy="1844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20111" y="745236"/>
              <a:ext cx="771143" cy="1859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86024" y="838200"/>
              <a:ext cx="640080" cy="0"/>
            </a:xfrm>
            <a:custGeom>
              <a:avLst/>
              <a:gdLst/>
              <a:ahLst/>
              <a:cxnLst/>
              <a:rect l="l" t="t" r="r" b="b"/>
              <a:pathLst>
                <a:path w="640080">
                  <a:moveTo>
                    <a:pt x="0" y="0"/>
                  </a:moveTo>
                  <a:lnTo>
                    <a:pt x="640080" y="0"/>
                  </a:lnTo>
                </a:path>
              </a:pathLst>
            </a:custGeom>
            <a:ln w="53975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6019" y="848880"/>
              <a:ext cx="740663" cy="1813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20111" y="822959"/>
              <a:ext cx="740663" cy="18287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486024" y="914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6059" y="979931"/>
              <a:ext cx="740663" cy="1828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40151" y="955547"/>
              <a:ext cx="740663" cy="18135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806064" y="104572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66059" y="925068"/>
              <a:ext cx="740663" cy="18135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40151" y="899159"/>
              <a:ext cx="740663" cy="18287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806064" y="9906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36063" y="1991880"/>
              <a:ext cx="740663" cy="1813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010155" y="1965959"/>
              <a:ext cx="742187" cy="1828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076449" y="2057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17775" y="1653552"/>
              <a:ext cx="740663" cy="1813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91867" y="1627631"/>
              <a:ext cx="740663" cy="18287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2057399" y="1719082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61</a:t>
            </a:fld>
            <a:endParaRPr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76200"/>
            <a:ext cx="7774305" cy="6464935"/>
            <a:chOff x="457200" y="76200"/>
            <a:chExt cx="7774305" cy="6464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5" y="150876"/>
              <a:ext cx="7699247" cy="61295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76200"/>
              <a:ext cx="7696199" cy="61261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4083" y="4893564"/>
              <a:ext cx="6656831" cy="1598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5796" y="4892040"/>
              <a:ext cx="6704074" cy="16489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1600" y="4832350"/>
              <a:ext cx="6629400" cy="1570355"/>
            </a:xfrm>
            <a:custGeom>
              <a:avLst/>
              <a:gdLst/>
              <a:ahLst/>
              <a:cxnLst/>
              <a:rect l="l" t="t" r="r" b="b"/>
              <a:pathLst>
                <a:path w="6629400" h="1570354">
                  <a:moveTo>
                    <a:pt x="6629400" y="0"/>
                  </a:moveTo>
                  <a:lnTo>
                    <a:pt x="0" y="0"/>
                  </a:lnTo>
                  <a:lnTo>
                    <a:pt x="0" y="1570037"/>
                  </a:lnTo>
                  <a:lnTo>
                    <a:pt x="6629400" y="1570037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71600" y="4832350"/>
            <a:ext cx="6629400" cy="157035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Single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endParaRPr sz="1600">
              <a:latin typeface="Arial"/>
              <a:cs typeface="Arial"/>
            </a:endParaRPr>
          </a:p>
          <a:p>
            <a:pPr marL="90805" marR="5410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3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  <a:p>
            <a:pPr marL="90805" marR="13335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NEW.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bottom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½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screen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open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editing.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section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title </a:t>
            </a:r>
            <a:r>
              <a:rPr sz="1600" spc="-5" dirty="0">
                <a:latin typeface="Arial"/>
                <a:cs typeface="Arial"/>
              </a:rPr>
              <a:t>will change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“View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Current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Status”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“Edit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Enrollment”.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76400" y="152402"/>
            <a:ext cx="1828800" cy="762000"/>
          </a:xfrm>
          <a:custGeom>
            <a:avLst/>
            <a:gdLst/>
            <a:ahLst/>
            <a:cxnLst/>
            <a:rect l="l" t="t" r="r" b="b"/>
            <a:pathLst>
              <a:path w="1828800" h="762000">
                <a:moveTo>
                  <a:pt x="0" y="127000"/>
                </a:moveTo>
                <a:lnTo>
                  <a:pt x="9980" y="77565"/>
                </a:lnTo>
                <a:lnTo>
                  <a:pt x="37196" y="37196"/>
                </a:lnTo>
                <a:lnTo>
                  <a:pt x="77565" y="9980"/>
                </a:lnTo>
                <a:lnTo>
                  <a:pt x="127000" y="0"/>
                </a:lnTo>
                <a:lnTo>
                  <a:pt x="1701800" y="0"/>
                </a:lnTo>
                <a:lnTo>
                  <a:pt x="1751234" y="9980"/>
                </a:lnTo>
                <a:lnTo>
                  <a:pt x="1791603" y="37196"/>
                </a:lnTo>
                <a:lnTo>
                  <a:pt x="1818819" y="77565"/>
                </a:lnTo>
                <a:lnTo>
                  <a:pt x="1828800" y="127000"/>
                </a:lnTo>
                <a:lnTo>
                  <a:pt x="1828800" y="635000"/>
                </a:lnTo>
                <a:lnTo>
                  <a:pt x="1818819" y="684429"/>
                </a:lnTo>
                <a:lnTo>
                  <a:pt x="1791603" y="724798"/>
                </a:lnTo>
                <a:lnTo>
                  <a:pt x="1751234" y="752018"/>
                </a:lnTo>
                <a:lnTo>
                  <a:pt x="1701800" y="762000"/>
                </a:lnTo>
                <a:lnTo>
                  <a:pt x="127000" y="762000"/>
                </a:lnTo>
                <a:lnTo>
                  <a:pt x="77565" y="752018"/>
                </a:lnTo>
                <a:lnTo>
                  <a:pt x="37196" y="724798"/>
                </a:lnTo>
                <a:lnTo>
                  <a:pt x="9980" y="684429"/>
                </a:lnTo>
                <a:lnTo>
                  <a:pt x="0" y="635000"/>
                </a:lnTo>
                <a:lnTo>
                  <a:pt x="0" y="1270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62</a:t>
            </a:fld>
            <a:endParaRPr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77788"/>
            <a:ext cx="8079105" cy="6673850"/>
            <a:chOff x="228600" y="77788"/>
            <a:chExt cx="8079105" cy="6673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75" y="152400"/>
              <a:ext cx="7699247" cy="612952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77788"/>
              <a:ext cx="7696199" cy="612616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084" y="4373879"/>
              <a:ext cx="7876031" cy="23454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796" y="6629209"/>
              <a:ext cx="7645907" cy="12211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600" y="4311650"/>
              <a:ext cx="7848600" cy="2317750"/>
            </a:xfrm>
            <a:custGeom>
              <a:avLst/>
              <a:gdLst/>
              <a:ahLst/>
              <a:cxnLst/>
              <a:rect l="l" t="t" r="r" b="b"/>
              <a:pathLst>
                <a:path w="7848600" h="2317750">
                  <a:moveTo>
                    <a:pt x="784860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7848600" y="2317750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8600" y="4311650"/>
            <a:ext cx="7848600" cy="23177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4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Single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endParaRPr sz="1600">
              <a:latin typeface="Arial"/>
              <a:cs typeface="Arial"/>
            </a:endParaRPr>
          </a:p>
          <a:p>
            <a:pPr marL="90805" marR="634365">
              <a:lnSpc>
                <a:spcPct val="100000"/>
              </a:lnSpc>
              <a:spcBef>
                <a:spcPts val="960"/>
              </a:spcBef>
            </a:pPr>
            <a:r>
              <a:rPr sz="1600" spc="-35" dirty="0">
                <a:latin typeface="Arial"/>
                <a:cs typeface="Arial"/>
              </a:rPr>
              <a:t>(1)You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now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 </a:t>
            </a:r>
            <a:r>
              <a:rPr sz="1600" dirty="0">
                <a:latin typeface="Arial"/>
                <a:cs typeface="Arial"/>
              </a:rPr>
              <a:t>section.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asterisks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required.</a:t>
            </a:r>
            <a:endParaRPr sz="1600">
              <a:latin typeface="Arial"/>
              <a:cs typeface="Arial"/>
            </a:endParaRPr>
          </a:p>
          <a:p>
            <a:pPr marL="90805" marR="40830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Note: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click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arrow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next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45" dirty="0">
                <a:latin typeface="Arial"/>
                <a:cs typeface="Arial"/>
              </a:rPr>
              <a:t>Term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Date,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see </a:t>
            </a:r>
            <a:r>
              <a:rPr sz="1600" i="1" dirty="0">
                <a:latin typeface="Arial"/>
                <a:cs typeface="Arial"/>
              </a:rPr>
              <a:t>all</a:t>
            </a:r>
            <a:r>
              <a:rPr sz="1600" i="1" spc="-5" dirty="0">
                <a:latin typeface="Arial"/>
                <a:cs typeface="Arial"/>
              </a:rPr>
              <a:t> 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terms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entered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using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Standard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40" dirty="0">
                <a:latin typeface="Arial"/>
                <a:cs typeface="Arial"/>
              </a:rPr>
              <a:t>Terms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feature.</a:t>
            </a:r>
            <a:r>
              <a:rPr sz="1600" i="1" spc="5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will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save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valuable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time.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(See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66-67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additional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Chapter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33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Tuition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&amp;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Fees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(T&amp;F).)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14350" y="704087"/>
            <a:ext cx="2830830" cy="3201670"/>
            <a:chOff x="514350" y="704087"/>
            <a:chExt cx="2830830" cy="3201670"/>
          </a:xfrm>
        </p:grpSpPr>
        <p:sp>
          <p:nvSpPr>
            <p:cNvPr id="10" name="object 10"/>
            <p:cNvSpPr/>
            <p:nvPr/>
          </p:nvSpPr>
          <p:spPr>
            <a:xfrm>
              <a:off x="533400" y="3200402"/>
              <a:ext cx="2438400" cy="685800"/>
            </a:xfrm>
            <a:custGeom>
              <a:avLst/>
              <a:gdLst/>
              <a:ahLst/>
              <a:cxnLst/>
              <a:rect l="l" t="t" r="r" b="b"/>
              <a:pathLst>
                <a:path w="24384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2324100" y="0"/>
                  </a:lnTo>
                  <a:lnTo>
                    <a:pt x="2368587" y="8981"/>
                  </a:lnTo>
                  <a:lnTo>
                    <a:pt x="2404919" y="33475"/>
                  </a:lnTo>
                  <a:lnTo>
                    <a:pt x="2429416" y="69806"/>
                  </a:lnTo>
                  <a:lnTo>
                    <a:pt x="2438400" y="114300"/>
                  </a:lnTo>
                  <a:lnTo>
                    <a:pt x="2438400" y="571500"/>
                  </a:lnTo>
                  <a:lnTo>
                    <a:pt x="2429416" y="615987"/>
                  </a:lnTo>
                  <a:lnTo>
                    <a:pt x="2404919" y="652319"/>
                  </a:lnTo>
                  <a:lnTo>
                    <a:pt x="2368587" y="676816"/>
                  </a:lnTo>
                  <a:lnTo>
                    <a:pt x="23241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5" y="909827"/>
              <a:ext cx="664463" cy="19354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867" y="883920"/>
              <a:ext cx="664463" cy="1950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438400" y="981075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635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70175" y="760476"/>
              <a:ext cx="664463" cy="2072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4267" y="734567"/>
              <a:ext cx="664463" cy="2072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09800" y="838200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4516" y="876312"/>
              <a:ext cx="740663" cy="1813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78607" y="850392"/>
              <a:ext cx="740663" cy="18135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644218" y="941142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0176" y="730008"/>
              <a:ext cx="740663" cy="18134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44267" y="704087"/>
              <a:ext cx="740663" cy="18135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209800" y="795256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63</a:t>
            </a:fld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52400"/>
            <a:ext cx="8659495" cy="6250305"/>
            <a:chOff x="304800" y="152400"/>
            <a:chExt cx="8659495" cy="6250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6" y="227076"/>
              <a:ext cx="8584690" cy="60411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52400"/>
              <a:ext cx="8582025" cy="60388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883" y="4024884"/>
              <a:ext cx="6580631" cy="23454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9596" y="4021835"/>
              <a:ext cx="6563866" cy="23804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95400" y="3962400"/>
              <a:ext cx="6553200" cy="2317750"/>
            </a:xfrm>
            <a:custGeom>
              <a:avLst/>
              <a:gdLst/>
              <a:ahLst/>
              <a:cxnLst/>
              <a:rect l="l" t="t" r="r" b="b"/>
              <a:pathLst>
                <a:path w="6553200" h="2317750">
                  <a:moveTo>
                    <a:pt x="655320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6553200" y="2317750"/>
                  </a:lnTo>
                  <a:lnTo>
                    <a:pt x="655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5400" y="3962400"/>
            <a:ext cx="6553200" cy="231775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5:</a:t>
            </a:r>
            <a:r>
              <a:rPr sz="1600" spc="4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Enrollments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Single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endParaRPr sz="1600">
              <a:latin typeface="Arial"/>
              <a:cs typeface="Arial"/>
            </a:endParaRPr>
          </a:p>
          <a:p>
            <a:pPr marL="90805" marR="844550">
              <a:lnSpc>
                <a:spcPct val="150000"/>
              </a:lnSpc>
            </a:pPr>
            <a:r>
              <a:rPr sz="1600" spc="-5" dirty="0">
                <a:latin typeface="Arial"/>
                <a:cs typeface="Arial"/>
              </a:rPr>
              <a:t>Once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entered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accuracy.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SAVE.</a:t>
            </a:r>
            <a:endParaRPr sz="1600">
              <a:latin typeface="Arial"/>
              <a:cs typeface="Arial"/>
            </a:endParaRPr>
          </a:p>
          <a:p>
            <a:pPr marL="90805" marR="198755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 </a:t>
            </a:r>
            <a:r>
              <a:rPr sz="1600" dirty="0">
                <a:latin typeface="Arial"/>
                <a:cs typeface="Arial"/>
              </a:rPr>
              <a:t>skip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directly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used</a:t>
            </a:r>
            <a:r>
              <a:rPr sz="1600" dirty="0">
                <a:latin typeface="Arial"/>
                <a:cs typeface="Arial"/>
              </a:rPr>
              <a:t> 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right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 </a:t>
            </a:r>
            <a:r>
              <a:rPr sz="1600" spc="-20" dirty="0">
                <a:latin typeface="Arial"/>
                <a:cs typeface="Arial"/>
              </a:rPr>
              <a:t>later.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SUBMIT.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12263" y="361951"/>
            <a:ext cx="1488440" cy="910590"/>
            <a:chOff x="2112263" y="361951"/>
            <a:chExt cx="1488440" cy="910590"/>
          </a:xfrm>
        </p:grpSpPr>
        <p:sp>
          <p:nvSpPr>
            <p:cNvPr id="10" name="object 10"/>
            <p:cNvSpPr/>
            <p:nvPr/>
          </p:nvSpPr>
          <p:spPr>
            <a:xfrm>
              <a:off x="2209799" y="381001"/>
              <a:ext cx="762000" cy="228600"/>
            </a:xfrm>
            <a:custGeom>
              <a:avLst/>
              <a:gdLst/>
              <a:ahLst/>
              <a:cxnLst/>
              <a:rect l="l" t="t" r="r" b="b"/>
              <a:pathLst>
                <a:path w="7620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723900" y="0"/>
                  </a:lnTo>
                  <a:lnTo>
                    <a:pt x="738731" y="2993"/>
                  </a:lnTo>
                  <a:lnTo>
                    <a:pt x="750841" y="11158"/>
                  </a:lnTo>
                  <a:lnTo>
                    <a:pt x="759006" y="23268"/>
                  </a:lnTo>
                  <a:lnTo>
                    <a:pt x="762000" y="38100"/>
                  </a:lnTo>
                  <a:lnTo>
                    <a:pt x="762000" y="190500"/>
                  </a:lnTo>
                  <a:lnTo>
                    <a:pt x="759006" y="205331"/>
                  </a:lnTo>
                  <a:lnTo>
                    <a:pt x="750841" y="217441"/>
                  </a:lnTo>
                  <a:lnTo>
                    <a:pt x="738731" y="225606"/>
                  </a:lnTo>
                  <a:lnTo>
                    <a:pt x="7239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71800" y="381001"/>
              <a:ext cx="609600" cy="228600"/>
            </a:xfrm>
            <a:custGeom>
              <a:avLst/>
              <a:gdLst/>
              <a:ahLst/>
              <a:cxnLst/>
              <a:rect l="l" t="t" r="r" b="b"/>
              <a:pathLst>
                <a:path w="6096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571500" y="0"/>
                  </a:lnTo>
                  <a:lnTo>
                    <a:pt x="586331" y="2993"/>
                  </a:lnTo>
                  <a:lnTo>
                    <a:pt x="598441" y="11158"/>
                  </a:lnTo>
                  <a:lnTo>
                    <a:pt x="606606" y="23268"/>
                  </a:lnTo>
                  <a:lnTo>
                    <a:pt x="609600" y="38100"/>
                  </a:lnTo>
                  <a:lnTo>
                    <a:pt x="609600" y="190500"/>
                  </a:lnTo>
                  <a:lnTo>
                    <a:pt x="606606" y="205331"/>
                  </a:lnTo>
                  <a:lnTo>
                    <a:pt x="598441" y="217441"/>
                  </a:lnTo>
                  <a:lnTo>
                    <a:pt x="586331" y="225606"/>
                  </a:lnTo>
                  <a:lnTo>
                    <a:pt x="5715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6375" y="912875"/>
              <a:ext cx="664463" cy="207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0468" y="886968"/>
              <a:ext cx="664463" cy="2072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286000" y="990600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1175" y="1065275"/>
              <a:ext cx="664463" cy="2072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25268" y="1039368"/>
              <a:ext cx="664463" cy="2072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590800" y="1143000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0" y="0"/>
                  </a:moveTo>
                  <a:lnTo>
                    <a:pt x="5334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38171" y="912875"/>
              <a:ext cx="740663" cy="1828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12263" y="888491"/>
              <a:ext cx="740663" cy="18135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77985" y="978946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61260" y="1077480"/>
              <a:ext cx="740663" cy="1813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5352" y="1051559"/>
              <a:ext cx="740663" cy="18287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501638" y="11430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9776" y="1077480"/>
              <a:ext cx="740663" cy="18134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53868" y="1051559"/>
              <a:ext cx="740663" cy="18287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819400" y="11430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64</a:t>
            </a:fld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65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800" y="250825"/>
            <a:ext cx="8534400" cy="6307455"/>
          </a:xfrm>
          <a:custGeom>
            <a:avLst/>
            <a:gdLst/>
            <a:ahLst/>
            <a:cxnLst/>
            <a:rect l="l" t="t" r="r" b="b"/>
            <a:pathLst>
              <a:path w="8534400" h="6307455">
                <a:moveTo>
                  <a:pt x="8534400" y="0"/>
                </a:moveTo>
                <a:lnTo>
                  <a:pt x="0" y="0"/>
                </a:lnTo>
                <a:lnTo>
                  <a:pt x="0" y="6307137"/>
                </a:lnTo>
                <a:lnTo>
                  <a:pt x="8534400" y="6307137"/>
                </a:lnTo>
                <a:lnTo>
                  <a:pt x="853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156743"/>
            <a:ext cx="8300720" cy="613473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Additional</a:t>
            </a:r>
            <a:r>
              <a:rPr sz="1600" b="1" u="sng" spc="6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Information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complete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Certs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-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Edit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Enrollment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section.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630"/>
              </a:lnSpc>
              <a:spcBef>
                <a:spcPts val="969"/>
              </a:spcBef>
            </a:pP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Name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–</a:t>
            </a:r>
            <a:r>
              <a:rPr sz="1600" spc="-1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corresponding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arrow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next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the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 box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access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entered.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name,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begin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end date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entered.</a:t>
            </a:r>
            <a:endParaRPr sz="1600">
              <a:latin typeface="Arial"/>
              <a:cs typeface="Arial"/>
            </a:endParaRPr>
          </a:p>
          <a:p>
            <a:pPr marL="12700" marR="226695" algn="just">
              <a:lnSpc>
                <a:spcPts val="1630"/>
              </a:lnSpc>
              <a:spcBef>
                <a:spcPts val="965"/>
              </a:spcBef>
            </a:pPr>
            <a:r>
              <a:rPr sz="1600" b="1" spc="-5" dirty="0">
                <a:latin typeface="Arial"/>
                <a:cs typeface="Arial"/>
              </a:rPr>
              <a:t>Res </a:t>
            </a:r>
            <a:r>
              <a:rPr sz="1600" spc="-5" dirty="0">
                <a:latin typeface="Arial Narrow"/>
                <a:cs typeface="Arial Narrow"/>
              </a:rPr>
              <a:t>– </a:t>
            </a:r>
            <a:r>
              <a:rPr sz="1600" spc="-5" dirty="0">
                <a:latin typeface="Arial"/>
                <a:cs typeface="Arial"/>
              </a:rPr>
              <a:t>Number of residential (classroom) credits taken during the term.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-5" dirty="0">
                <a:latin typeface="Arial"/>
                <a:cs typeface="Arial"/>
              </a:rPr>
              <a:t> THE RES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 must not </a:t>
            </a:r>
            <a:r>
              <a:rPr sz="1600" dirty="0">
                <a:latin typeface="Arial"/>
                <a:cs typeface="Arial"/>
              </a:rPr>
              <a:t>include </a:t>
            </a:r>
            <a:r>
              <a:rPr sz="1600" spc="-5" dirty="0">
                <a:latin typeface="Arial"/>
                <a:cs typeface="Arial"/>
              </a:rPr>
              <a:t>any </a:t>
            </a:r>
            <a:r>
              <a:rPr sz="1600" spc="-40" dirty="0">
                <a:latin typeface="Arial"/>
                <a:cs typeface="Arial"/>
              </a:rPr>
              <a:t>DIST, </a:t>
            </a:r>
            <a:r>
              <a:rPr sz="1600" spc="-5" dirty="0">
                <a:latin typeface="Arial"/>
                <a:cs typeface="Arial"/>
              </a:rPr>
              <a:t>R/D, or Clock hour credits. </a:t>
            </a:r>
            <a:r>
              <a:rPr sz="1600" spc="-40" dirty="0">
                <a:latin typeface="Arial"/>
                <a:cs typeface="Arial"/>
              </a:rPr>
              <a:t>ONLY </a:t>
            </a:r>
            <a:r>
              <a:rPr sz="1600" spc="-5" dirty="0">
                <a:latin typeface="Arial"/>
                <a:cs typeface="Arial"/>
              </a:rPr>
              <a:t>Residential (Classroom)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entered.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numerical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value. Report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“</a:t>
            </a:r>
            <a:r>
              <a:rPr sz="1600" spc="-5" dirty="0">
                <a:latin typeface="Arial"/>
                <a:cs typeface="Arial"/>
              </a:rPr>
              <a:t>0</a:t>
            </a:r>
            <a:r>
              <a:rPr sz="1600" spc="-5" dirty="0">
                <a:latin typeface="Arial Narrow"/>
                <a:cs typeface="Arial Narrow"/>
              </a:rPr>
              <a:t>”</a:t>
            </a:r>
            <a:r>
              <a:rPr sz="1600" spc="95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necessary.</a:t>
            </a:r>
            <a:endParaRPr sz="1600">
              <a:latin typeface="Arial"/>
              <a:cs typeface="Arial"/>
            </a:endParaRPr>
          </a:p>
          <a:p>
            <a:pPr marL="12700" marR="224154" algn="just">
              <a:lnSpc>
                <a:spcPts val="1630"/>
              </a:lnSpc>
              <a:spcBef>
                <a:spcPts val="969"/>
              </a:spcBef>
            </a:pPr>
            <a:r>
              <a:rPr sz="1600" b="1" spc="-5" dirty="0">
                <a:latin typeface="Arial"/>
                <a:cs typeface="Arial"/>
              </a:rPr>
              <a:t>Dist </a:t>
            </a:r>
            <a:r>
              <a:rPr sz="1600" spc="-5" dirty="0">
                <a:latin typeface="Arial Narrow"/>
                <a:cs typeface="Arial Narrow"/>
              </a:rPr>
              <a:t>– </a:t>
            </a:r>
            <a:r>
              <a:rPr sz="1600" spc="-5" dirty="0">
                <a:latin typeface="Arial"/>
                <a:cs typeface="Arial"/>
              </a:rPr>
              <a:t>Number of distance (online, non-classroom) credits taken during the term. The </a:t>
            </a:r>
            <a:r>
              <a:rPr sz="1600" dirty="0">
                <a:latin typeface="Arial"/>
                <a:cs typeface="Arial"/>
              </a:rPr>
              <a:t>field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numerical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value. Report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“</a:t>
            </a:r>
            <a:r>
              <a:rPr sz="1600" spc="-5" dirty="0">
                <a:latin typeface="Arial"/>
                <a:cs typeface="Arial"/>
              </a:rPr>
              <a:t>0</a:t>
            </a:r>
            <a:r>
              <a:rPr sz="1600" spc="-5" dirty="0">
                <a:latin typeface="Arial Narrow"/>
                <a:cs typeface="Arial Narrow"/>
              </a:rPr>
              <a:t>”</a:t>
            </a:r>
            <a:r>
              <a:rPr sz="1600" spc="85" dirty="0">
                <a:latin typeface="Arial Narrow"/>
                <a:cs typeface="Arial Narrow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necessary</a:t>
            </a:r>
            <a:endParaRPr sz="1600">
              <a:latin typeface="Arial"/>
              <a:cs typeface="Arial"/>
            </a:endParaRPr>
          </a:p>
          <a:p>
            <a:pPr marL="12700" marR="75565" indent="-635">
              <a:lnSpc>
                <a:spcPts val="1630"/>
              </a:lnSpc>
              <a:spcBef>
                <a:spcPts val="965"/>
              </a:spcBef>
            </a:pPr>
            <a:r>
              <a:rPr sz="1600" b="1" spc="-5" dirty="0">
                <a:latin typeface="Arial"/>
                <a:cs typeface="Arial"/>
              </a:rPr>
              <a:t>R/D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 Narrow"/>
                <a:cs typeface="Arial Narrow"/>
              </a:rPr>
              <a:t>–</a:t>
            </a:r>
            <a:r>
              <a:rPr sz="1600" b="1" spc="17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remedial /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deficiency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Online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Remedial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cannot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certified.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Only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Residential Remedial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certified.</a:t>
            </a:r>
            <a:endParaRPr sz="1600">
              <a:latin typeface="Arial"/>
              <a:cs typeface="Arial"/>
            </a:endParaRPr>
          </a:p>
          <a:p>
            <a:pPr marL="12700" marR="941705">
              <a:lnSpc>
                <a:spcPts val="1630"/>
              </a:lnSpc>
              <a:spcBef>
                <a:spcPts val="965"/>
              </a:spcBef>
            </a:pPr>
            <a:r>
              <a:rPr sz="1600" b="1" spc="-5" dirty="0">
                <a:latin typeface="Arial"/>
                <a:cs typeface="Arial"/>
              </a:rPr>
              <a:t>Clock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clock</a:t>
            </a:r>
            <a:r>
              <a:rPr sz="1600" spc="-5" dirty="0">
                <a:latin typeface="Arial"/>
                <a:cs typeface="Arial"/>
              </a:rPr>
              <a:t> hours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week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(typically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found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NCD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internships,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externships).</a:t>
            </a:r>
            <a:endParaRPr sz="1600">
              <a:latin typeface="Arial"/>
              <a:cs typeface="Arial"/>
            </a:endParaRPr>
          </a:p>
          <a:p>
            <a:pPr marL="12700" marR="120650" indent="-635" algn="just">
              <a:lnSpc>
                <a:spcPts val="1630"/>
              </a:lnSpc>
              <a:spcBef>
                <a:spcPts val="965"/>
              </a:spcBef>
            </a:pPr>
            <a:r>
              <a:rPr sz="1600" b="1" spc="-25" dirty="0">
                <a:latin typeface="Arial"/>
                <a:cs typeface="Arial"/>
              </a:rPr>
              <a:t>Tuition </a:t>
            </a:r>
            <a:r>
              <a:rPr sz="1600" b="1" spc="-5" dirty="0">
                <a:latin typeface="Arial"/>
                <a:cs typeface="Arial"/>
              </a:rPr>
              <a:t>&amp; Fees </a:t>
            </a:r>
            <a:r>
              <a:rPr sz="1600" spc="-5" dirty="0">
                <a:latin typeface="Arial Narrow"/>
                <a:cs typeface="Arial Narrow"/>
              </a:rPr>
              <a:t>– </a:t>
            </a:r>
            <a:r>
              <a:rPr sz="1600" spc="-10" dirty="0">
                <a:latin typeface="Arial"/>
                <a:cs typeface="Arial"/>
              </a:rPr>
              <a:t>Tuition </a:t>
            </a:r>
            <a:r>
              <a:rPr sz="1600" spc="-5" dirty="0">
                <a:latin typeface="Arial"/>
                <a:cs typeface="Arial"/>
              </a:rPr>
              <a:t>and fees charged to the student for that term. </a:t>
            </a:r>
            <a:r>
              <a:rPr sz="1600" i="1" spc="-5" dirty="0">
                <a:latin typeface="Arial"/>
                <a:cs typeface="Arial"/>
              </a:rPr>
              <a:t>(See following page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further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 </a:t>
            </a:r>
            <a:r>
              <a:rPr sz="1600" i="1" spc="-20" dirty="0">
                <a:latin typeface="Arial"/>
                <a:cs typeface="Arial"/>
              </a:rPr>
              <a:t>Tuition</a:t>
            </a:r>
            <a:r>
              <a:rPr sz="1600" i="1" spc="-5" dirty="0">
                <a:latin typeface="Arial"/>
                <a:cs typeface="Arial"/>
              </a:rPr>
              <a:t> &amp;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Fees.)</a:t>
            </a:r>
            <a:endParaRPr sz="1600">
              <a:latin typeface="Arial"/>
              <a:cs typeface="Arial"/>
            </a:endParaRPr>
          </a:p>
          <a:p>
            <a:pPr marL="12700" marR="290830" algn="just">
              <a:lnSpc>
                <a:spcPts val="163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TT/FT= </a:t>
            </a:r>
            <a:r>
              <a:rPr sz="1600" spc="-5" dirty="0">
                <a:latin typeface="Arial Narrow"/>
                <a:cs typeface="Arial Narrow"/>
              </a:rPr>
              <a:t>– </a:t>
            </a:r>
            <a:r>
              <a:rPr sz="1600" spc="-5" dirty="0">
                <a:latin typeface="Arial"/>
                <a:cs typeface="Arial"/>
              </a:rPr>
              <a:t>Graduate programs – for non-chapter 33,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the training time from the drop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dirty="0">
                <a:latin typeface="Arial"/>
                <a:cs typeface="Arial"/>
              </a:rPr>
              <a:t>list. </a:t>
            </a:r>
            <a:r>
              <a:rPr sz="1600" spc="-5" dirty="0">
                <a:latin typeface="Arial"/>
                <a:cs typeface="Arial"/>
              </a:rPr>
              <a:t>For chapter 33, insert the number of credits that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considered full time for that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catalog.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Handbook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further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Arial"/>
              <a:cs typeface="Arial"/>
            </a:endParaRPr>
          </a:p>
          <a:p>
            <a:pPr marL="12700" marR="95250" algn="just">
              <a:lnSpc>
                <a:spcPts val="1630"/>
              </a:lnSpc>
            </a:pPr>
            <a:r>
              <a:rPr sz="1600" b="1" spc="-20" dirty="0">
                <a:latin typeface="Arial"/>
                <a:cs typeface="Arial"/>
              </a:rPr>
              <a:t>Yellow </a:t>
            </a:r>
            <a:r>
              <a:rPr sz="1600" b="1" spc="-10" dirty="0">
                <a:latin typeface="Arial"/>
                <a:cs typeface="Arial"/>
              </a:rPr>
              <a:t>Ribbon </a:t>
            </a:r>
            <a:r>
              <a:rPr sz="1600" spc="-5" dirty="0">
                <a:latin typeface="Arial Narrow"/>
                <a:cs typeface="Arial Narrow"/>
              </a:rPr>
              <a:t>– </a:t>
            </a:r>
            <a:r>
              <a:rPr sz="1600" spc="-5" dirty="0">
                <a:latin typeface="Arial"/>
                <a:cs typeface="Arial"/>
              </a:rPr>
              <a:t>Only </a:t>
            </a:r>
            <a:r>
              <a:rPr sz="1600" dirty="0">
                <a:latin typeface="Arial"/>
                <a:cs typeface="Arial"/>
              </a:rPr>
              <a:t>available </a:t>
            </a:r>
            <a:r>
              <a:rPr sz="1600" spc="-5" dirty="0">
                <a:latin typeface="Arial"/>
                <a:cs typeface="Arial"/>
              </a:rPr>
              <a:t>for benefit </a:t>
            </a:r>
            <a:r>
              <a:rPr sz="1600" spc="-10" dirty="0">
                <a:latin typeface="Arial"/>
                <a:cs typeface="Arial"/>
              </a:rPr>
              <a:t>type </a:t>
            </a:r>
            <a:r>
              <a:rPr sz="1600" spc="-35" dirty="0">
                <a:latin typeface="Arial"/>
                <a:cs typeface="Arial"/>
              </a:rPr>
              <a:t>33Yellow. </a:t>
            </a:r>
            <a:r>
              <a:rPr sz="1600" spc="-5" dirty="0">
                <a:latin typeface="Arial"/>
                <a:cs typeface="Arial"/>
              </a:rPr>
              <a:t>Insert the amount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dirty="0">
                <a:latin typeface="Arial"/>
                <a:cs typeface="Arial"/>
              </a:rPr>
              <a:t>institution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agreed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above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highest instate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rate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particular term.</a:t>
            </a:r>
            <a:endParaRPr sz="1600">
              <a:latin typeface="Arial"/>
              <a:cs typeface="Arial"/>
            </a:endParaRPr>
          </a:p>
          <a:p>
            <a:pPr marL="12700" marR="261620">
              <a:lnSpc>
                <a:spcPts val="1630"/>
              </a:lnSpc>
              <a:spcBef>
                <a:spcPts val="965"/>
              </a:spcBef>
            </a:pPr>
            <a:r>
              <a:rPr sz="1600" b="1" spc="-10" dirty="0">
                <a:latin typeface="Arial"/>
                <a:cs typeface="Arial"/>
              </a:rPr>
              <a:t>Out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State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Charges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–</a:t>
            </a:r>
            <a:r>
              <a:rPr sz="1600" spc="85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beyond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in-state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covered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out-of-state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appear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certifications.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66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459740" y="286918"/>
            <a:ext cx="8108315" cy="52685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General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rules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reporting</a:t>
            </a:r>
            <a:r>
              <a:rPr sz="1600" b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tuition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spc="-25" dirty="0">
                <a:latin typeface="Arial"/>
                <a:cs typeface="Arial"/>
              </a:rPr>
              <a:t>Tuition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&amp;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Fees:</a:t>
            </a:r>
            <a:r>
              <a:rPr sz="1600" b="1" spc="4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 report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net-charge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What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should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deducted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from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Tuition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amount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reported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VA?</a:t>
            </a:r>
            <a:endParaRPr sz="1600">
              <a:latin typeface="Arial"/>
              <a:cs typeface="Arial"/>
            </a:endParaRPr>
          </a:p>
          <a:p>
            <a:pPr marL="12700" marR="80645" indent="-635">
              <a:lnSpc>
                <a:spcPct val="100000"/>
              </a:lnSpc>
              <a:spcBef>
                <a:spcPts val="960"/>
              </a:spcBef>
              <a:buChar char="•"/>
              <a:tabLst>
                <a:tab pos="130175" algn="l"/>
              </a:tabLst>
            </a:pP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waiver,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scholarship, aid,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assistance</a:t>
            </a:r>
            <a:r>
              <a:rPr sz="1600" spc="-5" dirty="0">
                <a:latin typeface="Arial"/>
                <a:cs typeface="Arial"/>
              </a:rPr>
              <a:t> [other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loans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funds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under </a:t>
            </a:r>
            <a:r>
              <a:rPr sz="1600" dirty="0">
                <a:latin typeface="Arial"/>
                <a:cs typeface="Arial"/>
              </a:rPr>
              <a:t> section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401(b)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Education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1965]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directly 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institution</a:t>
            </a:r>
            <a:r>
              <a:rPr sz="1600" spc="-5" dirty="0">
                <a:latin typeface="Arial"/>
                <a:cs typeface="Arial"/>
              </a:rPr>
              <a:t> and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specifically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designated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sole </a:t>
            </a:r>
            <a:r>
              <a:rPr sz="1600" spc="-5" dirty="0">
                <a:latin typeface="Arial"/>
                <a:cs typeface="Arial"/>
              </a:rPr>
              <a:t>purpose 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defraying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 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fees.</a:t>
            </a:r>
            <a:endParaRPr sz="1600">
              <a:latin typeface="Arial"/>
              <a:cs typeface="Arial"/>
            </a:endParaRPr>
          </a:p>
          <a:p>
            <a:pPr marL="140335" indent="-128270">
              <a:lnSpc>
                <a:spcPct val="100000"/>
              </a:lnSpc>
              <a:spcBef>
                <a:spcPts val="960"/>
              </a:spcBef>
              <a:buChar char="•"/>
              <a:tabLst>
                <a:tab pos="140970" algn="l"/>
              </a:tabLst>
            </a:pPr>
            <a:r>
              <a:rPr sz="1600" spc="-5" dirty="0">
                <a:latin typeface="Arial"/>
                <a:cs typeface="Arial"/>
              </a:rPr>
              <a:t>Only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in-state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reported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-10" dirty="0">
                <a:latin typeface="Arial"/>
                <a:cs typeface="Arial"/>
              </a:rPr>
              <a:t> Tuition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</a:t>
            </a:r>
            <a:endParaRPr sz="1600">
              <a:latin typeface="Arial"/>
              <a:cs typeface="Arial"/>
            </a:endParaRPr>
          </a:p>
          <a:p>
            <a:pPr marL="12700" marR="219075" indent="-635">
              <a:lnSpc>
                <a:spcPct val="100000"/>
              </a:lnSpc>
              <a:spcBef>
                <a:spcPts val="960"/>
              </a:spcBef>
              <a:buChar char="•"/>
              <a:tabLst>
                <a:tab pos="130175" algn="l"/>
              </a:tabLst>
            </a:pP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additional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out-of-state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 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reported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Out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What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should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NOT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deducted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from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the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Tuition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amount</a:t>
            </a:r>
            <a:r>
              <a:rPr sz="1600" b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reported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to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6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VA?</a:t>
            </a:r>
            <a:endParaRPr sz="1600">
              <a:latin typeface="Arial"/>
              <a:cs typeface="Arial"/>
            </a:endParaRPr>
          </a:p>
          <a:p>
            <a:pPr marL="137160" indent="-125095">
              <a:lnSpc>
                <a:spcPct val="100000"/>
              </a:lnSpc>
              <a:spcBef>
                <a:spcPts val="960"/>
              </a:spcBef>
              <a:buChar char="•"/>
              <a:tabLst>
                <a:tab pos="137795" algn="l"/>
              </a:tabLst>
            </a:pPr>
            <a:r>
              <a:rPr sz="1600" spc="-15" dirty="0">
                <a:latin typeface="Arial"/>
                <a:cs typeface="Arial"/>
              </a:rPr>
              <a:t>Title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IV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Funds</a:t>
            </a:r>
            <a:endParaRPr sz="1600">
              <a:latin typeface="Arial"/>
              <a:cs typeface="Arial"/>
            </a:endParaRPr>
          </a:p>
          <a:p>
            <a:pPr marL="12700" marR="442595" indent="-635">
              <a:lnSpc>
                <a:spcPct val="100000"/>
              </a:lnSpc>
              <a:spcBef>
                <a:spcPts val="960"/>
              </a:spcBef>
              <a:buChar char="•"/>
              <a:tabLst>
                <a:tab pos="140970" algn="l"/>
              </a:tabLst>
            </a:pPr>
            <a:r>
              <a:rPr sz="1600" spc="-25" dirty="0">
                <a:latin typeface="Arial"/>
                <a:cs typeface="Arial"/>
              </a:rPr>
              <a:t>Waiver,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scholarship, aid,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assistance</a:t>
            </a:r>
            <a:r>
              <a:rPr sz="1600" spc="-5" dirty="0">
                <a:latin typeface="Arial"/>
                <a:cs typeface="Arial"/>
              </a:rPr>
              <a:t> 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designated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sole</a:t>
            </a:r>
            <a:r>
              <a:rPr sz="1600" spc="-5" dirty="0">
                <a:latin typeface="Arial"/>
                <a:cs typeface="Arial"/>
              </a:rPr>
              <a:t> purpose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reducing a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 and fee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cost.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Arial"/>
                <a:cs typeface="Arial"/>
              </a:rPr>
              <a:t>Please see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the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SCO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Handbook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section,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“CERTIFYING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TUITION</a:t>
            </a:r>
            <a:r>
              <a:rPr sz="1600" b="1" spc="-20" dirty="0">
                <a:latin typeface="Arial"/>
                <a:cs typeface="Arial"/>
              </a:rPr>
              <a:t> AND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FEES” </a:t>
            </a:r>
            <a:r>
              <a:rPr sz="1600" b="1" spc="-10" dirty="0">
                <a:latin typeface="Arial"/>
                <a:cs typeface="Arial"/>
              </a:rPr>
              <a:t>for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more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guidance.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  <a:hlinkClick r:id="rId2"/>
              </a:rPr>
              <a:t>http://www.benefits.va.gov/gibill/docs/job_aids/SCO_Handbook_v3.pdf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67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459686" y="286918"/>
            <a:ext cx="7950834" cy="539051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General</a:t>
            </a:r>
            <a:r>
              <a:rPr sz="1600" b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Rules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reporting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fees</a:t>
            </a:r>
            <a:endParaRPr sz="1600">
              <a:latin typeface="Arial"/>
              <a:cs typeface="Arial"/>
            </a:endParaRPr>
          </a:p>
          <a:p>
            <a:pPr marL="12700" marR="50673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Fees: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mandatory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(other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tuition,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room,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board)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applied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 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pursuit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approved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education.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include,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 </a:t>
            </a:r>
            <a:r>
              <a:rPr sz="1600" dirty="0">
                <a:latin typeface="Arial"/>
                <a:cs typeface="Arial"/>
              </a:rPr>
              <a:t> limited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to:</a:t>
            </a:r>
            <a:endParaRPr sz="1600">
              <a:latin typeface="Arial"/>
              <a:cs typeface="Arial"/>
            </a:endParaRPr>
          </a:p>
          <a:p>
            <a:pPr marL="250190" indent="-238125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250825" algn="l"/>
              </a:tabLst>
            </a:pPr>
            <a:r>
              <a:rPr sz="1600" spc="-5" dirty="0">
                <a:latin typeface="Arial"/>
                <a:cs typeface="Arial"/>
              </a:rPr>
              <a:t>health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premiums</a:t>
            </a:r>
            <a:endParaRPr sz="1600">
              <a:latin typeface="Arial"/>
              <a:cs typeface="Arial"/>
            </a:endParaRPr>
          </a:p>
          <a:p>
            <a:pPr marL="250190" indent="-238125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250825" algn="l"/>
              </a:tabLst>
            </a:pPr>
            <a:r>
              <a:rPr sz="1600" spc="-5" dirty="0">
                <a:latin typeface="Arial"/>
                <a:cs typeface="Arial"/>
              </a:rPr>
              <a:t>freshman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endParaRPr sz="1600">
              <a:latin typeface="Arial"/>
              <a:cs typeface="Arial"/>
            </a:endParaRPr>
          </a:p>
          <a:p>
            <a:pPr marL="250190" indent="-238125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250825" algn="l"/>
              </a:tabLst>
            </a:pPr>
            <a:r>
              <a:rPr sz="1600" spc="-5" dirty="0">
                <a:latin typeface="Arial"/>
                <a:cs typeface="Arial"/>
              </a:rPr>
              <a:t>graduation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endParaRPr sz="1600">
              <a:latin typeface="Arial"/>
              <a:cs typeface="Arial"/>
            </a:endParaRPr>
          </a:p>
          <a:p>
            <a:pPr marL="250190" indent="-238125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250825" algn="l"/>
              </a:tabLst>
            </a:pPr>
            <a:r>
              <a:rPr sz="1600" spc="-5" dirty="0">
                <a:latin typeface="Arial"/>
                <a:cs typeface="Arial"/>
              </a:rPr>
              <a:t>lab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endParaRPr sz="1600">
              <a:latin typeface="Arial"/>
              <a:cs typeface="Arial"/>
            </a:endParaRPr>
          </a:p>
          <a:p>
            <a:pPr marL="247015" indent="-234950">
              <a:lnSpc>
                <a:spcPct val="100000"/>
              </a:lnSpc>
              <a:spcBef>
                <a:spcPts val="960"/>
              </a:spcBef>
              <a:buFont typeface="Wingdings"/>
              <a:buChar char=""/>
              <a:tabLst>
                <a:tab pos="247650" algn="l"/>
              </a:tabLst>
            </a:pPr>
            <a:r>
              <a:rPr sz="1600" spc="-50" dirty="0">
                <a:latin typeface="Arial"/>
                <a:cs typeface="Arial"/>
              </a:rPr>
              <a:t>Tool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Kits,</a:t>
            </a:r>
            <a:r>
              <a:rPr sz="1600" spc="-5" dirty="0">
                <a:latin typeface="Arial"/>
                <a:cs typeface="Arial"/>
              </a:rPr>
              <a:t> Uniforms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invoice)</a:t>
            </a:r>
            <a:endParaRPr sz="1600">
              <a:latin typeface="Arial"/>
              <a:cs typeface="Arial"/>
            </a:endParaRPr>
          </a:p>
          <a:p>
            <a:pPr marL="12700" marR="123189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include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those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abroad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course(s)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unless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course(s)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mandatory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requirement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approved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education.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mandatory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third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party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Third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party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originating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institution.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example,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toolbox 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approved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toolbox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institution.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bought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toolbox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source other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institution.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unsure,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check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with 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Education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Liaison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Representative.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00" y="381000"/>
            <a:ext cx="8251190" cy="5927090"/>
            <a:chOff x="457200" y="381000"/>
            <a:chExt cx="8251190" cy="5927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75" y="455688"/>
              <a:ext cx="7927847" cy="57088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381000"/>
              <a:ext cx="7924800" cy="5705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5320284"/>
              <a:ext cx="8180831" cy="952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5317235"/>
              <a:ext cx="8206738" cy="9905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5257800"/>
              <a:ext cx="8153400" cy="923925"/>
            </a:xfrm>
            <a:custGeom>
              <a:avLst/>
              <a:gdLst/>
              <a:ahLst/>
              <a:cxnLst/>
              <a:rect l="l" t="t" r="r" b="b"/>
              <a:pathLst>
                <a:path w="8153400" h="923925">
                  <a:moveTo>
                    <a:pt x="8153400" y="0"/>
                  </a:moveTo>
                  <a:lnTo>
                    <a:pt x="0" y="0"/>
                  </a:lnTo>
                  <a:lnTo>
                    <a:pt x="0" y="923925"/>
                  </a:lnTo>
                  <a:lnTo>
                    <a:pt x="8153400" y="923925"/>
                  </a:lnTo>
                  <a:lnTo>
                    <a:pt x="815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7200" y="5257800"/>
            <a:ext cx="8153400" cy="92392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b="1" spc="-5" dirty="0">
                <a:latin typeface="Arial"/>
                <a:cs typeface="Arial"/>
              </a:rPr>
              <a:t>Chapter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33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ERROR </a:t>
            </a:r>
            <a:r>
              <a:rPr sz="1600" b="1" spc="-15" dirty="0">
                <a:latin typeface="Arial"/>
                <a:cs typeface="Arial"/>
              </a:rPr>
              <a:t>MESSAGE</a:t>
            </a:r>
            <a:endParaRPr sz="1600">
              <a:latin typeface="Arial"/>
              <a:cs typeface="Arial"/>
            </a:endParaRPr>
          </a:p>
          <a:p>
            <a:pPr marL="90805" marR="154940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When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certifying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numeric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value.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“0”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necessary.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Leave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R/D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Clock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blank,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no value </a:t>
            </a:r>
            <a:r>
              <a:rPr sz="1600" dirty="0">
                <a:latin typeface="Arial"/>
                <a:cs typeface="Arial"/>
              </a:rPr>
              <a:t>applies.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449067" y="1115568"/>
            <a:ext cx="4390390" cy="4133215"/>
            <a:chOff x="2449067" y="1115568"/>
            <a:chExt cx="4390390" cy="413321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7999" y="4114800"/>
              <a:ext cx="3790937" cy="11334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66999" y="13716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4975" y="1141475"/>
              <a:ext cx="740663" cy="2072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49067" y="1115568"/>
              <a:ext cx="740663" cy="2072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14599" y="12192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41675" y="1293875"/>
              <a:ext cx="778763" cy="2072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15767" y="1267968"/>
              <a:ext cx="778763" cy="2072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781299" y="1371600"/>
              <a:ext cx="647700" cy="0"/>
            </a:xfrm>
            <a:custGeom>
              <a:avLst/>
              <a:gdLst/>
              <a:ahLst/>
              <a:cxnLst/>
              <a:rect l="l" t="t" r="r" b="b"/>
              <a:pathLst>
                <a:path w="647700">
                  <a:moveTo>
                    <a:pt x="0" y="0"/>
                  </a:moveTo>
                  <a:lnTo>
                    <a:pt x="6477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68</a:t>
            </a:fld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5762" y="304800"/>
            <a:ext cx="8075930" cy="6059805"/>
            <a:chOff x="385762" y="304800"/>
            <a:chExt cx="8075930" cy="6059805"/>
          </a:xfrm>
        </p:grpSpPr>
        <p:sp>
          <p:nvSpPr>
            <p:cNvPr id="3" name="object 3"/>
            <p:cNvSpPr/>
            <p:nvPr/>
          </p:nvSpPr>
          <p:spPr>
            <a:xfrm>
              <a:off x="1219200" y="3581401"/>
              <a:ext cx="5334000" cy="304800"/>
            </a:xfrm>
            <a:custGeom>
              <a:avLst/>
              <a:gdLst/>
              <a:ahLst/>
              <a:cxnLst/>
              <a:rect l="l" t="t" r="r" b="b"/>
              <a:pathLst>
                <a:path w="5334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283200" y="0"/>
                  </a:lnTo>
                  <a:lnTo>
                    <a:pt x="5302972" y="3992"/>
                  </a:lnTo>
                  <a:lnTo>
                    <a:pt x="5319120" y="14879"/>
                  </a:lnTo>
                  <a:lnTo>
                    <a:pt x="5330007" y="31027"/>
                  </a:lnTo>
                  <a:lnTo>
                    <a:pt x="5334000" y="50800"/>
                  </a:lnTo>
                  <a:lnTo>
                    <a:pt x="5334000" y="254000"/>
                  </a:lnTo>
                  <a:lnTo>
                    <a:pt x="5330007" y="273772"/>
                  </a:lnTo>
                  <a:lnTo>
                    <a:pt x="5319120" y="289920"/>
                  </a:lnTo>
                  <a:lnTo>
                    <a:pt x="5302972" y="300807"/>
                  </a:lnTo>
                  <a:lnTo>
                    <a:pt x="5283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3607" y="379476"/>
              <a:ext cx="7481314" cy="59847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388" y="304800"/>
              <a:ext cx="7477125" cy="59816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056" y="4558284"/>
              <a:ext cx="7952231" cy="15636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9767" y="4555235"/>
              <a:ext cx="8031479" cy="16001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85762" y="4495800"/>
              <a:ext cx="7924800" cy="1535430"/>
            </a:xfrm>
            <a:custGeom>
              <a:avLst/>
              <a:gdLst/>
              <a:ahLst/>
              <a:cxnLst/>
              <a:rect l="l" t="t" r="r" b="b"/>
              <a:pathLst>
                <a:path w="7924800" h="1535429">
                  <a:moveTo>
                    <a:pt x="7924800" y="0"/>
                  </a:moveTo>
                  <a:lnTo>
                    <a:pt x="0" y="0"/>
                  </a:lnTo>
                  <a:lnTo>
                    <a:pt x="0" y="1535112"/>
                  </a:lnTo>
                  <a:lnTo>
                    <a:pt x="7924800" y="1535112"/>
                  </a:lnTo>
                  <a:lnTo>
                    <a:pt x="792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5762" y="4495800"/>
            <a:ext cx="7924800" cy="153543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59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Certify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Multiple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30" dirty="0">
                <a:latin typeface="Arial"/>
                <a:cs typeface="Arial"/>
              </a:rPr>
              <a:t>Terms</a:t>
            </a:r>
            <a:endParaRPr sz="1600">
              <a:latin typeface="Arial"/>
              <a:cs typeface="Arial"/>
            </a:endParaRPr>
          </a:p>
          <a:p>
            <a:pPr marL="90805" marR="10096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If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certifying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more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time,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Multiple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45" dirty="0">
                <a:latin typeface="Arial"/>
                <a:cs typeface="Arial"/>
              </a:rPr>
              <a:t>Term 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 feature.</a:t>
            </a:r>
            <a:r>
              <a:rPr sz="1600" i="1" spc="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Multiple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enrollments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come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</a:t>
            </a:r>
            <a:r>
              <a:rPr sz="1600" i="1" spc="-5" dirty="0">
                <a:latin typeface="Arial"/>
                <a:cs typeface="Arial"/>
              </a:rPr>
              <a:t> handy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when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variety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lengths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within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 semester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quarter,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certifying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past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terms.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(1)Double-click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which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create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multi-term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89659" y="1083563"/>
            <a:ext cx="6396990" cy="3346450"/>
            <a:chOff x="1089659" y="1083563"/>
            <a:chExt cx="6396990" cy="3346450"/>
          </a:xfrm>
        </p:grpSpPr>
        <p:sp>
          <p:nvSpPr>
            <p:cNvPr id="11" name="object 11"/>
            <p:cNvSpPr/>
            <p:nvPr/>
          </p:nvSpPr>
          <p:spPr>
            <a:xfrm>
              <a:off x="1905000" y="3992881"/>
              <a:ext cx="5562600" cy="304800"/>
            </a:xfrm>
            <a:custGeom>
              <a:avLst/>
              <a:gdLst/>
              <a:ahLst/>
              <a:cxnLst/>
              <a:rect l="l" t="t" r="r" b="b"/>
              <a:pathLst>
                <a:path w="5562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511800" y="0"/>
                  </a:lnTo>
                  <a:lnTo>
                    <a:pt x="5531572" y="3992"/>
                  </a:lnTo>
                  <a:lnTo>
                    <a:pt x="5547720" y="14879"/>
                  </a:lnTo>
                  <a:lnTo>
                    <a:pt x="5558607" y="31027"/>
                  </a:lnTo>
                  <a:lnTo>
                    <a:pt x="5562600" y="50800"/>
                  </a:lnTo>
                  <a:lnTo>
                    <a:pt x="5562600" y="254000"/>
                  </a:lnTo>
                  <a:lnTo>
                    <a:pt x="5558607" y="273772"/>
                  </a:lnTo>
                  <a:lnTo>
                    <a:pt x="5547720" y="289920"/>
                  </a:lnTo>
                  <a:lnTo>
                    <a:pt x="5531572" y="300807"/>
                  </a:lnTo>
                  <a:lnTo>
                    <a:pt x="5511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567" y="1107947"/>
              <a:ext cx="1249679" cy="1203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9659" y="1083563"/>
              <a:ext cx="1249679" cy="1188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43000" y="1142999"/>
              <a:ext cx="1143000" cy="0"/>
            </a:xfrm>
            <a:custGeom>
              <a:avLst/>
              <a:gdLst/>
              <a:ahLst/>
              <a:cxnLst/>
              <a:rect l="l" t="t" r="r" b="b"/>
              <a:pathLst>
                <a:path w="1143000">
                  <a:moveTo>
                    <a:pt x="0" y="0"/>
                  </a:moveTo>
                  <a:lnTo>
                    <a:pt x="1143000" y="0"/>
                  </a:lnTo>
                </a:path>
              </a:pathLst>
            </a:custGeom>
            <a:ln w="127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99360" y="2829610"/>
              <a:ext cx="548640" cy="1600200"/>
            </a:xfrm>
            <a:custGeom>
              <a:avLst/>
              <a:gdLst/>
              <a:ahLst/>
              <a:cxnLst/>
              <a:rect l="l" t="t" r="r" b="b"/>
              <a:pathLst>
                <a:path w="548639" h="1600200">
                  <a:moveTo>
                    <a:pt x="548640" y="1407109"/>
                  </a:moveTo>
                  <a:lnTo>
                    <a:pt x="0" y="1407109"/>
                  </a:lnTo>
                  <a:lnTo>
                    <a:pt x="0" y="1600200"/>
                  </a:lnTo>
                  <a:lnTo>
                    <a:pt x="548640" y="1600200"/>
                  </a:lnTo>
                  <a:lnTo>
                    <a:pt x="548640" y="1407109"/>
                  </a:lnTo>
                  <a:close/>
                </a:path>
                <a:path w="548639" h="1600200">
                  <a:moveTo>
                    <a:pt x="548640" y="0"/>
                  </a:moveTo>
                  <a:lnTo>
                    <a:pt x="0" y="0"/>
                  </a:lnTo>
                  <a:lnTo>
                    <a:pt x="0" y="1224229"/>
                  </a:lnTo>
                  <a:lnTo>
                    <a:pt x="548640" y="1224229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98572" y="4053840"/>
              <a:ext cx="548640" cy="182880"/>
            </a:xfrm>
            <a:custGeom>
              <a:avLst/>
              <a:gdLst/>
              <a:ahLst/>
              <a:cxnLst/>
              <a:rect l="l" t="t" r="r" b="b"/>
              <a:pathLst>
                <a:path w="548639" h="182879">
                  <a:moveTo>
                    <a:pt x="548639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548639" y="182880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047212" y="2829610"/>
              <a:ext cx="642620" cy="1600200"/>
            </a:xfrm>
            <a:custGeom>
              <a:avLst/>
              <a:gdLst/>
              <a:ahLst/>
              <a:cxnLst/>
              <a:rect l="l" t="t" r="r" b="b"/>
              <a:pathLst>
                <a:path w="642620" h="1600200">
                  <a:moveTo>
                    <a:pt x="642442" y="1407109"/>
                  </a:moveTo>
                  <a:lnTo>
                    <a:pt x="0" y="1407109"/>
                  </a:lnTo>
                  <a:lnTo>
                    <a:pt x="0" y="1600200"/>
                  </a:lnTo>
                  <a:lnTo>
                    <a:pt x="642442" y="1600200"/>
                  </a:lnTo>
                  <a:lnTo>
                    <a:pt x="642442" y="1407109"/>
                  </a:lnTo>
                  <a:close/>
                </a:path>
                <a:path w="642620" h="1600200">
                  <a:moveTo>
                    <a:pt x="642442" y="0"/>
                  </a:moveTo>
                  <a:lnTo>
                    <a:pt x="0" y="0"/>
                  </a:lnTo>
                  <a:lnTo>
                    <a:pt x="0" y="1224229"/>
                  </a:lnTo>
                  <a:lnTo>
                    <a:pt x="642442" y="1224229"/>
                  </a:lnTo>
                  <a:lnTo>
                    <a:pt x="642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49574" y="4053840"/>
              <a:ext cx="640080" cy="182880"/>
            </a:xfrm>
            <a:custGeom>
              <a:avLst/>
              <a:gdLst/>
              <a:ahLst/>
              <a:cxnLst/>
              <a:rect l="l" t="t" r="r" b="b"/>
              <a:pathLst>
                <a:path w="640079" h="182879">
                  <a:moveTo>
                    <a:pt x="640080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640080" y="182880"/>
                  </a:lnTo>
                  <a:lnTo>
                    <a:pt x="64008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69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5319" y="6307439"/>
            <a:ext cx="8953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7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152400"/>
            <a:ext cx="8764905" cy="6593205"/>
            <a:chOff x="228600" y="1524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6" y="227088"/>
              <a:ext cx="8689847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1524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884" y="4863084"/>
              <a:ext cx="6656831" cy="11231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5896127"/>
              <a:ext cx="6128003" cy="1251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33400" y="4800600"/>
            <a:ext cx="6629400" cy="10953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0" dirty="0">
                <a:latin typeface="Arial"/>
                <a:cs typeface="Arial"/>
              </a:rPr>
              <a:t>Log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On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Log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using</a:t>
            </a:r>
            <a:r>
              <a:rPr sz="1600" spc="-10" dirty="0">
                <a:latin typeface="Arial"/>
                <a:cs typeface="Arial"/>
              </a:rPr>
              <a:t> 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65" dirty="0">
                <a:latin typeface="Arial"/>
                <a:cs typeface="Arial"/>
              </a:rPr>
              <a:t>VA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temporary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Note:</a:t>
            </a:r>
            <a:r>
              <a:rPr sz="1600" i="1" spc="434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Your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browser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must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allow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“Pop-Ups”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view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this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86200" y="3124202"/>
            <a:ext cx="2514600" cy="609600"/>
          </a:xfrm>
          <a:custGeom>
            <a:avLst/>
            <a:gdLst/>
            <a:ahLst/>
            <a:cxnLst/>
            <a:rect l="l" t="t" r="r" b="b"/>
            <a:pathLst>
              <a:path w="2514600" h="609600">
                <a:moveTo>
                  <a:pt x="0" y="101600"/>
                </a:moveTo>
                <a:lnTo>
                  <a:pt x="7984" y="62054"/>
                </a:lnTo>
                <a:lnTo>
                  <a:pt x="29759" y="29759"/>
                </a:lnTo>
                <a:lnTo>
                  <a:pt x="62054" y="7984"/>
                </a:lnTo>
                <a:lnTo>
                  <a:pt x="101600" y="0"/>
                </a:lnTo>
                <a:lnTo>
                  <a:pt x="2413000" y="0"/>
                </a:lnTo>
                <a:lnTo>
                  <a:pt x="2452545" y="7984"/>
                </a:lnTo>
                <a:lnTo>
                  <a:pt x="2484840" y="29759"/>
                </a:lnTo>
                <a:lnTo>
                  <a:pt x="2506615" y="62054"/>
                </a:lnTo>
                <a:lnTo>
                  <a:pt x="2514600" y="101600"/>
                </a:lnTo>
                <a:lnTo>
                  <a:pt x="2514600" y="508000"/>
                </a:lnTo>
                <a:lnTo>
                  <a:pt x="2506615" y="547545"/>
                </a:lnTo>
                <a:lnTo>
                  <a:pt x="2484840" y="579840"/>
                </a:lnTo>
                <a:lnTo>
                  <a:pt x="2452545" y="601615"/>
                </a:lnTo>
                <a:lnTo>
                  <a:pt x="2413000" y="609600"/>
                </a:lnTo>
                <a:lnTo>
                  <a:pt x="101600" y="609600"/>
                </a:lnTo>
                <a:lnTo>
                  <a:pt x="62054" y="601615"/>
                </a:lnTo>
                <a:lnTo>
                  <a:pt x="29759" y="579840"/>
                </a:lnTo>
                <a:lnTo>
                  <a:pt x="7984" y="547545"/>
                </a:lnTo>
                <a:lnTo>
                  <a:pt x="0" y="508000"/>
                </a:lnTo>
                <a:lnTo>
                  <a:pt x="0" y="1016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76287" y="366712"/>
            <a:ext cx="7670165" cy="5883275"/>
            <a:chOff x="776287" y="366712"/>
            <a:chExt cx="7670165" cy="5883275"/>
          </a:xfrm>
        </p:grpSpPr>
        <p:sp>
          <p:nvSpPr>
            <p:cNvPr id="3" name="object 3"/>
            <p:cNvSpPr/>
            <p:nvPr/>
          </p:nvSpPr>
          <p:spPr>
            <a:xfrm>
              <a:off x="2286000" y="1066801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016000" y="0"/>
                  </a:lnTo>
                  <a:lnTo>
                    <a:pt x="1035772" y="3992"/>
                  </a:lnTo>
                  <a:lnTo>
                    <a:pt x="1051920" y="14879"/>
                  </a:lnTo>
                  <a:lnTo>
                    <a:pt x="1062807" y="31027"/>
                  </a:lnTo>
                  <a:lnTo>
                    <a:pt x="1066800" y="50800"/>
                  </a:lnTo>
                  <a:lnTo>
                    <a:pt x="1066800" y="254000"/>
                  </a:lnTo>
                  <a:lnTo>
                    <a:pt x="1062807" y="273772"/>
                  </a:lnTo>
                  <a:lnTo>
                    <a:pt x="1051920" y="289920"/>
                  </a:lnTo>
                  <a:lnTo>
                    <a:pt x="1035772" y="300807"/>
                  </a:lnTo>
                  <a:lnTo>
                    <a:pt x="1016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441959"/>
              <a:ext cx="7595615" cy="580796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6287" y="366712"/>
              <a:ext cx="7591411" cy="58054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883" y="4634484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9595" y="5300395"/>
              <a:ext cx="4296155" cy="12656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95400" y="4572000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Multiple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-5" dirty="0">
                <a:latin typeface="Arial"/>
                <a:cs typeface="Arial"/>
              </a:rPr>
              <a:t> Enrollments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CERTS.</a:t>
            </a:r>
            <a:r>
              <a:rPr sz="1600" spc="3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9325" y="1060703"/>
            <a:ext cx="2066925" cy="1531620"/>
            <a:chOff x="2219325" y="1060703"/>
            <a:chExt cx="2066925" cy="1531620"/>
          </a:xfrm>
        </p:grpSpPr>
        <p:sp>
          <p:nvSpPr>
            <p:cNvPr id="10" name="object 10"/>
            <p:cNvSpPr/>
            <p:nvPr/>
          </p:nvSpPr>
          <p:spPr>
            <a:xfrm>
              <a:off x="3276600" y="1371601"/>
              <a:ext cx="990600" cy="304800"/>
            </a:xfrm>
            <a:custGeom>
              <a:avLst/>
              <a:gdLst/>
              <a:ahLst/>
              <a:cxnLst/>
              <a:rect l="l" t="t" r="r" b="b"/>
              <a:pathLst>
                <a:path w="990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939800" y="0"/>
                  </a:lnTo>
                  <a:lnTo>
                    <a:pt x="959572" y="3992"/>
                  </a:lnTo>
                  <a:lnTo>
                    <a:pt x="975720" y="14879"/>
                  </a:lnTo>
                  <a:lnTo>
                    <a:pt x="986607" y="31027"/>
                  </a:lnTo>
                  <a:lnTo>
                    <a:pt x="990600" y="50800"/>
                  </a:lnTo>
                  <a:lnTo>
                    <a:pt x="990600" y="254000"/>
                  </a:lnTo>
                  <a:lnTo>
                    <a:pt x="986607" y="273772"/>
                  </a:lnTo>
                  <a:lnTo>
                    <a:pt x="975720" y="289920"/>
                  </a:lnTo>
                  <a:lnTo>
                    <a:pt x="959572" y="300807"/>
                  </a:lnTo>
                  <a:lnTo>
                    <a:pt x="939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376" y="1114044"/>
              <a:ext cx="816851" cy="1828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1468" y="1089659"/>
              <a:ext cx="816863" cy="18135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667000" y="1180184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3328" y="2138172"/>
              <a:ext cx="688835" cy="4114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235746" y="2114550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32842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52471" y="2519172"/>
              <a:ext cx="688835" cy="411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909887" y="2495550"/>
              <a:ext cx="0" cy="38100"/>
            </a:xfrm>
            <a:custGeom>
              <a:avLst/>
              <a:gdLst/>
              <a:ahLst/>
              <a:cxnLst/>
              <a:rect l="l" t="t" r="r" b="b"/>
              <a:pathLst>
                <a:path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ln w="9525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32175" y="1242059"/>
              <a:ext cx="740663" cy="1828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06268" y="1217675"/>
              <a:ext cx="740663" cy="18135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971800" y="13081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28850" y="2056650"/>
              <a:ext cx="699770" cy="535940"/>
            </a:xfrm>
            <a:custGeom>
              <a:avLst/>
              <a:gdLst/>
              <a:ahLst/>
              <a:cxnLst/>
              <a:rect l="l" t="t" r="r" b="b"/>
              <a:pathLst>
                <a:path w="699769" h="535939">
                  <a:moveTo>
                    <a:pt x="676275" y="381749"/>
                  </a:moveTo>
                  <a:lnTo>
                    <a:pt x="0" y="381749"/>
                  </a:lnTo>
                  <a:lnTo>
                    <a:pt x="0" y="535635"/>
                  </a:lnTo>
                  <a:lnTo>
                    <a:pt x="676275" y="535635"/>
                  </a:lnTo>
                  <a:lnTo>
                    <a:pt x="676275" y="381749"/>
                  </a:lnTo>
                  <a:close/>
                </a:path>
                <a:path w="699769" h="535939">
                  <a:moveTo>
                    <a:pt x="699592" y="0"/>
                  </a:moveTo>
                  <a:lnTo>
                    <a:pt x="23317" y="0"/>
                  </a:lnTo>
                  <a:lnTo>
                    <a:pt x="23317" y="153885"/>
                  </a:lnTo>
                  <a:lnTo>
                    <a:pt x="699592" y="153885"/>
                  </a:lnTo>
                  <a:lnTo>
                    <a:pt x="6995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65475" y="1086611"/>
              <a:ext cx="740663" cy="1828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39568" y="1062227"/>
              <a:ext cx="740663" cy="18135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705100" y="1152428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37916" y="1242072"/>
              <a:ext cx="740663" cy="1813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3531" y="1216152"/>
              <a:ext cx="740663" cy="18287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178403" y="1307444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6040" y="1086624"/>
              <a:ext cx="740663" cy="18134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80131" y="1060703"/>
              <a:ext cx="740663" cy="18135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645789" y="1151774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32176" y="1228356"/>
              <a:ext cx="740663" cy="18134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06268" y="1202436"/>
              <a:ext cx="740663" cy="18287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971800" y="1293829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508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70</a:t>
            </a:fld>
            <a:endParaRPr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00" y="152400"/>
            <a:ext cx="8659495" cy="6116320"/>
            <a:chOff x="304800" y="152400"/>
            <a:chExt cx="8659495" cy="61163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6" y="227076"/>
              <a:ext cx="8584690" cy="60411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152400"/>
              <a:ext cx="8582025" cy="60388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52600" y="381002"/>
              <a:ext cx="1676400" cy="609600"/>
            </a:xfrm>
            <a:custGeom>
              <a:avLst/>
              <a:gdLst/>
              <a:ahLst/>
              <a:cxnLst/>
              <a:rect l="l" t="t" r="r" b="b"/>
              <a:pathLst>
                <a:path w="1676400" h="609600">
                  <a:moveTo>
                    <a:pt x="0" y="101600"/>
                  </a:moveTo>
                  <a:lnTo>
                    <a:pt x="7984" y="62054"/>
                  </a:lnTo>
                  <a:lnTo>
                    <a:pt x="29759" y="29759"/>
                  </a:lnTo>
                  <a:lnTo>
                    <a:pt x="62054" y="7984"/>
                  </a:lnTo>
                  <a:lnTo>
                    <a:pt x="101600" y="0"/>
                  </a:lnTo>
                  <a:lnTo>
                    <a:pt x="1574800" y="0"/>
                  </a:lnTo>
                  <a:lnTo>
                    <a:pt x="1614345" y="7984"/>
                  </a:lnTo>
                  <a:lnTo>
                    <a:pt x="1646640" y="29759"/>
                  </a:lnTo>
                  <a:lnTo>
                    <a:pt x="1668415" y="62054"/>
                  </a:lnTo>
                  <a:lnTo>
                    <a:pt x="1676400" y="101600"/>
                  </a:lnTo>
                  <a:lnTo>
                    <a:pt x="1676400" y="508000"/>
                  </a:lnTo>
                  <a:lnTo>
                    <a:pt x="1668415" y="547545"/>
                  </a:lnTo>
                  <a:lnTo>
                    <a:pt x="1646640" y="579840"/>
                  </a:lnTo>
                  <a:lnTo>
                    <a:pt x="1614345" y="601615"/>
                  </a:lnTo>
                  <a:lnTo>
                    <a:pt x="1574800" y="609600"/>
                  </a:lnTo>
                  <a:lnTo>
                    <a:pt x="101600" y="609600"/>
                  </a:lnTo>
                  <a:lnTo>
                    <a:pt x="62054" y="601615"/>
                  </a:lnTo>
                  <a:lnTo>
                    <a:pt x="29759" y="579840"/>
                  </a:lnTo>
                  <a:lnTo>
                    <a:pt x="7984" y="547545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483" y="4024884"/>
              <a:ext cx="6656831" cy="13685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8196" y="5302110"/>
              <a:ext cx="6295642" cy="12485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524000" y="3962400"/>
            <a:ext cx="6629400" cy="13398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Multiple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-5" dirty="0">
                <a:latin typeface="Arial"/>
                <a:cs typeface="Arial"/>
              </a:rPr>
              <a:t> Enrollments</a:t>
            </a:r>
            <a:endParaRPr sz="1600">
              <a:latin typeface="Arial"/>
              <a:cs typeface="Arial"/>
            </a:endParaRPr>
          </a:p>
          <a:p>
            <a:pPr marL="90805" marR="5410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3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  <a:p>
            <a:pPr marL="339090" indent="-24892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New </a:t>
            </a:r>
            <a:r>
              <a:rPr sz="1600" dirty="0">
                <a:latin typeface="Arial"/>
                <a:cs typeface="Arial"/>
              </a:rPr>
              <a:t>Multiple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Term.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Multiple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Terms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window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71</a:t>
            </a:fld>
            <a:endParaRPr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3400" y="533400"/>
            <a:ext cx="8383905" cy="5213985"/>
            <a:chOff x="533400" y="533400"/>
            <a:chExt cx="8383905" cy="5213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75" y="608076"/>
              <a:ext cx="8308847" cy="48158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" y="533400"/>
              <a:ext cx="8305799" cy="4813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084" y="4101084"/>
              <a:ext cx="8104631" cy="16123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6" y="4098035"/>
              <a:ext cx="8196070" cy="16489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600" y="4038600"/>
              <a:ext cx="8077200" cy="1584325"/>
            </a:xfrm>
            <a:custGeom>
              <a:avLst/>
              <a:gdLst/>
              <a:ahLst/>
              <a:cxnLst/>
              <a:rect l="l" t="t" r="r" b="b"/>
              <a:pathLst>
                <a:path w="8077200" h="1584325">
                  <a:moveTo>
                    <a:pt x="8077200" y="0"/>
                  </a:moveTo>
                  <a:lnTo>
                    <a:pt x="0" y="0"/>
                  </a:lnTo>
                  <a:lnTo>
                    <a:pt x="0" y="1584325"/>
                  </a:lnTo>
                  <a:lnTo>
                    <a:pt x="8077200" y="1584325"/>
                  </a:lnTo>
                  <a:lnTo>
                    <a:pt x="807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9600" y="4038600"/>
            <a:ext cx="8077200" cy="158432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Multiple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-5" dirty="0">
                <a:latin typeface="Arial"/>
                <a:cs typeface="Arial"/>
              </a:rPr>
              <a:t> Enrollments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each 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just</a:t>
            </a:r>
            <a:r>
              <a:rPr sz="1600" spc="-5" dirty="0">
                <a:latin typeface="Arial"/>
                <a:cs typeface="Arial"/>
              </a:rPr>
              <a:t> 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 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single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endParaRPr sz="1600">
              <a:latin typeface="Arial"/>
              <a:cs typeface="Arial"/>
            </a:endParaRPr>
          </a:p>
          <a:p>
            <a:pPr marL="90805" marR="9144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When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5" dirty="0">
                <a:latin typeface="Arial"/>
                <a:cs typeface="Arial"/>
              </a:rPr>
              <a:t>SAVE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save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2. </a:t>
            </a:r>
            <a:r>
              <a:rPr sz="1600" dirty="0">
                <a:latin typeface="Arial"/>
                <a:cs typeface="Arial"/>
              </a:rPr>
              <a:t> Click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COMPLETE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save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3.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 returned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90550" y="742951"/>
            <a:ext cx="7353300" cy="571500"/>
            <a:chOff x="590550" y="742951"/>
            <a:chExt cx="7353300" cy="571500"/>
          </a:xfrm>
        </p:grpSpPr>
        <p:sp>
          <p:nvSpPr>
            <p:cNvPr id="10" name="object 10"/>
            <p:cNvSpPr/>
            <p:nvPr/>
          </p:nvSpPr>
          <p:spPr>
            <a:xfrm>
              <a:off x="609600" y="762001"/>
              <a:ext cx="1219200" cy="381000"/>
            </a:xfrm>
            <a:custGeom>
              <a:avLst/>
              <a:gdLst/>
              <a:ahLst/>
              <a:cxnLst/>
              <a:rect l="l" t="t" r="r" b="b"/>
              <a:pathLst>
                <a:path w="12192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1155700" y="0"/>
                  </a:lnTo>
                  <a:lnTo>
                    <a:pt x="1180414" y="4990"/>
                  </a:lnTo>
                  <a:lnTo>
                    <a:pt x="1200599" y="18600"/>
                  </a:lnTo>
                  <a:lnTo>
                    <a:pt x="1214209" y="38785"/>
                  </a:lnTo>
                  <a:lnTo>
                    <a:pt x="1219200" y="63500"/>
                  </a:lnTo>
                  <a:lnTo>
                    <a:pt x="1219200" y="317500"/>
                  </a:lnTo>
                  <a:lnTo>
                    <a:pt x="1214209" y="342214"/>
                  </a:lnTo>
                  <a:lnTo>
                    <a:pt x="1200599" y="362399"/>
                  </a:lnTo>
                  <a:lnTo>
                    <a:pt x="1180414" y="376009"/>
                  </a:lnTo>
                  <a:lnTo>
                    <a:pt x="11557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315200" y="1066801"/>
              <a:ext cx="609600" cy="228600"/>
            </a:xfrm>
            <a:custGeom>
              <a:avLst/>
              <a:gdLst/>
              <a:ahLst/>
              <a:cxnLst/>
              <a:rect l="l" t="t" r="r" b="b"/>
              <a:pathLst>
                <a:path w="6096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571500" y="0"/>
                  </a:lnTo>
                  <a:lnTo>
                    <a:pt x="586331" y="2993"/>
                  </a:lnTo>
                  <a:lnTo>
                    <a:pt x="598441" y="11158"/>
                  </a:lnTo>
                  <a:lnTo>
                    <a:pt x="606606" y="23268"/>
                  </a:lnTo>
                  <a:lnTo>
                    <a:pt x="609600" y="38100"/>
                  </a:lnTo>
                  <a:lnTo>
                    <a:pt x="609600" y="190500"/>
                  </a:lnTo>
                  <a:lnTo>
                    <a:pt x="606606" y="205331"/>
                  </a:lnTo>
                  <a:lnTo>
                    <a:pt x="598441" y="217441"/>
                  </a:lnTo>
                  <a:lnTo>
                    <a:pt x="586331" y="225606"/>
                  </a:lnTo>
                  <a:lnTo>
                    <a:pt x="5715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72</a:t>
            </a:fld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73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9125" y="323850"/>
            <a:ext cx="8234045" cy="6287770"/>
            <a:chOff x="619125" y="323850"/>
            <a:chExt cx="8234045" cy="6287770"/>
          </a:xfrm>
        </p:grpSpPr>
        <p:sp>
          <p:nvSpPr>
            <p:cNvPr id="4" name="object 4"/>
            <p:cNvSpPr/>
            <p:nvPr/>
          </p:nvSpPr>
          <p:spPr>
            <a:xfrm>
              <a:off x="3200400" y="457202"/>
              <a:ext cx="1600200" cy="685800"/>
            </a:xfrm>
            <a:custGeom>
              <a:avLst/>
              <a:gdLst/>
              <a:ahLst/>
              <a:cxnLst/>
              <a:rect l="l" t="t" r="r" b="b"/>
              <a:pathLst>
                <a:path w="1600200" h="685800">
                  <a:moveTo>
                    <a:pt x="0" y="114300"/>
                  </a:moveTo>
                  <a:lnTo>
                    <a:pt x="8983" y="69806"/>
                  </a:lnTo>
                  <a:lnTo>
                    <a:pt x="33480" y="33475"/>
                  </a:lnTo>
                  <a:lnTo>
                    <a:pt x="69812" y="8981"/>
                  </a:lnTo>
                  <a:lnTo>
                    <a:pt x="114300" y="0"/>
                  </a:lnTo>
                  <a:lnTo>
                    <a:pt x="1485900" y="0"/>
                  </a:lnTo>
                  <a:lnTo>
                    <a:pt x="1530387" y="8981"/>
                  </a:lnTo>
                  <a:lnTo>
                    <a:pt x="1566719" y="33475"/>
                  </a:lnTo>
                  <a:lnTo>
                    <a:pt x="1591216" y="69806"/>
                  </a:lnTo>
                  <a:lnTo>
                    <a:pt x="1600200" y="114300"/>
                  </a:lnTo>
                  <a:lnTo>
                    <a:pt x="1600200" y="571500"/>
                  </a:lnTo>
                  <a:lnTo>
                    <a:pt x="1591216" y="615987"/>
                  </a:lnTo>
                  <a:lnTo>
                    <a:pt x="1566719" y="652319"/>
                  </a:lnTo>
                  <a:lnTo>
                    <a:pt x="1530387" y="676816"/>
                  </a:lnTo>
                  <a:lnTo>
                    <a:pt x="1485900" y="685800"/>
                  </a:lnTo>
                  <a:lnTo>
                    <a:pt x="114300" y="685800"/>
                  </a:lnTo>
                  <a:lnTo>
                    <a:pt x="69812" y="676816"/>
                  </a:lnTo>
                  <a:lnTo>
                    <a:pt x="33480" y="652319"/>
                  </a:lnTo>
                  <a:lnTo>
                    <a:pt x="8983" y="615987"/>
                  </a:lnTo>
                  <a:lnTo>
                    <a:pt x="0" y="571500"/>
                  </a:lnTo>
                  <a:lnTo>
                    <a:pt x="0" y="1143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3419" y="397764"/>
              <a:ext cx="7909559" cy="62133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" y="323850"/>
              <a:ext cx="7905737" cy="6210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4" y="4101084"/>
              <a:ext cx="8104631" cy="21015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995" y="6111646"/>
              <a:ext cx="7789151" cy="1230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85800" y="4038600"/>
              <a:ext cx="8077200" cy="2073275"/>
            </a:xfrm>
            <a:custGeom>
              <a:avLst/>
              <a:gdLst/>
              <a:ahLst/>
              <a:cxnLst/>
              <a:rect l="l" t="t" r="r" b="b"/>
              <a:pathLst>
                <a:path w="8077200" h="2073275">
                  <a:moveTo>
                    <a:pt x="8077200" y="0"/>
                  </a:moveTo>
                  <a:lnTo>
                    <a:pt x="0" y="0"/>
                  </a:lnTo>
                  <a:lnTo>
                    <a:pt x="0" y="2073275"/>
                  </a:lnTo>
                  <a:lnTo>
                    <a:pt x="8077200" y="2073275"/>
                  </a:lnTo>
                  <a:lnTo>
                    <a:pt x="807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85800" y="4038600"/>
            <a:ext cx="8077200" cy="207327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6: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Multiple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35" dirty="0">
                <a:latin typeface="Arial"/>
                <a:cs typeface="Arial"/>
              </a:rPr>
              <a:t>Term</a:t>
            </a:r>
            <a:r>
              <a:rPr sz="1600" b="1" spc="-5" dirty="0">
                <a:latin typeface="Arial"/>
                <a:cs typeface="Arial"/>
              </a:rPr>
              <a:t> Enrollments</a:t>
            </a:r>
            <a:endParaRPr sz="1600">
              <a:latin typeface="Arial"/>
              <a:cs typeface="Arial"/>
            </a:endParaRPr>
          </a:p>
          <a:p>
            <a:pPr marL="90805" marR="492759">
              <a:lnSpc>
                <a:spcPct val="100000"/>
              </a:lnSpc>
              <a:spcBef>
                <a:spcPts val="960"/>
              </a:spcBef>
            </a:pP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see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created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(in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Save;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a 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selected Complete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All).</a:t>
            </a:r>
            <a:endParaRPr sz="1600">
              <a:latin typeface="Arial"/>
              <a:cs typeface="Arial"/>
            </a:endParaRPr>
          </a:p>
          <a:p>
            <a:pPr marL="90805" marR="5661025">
              <a:lnSpc>
                <a:spcPct val="150000"/>
              </a:lnSpc>
            </a:pPr>
            <a:r>
              <a:rPr sz="1600" spc="-95" dirty="0">
                <a:latin typeface="Arial"/>
                <a:cs typeface="Arial"/>
              </a:rPr>
              <a:t>To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send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once,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(2)Click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Pending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449067" y="819152"/>
            <a:ext cx="2523490" cy="586105"/>
            <a:chOff x="2449067" y="819152"/>
            <a:chExt cx="2523490" cy="58610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4975" y="1083563"/>
              <a:ext cx="740663" cy="1691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9067" y="1059180"/>
              <a:ext cx="740663" cy="1691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514599" y="1129938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11976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9775" y="1235963"/>
              <a:ext cx="740663" cy="169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53867" y="1211580"/>
              <a:ext cx="740663" cy="1691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819399" y="1276350"/>
              <a:ext cx="609600" cy="38100"/>
            </a:xfrm>
            <a:custGeom>
              <a:avLst/>
              <a:gdLst/>
              <a:ahLst/>
              <a:cxnLst/>
              <a:rect l="l" t="t" r="r" b="b"/>
              <a:pathLst>
                <a:path w="609600" h="38100">
                  <a:moveTo>
                    <a:pt x="0" y="38100"/>
                  </a:moveTo>
                  <a:lnTo>
                    <a:pt x="609600" y="38100"/>
                  </a:lnTo>
                  <a:lnTo>
                    <a:pt x="609600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47999" y="838202"/>
              <a:ext cx="1905000" cy="457200"/>
            </a:xfrm>
            <a:custGeom>
              <a:avLst/>
              <a:gdLst/>
              <a:ahLst/>
              <a:cxnLst/>
              <a:rect l="l" t="t" r="r" b="b"/>
              <a:pathLst>
                <a:path w="1905000" h="457200">
                  <a:moveTo>
                    <a:pt x="0" y="76200"/>
                  </a:moveTo>
                  <a:lnTo>
                    <a:pt x="5987" y="46537"/>
                  </a:lnTo>
                  <a:lnTo>
                    <a:pt x="22317" y="22317"/>
                  </a:lnTo>
                  <a:lnTo>
                    <a:pt x="46537" y="5987"/>
                  </a:lnTo>
                  <a:lnTo>
                    <a:pt x="76200" y="0"/>
                  </a:lnTo>
                  <a:lnTo>
                    <a:pt x="1828800" y="0"/>
                  </a:lnTo>
                  <a:lnTo>
                    <a:pt x="1858462" y="5987"/>
                  </a:lnTo>
                  <a:lnTo>
                    <a:pt x="1882682" y="22317"/>
                  </a:lnTo>
                  <a:lnTo>
                    <a:pt x="1899012" y="46537"/>
                  </a:lnTo>
                  <a:lnTo>
                    <a:pt x="1905000" y="76200"/>
                  </a:lnTo>
                  <a:lnTo>
                    <a:pt x="1905000" y="381000"/>
                  </a:lnTo>
                  <a:lnTo>
                    <a:pt x="1899012" y="410656"/>
                  </a:lnTo>
                  <a:lnTo>
                    <a:pt x="1882682" y="434878"/>
                  </a:lnTo>
                  <a:lnTo>
                    <a:pt x="1858462" y="451210"/>
                  </a:lnTo>
                  <a:lnTo>
                    <a:pt x="1828800" y="457200"/>
                  </a:lnTo>
                  <a:lnTo>
                    <a:pt x="76200" y="457200"/>
                  </a:lnTo>
                  <a:lnTo>
                    <a:pt x="46537" y="451210"/>
                  </a:lnTo>
                  <a:lnTo>
                    <a:pt x="22317" y="434878"/>
                  </a:lnTo>
                  <a:lnTo>
                    <a:pt x="5987" y="410656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14600" y="1135925"/>
              <a:ext cx="914400" cy="254635"/>
            </a:xfrm>
            <a:custGeom>
              <a:avLst/>
              <a:gdLst/>
              <a:ahLst/>
              <a:cxnLst/>
              <a:rect l="l" t="t" r="r" b="b"/>
              <a:pathLst>
                <a:path w="914400" h="254634">
                  <a:moveTo>
                    <a:pt x="6096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09600" y="76200"/>
                  </a:lnTo>
                  <a:lnTo>
                    <a:pt x="609600" y="0"/>
                  </a:lnTo>
                  <a:close/>
                </a:path>
                <a:path w="914400" h="254634">
                  <a:moveTo>
                    <a:pt x="914400" y="178333"/>
                  </a:moveTo>
                  <a:lnTo>
                    <a:pt x="304800" y="178333"/>
                  </a:lnTo>
                  <a:lnTo>
                    <a:pt x="304800" y="254533"/>
                  </a:lnTo>
                  <a:lnTo>
                    <a:pt x="914400" y="254533"/>
                  </a:lnTo>
                  <a:lnTo>
                    <a:pt x="914400" y="178333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74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1824" y="3024615"/>
            <a:ext cx="5876544" cy="230696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75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9599" y="76200"/>
            <a:ext cx="8079105" cy="6677025"/>
            <a:chOff x="609599" y="76200"/>
            <a:chExt cx="8079105" cy="6677025"/>
          </a:xfrm>
        </p:grpSpPr>
        <p:sp>
          <p:nvSpPr>
            <p:cNvPr id="4" name="object 4"/>
            <p:cNvSpPr/>
            <p:nvPr/>
          </p:nvSpPr>
          <p:spPr>
            <a:xfrm>
              <a:off x="5333999" y="3962401"/>
              <a:ext cx="1295400" cy="381000"/>
            </a:xfrm>
            <a:custGeom>
              <a:avLst/>
              <a:gdLst/>
              <a:ahLst/>
              <a:cxnLst/>
              <a:rect l="l" t="t" r="r" b="b"/>
              <a:pathLst>
                <a:path w="12954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1231900" y="0"/>
                  </a:lnTo>
                  <a:lnTo>
                    <a:pt x="1256614" y="4990"/>
                  </a:lnTo>
                  <a:lnTo>
                    <a:pt x="1276799" y="18600"/>
                  </a:lnTo>
                  <a:lnTo>
                    <a:pt x="1290409" y="38785"/>
                  </a:lnTo>
                  <a:lnTo>
                    <a:pt x="1295400" y="63500"/>
                  </a:lnTo>
                  <a:lnTo>
                    <a:pt x="1295400" y="317500"/>
                  </a:lnTo>
                  <a:lnTo>
                    <a:pt x="1290409" y="342214"/>
                  </a:lnTo>
                  <a:lnTo>
                    <a:pt x="1276799" y="362399"/>
                  </a:lnTo>
                  <a:lnTo>
                    <a:pt x="1256614" y="376009"/>
                  </a:lnTo>
                  <a:lnTo>
                    <a:pt x="12319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29399" y="4648201"/>
              <a:ext cx="1600200" cy="304800"/>
            </a:xfrm>
            <a:custGeom>
              <a:avLst/>
              <a:gdLst/>
              <a:ahLst/>
              <a:cxnLst/>
              <a:rect l="l" t="t" r="r" b="b"/>
              <a:pathLst>
                <a:path w="16002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549400" y="0"/>
                  </a:lnTo>
                  <a:lnTo>
                    <a:pt x="1569172" y="3992"/>
                  </a:lnTo>
                  <a:lnTo>
                    <a:pt x="1585320" y="14879"/>
                  </a:lnTo>
                  <a:lnTo>
                    <a:pt x="1596207" y="31027"/>
                  </a:lnTo>
                  <a:lnTo>
                    <a:pt x="1600200" y="50800"/>
                  </a:lnTo>
                  <a:lnTo>
                    <a:pt x="1600200" y="254000"/>
                  </a:lnTo>
                  <a:lnTo>
                    <a:pt x="1596207" y="273772"/>
                  </a:lnTo>
                  <a:lnTo>
                    <a:pt x="1585320" y="289920"/>
                  </a:lnTo>
                  <a:lnTo>
                    <a:pt x="1569172" y="300807"/>
                  </a:lnTo>
                  <a:lnTo>
                    <a:pt x="15494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76" y="150876"/>
              <a:ext cx="8004035" cy="61280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76200"/>
              <a:ext cx="8000999" cy="61245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883" y="4863084"/>
              <a:ext cx="6656831" cy="185623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9595" y="4860035"/>
              <a:ext cx="6615683" cy="18928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95400" y="4800600"/>
              <a:ext cx="6629400" cy="1828800"/>
            </a:xfrm>
            <a:custGeom>
              <a:avLst/>
              <a:gdLst/>
              <a:ahLst/>
              <a:cxnLst/>
              <a:rect l="l" t="t" r="r" b="b"/>
              <a:pathLst>
                <a:path w="6629400" h="1828800">
                  <a:moveTo>
                    <a:pt x="6629400" y="0"/>
                  </a:moveTo>
                  <a:lnTo>
                    <a:pt x="0" y="0"/>
                  </a:lnTo>
                  <a:lnTo>
                    <a:pt x="0" y="1828800"/>
                  </a:lnTo>
                  <a:lnTo>
                    <a:pt x="6629400" y="1828800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95400" y="4800600"/>
            <a:ext cx="6629400" cy="182880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Remarks</a:t>
            </a:r>
            <a:endParaRPr sz="1600">
              <a:latin typeface="Arial"/>
              <a:cs typeface="Arial"/>
            </a:endParaRPr>
          </a:p>
          <a:p>
            <a:pPr marL="90805" marR="22225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Remarks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are </a:t>
            </a:r>
            <a:r>
              <a:rPr sz="1600" b="1" spc="-10" dirty="0">
                <a:latin typeface="Arial"/>
                <a:cs typeface="Arial"/>
              </a:rPr>
              <a:t>not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usually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needed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order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to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process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claim,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5" dirty="0">
                <a:latin typeface="Arial"/>
                <a:cs typeface="Arial"/>
              </a:rPr>
              <a:t>will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prevent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automation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most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cases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but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need 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them,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following steps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while editing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Enrollment.</a:t>
            </a:r>
            <a:endParaRPr sz="1600">
              <a:latin typeface="Arial"/>
              <a:cs typeface="Arial"/>
            </a:endParaRPr>
          </a:p>
          <a:p>
            <a:pPr marL="90805" marR="62928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 on MODIFY REMARKS </a:t>
            </a:r>
            <a:r>
              <a:rPr sz="1600" spc="-40" dirty="0">
                <a:latin typeface="Arial"/>
                <a:cs typeface="Arial"/>
              </a:rPr>
              <a:t>LIST.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Remarks Pop-Up screen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372867" y="830580"/>
            <a:ext cx="1071880" cy="346075"/>
            <a:chOff x="2372867" y="830580"/>
            <a:chExt cx="1071880" cy="34607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5" y="854963"/>
              <a:ext cx="740663" cy="169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867" y="830580"/>
              <a:ext cx="740663" cy="169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438399" y="914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03575" y="1007363"/>
              <a:ext cx="740663" cy="1691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77667" y="982980"/>
              <a:ext cx="740663" cy="16916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43199" y="10668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76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0550" y="76212"/>
            <a:ext cx="8491220" cy="6768465"/>
            <a:chOff x="590550" y="76212"/>
            <a:chExt cx="8491220" cy="6768465"/>
          </a:xfrm>
        </p:grpSpPr>
        <p:sp>
          <p:nvSpPr>
            <p:cNvPr id="4" name="object 4"/>
            <p:cNvSpPr/>
            <p:nvPr/>
          </p:nvSpPr>
          <p:spPr>
            <a:xfrm>
              <a:off x="6019800" y="28194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4276" y="150876"/>
              <a:ext cx="6861035" cy="51922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76212"/>
              <a:ext cx="6857999" cy="51895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81800" y="304801"/>
              <a:ext cx="685800" cy="228600"/>
            </a:xfrm>
            <a:custGeom>
              <a:avLst/>
              <a:gdLst/>
              <a:ahLst/>
              <a:cxnLst/>
              <a:rect l="l" t="t" r="r" b="b"/>
              <a:pathLst>
                <a:path w="685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647700" y="0"/>
                  </a:lnTo>
                  <a:lnTo>
                    <a:pt x="662531" y="2993"/>
                  </a:lnTo>
                  <a:lnTo>
                    <a:pt x="674641" y="11158"/>
                  </a:lnTo>
                  <a:lnTo>
                    <a:pt x="682806" y="23268"/>
                  </a:lnTo>
                  <a:lnTo>
                    <a:pt x="685800" y="38100"/>
                  </a:lnTo>
                  <a:lnTo>
                    <a:pt x="685800" y="190500"/>
                  </a:lnTo>
                  <a:lnTo>
                    <a:pt x="682806" y="205331"/>
                  </a:lnTo>
                  <a:lnTo>
                    <a:pt x="674641" y="217441"/>
                  </a:lnTo>
                  <a:lnTo>
                    <a:pt x="662531" y="225606"/>
                  </a:lnTo>
                  <a:lnTo>
                    <a:pt x="647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9600" y="3048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4" y="4101084"/>
              <a:ext cx="8333231" cy="271119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995" y="6721462"/>
              <a:ext cx="8086331" cy="12282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5800" y="4038599"/>
              <a:ext cx="8305800" cy="2682875"/>
            </a:xfrm>
            <a:custGeom>
              <a:avLst/>
              <a:gdLst/>
              <a:ahLst/>
              <a:cxnLst/>
              <a:rect l="l" t="t" r="r" b="b"/>
              <a:pathLst>
                <a:path w="8305800" h="2682875">
                  <a:moveTo>
                    <a:pt x="8305800" y="0"/>
                  </a:moveTo>
                  <a:lnTo>
                    <a:pt x="0" y="0"/>
                  </a:lnTo>
                  <a:lnTo>
                    <a:pt x="0" y="2682875"/>
                  </a:lnTo>
                  <a:lnTo>
                    <a:pt x="8305800" y="2682875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5800" y="4038599"/>
              <a:ext cx="8305800" cy="2682875"/>
            </a:xfrm>
            <a:custGeom>
              <a:avLst/>
              <a:gdLst/>
              <a:ahLst/>
              <a:cxnLst/>
              <a:rect l="l" t="t" r="r" b="b"/>
              <a:pathLst>
                <a:path w="8305800" h="2682875">
                  <a:moveTo>
                    <a:pt x="0" y="0"/>
                  </a:moveTo>
                  <a:lnTo>
                    <a:pt x="8305800" y="0"/>
                  </a:lnTo>
                  <a:lnTo>
                    <a:pt x="8305800" y="2682875"/>
                  </a:lnTo>
                  <a:lnTo>
                    <a:pt x="0" y="26828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4540" y="3993267"/>
            <a:ext cx="7803515" cy="265938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4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Remarks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lic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VBA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Standard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VBA</a:t>
            </a:r>
            <a:r>
              <a:rPr sz="1600" spc="-10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apply,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20" dirty="0">
                <a:latin typeface="Arial"/>
                <a:cs typeface="Arial"/>
              </a:rPr>
              <a:t> Other.</a:t>
            </a:r>
            <a:endParaRPr sz="1600">
              <a:latin typeface="Arial"/>
              <a:cs typeface="Arial"/>
            </a:endParaRPr>
          </a:p>
          <a:p>
            <a:pPr marL="12700" marR="95250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 Standard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apply,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free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Other.</a:t>
            </a:r>
            <a:endParaRPr sz="1600">
              <a:latin typeface="Arial"/>
              <a:cs typeface="Arial"/>
            </a:endParaRPr>
          </a:p>
          <a:p>
            <a:pPr marL="12700" marR="540385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free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Other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limited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125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characters.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character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count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</a:t>
            </a:r>
            <a:r>
              <a:rPr sz="1600" spc="-5" dirty="0">
                <a:latin typeface="Arial"/>
                <a:cs typeface="Arial"/>
              </a:rPr>
              <a:t> 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information.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57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SAVE.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(6)Click DONE.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6" y="3012746"/>
            <a:ext cx="5876544" cy="23188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77</a:t>
            </a:fld>
            <a:endParaRPr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78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764540" y="857123"/>
            <a:ext cx="7035165" cy="3926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Helpful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definitions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modifying</a:t>
            </a:r>
            <a:r>
              <a:rPr sz="1600" b="1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enrollments.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 marR="609600">
              <a:lnSpc>
                <a:spcPct val="100000"/>
              </a:lnSpc>
            </a:pPr>
            <a:r>
              <a:rPr sz="1600" b="1" spc="-10" dirty="0">
                <a:latin typeface="Arial"/>
                <a:cs typeface="Arial"/>
              </a:rPr>
              <a:t>Adjustment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–</a:t>
            </a:r>
            <a:r>
              <a:rPr sz="1600" spc="-1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"/>
                <a:cs typeface="Arial"/>
              </a:rPr>
              <a:t>Adjusting 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decrease 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increase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hours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term.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Arial"/>
              <a:cs typeface="Arial"/>
            </a:endParaRPr>
          </a:p>
          <a:p>
            <a:pPr marL="12700" marR="27305" indent="-635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Amend</a:t>
            </a:r>
            <a:r>
              <a:rPr sz="1600" b="1" spc="75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–</a:t>
            </a:r>
            <a:r>
              <a:rPr sz="1600" spc="-10" dirty="0">
                <a:latin typeface="Arial Narrow"/>
                <a:cs typeface="Arial Narrow"/>
              </a:rPr>
              <a:t> </a:t>
            </a:r>
            <a:r>
              <a:rPr sz="1600" spc="-5" dirty="0">
                <a:latin typeface="Arial"/>
                <a:cs typeface="Arial"/>
              </a:rPr>
              <a:t>Amending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beginning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ending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non-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cases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also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advance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accelerated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request.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feature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should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used </a:t>
            </a:r>
            <a:r>
              <a:rPr sz="1600" dirty="0">
                <a:latin typeface="Arial"/>
                <a:cs typeface="Arial"/>
              </a:rPr>
              <a:t> 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correcting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something,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other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original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20" dirty="0">
                <a:latin typeface="Arial"/>
                <a:cs typeface="Arial"/>
              </a:rPr>
              <a:t>Terminate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 Narrow"/>
                <a:cs typeface="Arial Narrow"/>
              </a:rPr>
              <a:t>–</a:t>
            </a:r>
            <a:r>
              <a:rPr sz="1600" spc="60" dirty="0">
                <a:latin typeface="Arial Narrow"/>
                <a:cs typeface="Arial Narrow"/>
              </a:rPr>
              <a:t> </a:t>
            </a:r>
            <a:r>
              <a:rPr sz="1600" spc="-20" dirty="0">
                <a:latin typeface="Arial"/>
                <a:cs typeface="Arial"/>
              </a:rPr>
              <a:t>Terminating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allows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report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when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 longer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attending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(dropped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zero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credits).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124200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76200"/>
                </a:moveTo>
                <a:lnTo>
                  <a:pt x="457200" y="76200"/>
                </a:lnTo>
                <a:lnTo>
                  <a:pt x="457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4600" y="3124200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76200"/>
                </a:moveTo>
                <a:lnTo>
                  <a:pt x="457200" y="76200"/>
                </a:lnTo>
                <a:lnTo>
                  <a:pt x="457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0" y="26670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400"/>
                </a:moveTo>
                <a:lnTo>
                  <a:pt x="152400" y="152400"/>
                </a:ln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1200" y="2895599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457200" y="76200"/>
                </a:moveTo>
                <a:lnTo>
                  <a:pt x="152400" y="76200"/>
                </a:lnTo>
                <a:lnTo>
                  <a:pt x="152400" y="0"/>
                </a:lnTo>
                <a:lnTo>
                  <a:pt x="0" y="0"/>
                </a:lnTo>
                <a:lnTo>
                  <a:pt x="0" y="76200"/>
                </a:lnTo>
                <a:lnTo>
                  <a:pt x="0" y="152400"/>
                </a:lnTo>
                <a:lnTo>
                  <a:pt x="457200" y="152400"/>
                </a:lnTo>
                <a:lnTo>
                  <a:pt x="457200" y="762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4600" y="2971800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76200"/>
                </a:moveTo>
                <a:lnTo>
                  <a:pt x="457200" y="76200"/>
                </a:lnTo>
                <a:lnTo>
                  <a:pt x="457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28599" y="304800"/>
            <a:ext cx="8764905" cy="5974080"/>
            <a:chOff x="228599" y="304800"/>
            <a:chExt cx="8764905" cy="5974080"/>
          </a:xfrm>
        </p:grpSpPr>
        <p:sp>
          <p:nvSpPr>
            <p:cNvPr id="8" name="object 8"/>
            <p:cNvSpPr/>
            <p:nvPr/>
          </p:nvSpPr>
          <p:spPr>
            <a:xfrm>
              <a:off x="1371599" y="2438401"/>
              <a:ext cx="5257800" cy="304800"/>
            </a:xfrm>
            <a:custGeom>
              <a:avLst/>
              <a:gdLst/>
              <a:ahLst/>
              <a:cxnLst/>
              <a:rect l="l" t="t" r="r" b="b"/>
              <a:pathLst>
                <a:path w="5257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207000" y="0"/>
                  </a:lnTo>
                  <a:lnTo>
                    <a:pt x="5226772" y="3992"/>
                  </a:lnTo>
                  <a:lnTo>
                    <a:pt x="5242920" y="14879"/>
                  </a:lnTo>
                  <a:lnTo>
                    <a:pt x="5253807" y="31027"/>
                  </a:lnTo>
                  <a:lnTo>
                    <a:pt x="5257800" y="50800"/>
                  </a:lnTo>
                  <a:lnTo>
                    <a:pt x="5257800" y="254000"/>
                  </a:lnTo>
                  <a:lnTo>
                    <a:pt x="5253807" y="273772"/>
                  </a:lnTo>
                  <a:lnTo>
                    <a:pt x="5242920" y="289920"/>
                  </a:lnTo>
                  <a:lnTo>
                    <a:pt x="5226772" y="300807"/>
                  </a:lnTo>
                  <a:lnTo>
                    <a:pt x="5207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79476"/>
              <a:ext cx="8689847" cy="589940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304800"/>
              <a:ext cx="8686800" cy="58959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8284" y="3262883"/>
              <a:ext cx="7647431" cy="15636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9996" y="3259835"/>
              <a:ext cx="7662671" cy="16001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85799" y="3200400"/>
              <a:ext cx="7620000" cy="1535430"/>
            </a:xfrm>
            <a:custGeom>
              <a:avLst/>
              <a:gdLst/>
              <a:ahLst/>
              <a:cxnLst/>
              <a:rect l="l" t="t" r="r" b="b"/>
              <a:pathLst>
                <a:path w="7620000" h="1535429">
                  <a:moveTo>
                    <a:pt x="7620000" y="0"/>
                  </a:moveTo>
                  <a:lnTo>
                    <a:pt x="0" y="0"/>
                  </a:lnTo>
                  <a:lnTo>
                    <a:pt x="0" y="1535112"/>
                  </a:lnTo>
                  <a:lnTo>
                    <a:pt x="7620000" y="1535112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799" y="3200400"/>
              <a:ext cx="7620000" cy="1535430"/>
            </a:xfrm>
            <a:custGeom>
              <a:avLst/>
              <a:gdLst/>
              <a:ahLst/>
              <a:cxnLst/>
              <a:rect l="l" t="t" r="r" b="b"/>
              <a:pathLst>
                <a:path w="7620000" h="1535429">
                  <a:moveTo>
                    <a:pt x="0" y="0"/>
                  </a:moveTo>
                  <a:lnTo>
                    <a:pt x="7620000" y="0"/>
                  </a:lnTo>
                  <a:lnTo>
                    <a:pt x="7620000" y="1535112"/>
                  </a:lnTo>
                  <a:lnTo>
                    <a:pt x="0" y="153511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64540" y="3106219"/>
            <a:ext cx="7379970" cy="156210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12700" marR="13906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Adjust 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if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want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increase or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decrease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number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credits.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Adjustments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are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used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when 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still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has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remaining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credits.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(1)Double-click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Access</a:t>
            </a:r>
            <a:r>
              <a:rPr sz="1600" spc="-5" dirty="0">
                <a:latin typeface="Arial"/>
                <a:cs typeface="Arial"/>
              </a:rPr>
              <a:t> 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57350" y="2647951"/>
            <a:ext cx="5676900" cy="419100"/>
            <a:chOff x="1657350" y="2647951"/>
            <a:chExt cx="5676900" cy="419100"/>
          </a:xfrm>
        </p:grpSpPr>
        <p:sp>
          <p:nvSpPr>
            <p:cNvPr id="17" name="object 17"/>
            <p:cNvSpPr/>
            <p:nvPr/>
          </p:nvSpPr>
          <p:spPr>
            <a:xfrm>
              <a:off x="1676400" y="2667001"/>
              <a:ext cx="5638800" cy="381000"/>
            </a:xfrm>
            <a:custGeom>
              <a:avLst/>
              <a:gdLst/>
              <a:ahLst/>
              <a:cxnLst/>
              <a:rect l="l" t="t" r="r" b="b"/>
              <a:pathLst>
                <a:path w="56388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5575300" y="0"/>
                  </a:lnTo>
                  <a:lnTo>
                    <a:pt x="5600014" y="4990"/>
                  </a:lnTo>
                  <a:lnTo>
                    <a:pt x="5620199" y="18600"/>
                  </a:lnTo>
                  <a:lnTo>
                    <a:pt x="5633809" y="38785"/>
                  </a:lnTo>
                  <a:lnTo>
                    <a:pt x="5638800" y="63500"/>
                  </a:lnTo>
                  <a:lnTo>
                    <a:pt x="5638800" y="317500"/>
                  </a:lnTo>
                  <a:lnTo>
                    <a:pt x="5633809" y="342214"/>
                  </a:lnTo>
                  <a:lnTo>
                    <a:pt x="5620199" y="362399"/>
                  </a:lnTo>
                  <a:lnTo>
                    <a:pt x="5600014" y="376009"/>
                  </a:lnTo>
                  <a:lnTo>
                    <a:pt x="55753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8067" y="2784347"/>
              <a:ext cx="678179" cy="1203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42159" y="2759964"/>
              <a:ext cx="678179" cy="11887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095500" y="281940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7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15767" y="2784347"/>
              <a:ext cx="678179" cy="1203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9859" y="2759964"/>
              <a:ext cx="678179" cy="11887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133600" y="2667000"/>
              <a:ext cx="1181100" cy="304800"/>
            </a:xfrm>
            <a:custGeom>
              <a:avLst/>
              <a:gdLst/>
              <a:ahLst/>
              <a:cxnLst/>
              <a:rect l="l" t="t" r="r" b="b"/>
              <a:pathLst>
                <a:path w="1181100" h="304800">
                  <a:moveTo>
                    <a:pt x="11811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1181100" y="304800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79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5319" y="6307439"/>
            <a:ext cx="8953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8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152400"/>
            <a:ext cx="8764905" cy="6593205"/>
            <a:chOff x="152400" y="152400"/>
            <a:chExt cx="8764905" cy="6593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6" y="227088"/>
              <a:ext cx="8689835" cy="65181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2400"/>
              <a:ext cx="8686800" cy="6515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2683" y="1984248"/>
              <a:ext cx="6656831" cy="10012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4396" y="1981200"/>
              <a:ext cx="6711695" cy="10393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00200" y="1922462"/>
            <a:ext cx="6629400" cy="973455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0" dirty="0">
                <a:latin typeface="Arial"/>
                <a:cs typeface="Arial"/>
              </a:rPr>
              <a:t>Changing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  <a:p>
            <a:pPr marL="90805" marR="12382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Each certifying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official 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assigned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temporary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password.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ADMIN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BUTTON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1905006"/>
            <a:ext cx="838200" cy="758825"/>
          </a:xfrm>
          <a:custGeom>
            <a:avLst/>
            <a:gdLst/>
            <a:ahLst/>
            <a:cxnLst/>
            <a:rect l="l" t="t" r="r" b="b"/>
            <a:pathLst>
              <a:path w="838200" h="758825">
                <a:moveTo>
                  <a:pt x="0" y="126466"/>
                </a:moveTo>
                <a:lnTo>
                  <a:pt x="9939" y="77238"/>
                </a:lnTo>
                <a:lnTo>
                  <a:pt x="37045" y="37039"/>
                </a:lnTo>
                <a:lnTo>
                  <a:pt x="77248" y="9937"/>
                </a:lnTo>
                <a:lnTo>
                  <a:pt x="126479" y="0"/>
                </a:lnTo>
                <a:lnTo>
                  <a:pt x="711733" y="0"/>
                </a:lnTo>
                <a:lnTo>
                  <a:pt x="760956" y="9937"/>
                </a:lnTo>
                <a:lnTo>
                  <a:pt x="801155" y="37039"/>
                </a:lnTo>
                <a:lnTo>
                  <a:pt x="828260" y="77238"/>
                </a:lnTo>
                <a:lnTo>
                  <a:pt x="838200" y="126466"/>
                </a:lnTo>
                <a:lnTo>
                  <a:pt x="838200" y="632345"/>
                </a:lnTo>
                <a:lnTo>
                  <a:pt x="828260" y="681576"/>
                </a:lnTo>
                <a:lnTo>
                  <a:pt x="801155" y="721779"/>
                </a:lnTo>
                <a:lnTo>
                  <a:pt x="760956" y="748885"/>
                </a:lnTo>
                <a:lnTo>
                  <a:pt x="711733" y="758825"/>
                </a:lnTo>
                <a:lnTo>
                  <a:pt x="126479" y="758825"/>
                </a:lnTo>
                <a:lnTo>
                  <a:pt x="77248" y="748885"/>
                </a:lnTo>
                <a:lnTo>
                  <a:pt x="37045" y="721779"/>
                </a:lnTo>
                <a:lnTo>
                  <a:pt x="9939" y="681576"/>
                </a:lnTo>
                <a:lnTo>
                  <a:pt x="0" y="632345"/>
                </a:lnTo>
                <a:lnTo>
                  <a:pt x="0" y="126466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304812"/>
            <a:ext cx="8764905" cy="5869305"/>
            <a:chOff x="228600" y="304812"/>
            <a:chExt cx="8764905" cy="5869305"/>
          </a:xfrm>
        </p:grpSpPr>
        <p:sp>
          <p:nvSpPr>
            <p:cNvPr id="3" name="object 3"/>
            <p:cNvSpPr/>
            <p:nvPr/>
          </p:nvSpPr>
          <p:spPr>
            <a:xfrm>
              <a:off x="2286000" y="1143001"/>
              <a:ext cx="990600" cy="304800"/>
            </a:xfrm>
            <a:custGeom>
              <a:avLst/>
              <a:gdLst/>
              <a:ahLst/>
              <a:cxnLst/>
              <a:rect l="l" t="t" r="r" b="b"/>
              <a:pathLst>
                <a:path w="990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939800" y="0"/>
                  </a:lnTo>
                  <a:lnTo>
                    <a:pt x="959572" y="3992"/>
                  </a:lnTo>
                  <a:lnTo>
                    <a:pt x="975720" y="14879"/>
                  </a:lnTo>
                  <a:lnTo>
                    <a:pt x="986607" y="31027"/>
                  </a:lnTo>
                  <a:lnTo>
                    <a:pt x="990600" y="50800"/>
                  </a:lnTo>
                  <a:lnTo>
                    <a:pt x="990600" y="254000"/>
                  </a:lnTo>
                  <a:lnTo>
                    <a:pt x="986607" y="273772"/>
                  </a:lnTo>
                  <a:lnTo>
                    <a:pt x="975720" y="289920"/>
                  </a:lnTo>
                  <a:lnTo>
                    <a:pt x="959572" y="300807"/>
                  </a:lnTo>
                  <a:lnTo>
                    <a:pt x="939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79476"/>
              <a:ext cx="8689847" cy="57942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304812"/>
              <a:ext cx="8686799" cy="57911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283" y="4863084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0996" y="5529300"/>
              <a:ext cx="5106923" cy="12626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66800" y="4800600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CERTS </a:t>
            </a:r>
            <a:r>
              <a:rPr sz="1600" spc="-5" dirty="0">
                <a:latin typeface="Arial"/>
                <a:cs typeface="Arial"/>
              </a:rPr>
              <a:t>tab. 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76400" y="906780"/>
            <a:ext cx="1924050" cy="1339850"/>
            <a:chOff x="1676400" y="906780"/>
            <a:chExt cx="1924050" cy="133985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5" y="1083563"/>
              <a:ext cx="740663" cy="1691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868" y="1059180"/>
              <a:ext cx="740663" cy="1691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38400" y="11430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43200" y="1219201"/>
              <a:ext cx="838200" cy="304800"/>
            </a:xfrm>
            <a:custGeom>
              <a:avLst/>
              <a:gdLst/>
              <a:ahLst/>
              <a:cxnLst/>
              <a:rect l="l" t="t" r="r" b="b"/>
              <a:pathLst>
                <a:path w="8382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787400" y="0"/>
                  </a:lnTo>
                  <a:lnTo>
                    <a:pt x="807172" y="3992"/>
                  </a:lnTo>
                  <a:lnTo>
                    <a:pt x="823320" y="14879"/>
                  </a:lnTo>
                  <a:lnTo>
                    <a:pt x="834207" y="31027"/>
                  </a:lnTo>
                  <a:lnTo>
                    <a:pt x="838200" y="50800"/>
                  </a:lnTo>
                  <a:lnTo>
                    <a:pt x="838200" y="254000"/>
                  </a:lnTo>
                  <a:lnTo>
                    <a:pt x="834207" y="273772"/>
                  </a:lnTo>
                  <a:lnTo>
                    <a:pt x="823320" y="289920"/>
                  </a:lnTo>
                  <a:lnTo>
                    <a:pt x="807172" y="300807"/>
                  </a:lnTo>
                  <a:lnTo>
                    <a:pt x="7874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3975" y="931163"/>
              <a:ext cx="740663" cy="169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8068" y="906780"/>
              <a:ext cx="740663" cy="1691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33600" y="9906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783" y="1833371"/>
              <a:ext cx="688847" cy="411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76400" y="1809749"/>
              <a:ext cx="685800" cy="38100"/>
            </a:xfrm>
            <a:custGeom>
              <a:avLst/>
              <a:gdLst/>
              <a:ahLst/>
              <a:cxnLst/>
              <a:rect l="l" t="t" r="r" b="b"/>
              <a:pathLst>
                <a:path w="685800" h="38100">
                  <a:moveTo>
                    <a:pt x="6858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38100"/>
                  </a:lnTo>
                  <a:lnTo>
                    <a:pt x="685800" y="38100"/>
                  </a:lnTo>
                  <a:lnTo>
                    <a:pt x="685800" y="1905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19071" y="2205227"/>
              <a:ext cx="688847" cy="411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95450" y="2181224"/>
              <a:ext cx="685800" cy="38100"/>
            </a:xfrm>
            <a:custGeom>
              <a:avLst/>
              <a:gdLst/>
              <a:ahLst/>
              <a:cxnLst/>
              <a:rect l="l" t="t" r="r" b="b"/>
              <a:pathLst>
                <a:path w="685800" h="38100">
                  <a:moveTo>
                    <a:pt x="68580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0" y="38100"/>
                  </a:lnTo>
                  <a:lnTo>
                    <a:pt x="685800" y="38100"/>
                  </a:lnTo>
                  <a:lnTo>
                    <a:pt x="685800" y="1905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95450" y="1828799"/>
              <a:ext cx="685800" cy="371475"/>
            </a:xfrm>
            <a:custGeom>
              <a:avLst/>
              <a:gdLst/>
              <a:ahLst/>
              <a:cxnLst/>
              <a:rect l="l" t="t" r="r" b="b"/>
              <a:pathLst>
                <a:path w="685800" h="371475">
                  <a:moveTo>
                    <a:pt x="666750" y="250926"/>
                  </a:moveTo>
                  <a:lnTo>
                    <a:pt x="0" y="250926"/>
                  </a:lnTo>
                  <a:lnTo>
                    <a:pt x="0" y="371475"/>
                  </a:lnTo>
                  <a:lnTo>
                    <a:pt x="666750" y="371475"/>
                  </a:lnTo>
                  <a:lnTo>
                    <a:pt x="666750" y="250926"/>
                  </a:lnTo>
                  <a:close/>
                </a:path>
                <a:path w="685800" h="371475">
                  <a:moveTo>
                    <a:pt x="6858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685800" y="76200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80</a:t>
            </a:fld>
            <a:endParaRPr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2550" y="1581153"/>
            <a:ext cx="1638300" cy="1257300"/>
            <a:chOff x="1352550" y="1581153"/>
            <a:chExt cx="1638300" cy="1257300"/>
          </a:xfrm>
        </p:grpSpPr>
        <p:sp>
          <p:nvSpPr>
            <p:cNvPr id="3" name="object 3"/>
            <p:cNvSpPr/>
            <p:nvPr/>
          </p:nvSpPr>
          <p:spPr>
            <a:xfrm>
              <a:off x="1524000" y="1600203"/>
              <a:ext cx="1447800" cy="1143000"/>
            </a:xfrm>
            <a:custGeom>
              <a:avLst/>
              <a:gdLst/>
              <a:ahLst/>
              <a:cxnLst/>
              <a:rect l="l" t="t" r="r" b="b"/>
              <a:pathLst>
                <a:path w="1447800" h="1143000">
                  <a:moveTo>
                    <a:pt x="0" y="190500"/>
                  </a:moveTo>
                  <a:lnTo>
                    <a:pt x="5031" y="146821"/>
                  </a:lnTo>
                  <a:lnTo>
                    <a:pt x="19363" y="106724"/>
                  </a:lnTo>
                  <a:lnTo>
                    <a:pt x="41851" y="71353"/>
                  </a:lnTo>
                  <a:lnTo>
                    <a:pt x="71353" y="41851"/>
                  </a:lnTo>
                  <a:lnTo>
                    <a:pt x="106724" y="19363"/>
                  </a:lnTo>
                  <a:lnTo>
                    <a:pt x="146821" y="5031"/>
                  </a:lnTo>
                  <a:lnTo>
                    <a:pt x="190500" y="0"/>
                  </a:lnTo>
                  <a:lnTo>
                    <a:pt x="1257300" y="0"/>
                  </a:lnTo>
                  <a:lnTo>
                    <a:pt x="1300978" y="5031"/>
                  </a:lnTo>
                  <a:lnTo>
                    <a:pt x="1341075" y="19363"/>
                  </a:lnTo>
                  <a:lnTo>
                    <a:pt x="1376446" y="41851"/>
                  </a:lnTo>
                  <a:lnTo>
                    <a:pt x="1405948" y="71353"/>
                  </a:lnTo>
                  <a:lnTo>
                    <a:pt x="1428436" y="106724"/>
                  </a:lnTo>
                  <a:lnTo>
                    <a:pt x="1442768" y="146821"/>
                  </a:lnTo>
                  <a:lnTo>
                    <a:pt x="1447800" y="190500"/>
                  </a:lnTo>
                  <a:lnTo>
                    <a:pt x="1447800" y="952487"/>
                  </a:lnTo>
                  <a:lnTo>
                    <a:pt x="1442768" y="996170"/>
                  </a:lnTo>
                  <a:lnTo>
                    <a:pt x="1428436" y="1036270"/>
                  </a:lnTo>
                  <a:lnTo>
                    <a:pt x="1405948" y="1071644"/>
                  </a:lnTo>
                  <a:lnTo>
                    <a:pt x="1376446" y="1101147"/>
                  </a:lnTo>
                  <a:lnTo>
                    <a:pt x="1341075" y="1123636"/>
                  </a:lnTo>
                  <a:lnTo>
                    <a:pt x="1300978" y="1137968"/>
                  </a:lnTo>
                  <a:lnTo>
                    <a:pt x="1257300" y="1143000"/>
                  </a:lnTo>
                  <a:lnTo>
                    <a:pt x="190500" y="1143000"/>
                  </a:lnTo>
                  <a:lnTo>
                    <a:pt x="146821" y="1137968"/>
                  </a:lnTo>
                  <a:lnTo>
                    <a:pt x="106724" y="1123636"/>
                  </a:lnTo>
                  <a:lnTo>
                    <a:pt x="71353" y="1101147"/>
                  </a:lnTo>
                  <a:lnTo>
                    <a:pt x="41851" y="1071644"/>
                  </a:lnTo>
                  <a:lnTo>
                    <a:pt x="19363" y="1036270"/>
                  </a:lnTo>
                  <a:lnTo>
                    <a:pt x="5031" y="996170"/>
                  </a:lnTo>
                  <a:lnTo>
                    <a:pt x="0" y="952487"/>
                  </a:lnTo>
                  <a:lnTo>
                    <a:pt x="0" y="190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1600" y="2438401"/>
              <a:ext cx="457200" cy="381000"/>
            </a:xfrm>
            <a:custGeom>
              <a:avLst/>
              <a:gdLst/>
              <a:ahLst/>
              <a:cxnLst/>
              <a:rect l="l" t="t" r="r" b="b"/>
              <a:pathLst>
                <a:path w="4572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393700" y="0"/>
                  </a:lnTo>
                  <a:lnTo>
                    <a:pt x="418414" y="4990"/>
                  </a:lnTo>
                  <a:lnTo>
                    <a:pt x="438599" y="18600"/>
                  </a:lnTo>
                  <a:lnTo>
                    <a:pt x="452209" y="38785"/>
                  </a:lnTo>
                  <a:lnTo>
                    <a:pt x="457200" y="63500"/>
                  </a:lnTo>
                  <a:lnTo>
                    <a:pt x="457200" y="317500"/>
                  </a:lnTo>
                  <a:lnTo>
                    <a:pt x="452209" y="342214"/>
                  </a:lnTo>
                  <a:lnTo>
                    <a:pt x="438599" y="362399"/>
                  </a:lnTo>
                  <a:lnTo>
                    <a:pt x="418414" y="376009"/>
                  </a:lnTo>
                  <a:lnTo>
                    <a:pt x="3937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752600" y="990601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0" y="25400"/>
                </a:moveTo>
                <a:lnTo>
                  <a:pt x="1995" y="15510"/>
                </a:lnTo>
                <a:lnTo>
                  <a:pt x="7437" y="7437"/>
                </a:lnTo>
                <a:lnTo>
                  <a:pt x="15510" y="1995"/>
                </a:lnTo>
                <a:lnTo>
                  <a:pt x="25400" y="0"/>
                </a:lnTo>
                <a:lnTo>
                  <a:pt x="431800" y="0"/>
                </a:lnTo>
                <a:lnTo>
                  <a:pt x="441689" y="1995"/>
                </a:lnTo>
                <a:lnTo>
                  <a:pt x="449762" y="7437"/>
                </a:lnTo>
                <a:lnTo>
                  <a:pt x="455204" y="15510"/>
                </a:lnTo>
                <a:lnTo>
                  <a:pt x="457200" y="25400"/>
                </a:lnTo>
                <a:lnTo>
                  <a:pt x="457200" y="127000"/>
                </a:lnTo>
                <a:lnTo>
                  <a:pt x="455204" y="136883"/>
                </a:lnTo>
                <a:lnTo>
                  <a:pt x="449762" y="144957"/>
                </a:lnTo>
                <a:lnTo>
                  <a:pt x="441689" y="150402"/>
                </a:lnTo>
                <a:lnTo>
                  <a:pt x="431800" y="152400"/>
                </a:lnTo>
                <a:lnTo>
                  <a:pt x="25400" y="152400"/>
                </a:lnTo>
                <a:lnTo>
                  <a:pt x="15510" y="150402"/>
                </a:lnTo>
                <a:lnTo>
                  <a:pt x="7437" y="144957"/>
                </a:lnTo>
                <a:lnTo>
                  <a:pt x="1995" y="136883"/>
                </a:lnTo>
                <a:lnTo>
                  <a:pt x="0" y="127000"/>
                </a:lnTo>
                <a:lnTo>
                  <a:pt x="0" y="254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52400" y="304800"/>
            <a:ext cx="8526780" cy="6219825"/>
            <a:chOff x="152400" y="304800"/>
            <a:chExt cx="8526780" cy="6219825"/>
          </a:xfrm>
        </p:grpSpPr>
        <p:sp>
          <p:nvSpPr>
            <p:cNvPr id="7" name="object 7"/>
            <p:cNvSpPr/>
            <p:nvPr/>
          </p:nvSpPr>
          <p:spPr>
            <a:xfrm>
              <a:off x="2514600" y="2057401"/>
              <a:ext cx="685800" cy="228600"/>
            </a:xfrm>
            <a:custGeom>
              <a:avLst/>
              <a:gdLst/>
              <a:ahLst/>
              <a:cxnLst/>
              <a:rect l="l" t="t" r="r" b="b"/>
              <a:pathLst>
                <a:path w="685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647700" y="0"/>
                  </a:lnTo>
                  <a:lnTo>
                    <a:pt x="662531" y="2993"/>
                  </a:lnTo>
                  <a:lnTo>
                    <a:pt x="674641" y="11158"/>
                  </a:lnTo>
                  <a:lnTo>
                    <a:pt x="682806" y="23268"/>
                  </a:lnTo>
                  <a:lnTo>
                    <a:pt x="685800" y="38100"/>
                  </a:lnTo>
                  <a:lnTo>
                    <a:pt x="685800" y="190500"/>
                  </a:lnTo>
                  <a:lnTo>
                    <a:pt x="682806" y="205331"/>
                  </a:lnTo>
                  <a:lnTo>
                    <a:pt x="674641" y="217441"/>
                  </a:lnTo>
                  <a:lnTo>
                    <a:pt x="662531" y="225606"/>
                  </a:lnTo>
                  <a:lnTo>
                    <a:pt x="647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0475" y="379476"/>
              <a:ext cx="7918703" cy="58613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799" y="304800"/>
              <a:ext cx="7915275" cy="58578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4756403"/>
              <a:ext cx="7876031" cy="17343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6" y="4753356"/>
              <a:ext cx="7900415" cy="17708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2400" y="4694237"/>
              <a:ext cx="7848600" cy="1706880"/>
            </a:xfrm>
            <a:custGeom>
              <a:avLst/>
              <a:gdLst/>
              <a:ahLst/>
              <a:cxnLst/>
              <a:rect l="l" t="t" r="r" b="b"/>
              <a:pathLst>
                <a:path w="7848600" h="1706879">
                  <a:moveTo>
                    <a:pt x="7848600" y="0"/>
                  </a:moveTo>
                  <a:lnTo>
                    <a:pt x="0" y="0"/>
                  </a:lnTo>
                  <a:lnTo>
                    <a:pt x="0" y="1706562"/>
                  </a:lnTo>
                  <a:lnTo>
                    <a:pt x="7848600" y="1706562"/>
                  </a:lnTo>
                  <a:lnTo>
                    <a:pt x="784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2400" y="4694237"/>
            <a:ext cx="7848600" cy="1706880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91440" marR="15494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arrow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virtual record,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endParaRPr sz="1600">
              <a:latin typeface="Arial"/>
              <a:cs typeface="Arial"/>
            </a:endParaRPr>
          </a:p>
          <a:p>
            <a:pPr marL="91440" marR="556895">
              <a:lnSpc>
                <a:spcPct val="150000"/>
              </a:lnSpc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ADJUST.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bottom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½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opens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190750" y="514351"/>
            <a:ext cx="800100" cy="800100"/>
            <a:chOff x="2190750" y="514351"/>
            <a:chExt cx="800100" cy="800100"/>
          </a:xfrm>
        </p:grpSpPr>
        <p:sp>
          <p:nvSpPr>
            <p:cNvPr id="15" name="object 15"/>
            <p:cNvSpPr/>
            <p:nvPr/>
          </p:nvSpPr>
          <p:spPr>
            <a:xfrm>
              <a:off x="2209800" y="1143001"/>
              <a:ext cx="762000" cy="152400"/>
            </a:xfrm>
            <a:custGeom>
              <a:avLst/>
              <a:gdLst/>
              <a:ahLst/>
              <a:cxnLst/>
              <a:rect l="l" t="t" r="r" b="b"/>
              <a:pathLst>
                <a:path w="762000" h="152400">
                  <a:moveTo>
                    <a:pt x="0" y="25400"/>
                  </a:move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736600" y="0"/>
                  </a:lnTo>
                  <a:lnTo>
                    <a:pt x="746489" y="1995"/>
                  </a:lnTo>
                  <a:lnTo>
                    <a:pt x="754562" y="7437"/>
                  </a:lnTo>
                  <a:lnTo>
                    <a:pt x="760004" y="15510"/>
                  </a:lnTo>
                  <a:lnTo>
                    <a:pt x="762000" y="25400"/>
                  </a:lnTo>
                  <a:lnTo>
                    <a:pt x="762000" y="127000"/>
                  </a:lnTo>
                  <a:lnTo>
                    <a:pt x="760004" y="136883"/>
                  </a:lnTo>
                  <a:lnTo>
                    <a:pt x="754562" y="144957"/>
                  </a:lnTo>
                  <a:lnTo>
                    <a:pt x="746489" y="150402"/>
                  </a:lnTo>
                  <a:lnTo>
                    <a:pt x="736600" y="152400"/>
                  </a:lnTo>
                  <a:lnTo>
                    <a:pt x="25400" y="152400"/>
                  </a:lnTo>
                  <a:lnTo>
                    <a:pt x="15510" y="150402"/>
                  </a:lnTo>
                  <a:lnTo>
                    <a:pt x="7437" y="144957"/>
                  </a:lnTo>
                  <a:lnTo>
                    <a:pt x="1995" y="136883"/>
                  </a:lnTo>
                  <a:lnTo>
                    <a:pt x="0" y="127000"/>
                  </a:lnTo>
                  <a:lnTo>
                    <a:pt x="0" y="254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09800" y="533401"/>
              <a:ext cx="685800" cy="228600"/>
            </a:xfrm>
            <a:custGeom>
              <a:avLst/>
              <a:gdLst/>
              <a:ahLst/>
              <a:cxnLst/>
              <a:rect l="l" t="t" r="r" b="b"/>
              <a:pathLst>
                <a:path w="6858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647700" y="0"/>
                  </a:lnTo>
                  <a:lnTo>
                    <a:pt x="662531" y="2993"/>
                  </a:lnTo>
                  <a:lnTo>
                    <a:pt x="674641" y="11158"/>
                  </a:lnTo>
                  <a:lnTo>
                    <a:pt x="682806" y="23268"/>
                  </a:lnTo>
                  <a:lnTo>
                    <a:pt x="685800" y="38100"/>
                  </a:lnTo>
                  <a:lnTo>
                    <a:pt x="685800" y="190500"/>
                  </a:lnTo>
                  <a:lnTo>
                    <a:pt x="682806" y="205331"/>
                  </a:lnTo>
                  <a:lnTo>
                    <a:pt x="674641" y="217441"/>
                  </a:lnTo>
                  <a:lnTo>
                    <a:pt x="662531" y="225606"/>
                  </a:lnTo>
                  <a:lnTo>
                    <a:pt x="6477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81</a:t>
            </a:fld>
            <a:endParaRPr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62570" y="6275323"/>
            <a:ext cx="1155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85404" y="6307439"/>
            <a:ext cx="9017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8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7200" y="76212"/>
            <a:ext cx="8240395" cy="6737984"/>
            <a:chOff x="457200" y="76212"/>
            <a:chExt cx="8240395" cy="67379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5" y="150876"/>
              <a:ext cx="8165591" cy="6022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76212"/>
              <a:ext cx="8162925" cy="60197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884" y="4558284"/>
              <a:ext cx="7418831" cy="22235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596" y="4555235"/>
              <a:ext cx="7432546" cy="22585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4400" y="4495799"/>
              <a:ext cx="7391400" cy="2195830"/>
            </a:xfrm>
            <a:custGeom>
              <a:avLst/>
              <a:gdLst/>
              <a:ahLst/>
              <a:cxnLst/>
              <a:rect l="l" t="t" r="r" b="b"/>
              <a:pathLst>
                <a:path w="7391400" h="2195829">
                  <a:moveTo>
                    <a:pt x="7391400" y="0"/>
                  </a:moveTo>
                  <a:lnTo>
                    <a:pt x="0" y="0"/>
                  </a:lnTo>
                  <a:lnTo>
                    <a:pt x="0" y="2195512"/>
                  </a:lnTo>
                  <a:lnTo>
                    <a:pt x="7391400" y="2195512"/>
                  </a:lnTo>
                  <a:lnTo>
                    <a:pt x="7391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14400" y="4495799"/>
              <a:ext cx="7391400" cy="2195830"/>
            </a:xfrm>
            <a:custGeom>
              <a:avLst/>
              <a:gdLst/>
              <a:ahLst/>
              <a:cxnLst/>
              <a:rect l="l" t="t" r="r" b="b"/>
              <a:pathLst>
                <a:path w="7391400" h="2195829">
                  <a:moveTo>
                    <a:pt x="0" y="0"/>
                  </a:moveTo>
                  <a:lnTo>
                    <a:pt x="7391400" y="0"/>
                  </a:lnTo>
                  <a:lnTo>
                    <a:pt x="7391400" y="2195512"/>
                  </a:lnTo>
                  <a:lnTo>
                    <a:pt x="0" y="219551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3139" y="4401619"/>
            <a:ext cx="7157084" cy="22205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5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now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make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fields: </a:t>
            </a:r>
            <a:r>
              <a:rPr sz="1600" spc="-5" dirty="0">
                <a:latin typeface="Arial"/>
                <a:cs typeface="Arial"/>
              </a:rPr>
              <a:t>Res,</a:t>
            </a:r>
            <a:r>
              <a:rPr sz="1600" dirty="0">
                <a:latin typeface="Arial"/>
                <a:cs typeface="Arial"/>
              </a:rPr>
              <a:t> Dist, </a:t>
            </a:r>
            <a:r>
              <a:rPr sz="1600" spc="-5" dirty="0">
                <a:latin typeface="Arial"/>
                <a:cs typeface="Arial"/>
              </a:rPr>
              <a:t>R/D,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Clock,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Tuition,</a:t>
            </a:r>
            <a:r>
              <a:rPr sz="1600" spc="-5" dirty="0">
                <a:latin typeface="Arial"/>
                <a:cs typeface="Arial"/>
              </a:rPr>
              <a:t> Fees,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Training</a:t>
            </a:r>
            <a:r>
              <a:rPr sz="1600" spc="-20" dirty="0">
                <a:latin typeface="Arial"/>
                <a:cs typeface="Arial"/>
              </a:rPr>
              <a:t> Time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Full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Time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Equivalent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(graduate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training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only),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(Ch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33),</a:t>
            </a:r>
            <a:endParaRPr sz="1600">
              <a:latin typeface="Arial"/>
              <a:cs typeface="Arial"/>
            </a:endParaRPr>
          </a:p>
          <a:p>
            <a:pPr marL="318770" indent="-30670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1940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down.</a:t>
            </a:r>
            <a:endParaRPr sz="1600">
              <a:latin typeface="Arial"/>
              <a:cs typeface="Arial"/>
            </a:endParaRPr>
          </a:p>
          <a:p>
            <a:pPr marL="12700" marR="483234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19405" algn="l"/>
              </a:tabLst>
            </a:pP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LDA/EFF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(Last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Attendance/Effective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change).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09750" y="830580"/>
            <a:ext cx="5676900" cy="3684270"/>
            <a:chOff x="1809750" y="830580"/>
            <a:chExt cx="5676900" cy="3684270"/>
          </a:xfrm>
        </p:grpSpPr>
        <p:sp>
          <p:nvSpPr>
            <p:cNvPr id="13" name="object 13"/>
            <p:cNvSpPr/>
            <p:nvPr/>
          </p:nvSpPr>
          <p:spPr>
            <a:xfrm>
              <a:off x="3886200" y="3810001"/>
              <a:ext cx="3581400" cy="381000"/>
            </a:xfrm>
            <a:custGeom>
              <a:avLst/>
              <a:gdLst/>
              <a:ahLst/>
              <a:cxnLst/>
              <a:rect l="l" t="t" r="r" b="b"/>
              <a:pathLst>
                <a:path w="35814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3517900" y="0"/>
                  </a:lnTo>
                  <a:lnTo>
                    <a:pt x="3542614" y="4990"/>
                  </a:lnTo>
                  <a:lnTo>
                    <a:pt x="3562799" y="18600"/>
                  </a:lnTo>
                  <a:lnTo>
                    <a:pt x="3576409" y="38785"/>
                  </a:lnTo>
                  <a:lnTo>
                    <a:pt x="3581400" y="63500"/>
                  </a:lnTo>
                  <a:lnTo>
                    <a:pt x="3581400" y="317500"/>
                  </a:lnTo>
                  <a:lnTo>
                    <a:pt x="3576409" y="342214"/>
                  </a:lnTo>
                  <a:lnTo>
                    <a:pt x="3562799" y="362399"/>
                  </a:lnTo>
                  <a:lnTo>
                    <a:pt x="3542614" y="376009"/>
                  </a:lnTo>
                  <a:lnTo>
                    <a:pt x="35179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28800" y="4114801"/>
              <a:ext cx="914400" cy="381000"/>
            </a:xfrm>
            <a:custGeom>
              <a:avLst/>
              <a:gdLst/>
              <a:ahLst/>
              <a:cxnLst/>
              <a:rect l="l" t="t" r="r" b="b"/>
              <a:pathLst>
                <a:path w="9144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850900" y="0"/>
                  </a:lnTo>
                  <a:lnTo>
                    <a:pt x="875614" y="4990"/>
                  </a:lnTo>
                  <a:lnTo>
                    <a:pt x="895799" y="18600"/>
                  </a:lnTo>
                  <a:lnTo>
                    <a:pt x="909409" y="38785"/>
                  </a:lnTo>
                  <a:lnTo>
                    <a:pt x="914400" y="63500"/>
                  </a:lnTo>
                  <a:lnTo>
                    <a:pt x="914400" y="317500"/>
                  </a:lnTo>
                  <a:lnTo>
                    <a:pt x="909409" y="342214"/>
                  </a:lnTo>
                  <a:lnTo>
                    <a:pt x="895799" y="362399"/>
                  </a:lnTo>
                  <a:lnTo>
                    <a:pt x="875614" y="376009"/>
                  </a:lnTo>
                  <a:lnTo>
                    <a:pt x="8509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375" y="1007363"/>
              <a:ext cx="740663" cy="16916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1468" y="982980"/>
              <a:ext cx="740663" cy="1691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667000" y="10668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2575" y="854963"/>
              <a:ext cx="740663" cy="1691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6668" y="830580"/>
              <a:ext cx="740663" cy="16916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362200" y="914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6900" y="3263900"/>
            <a:ext cx="7722870" cy="2940685"/>
            <a:chOff x="596900" y="3263900"/>
            <a:chExt cx="7722870" cy="2940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2084" y="3339084"/>
              <a:ext cx="7647431" cy="28285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796" y="6076835"/>
              <a:ext cx="7511794" cy="1273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600" y="3276600"/>
              <a:ext cx="7620000" cy="2800350"/>
            </a:xfrm>
            <a:custGeom>
              <a:avLst/>
              <a:gdLst/>
              <a:ahLst/>
              <a:cxnLst/>
              <a:rect l="l" t="t" r="r" b="b"/>
              <a:pathLst>
                <a:path w="7620000" h="2800350">
                  <a:moveTo>
                    <a:pt x="7620000" y="0"/>
                  </a:moveTo>
                  <a:lnTo>
                    <a:pt x="0" y="0"/>
                  </a:lnTo>
                  <a:lnTo>
                    <a:pt x="0" y="2800350"/>
                  </a:lnTo>
                  <a:lnTo>
                    <a:pt x="7620000" y="2800350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00" y="3276600"/>
              <a:ext cx="7620000" cy="2800350"/>
            </a:xfrm>
            <a:custGeom>
              <a:avLst/>
              <a:gdLst/>
              <a:ahLst/>
              <a:cxnLst/>
              <a:rect l="l" t="t" r="r" b="b"/>
              <a:pathLst>
                <a:path w="7620000" h="2800350">
                  <a:moveTo>
                    <a:pt x="0" y="0"/>
                  </a:moveTo>
                  <a:lnTo>
                    <a:pt x="7620000" y="0"/>
                  </a:lnTo>
                  <a:lnTo>
                    <a:pt x="7620000" y="2800350"/>
                  </a:lnTo>
                  <a:lnTo>
                    <a:pt x="0" y="28003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8340" y="3182419"/>
            <a:ext cx="7229475" cy="28301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7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r>
              <a:rPr sz="1600" b="1" spc="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(continued)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(4)Based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Mitigating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Circumstances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 </a:t>
            </a:r>
            <a:r>
              <a:rPr sz="1600" spc="-5" dirty="0">
                <a:latin typeface="Arial"/>
                <a:cs typeface="Arial"/>
              </a:rPr>
              <a:t>may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appear.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please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-5" dirty="0">
                <a:latin typeface="Arial"/>
                <a:cs typeface="Arial"/>
              </a:rPr>
              <a:t> 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down.</a:t>
            </a:r>
            <a:endParaRPr sz="1600">
              <a:latin typeface="Arial"/>
              <a:cs typeface="Arial"/>
            </a:endParaRPr>
          </a:p>
          <a:p>
            <a:pPr marL="12700" marR="7239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mitigating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circumstances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list,</a:t>
            </a:r>
            <a:r>
              <a:rPr sz="1600" spc="-5" dirty="0">
                <a:latin typeface="Arial"/>
                <a:cs typeface="Arial"/>
              </a:rPr>
              <a:t> 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Mitigating Circumstance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blank.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reason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dirty="0">
                <a:latin typeface="Arial"/>
                <a:cs typeface="Arial"/>
              </a:rPr>
              <a:t> in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free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i="1" spc="-5" dirty="0">
                <a:latin typeface="Arial"/>
                <a:cs typeface="Arial"/>
              </a:rPr>
              <a:t>See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75-76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adding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Remarks.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3400" y="228600"/>
            <a:ext cx="7847330" cy="3032760"/>
            <a:chOff x="533400" y="228600"/>
            <a:chExt cx="7847330" cy="303276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075" y="303276"/>
              <a:ext cx="7772399" cy="29580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00" y="228600"/>
              <a:ext cx="7769225" cy="295433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172704" y="6294739"/>
            <a:ext cx="20574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5" dirty="0">
                <a:latin typeface="Times New Roman"/>
                <a:cs typeface="Times New Roman"/>
              </a:rPr>
              <a:t>83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1000" y="152400"/>
            <a:ext cx="8516620" cy="6705600"/>
            <a:chOff x="381000" y="152400"/>
            <a:chExt cx="8516620" cy="6705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5676" y="227076"/>
              <a:ext cx="8441434" cy="603199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152400"/>
              <a:ext cx="8439150" cy="6029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4253484"/>
              <a:ext cx="7647431" cy="2590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6753314"/>
              <a:ext cx="7530082" cy="1046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7200" y="4191000"/>
              <a:ext cx="7620000" cy="2562225"/>
            </a:xfrm>
            <a:custGeom>
              <a:avLst/>
              <a:gdLst/>
              <a:ahLst/>
              <a:cxnLst/>
              <a:rect l="l" t="t" r="r" b="b"/>
              <a:pathLst>
                <a:path w="7620000" h="2562225">
                  <a:moveTo>
                    <a:pt x="7620000" y="0"/>
                  </a:moveTo>
                  <a:lnTo>
                    <a:pt x="0" y="0"/>
                  </a:lnTo>
                  <a:lnTo>
                    <a:pt x="0" y="2562225"/>
                  </a:lnTo>
                  <a:lnTo>
                    <a:pt x="7620000" y="2562225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7200" y="4191000"/>
              <a:ext cx="7620000" cy="2562225"/>
            </a:xfrm>
            <a:custGeom>
              <a:avLst/>
              <a:gdLst/>
              <a:ahLst/>
              <a:cxnLst/>
              <a:rect l="l" t="t" r="r" b="b"/>
              <a:pathLst>
                <a:path w="7620000" h="2562225">
                  <a:moveTo>
                    <a:pt x="0" y="0"/>
                  </a:moveTo>
                  <a:lnTo>
                    <a:pt x="7620000" y="0"/>
                  </a:lnTo>
                  <a:lnTo>
                    <a:pt x="7620000" y="2562225"/>
                  </a:lnTo>
                  <a:lnTo>
                    <a:pt x="0" y="256222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35940" y="4096819"/>
            <a:ext cx="7248525" cy="222059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5: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same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codes.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95" dirty="0">
                <a:latin typeface="Arial"/>
                <a:cs typeface="Arial"/>
              </a:rPr>
              <a:t>To</a:t>
            </a:r>
            <a:r>
              <a:rPr sz="1600" spc="-5" dirty="0">
                <a:latin typeface="Arial"/>
                <a:cs typeface="Arial"/>
              </a:rPr>
              <a:t> submit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-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accuracy.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SAVE.</a:t>
            </a:r>
            <a:endParaRPr sz="1600">
              <a:latin typeface="Arial"/>
              <a:cs typeface="Arial"/>
            </a:endParaRPr>
          </a:p>
          <a:p>
            <a:pPr marL="12700" marR="8001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skip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directly 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 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used</a:t>
            </a:r>
            <a:r>
              <a:rPr sz="1600" dirty="0">
                <a:latin typeface="Arial"/>
                <a:cs typeface="Arial"/>
              </a:rPr>
              <a:t> if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right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submit </a:t>
            </a:r>
            <a:r>
              <a:rPr sz="1600" spc="-20" dirty="0">
                <a:latin typeface="Arial"/>
                <a:cs typeface="Arial"/>
              </a:rPr>
              <a:t>later.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20467" y="285751"/>
            <a:ext cx="5266690" cy="3086100"/>
            <a:chOff x="2220467" y="285751"/>
            <a:chExt cx="5266690" cy="3086100"/>
          </a:xfrm>
        </p:grpSpPr>
        <p:sp>
          <p:nvSpPr>
            <p:cNvPr id="11" name="object 11"/>
            <p:cNvSpPr/>
            <p:nvPr/>
          </p:nvSpPr>
          <p:spPr>
            <a:xfrm>
              <a:off x="2285999" y="304801"/>
              <a:ext cx="762000" cy="381000"/>
            </a:xfrm>
            <a:custGeom>
              <a:avLst/>
              <a:gdLst/>
              <a:ahLst/>
              <a:cxnLst/>
              <a:rect l="l" t="t" r="r" b="b"/>
              <a:pathLst>
                <a:path w="762000" h="381000">
                  <a:moveTo>
                    <a:pt x="0" y="63500"/>
                  </a:moveTo>
                  <a:lnTo>
                    <a:pt x="4990" y="38779"/>
                  </a:lnTo>
                  <a:lnTo>
                    <a:pt x="18600" y="18595"/>
                  </a:lnTo>
                  <a:lnTo>
                    <a:pt x="38785" y="4989"/>
                  </a:lnTo>
                  <a:lnTo>
                    <a:pt x="63500" y="0"/>
                  </a:lnTo>
                  <a:lnTo>
                    <a:pt x="698500" y="0"/>
                  </a:lnTo>
                  <a:lnTo>
                    <a:pt x="723214" y="4989"/>
                  </a:lnTo>
                  <a:lnTo>
                    <a:pt x="743399" y="18595"/>
                  </a:lnTo>
                  <a:lnTo>
                    <a:pt x="757009" y="38779"/>
                  </a:lnTo>
                  <a:lnTo>
                    <a:pt x="762000" y="63500"/>
                  </a:lnTo>
                  <a:lnTo>
                    <a:pt x="762000" y="317500"/>
                  </a:lnTo>
                  <a:lnTo>
                    <a:pt x="757009" y="342214"/>
                  </a:lnTo>
                  <a:lnTo>
                    <a:pt x="743399" y="362399"/>
                  </a:lnTo>
                  <a:lnTo>
                    <a:pt x="723214" y="376009"/>
                  </a:lnTo>
                  <a:lnTo>
                    <a:pt x="6985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48000" y="304801"/>
              <a:ext cx="609600" cy="381000"/>
            </a:xfrm>
            <a:custGeom>
              <a:avLst/>
              <a:gdLst/>
              <a:ahLst/>
              <a:cxnLst/>
              <a:rect l="l" t="t" r="r" b="b"/>
              <a:pathLst>
                <a:path w="609600" h="381000">
                  <a:moveTo>
                    <a:pt x="0" y="63500"/>
                  </a:moveTo>
                  <a:lnTo>
                    <a:pt x="4990" y="38779"/>
                  </a:lnTo>
                  <a:lnTo>
                    <a:pt x="18600" y="18595"/>
                  </a:lnTo>
                  <a:lnTo>
                    <a:pt x="38785" y="4989"/>
                  </a:lnTo>
                  <a:lnTo>
                    <a:pt x="63500" y="0"/>
                  </a:lnTo>
                  <a:lnTo>
                    <a:pt x="546100" y="0"/>
                  </a:lnTo>
                  <a:lnTo>
                    <a:pt x="570814" y="4989"/>
                  </a:lnTo>
                  <a:lnTo>
                    <a:pt x="590999" y="18595"/>
                  </a:lnTo>
                  <a:lnTo>
                    <a:pt x="604609" y="38779"/>
                  </a:lnTo>
                  <a:lnTo>
                    <a:pt x="609600" y="63500"/>
                  </a:lnTo>
                  <a:lnTo>
                    <a:pt x="609600" y="317500"/>
                  </a:lnTo>
                  <a:lnTo>
                    <a:pt x="604609" y="342214"/>
                  </a:lnTo>
                  <a:lnTo>
                    <a:pt x="590999" y="362399"/>
                  </a:lnTo>
                  <a:lnTo>
                    <a:pt x="570814" y="376009"/>
                  </a:lnTo>
                  <a:lnTo>
                    <a:pt x="5461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81799" y="3048001"/>
              <a:ext cx="685800" cy="304800"/>
            </a:xfrm>
            <a:custGeom>
              <a:avLst/>
              <a:gdLst/>
              <a:ahLst/>
              <a:cxnLst/>
              <a:rect l="l" t="t" r="r" b="b"/>
              <a:pathLst>
                <a:path w="685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635000" y="0"/>
                  </a:lnTo>
                  <a:lnTo>
                    <a:pt x="654772" y="3992"/>
                  </a:lnTo>
                  <a:lnTo>
                    <a:pt x="670920" y="14879"/>
                  </a:lnTo>
                  <a:lnTo>
                    <a:pt x="681807" y="31027"/>
                  </a:lnTo>
                  <a:lnTo>
                    <a:pt x="685800" y="50800"/>
                  </a:lnTo>
                  <a:lnTo>
                    <a:pt x="685800" y="254000"/>
                  </a:lnTo>
                  <a:lnTo>
                    <a:pt x="681807" y="273772"/>
                  </a:lnTo>
                  <a:lnTo>
                    <a:pt x="670920" y="289920"/>
                  </a:lnTo>
                  <a:lnTo>
                    <a:pt x="654772" y="300807"/>
                  </a:lnTo>
                  <a:lnTo>
                    <a:pt x="635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1175" y="1083563"/>
              <a:ext cx="740663" cy="1691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25267" y="1059180"/>
              <a:ext cx="740663" cy="1691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590799" y="11430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46375" y="931163"/>
              <a:ext cx="740663" cy="1691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0467" y="906780"/>
              <a:ext cx="740663" cy="16916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285999" y="9906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172704" y="6294739"/>
            <a:ext cx="20574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5" dirty="0">
                <a:latin typeface="Times New Roman"/>
                <a:cs typeface="Times New Roman"/>
              </a:rPr>
              <a:t>84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6142" y="6433599"/>
            <a:ext cx="157099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SUBMIT.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172704" y="6294739"/>
            <a:ext cx="20574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5" dirty="0">
                <a:latin typeface="Times New Roman"/>
                <a:cs typeface="Times New Roman"/>
              </a:rPr>
              <a:t>85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2880" y="134518"/>
            <a:ext cx="8308975" cy="625729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060"/>
              </a:spcBef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Helpful</a:t>
            </a:r>
            <a:r>
              <a:rPr sz="1600" b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definitions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b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completing</a:t>
            </a:r>
            <a:r>
              <a:rPr sz="1600" b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adjustments</a:t>
            </a:r>
            <a:endParaRPr sz="1600">
              <a:latin typeface="Arial"/>
              <a:cs typeface="Arial"/>
            </a:endParaRPr>
          </a:p>
          <a:p>
            <a:pPr marL="17145" marR="9017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Res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residential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(classroom)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NOTE: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include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DIST,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R/D,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Clock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credits.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ONLY 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CLASSROOM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PLACED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COLUMN</a:t>
            </a:r>
            <a:r>
              <a:rPr sz="1600" i="1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7145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Dist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online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adjustment.</a:t>
            </a:r>
            <a:endParaRPr sz="1600">
              <a:latin typeface="Arial"/>
              <a:cs typeface="Arial"/>
            </a:endParaRPr>
          </a:p>
          <a:p>
            <a:pPr marL="17145" marR="191135">
              <a:lnSpc>
                <a:spcPct val="100000"/>
              </a:lnSpc>
              <a:spcBef>
                <a:spcPts val="960"/>
              </a:spcBef>
              <a:tabLst>
                <a:tab pos="707390" algn="l"/>
              </a:tabLst>
            </a:pPr>
            <a:r>
              <a:rPr sz="1600" b="1" spc="-5" dirty="0">
                <a:latin typeface="Arial"/>
                <a:cs typeface="Arial"/>
              </a:rPr>
              <a:t>R/D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	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remedial /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deficiency</a:t>
            </a:r>
            <a:r>
              <a:rPr sz="1600" spc="-5" dirty="0">
                <a:latin typeface="Arial"/>
                <a:cs typeface="Arial"/>
              </a:rPr>
              <a:t> credits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during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Online</a:t>
            </a:r>
            <a:r>
              <a:rPr sz="16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Remedial</a:t>
            </a:r>
            <a:r>
              <a:rPr sz="1600" i="1" u="sng" spc="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Courses</a:t>
            </a:r>
            <a:r>
              <a:rPr sz="1600" i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cannot</a:t>
            </a:r>
            <a:r>
              <a:rPr sz="1600" i="1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</a:t>
            </a:r>
            <a:r>
              <a:rPr sz="16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certified.</a:t>
            </a:r>
            <a:r>
              <a:rPr sz="1600" i="1" u="sng" spc="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Only</a:t>
            </a:r>
            <a:r>
              <a:rPr sz="1600" i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Residential</a:t>
            </a:r>
            <a:r>
              <a:rPr sz="1600" i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Remedial</a:t>
            </a:r>
            <a:r>
              <a:rPr sz="16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courses</a:t>
            </a:r>
            <a:r>
              <a:rPr sz="1600" i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can</a:t>
            </a:r>
            <a:r>
              <a:rPr sz="16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certified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7145" marR="946150">
              <a:lnSpc>
                <a:spcPct val="100000"/>
              </a:lnSpc>
              <a:spcBef>
                <a:spcPts val="960"/>
              </a:spcBef>
            </a:pPr>
            <a:r>
              <a:rPr sz="1600" b="1" spc="-5" dirty="0">
                <a:latin typeface="Arial"/>
                <a:cs typeface="Arial"/>
              </a:rPr>
              <a:t>Clock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clock</a:t>
            </a:r>
            <a:r>
              <a:rPr sz="1600" spc="-5" dirty="0">
                <a:latin typeface="Arial"/>
                <a:cs typeface="Arial"/>
              </a:rPr>
              <a:t> hours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taken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week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(typically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found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NCD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internships, externships)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adjustment.</a:t>
            </a:r>
            <a:endParaRPr sz="1600">
              <a:latin typeface="Arial"/>
              <a:cs typeface="Arial"/>
            </a:endParaRPr>
          </a:p>
          <a:p>
            <a:pPr marL="17145" marR="71755" indent="-635">
              <a:lnSpc>
                <a:spcPct val="100000"/>
              </a:lnSpc>
              <a:spcBef>
                <a:spcPts val="960"/>
              </a:spcBef>
            </a:pPr>
            <a:r>
              <a:rPr sz="1600" b="1" spc="-25" dirty="0">
                <a:latin typeface="Arial"/>
                <a:cs typeface="Arial"/>
              </a:rPr>
              <a:t>Tuition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&amp;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Fees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Tuition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 </a:t>
            </a:r>
            <a:r>
              <a:rPr sz="1600" dirty="0">
                <a:latin typeface="Arial"/>
                <a:cs typeface="Arial"/>
              </a:rPr>
              <a:t>billing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statement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based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adjusted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credits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mandatory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charged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student’s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billing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statement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based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adjusted </a:t>
            </a:r>
            <a:r>
              <a:rPr sz="1600" i="1" dirty="0">
                <a:latin typeface="Arial"/>
                <a:cs typeface="Arial"/>
              </a:rPr>
              <a:t>credits</a:t>
            </a:r>
            <a:r>
              <a:rPr sz="160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 marL="17145" marR="560070">
              <a:lnSpc>
                <a:spcPct val="100000"/>
              </a:lnSpc>
              <a:spcBef>
                <a:spcPts val="960"/>
              </a:spcBef>
            </a:pPr>
            <a:r>
              <a:rPr sz="1600" b="1" spc="-10" dirty="0">
                <a:latin typeface="Arial"/>
                <a:cs typeface="Arial"/>
              </a:rPr>
              <a:t>TT/FT=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Graduate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only.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non-chapter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</a:t>
            </a:r>
            <a:r>
              <a:rPr sz="1600" dirty="0">
                <a:latin typeface="Arial"/>
                <a:cs typeface="Arial"/>
              </a:rPr>
              <a:t> select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training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time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after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list.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chapter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insert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considered full time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program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school catalog.</a:t>
            </a:r>
            <a:endParaRPr sz="1600">
              <a:latin typeface="Arial"/>
              <a:cs typeface="Arial"/>
            </a:endParaRPr>
          </a:p>
          <a:p>
            <a:pPr marL="17145" marR="5080">
              <a:lnSpc>
                <a:spcPct val="100000"/>
              </a:lnSpc>
              <a:spcBef>
                <a:spcPts val="960"/>
              </a:spcBef>
            </a:pPr>
            <a:r>
              <a:rPr sz="1600" b="1" spc="-20" dirty="0">
                <a:latin typeface="Arial"/>
                <a:cs typeface="Arial"/>
              </a:rPr>
              <a:t>Yellow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Ribbon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33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 Participants.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Insert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dollar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amount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institution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agreed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fund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above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highest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instate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rate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particular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based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adjusted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credits</a:t>
            </a:r>
            <a:r>
              <a:rPr sz="1600" dirty="0"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i="1" spc="-5" dirty="0">
                <a:latin typeface="Arial"/>
                <a:cs typeface="Arial"/>
              </a:rPr>
              <a:t>See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additional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information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following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33</a:t>
            </a:r>
            <a:r>
              <a:rPr sz="1600" i="1" dirty="0">
                <a:latin typeface="Arial"/>
                <a:cs typeface="Arial"/>
              </a:rPr>
              <a:t> specific issues.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72704" y="62753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Times New Roman"/>
                <a:cs typeface="Times New Roman"/>
              </a:rPr>
              <a:t>86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286918"/>
            <a:ext cx="7867015" cy="31953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Helpful tips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u="sng" spc="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completing the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adjustment</a:t>
            </a:r>
            <a:r>
              <a:rPr sz="1600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page</a:t>
            </a:r>
            <a:r>
              <a:rPr sz="1600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for</a:t>
            </a:r>
            <a:r>
              <a:rPr sz="1600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CH</a:t>
            </a:r>
            <a:r>
              <a:rPr sz="1600" b="1" u="sng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33</a:t>
            </a:r>
            <a:endParaRPr sz="1600">
              <a:latin typeface="Arial"/>
              <a:cs typeface="Arial"/>
            </a:endParaRPr>
          </a:p>
          <a:p>
            <a:pPr marL="469900" marR="127635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 </a:t>
            </a:r>
            <a:r>
              <a:rPr sz="1600" spc="-5" dirty="0">
                <a:latin typeface="Arial"/>
                <a:cs typeface="Arial"/>
              </a:rPr>
              <a:t>adjusting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credits.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tuition 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fees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amount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cost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new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load.</a:t>
            </a:r>
            <a:endParaRPr sz="16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your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includes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Ribbon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amount,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calculate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new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Yellow</a:t>
            </a:r>
            <a:r>
              <a:rPr sz="1600" spc="-5" dirty="0">
                <a:latin typeface="Arial"/>
                <a:cs typeface="Arial"/>
              </a:rPr>
              <a:t> Ribbon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amount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 on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adjusted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credits.</a:t>
            </a:r>
            <a:endParaRPr sz="1600">
              <a:latin typeface="Arial"/>
              <a:cs typeface="Arial"/>
            </a:endParaRPr>
          </a:p>
          <a:p>
            <a:pPr marL="469900" marR="109855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1600" spc="-5" dirty="0">
                <a:latin typeface="Arial"/>
                <a:cs typeface="Arial"/>
              </a:rPr>
              <a:t>When</a:t>
            </a:r>
            <a:r>
              <a:rPr sz="1600" dirty="0">
                <a:latin typeface="Arial"/>
                <a:cs typeface="Arial"/>
              </a:rPr>
              <a:t> filling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DIST,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R/D,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CLOCK,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following actions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avoid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 error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message.</a:t>
            </a:r>
            <a:endParaRPr sz="1600">
              <a:latin typeface="Arial"/>
              <a:cs typeface="Arial"/>
            </a:endParaRPr>
          </a:p>
          <a:p>
            <a:pPr marL="984885" marR="134620" lvl="1" indent="-457200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sz="1600" spc="-5" dirty="0">
                <a:latin typeface="Arial"/>
                <a:cs typeface="Arial"/>
              </a:rPr>
              <a:t>RES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DIST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have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placed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corresponding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DIST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credits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remain,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place a </a:t>
            </a:r>
            <a:r>
              <a:rPr sz="1600" dirty="0">
                <a:latin typeface="Arial"/>
                <a:cs typeface="Arial"/>
              </a:rPr>
              <a:t>‘0’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5" dirty="0">
                <a:latin typeface="Arial"/>
                <a:cs typeface="Arial"/>
              </a:rPr>
              <a:t> that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box.</a:t>
            </a:r>
            <a:endParaRPr sz="1600">
              <a:latin typeface="Arial"/>
              <a:cs typeface="Arial"/>
            </a:endParaRPr>
          </a:p>
          <a:p>
            <a:pPr marL="984885" lvl="1" indent="-457834">
              <a:lnSpc>
                <a:spcPct val="100000"/>
              </a:lnSpc>
              <a:spcBef>
                <a:spcPts val="960"/>
              </a:spcBef>
              <a:buAutoNum type="arabicPeriod"/>
              <a:tabLst>
                <a:tab pos="984885" algn="l"/>
                <a:tab pos="985519" algn="l"/>
              </a:tabLst>
            </a:pPr>
            <a:r>
              <a:rPr sz="1600" spc="-5" dirty="0">
                <a:latin typeface="Arial"/>
                <a:cs typeface="Arial"/>
              </a:rPr>
              <a:t>Leave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R/D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CLOCK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‘blank’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 credits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remain.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50" y="6076835"/>
            <a:ext cx="7004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5" dirty="0">
                <a:latin typeface="Arial"/>
                <a:cs typeface="Arial"/>
              </a:rPr>
              <a:t>Example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of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adjustment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33.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Notice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how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‘0’</a:t>
            </a:r>
            <a:r>
              <a:rPr sz="1600" i="1" spc="-7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was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placed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DIST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field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R/D and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CLOCK</a:t>
            </a:r>
            <a:r>
              <a:rPr sz="1600" i="1" dirty="0">
                <a:latin typeface="Arial"/>
                <a:cs typeface="Arial"/>
              </a:rPr>
              <a:t> fields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remain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blank.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95400" y="3581400"/>
            <a:ext cx="6395085" cy="2464435"/>
            <a:chOff x="1295400" y="3581400"/>
            <a:chExt cx="6395085" cy="24644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0076" y="3656088"/>
              <a:ext cx="6320026" cy="23896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5400" y="3581400"/>
              <a:ext cx="6316649" cy="23860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124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400"/>
                </a:moveTo>
                <a:lnTo>
                  <a:pt x="152400" y="152400"/>
                </a:ln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82239" y="3124200"/>
            <a:ext cx="60960" cy="152400"/>
          </a:xfrm>
          <a:custGeom>
            <a:avLst/>
            <a:gdLst/>
            <a:ahLst/>
            <a:cxnLst/>
            <a:rect l="l" t="t" r="r" b="b"/>
            <a:pathLst>
              <a:path w="60960" h="152400">
                <a:moveTo>
                  <a:pt x="0" y="152400"/>
                </a:moveTo>
                <a:lnTo>
                  <a:pt x="60960" y="152400"/>
                </a:lnTo>
                <a:lnTo>
                  <a:pt x="6096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0" y="2666999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457200" y="0"/>
                </a:moveTo>
                <a:lnTo>
                  <a:pt x="0" y="0"/>
                </a:lnTo>
                <a:lnTo>
                  <a:pt x="0" y="106680"/>
                </a:lnTo>
                <a:lnTo>
                  <a:pt x="0" y="152400"/>
                </a:lnTo>
                <a:lnTo>
                  <a:pt x="457200" y="152400"/>
                </a:lnTo>
                <a:lnTo>
                  <a:pt x="457200" y="106680"/>
                </a:lnTo>
                <a:lnTo>
                  <a:pt x="457200" y="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600" y="2666999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457200" y="0"/>
                </a:moveTo>
                <a:lnTo>
                  <a:pt x="0" y="0"/>
                </a:lnTo>
                <a:lnTo>
                  <a:pt x="0" y="106680"/>
                </a:lnTo>
                <a:lnTo>
                  <a:pt x="0" y="152400"/>
                </a:lnTo>
                <a:lnTo>
                  <a:pt x="228600" y="152400"/>
                </a:lnTo>
                <a:lnTo>
                  <a:pt x="228600" y="106680"/>
                </a:lnTo>
                <a:lnTo>
                  <a:pt x="457200" y="106680"/>
                </a:lnTo>
                <a:lnTo>
                  <a:pt x="457200" y="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200" y="28956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152400"/>
                </a:moveTo>
                <a:lnTo>
                  <a:pt x="152400" y="152400"/>
                </a:lnTo>
                <a:lnTo>
                  <a:pt x="15240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2239" y="2895600"/>
            <a:ext cx="60960" cy="152400"/>
          </a:xfrm>
          <a:custGeom>
            <a:avLst/>
            <a:gdLst/>
            <a:ahLst/>
            <a:cxnLst/>
            <a:rect l="l" t="t" r="r" b="b"/>
            <a:pathLst>
              <a:path w="60960" h="152400">
                <a:moveTo>
                  <a:pt x="0" y="152400"/>
                </a:moveTo>
                <a:lnTo>
                  <a:pt x="60960" y="152400"/>
                </a:lnTo>
                <a:lnTo>
                  <a:pt x="6096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228599" y="228600"/>
            <a:ext cx="8707120" cy="6097905"/>
            <a:chOff x="228599" y="228600"/>
            <a:chExt cx="8707120" cy="6097905"/>
          </a:xfrm>
        </p:grpSpPr>
        <p:sp>
          <p:nvSpPr>
            <p:cNvPr id="9" name="object 9"/>
            <p:cNvSpPr/>
            <p:nvPr/>
          </p:nvSpPr>
          <p:spPr>
            <a:xfrm>
              <a:off x="1371599" y="2438401"/>
              <a:ext cx="5181600" cy="304800"/>
            </a:xfrm>
            <a:custGeom>
              <a:avLst/>
              <a:gdLst/>
              <a:ahLst/>
              <a:cxnLst/>
              <a:rect l="l" t="t" r="r" b="b"/>
              <a:pathLst>
                <a:path w="5181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130800" y="0"/>
                  </a:lnTo>
                  <a:lnTo>
                    <a:pt x="5150572" y="3992"/>
                  </a:lnTo>
                  <a:lnTo>
                    <a:pt x="5166720" y="14879"/>
                  </a:lnTo>
                  <a:lnTo>
                    <a:pt x="5177607" y="31027"/>
                  </a:lnTo>
                  <a:lnTo>
                    <a:pt x="5181600" y="50800"/>
                  </a:lnTo>
                  <a:lnTo>
                    <a:pt x="5181600" y="254000"/>
                  </a:lnTo>
                  <a:lnTo>
                    <a:pt x="5177607" y="273772"/>
                  </a:lnTo>
                  <a:lnTo>
                    <a:pt x="5166720" y="289920"/>
                  </a:lnTo>
                  <a:lnTo>
                    <a:pt x="5150572" y="300807"/>
                  </a:lnTo>
                  <a:lnTo>
                    <a:pt x="5130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31935" cy="60228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228600"/>
              <a:ext cx="8629650" cy="60198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884" y="3415283"/>
              <a:ext cx="7647431" cy="20513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3412235"/>
              <a:ext cx="7662671" cy="208787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33400" y="3352800"/>
              <a:ext cx="7620000" cy="2024380"/>
            </a:xfrm>
            <a:custGeom>
              <a:avLst/>
              <a:gdLst/>
              <a:ahLst/>
              <a:cxnLst/>
              <a:rect l="l" t="t" r="r" b="b"/>
              <a:pathLst>
                <a:path w="7620000" h="2024379">
                  <a:moveTo>
                    <a:pt x="7620000" y="0"/>
                  </a:moveTo>
                  <a:lnTo>
                    <a:pt x="0" y="0"/>
                  </a:lnTo>
                  <a:lnTo>
                    <a:pt x="0" y="2024062"/>
                  </a:lnTo>
                  <a:lnTo>
                    <a:pt x="7620000" y="2024062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3400" y="3352800"/>
              <a:ext cx="7620000" cy="2024380"/>
            </a:xfrm>
            <a:custGeom>
              <a:avLst/>
              <a:gdLst/>
              <a:ahLst/>
              <a:cxnLst/>
              <a:rect l="l" t="t" r="r" b="b"/>
              <a:pathLst>
                <a:path w="7620000" h="2024379">
                  <a:moveTo>
                    <a:pt x="0" y="0"/>
                  </a:moveTo>
                  <a:lnTo>
                    <a:pt x="7620000" y="0"/>
                  </a:lnTo>
                  <a:lnTo>
                    <a:pt x="7620000" y="2024062"/>
                  </a:lnTo>
                  <a:lnTo>
                    <a:pt x="0" y="202406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2140" y="3258619"/>
            <a:ext cx="7379970" cy="204978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Amendments</a:t>
            </a:r>
            <a:endParaRPr sz="1600">
              <a:latin typeface="Arial"/>
              <a:cs typeface="Arial"/>
            </a:endParaRPr>
          </a:p>
          <a:p>
            <a:pPr marL="12700" marR="57785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Amend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 </a:t>
            </a:r>
            <a:r>
              <a:rPr sz="1600" i="1" dirty="0">
                <a:latin typeface="Arial"/>
                <a:cs typeface="Arial"/>
              </a:rPr>
              <a:t>if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made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mistake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in </a:t>
            </a:r>
            <a:r>
              <a:rPr sz="1600" i="1" spc="-5" dirty="0">
                <a:latin typeface="Arial"/>
                <a:cs typeface="Arial"/>
              </a:rPr>
              <a:t>any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field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other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than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hours,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tuition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and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fees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if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previously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reported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i="1" spc="-15" dirty="0">
                <a:latin typeface="Arial"/>
                <a:cs typeface="Arial"/>
              </a:rPr>
              <a:t>zero.</a:t>
            </a:r>
            <a:r>
              <a:rPr sz="1600" i="1" spc="8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example,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change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start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end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date,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tuition,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fees, </a:t>
            </a:r>
            <a:r>
              <a:rPr sz="1600" i="1" spc="-15" dirty="0">
                <a:latin typeface="Arial"/>
                <a:cs typeface="Arial"/>
              </a:rPr>
              <a:t>Yellow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Ribbon</a:t>
            </a:r>
            <a:r>
              <a:rPr sz="1600" i="1" spc="-6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Amount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(for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33),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or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 an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advance</a:t>
            </a:r>
            <a:r>
              <a:rPr sz="1600" i="1" spc="-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pay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request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(for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non-33).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(1)Double-click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Access</a:t>
            </a:r>
            <a:r>
              <a:rPr sz="1600" spc="-5" dirty="0">
                <a:latin typeface="Arial"/>
                <a:cs typeface="Arial"/>
              </a:rPr>
              <a:t> 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81150" y="2768917"/>
            <a:ext cx="5676900" cy="558165"/>
            <a:chOff x="1581150" y="2768917"/>
            <a:chExt cx="5676900" cy="558165"/>
          </a:xfrm>
        </p:grpSpPr>
        <p:sp>
          <p:nvSpPr>
            <p:cNvPr id="18" name="object 18"/>
            <p:cNvSpPr/>
            <p:nvPr/>
          </p:nvSpPr>
          <p:spPr>
            <a:xfrm>
              <a:off x="1600200" y="2795321"/>
              <a:ext cx="5638800" cy="381000"/>
            </a:xfrm>
            <a:custGeom>
              <a:avLst/>
              <a:gdLst/>
              <a:ahLst/>
              <a:cxnLst/>
              <a:rect l="l" t="t" r="r" b="b"/>
              <a:pathLst>
                <a:path w="56388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5575300" y="0"/>
                  </a:lnTo>
                  <a:lnTo>
                    <a:pt x="5600014" y="4990"/>
                  </a:lnTo>
                  <a:lnTo>
                    <a:pt x="5620199" y="18600"/>
                  </a:lnTo>
                  <a:lnTo>
                    <a:pt x="5633809" y="38785"/>
                  </a:lnTo>
                  <a:lnTo>
                    <a:pt x="5638800" y="63500"/>
                  </a:lnTo>
                  <a:lnTo>
                    <a:pt x="5638800" y="317500"/>
                  </a:lnTo>
                  <a:lnTo>
                    <a:pt x="5633809" y="342214"/>
                  </a:lnTo>
                  <a:lnTo>
                    <a:pt x="5620199" y="362399"/>
                  </a:lnTo>
                  <a:lnTo>
                    <a:pt x="5600014" y="376009"/>
                  </a:lnTo>
                  <a:lnTo>
                    <a:pt x="55753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33600" y="2773679"/>
              <a:ext cx="548640" cy="548640"/>
            </a:xfrm>
            <a:custGeom>
              <a:avLst/>
              <a:gdLst/>
              <a:ahLst/>
              <a:cxnLst/>
              <a:rect l="l" t="t" r="r" b="b"/>
              <a:pathLst>
                <a:path w="548639" h="548639">
                  <a:moveTo>
                    <a:pt x="548639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48639" y="548639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133600" y="2773679"/>
              <a:ext cx="548640" cy="548640"/>
            </a:xfrm>
            <a:custGeom>
              <a:avLst/>
              <a:gdLst/>
              <a:ahLst/>
              <a:cxnLst/>
              <a:rect l="l" t="t" r="r" b="b"/>
              <a:pathLst>
                <a:path w="548639" h="548639">
                  <a:moveTo>
                    <a:pt x="0" y="0"/>
                  </a:moveTo>
                  <a:lnTo>
                    <a:pt x="548639" y="0"/>
                  </a:lnTo>
                  <a:lnTo>
                    <a:pt x="548639" y="548639"/>
                  </a:lnTo>
                  <a:lnTo>
                    <a:pt x="0" y="54863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C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43200" y="2773679"/>
              <a:ext cx="548640" cy="548640"/>
            </a:xfrm>
            <a:custGeom>
              <a:avLst/>
              <a:gdLst/>
              <a:ahLst/>
              <a:cxnLst/>
              <a:rect l="l" t="t" r="r" b="b"/>
              <a:pathLst>
                <a:path w="548639" h="548639">
                  <a:moveTo>
                    <a:pt x="548639" y="0"/>
                  </a:moveTo>
                  <a:lnTo>
                    <a:pt x="0" y="0"/>
                  </a:lnTo>
                  <a:lnTo>
                    <a:pt x="0" y="548639"/>
                  </a:lnTo>
                  <a:lnTo>
                    <a:pt x="548639" y="548639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66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87</a:t>
            </a:fld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599" y="152400"/>
            <a:ext cx="8707120" cy="6174105"/>
            <a:chOff x="228599" y="152400"/>
            <a:chExt cx="8707120" cy="6174105"/>
          </a:xfrm>
        </p:grpSpPr>
        <p:sp>
          <p:nvSpPr>
            <p:cNvPr id="3" name="object 3"/>
            <p:cNvSpPr/>
            <p:nvPr/>
          </p:nvSpPr>
          <p:spPr>
            <a:xfrm>
              <a:off x="2285999" y="1143001"/>
              <a:ext cx="1066800" cy="304800"/>
            </a:xfrm>
            <a:custGeom>
              <a:avLst/>
              <a:gdLst/>
              <a:ahLst/>
              <a:cxnLst/>
              <a:rect l="l" t="t" r="r" b="b"/>
              <a:pathLst>
                <a:path w="1066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016000" y="0"/>
                  </a:lnTo>
                  <a:lnTo>
                    <a:pt x="1035772" y="3992"/>
                  </a:lnTo>
                  <a:lnTo>
                    <a:pt x="1051920" y="14879"/>
                  </a:lnTo>
                  <a:lnTo>
                    <a:pt x="1062807" y="31027"/>
                  </a:lnTo>
                  <a:lnTo>
                    <a:pt x="1066800" y="50800"/>
                  </a:lnTo>
                  <a:lnTo>
                    <a:pt x="1066800" y="254000"/>
                  </a:lnTo>
                  <a:lnTo>
                    <a:pt x="1062807" y="273772"/>
                  </a:lnTo>
                  <a:lnTo>
                    <a:pt x="1051920" y="289920"/>
                  </a:lnTo>
                  <a:lnTo>
                    <a:pt x="1035772" y="300807"/>
                  </a:lnTo>
                  <a:lnTo>
                    <a:pt x="1016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227076"/>
              <a:ext cx="8631935" cy="60990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152400"/>
              <a:ext cx="8629650" cy="609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1683" y="5015484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3396" y="5681510"/>
              <a:ext cx="5106922" cy="12645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19200" y="4953000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Amendments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CERTS </a:t>
            </a:r>
            <a:r>
              <a:rPr sz="1600" spc="-5" dirty="0">
                <a:latin typeface="Arial"/>
                <a:cs typeface="Arial"/>
              </a:rPr>
              <a:t>tab. 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76400" y="830580"/>
            <a:ext cx="1463040" cy="1533525"/>
            <a:chOff x="1676400" y="830580"/>
            <a:chExt cx="1463040" cy="15335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5" y="1007363"/>
              <a:ext cx="740663" cy="1691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868" y="982980"/>
              <a:ext cx="740663" cy="1691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438400" y="10668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3975" y="854963"/>
              <a:ext cx="740663" cy="169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8068" y="830580"/>
              <a:ext cx="740663" cy="169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133600" y="914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783" y="1909571"/>
              <a:ext cx="688847" cy="4114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676400" y="1885949"/>
              <a:ext cx="685800" cy="35560"/>
            </a:xfrm>
            <a:custGeom>
              <a:avLst/>
              <a:gdLst/>
              <a:ahLst/>
              <a:cxnLst/>
              <a:rect l="l" t="t" r="r" b="b"/>
              <a:pathLst>
                <a:path w="685800" h="35560">
                  <a:moveTo>
                    <a:pt x="685800" y="19050"/>
                  </a:moveTo>
                  <a:lnTo>
                    <a:pt x="0" y="19050"/>
                  </a:lnTo>
                  <a:lnTo>
                    <a:pt x="0" y="35191"/>
                  </a:lnTo>
                  <a:lnTo>
                    <a:pt x="685800" y="35191"/>
                  </a:lnTo>
                  <a:lnTo>
                    <a:pt x="685800" y="19050"/>
                  </a:lnTo>
                  <a:close/>
                </a:path>
                <a:path w="685800" h="35560">
                  <a:moveTo>
                    <a:pt x="685800" y="0"/>
                  </a:moveTo>
                  <a:lnTo>
                    <a:pt x="0" y="0"/>
                  </a:lnTo>
                  <a:lnTo>
                    <a:pt x="0" y="16141"/>
                  </a:lnTo>
                  <a:lnTo>
                    <a:pt x="685800" y="16141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B4B5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11299" y="1854365"/>
              <a:ext cx="616585" cy="29209"/>
            </a:xfrm>
            <a:custGeom>
              <a:avLst/>
              <a:gdLst/>
              <a:ahLst/>
              <a:cxnLst/>
              <a:rect l="l" t="t" r="r" b="b"/>
              <a:pathLst>
                <a:path w="616585" h="29210">
                  <a:moveTo>
                    <a:pt x="0" y="0"/>
                  </a:moveTo>
                  <a:lnTo>
                    <a:pt x="615988" y="0"/>
                  </a:lnTo>
                  <a:lnTo>
                    <a:pt x="615988" y="28676"/>
                  </a:lnTo>
                  <a:lnTo>
                    <a:pt x="0" y="2867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76400" y="2209800"/>
              <a:ext cx="685800" cy="154305"/>
            </a:xfrm>
            <a:custGeom>
              <a:avLst/>
              <a:gdLst/>
              <a:ahLst/>
              <a:cxnLst/>
              <a:rect l="l" t="t" r="r" b="b"/>
              <a:pathLst>
                <a:path w="685800" h="154305">
                  <a:moveTo>
                    <a:pt x="685800" y="0"/>
                  </a:moveTo>
                  <a:lnTo>
                    <a:pt x="0" y="0"/>
                  </a:lnTo>
                  <a:lnTo>
                    <a:pt x="0" y="153885"/>
                  </a:lnTo>
                  <a:lnTo>
                    <a:pt x="685800" y="153885"/>
                  </a:lnTo>
                  <a:lnTo>
                    <a:pt x="685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88</a:t>
            </a:fld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89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764905" cy="6335395"/>
            <a:chOff x="228600" y="228600"/>
            <a:chExt cx="8764905" cy="63353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89847" cy="62605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686800" cy="62579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4484" y="4634484"/>
              <a:ext cx="7876031" cy="1734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6196" y="6278562"/>
              <a:ext cx="7584947" cy="12376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2000" y="4572000"/>
            <a:ext cx="7848600" cy="17068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Amendments</a:t>
            </a:r>
            <a:endParaRPr sz="1600">
              <a:latin typeface="Arial"/>
              <a:cs typeface="Arial"/>
            </a:endParaRPr>
          </a:p>
          <a:p>
            <a:pPr marL="90805" marR="47434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amend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arrow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virtual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record,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then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endParaRPr sz="1600">
              <a:latin typeface="Arial"/>
              <a:cs typeface="Arial"/>
            </a:endParaRPr>
          </a:p>
          <a:p>
            <a:pPr marL="90805" marR="556895">
              <a:lnSpc>
                <a:spcPct val="150000"/>
              </a:lnSpc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AMEND.</a:t>
            </a:r>
            <a:r>
              <a:rPr sz="1600" spc="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bottom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½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opens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Amendment.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57350" y="361951"/>
            <a:ext cx="1790700" cy="800100"/>
            <a:chOff x="1657350" y="361951"/>
            <a:chExt cx="1790700" cy="800100"/>
          </a:xfrm>
        </p:grpSpPr>
        <p:sp>
          <p:nvSpPr>
            <p:cNvPr id="10" name="object 10"/>
            <p:cNvSpPr/>
            <p:nvPr/>
          </p:nvSpPr>
          <p:spPr>
            <a:xfrm>
              <a:off x="1752600" y="381001"/>
              <a:ext cx="533400" cy="304800"/>
            </a:xfrm>
            <a:custGeom>
              <a:avLst/>
              <a:gdLst/>
              <a:ahLst/>
              <a:cxnLst/>
              <a:rect l="l" t="t" r="r" b="b"/>
              <a:pathLst>
                <a:path w="5334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482600" y="0"/>
                  </a:lnTo>
                  <a:lnTo>
                    <a:pt x="502372" y="3992"/>
                  </a:lnTo>
                  <a:lnTo>
                    <a:pt x="518520" y="14879"/>
                  </a:lnTo>
                  <a:lnTo>
                    <a:pt x="529407" y="31027"/>
                  </a:lnTo>
                  <a:lnTo>
                    <a:pt x="533400" y="50800"/>
                  </a:lnTo>
                  <a:lnTo>
                    <a:pt x="533400" y="254000"/>
                  </a:lnTo>
                  <a:lnTo>
                    <a:pt x="529407" y="273772"/>
                  </a:lnTo>
                  <a:lnTo>
                    <a:pt x="518520" y="289920"/>
                  </a:lnTo>
                  <a:lnTo>
                    <a:pt x="502372" y="300807"/>
                  </a:lnTo>
                  <a:lnTo>
                    <a:pt x="4826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76400" y="838201"/>
              <a:ext cx="1752600" cy="304800"/>
            </a:xfrm>
            <a:custGeom>
              <a:avLst/>
              <a:gdLst/>
              <a:ahLst/>
              <a:cxnLst/>
              <a:rect l="l" t="t" r="r" b="b"/>
              <a:pathLst>
                <a:path w="1752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701800" y="0"/>
                  </a:lnTo>
                  <a:lnTo>
                    <a:pt x="1721572" y="3992"/>
                  </a:lnTo>
                  <a:lnTo>
                    <a:pt x="1737720" y="14879"/>
                  </a:lnTo>
                  <a:lnTo>
                    <a:pt x="1748607" y="31027"/>
                  </a:lnTo>
                  <a:lnTo>
                    <a:pt x="1752600" y="50800"/>
                  </a:lnTo>
                  <a:lnTo>
                    <a:pt x="1752600" y="254000"/>
                  </a:lnTo>
                  <a:lnTo>
                    <a:pt x="1748607" y="273772"/>
                  </a:lnTo>
                  <a:lnTo>
                    <a:pt x="1737720" y="289920"/>
                  </a:lnTo>
                  <a:lnTo>
                    <a:pt x="1721572" y="300807"/>
                  </a:lnTo>
                  <a:lnTo>
                    <a:pt x="1701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75319" y="6307439"/>
            <a:ext cx="8953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dirty="0">
                <a:latin typeface="Times New Roman"/>
                <a:cs typeface="Times New Roman"/>
              </a:rPr>
              <a:t>9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28600" y="228600"/>
            <a:ext cx="8688705" cy="6535420"/>
            <a:chOff x="228600" y="228600"/>
            <a:chExt cx="8688705" cy="6535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13647" cy="646023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228600"/>
              <a:ext cx="8610600" cy="64579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5083" y="1434083"/>
              <a:ext cx="6656831" cy="8793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6796" y="2222550"/>
              <a:ext cx="6492239" cy="12593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52600" y="1371600"/>
            <a:ext cx="6629400" cy="8509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4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INITIAL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 </a:t>
            </a:r>
            <a:r>
              <a:rPr sz="1600" b="1" spc="-10" dirty="0">
                <a:latin typeface="Arial"/>
                <a:cs typeface="Arial"/>
              </a:rPr>
              <a:t>Changing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your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Password</a:t>
            </a:r>
            <a:endParaRPr sz="1600">
              <a:latin typeface="Arial"/>
              <a:cs typeface="Arial"/>
            </a:endParaRPr>
          </a:p>
          <a:p>
            <a:pPr marL="90805" marR="34417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USER and then </a:t>
            </a: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USER PREFERENCES (drop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menu)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7800" y="381002"/>
            <a:ext cx="1447800" cy="609600"/>
          </a:xfrm>
          <a:custGeom>
            <a:avLst/>
            <a:gdLst/>
            <a:ahLst/>
            <a:cxnLst/>
            <a:rect l="l" t="t" r="r" b="b"/>
            <a:pathLst>
              <a:path w="1447800" h="609600">
                <a:moveTo>
                  <a:pt x="0" y="101600"/>
                </a:moveTo>
                <a:lnTo>
                  <a:pt x="7984" y="62054"/>
                </a:lnTo>
                <a:lnTo>
                  <a:pt x="29759" y="29759"/>
                </a:lnTo>
                <a:lnTo>
                  <a:pt x="62054" y="7984"/>
                </a:lnTo>
                <a:lnTo>
                  <a:pt x="101600" y="0"/>
                </a:lnTo>
                <a:lnTo>
                  <a:pt x="1346200" y="0"/>
                </a:lnTo>
                <a:lnTo>
                  <a:pt x="1385745" y="7984"/>
                </a:lnTo>
                <a:lnTo>
                  <a:pt x="1418040" y="29759"/>
                </a:lnTo>
                <a:lnTo>
                  <a:pt x="1439815" y="62054"/>
                </a:lnTo>
                <a:lnTo>
                  <a:pt x="1447800" y="101600"/>
                </a:lnTo>
                <a:lnTo>
                  <a:pt x="1447800" y="508000"/>
                </a:lnTo>
                <a:lnTo>
                  <a:pt x="1439815" y="547545"/>
                </a:lnTo>
                <a:lnTo>
                  <a:pt x="1418040" y="579840"/>
                </a:lnTo>
                <a:lnTo>
                  <a:pt x="1385745" y="601615"/>
                </a:lnTo>
                <a:lnTo>
                  <a:pt x="1346200" y="609600"/>
                </a:lnTo>
                <a:lnTo>
                  <a:pt x="101600" y="609600"/>
                </a:lnTo>
                <a:lnTo>
                  <a:pt x="62054" y="601615"/>
                </a:lnTo>
                <a:lnTo>
                  <a:pt x="29759" y="579840"/>
                </a:lnTo>
                <a:lnTo>
                  <a:pt x="7984" y="547545"/>
                </a:lnTo>
                <a:lnTo>
                  <a:pt x="0" y="508000"/>
                </a:lnTo>
                <a:lnTo>
                  <a:pt x="0" y="1016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6350" y="2647951"/>
            <a:ext cx="5981700" cy="1790700"/>
            <a:chOff x="1276350" y="2647951"/>
            <a:chExt cx="5981700" cy="1790700"/>
          </a:xfrm>
        </p:grpSpPr>
        <p:sp>
          <p:nvSpPr>
            <p:cNvPr id="3" name="object 3"/>
            <p:cNvSpPr/>
            <p:nvPr/>
          </p:nvSpPr>
          <p:spPr>
            <a:xfrm>
              <a:off x="1295400" y="2667006"/>
              <a:ext cx="5715000" cy="1752600"/>
            </a:xfrm>
            <a:custGeom>
              <a:avLst/>
              <a:gdLst/>
              <a:ahLst/>
              <a:cxnLst/>
              <a:rect l="l" t="t" r="r" b="b"/>
              <a:pathLst>
                <a:path w="5715000" h="1752600">
                  <a:moveTo>
                    <a:pt x="0" y="292100"/>
                  </a:moveTo>
                  <a:lnTo>
                    <a:pt x="3823" y="244718"/>
                  </a:lnTo>
                  <a:lnTo>
                    <a:pt x="14892" y="199771"/>
                  </a:lnTo>
                  <a:lnTo>
                    <a:pt x="32604" y="157860"/>
                  </a:lnTo>
                  <a:lnTo>
                    <a:pt x="56360" y="119587"/>
                  </a:lnTo>
                  <a:lnTo>
                    <a:pt x="85556" y="85551"/>
                  </a:lnTo>
                  <a:lnTo>
                    <a:pt x="119592" y="56356"/>
                  </a:lnTo>
                  <a:lnTo>
                    <a:pt x="157866" y="32602"/>
                  </a:lnTo>
                  <a:lnTo>
                    <a:pt x="199776" y="14890"/>
                  </a:lnTo>
                  <a:lnTo>
                    <a:pt x="244721" y="3822"/>
                  </a:lnTo>
                  <a:lnTo>
                    <a:pt x="292100" y="0"/>
                  </a:lnTo>
                  <a:lnTo>
                    <a:pt x="5422900" y="0"/>
                  </a:lnTo>
                  <a:lnTo>
                    <a:pt x="5470278" y="3822"/>
                  </a:lnTo>
                  <a:lnTo>
                    <a:pt x="5515223" y="14890"/>
                  </a:lnTo>
                  <a:lnTo>
                    <a:pt x="5557133" y="32602"/>
                  </a:lnTo>
                  <a:lnTo>
                    <a:pt x="5595407" y="56356"/>
                  </a:lnTo>
                  <a:lnTo>
                    <a:pt x="5629443" y="85551"/>
                  </a:lnTo>
                  <a:lnTo>
                    <a:pt x="5658639" y="119587"/>
                  </a:lnTo>
                  <a:lnTo>
                    <a:pt x="5682395" y="157860"/>
                  </a:lnTo>
                  <a:lnTo>
                    <a:pt x="5700107" y="199771"/>
                  </a:lnTo>
                  <a:lnTo>
                    <a:pt x="5711176" y="244718"/>
                  </a:lnTo>
                  <a:lnTo>
                    <a:pt x="5715000" y="292100"/>
                  </a:lnTo>
                  <a:lnTo>
                    <a:pt x="5715000" y="1460487"/>
                  </a:lnTo>
                  <a:lnTo>
                    <a:pt x="5711176" y="1507869"/>
                  </a:lnTo>
                  <a:lnTo>
                    <a:pt x="5700107" y="1552817"/>
                  </a:lnTo>
                  <a:lnTo>
                    <a:pt x="5682395" y="1594729"/>
                  </a:lnTo>
                  <a:lnTo>
                    <a:pt x="5658639" y="1633004"/>
                  </a:lnTo>
                  <a:lnTo>
                    <a:pt x="5629443" y="1667041"/>
                  </a:lnTo>
                  <a:lnTo>
                    <a:pt x="5595407" y="1696238"/>
                  </a:lnTo>
                  <a:lnTo>
                    <a:pt x="5557133" y="1719994"/>
                  </a:lnTo>
                  <a:lnTo>
                    <a:pt x="5515223" y="1737707"/>
                  </a:lnTo>
                  <a:lnTo>
                    <a:pt x="5470278" y="1748776"/>
                  </a:lnTo>
                  <a:lnTo>
                    <a:pt x="5422900" y="1752600"/>
                  </a:lnTo>
                  <a:lnTo>
                    <a:pt x="292100" y="1752600"/>
                  </a:lnTo>
                  <a:lnTo>
                    <a:pt x="244721" y="1748776"/>
                  </a:lnTo>
                  <a:lnTo>
                    <a:pt x="199776" y="1737707"/>
                  </a:lnTo>
                  <a:lnTo>
                    <a:pt x="157866" y="1719994"/>
                  </a:lnTo>
                  <a:lnTo>
                    <a:pt x="119592" y="1696238"/>
                  </a:lnTo>
                  <a:lnTo>
                    <a:pt x="85556" y="1667041"/>
                  </a:lnTo>
                  <a:lnTo>
                    <a:pt x="56360" y="1633004"/>
                  </a:lnTo>
                  <a:lnTo>
                    <a:pt x="32604" y="1594729"/>
                  </a:lnTo>
                  <a:lnTo>
                    <a:pt x="14892" y="1552817"/>
                  </a:lnTo>
                  <a:lnTo>
                    <a:pt x="3823" y="1507869"/>
                  </a:lnTo>
                  <a:lnTo>
                    <a:pt x="0" y="1460487"/>
                  </a:lnTo>
                  <a:lnTo>
                    <a:pt x="0" y="292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91200" y="2667001"/>
              <a:ext cx="533400" cy="228600"/>
            </a:xfrm>
            <a:custGeom>
              <a:avLst/>
              <a:gdLst/>
              <a:ahLst/>
              <a:cxnLst/>
              <a:rect l="l" t="t" r="r" b="b"/>
              <a:pathLst>
                <a:path w="5334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495300" y="0"/>
                  </a:lnTo>
                  <a:lnTo>
                    <a:pt x="510131" y="2993"/>
                  </a:lnTo>
                  <a:lnTo>
                    <a:pt x="522241" y="11158"/>
                  </a:lnTo>
                  <a:lnTo>
                    <a:pt x="530406" y="23268"/>
                  </a:lnTo>
                  <a:lnTo>
                    <a:pt x="533400" y="38100"/>
                  </a:lnTo>
                  <a:lnTo>
                    <a:pt x="533400" y="190500"/>
                  </a:lnTo>
                  <a:lnTo>
                    <a:pt x="530406" y="205331"/>
                  </a:lnTo>
                  <a:lnTo>
                    <a:pt x="522241" y="217441"/>
                  </a:lnTo>
                  <a:lnTo>
                    <a:pt x="510131" y="225606"/>
                  </a:lnTo>
                  <a:lnTo>
                    <a:pt x="4953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29400" y="2895601"/>
              <a:ext cx="609600" cy="304800"/>
            </a:xfrm>
            <a:custGeom>
              <a:avLst/>
              <a:gdLst/>
              <a:ahLst/>
              <a:cxnLst/>
              <a:rect l="l" t="t" r="r" b="b"/>
              <a:pathLst>
                <a:path w="609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58800" y="0"/>
                  </a:lnTo>
                  <a:lnTo>
                    <a:pt x="578572" y="3992"/>
                  </a:lnTo>
                  <a:lnTo>
                    <a:pt x="594720" y="14879"/>
                  </a:lnTo>
                  <a:lnTo>
                    <a:pt x="605607" y="31027"/>
                  </a:lnTo>
                  <a:lnTo>
                    <a:pt x="609600" y="50800"/>
                  </a:lnTo>
                  <a:lnTo>
                    <a:pt x="609600" y="254000"/>
                  </a:lnTo>
                  <a:lnTo>
                    <a:pt x="605607" y="273772"/>
                  </a:lnTo>
                  <a:lnTo>
                    <a:pt x="594720" y="289920"/>
                  </a:lnTo>
                  <a:lnTo>
                    <a:pt x="578572" y="300807"/>
                  </a:lnTo>
                  <a:lnTo>
                    <a:pt x="558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28599" y="228600"/>
            <a:ext cx="8764905" cy="6097905"/>
            <a:chOff x="228599" y="228600"/>
            <a:chExt cx="8764905" cy="6097905"/>
          </a:xfrm>
        </p:grpSpPr>
        <p:sp>
          <p:nvSpPr>
            <p:cNvPr id="7" name="object 7"/>
            <p:cNvSpPr/>
            <p:nvPr/>
          </p:nvSpPr>
          <p:spPr>
            <a:xfrm>
              <a:off x="2133599" y="457201"/>
              <a:ext cx="1295400" cy="304800"/>
            </a:xfrm>
            <a:custGeom>
              <a:avLst/>
              <a:gdLst/>
              <a:ahLst/>
              <a:cxnLst/>
              <a:rect l="l" t="t" r="r" b="b"/>
              <a:pathLst>
                <a:path w="12954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244600" y="0"/>
                  </a:lnTo>
                  <a:lnTo>
                    <a:pt x="1264372" y="3992"/>
                  </a:lnTo>
                  <a:lnTo>
                    <a:pt x="1280520" y="14879"/>
                  </a:lnTo>
                  <a:lnTo>
                    <a:pt x="1291407" y="31027"/>
                  </a:lnTo>
                  <a:lnTo>
                    <a:pt x="1295400" y="50800"/>
                  </a:lnTo>
                  <a:lnTo>
                    <a:pt x="1295400" y="254000"/>
                  </a:lnTo>
                  <a:lnTo>
                    <a:pt x="1291407" y="273772"/>
                  </a:lnTo>
                  <a:lnTo>
                    <a:pt x="1280520" y="289920"/>
                  </a:lnTo>
                  <a:lnTo>
                    <a:pt x="1264372" y="300807"/>
                  </a:lnTo>
                  <a:lnTo>
                    <a:pt x="12446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89847" cy="59649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228600"/>
              <a:ext cx="8686800" cy="59626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" y="3948684"/>
              <a:ext cx="8409431" cy="23454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8996" y="3945635"/>
              <a:ext cx="8488679" cy="23804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04800" y="3886200"/>
              <a:ext cx="8382000" cy="2317750"/>
            </a:xfrm>
            <a:custGeom>
              <a:avLst/>
              <a:gdLst/>
              <a:ahLst/>
              <a:cxnLst/>
              <a:rect l="l" t="t" r="r" b="b"/>
              <a:pathLst>
                <a:path w="8382000" h="2317750">
                  <a:moveTo>
                    <a:pt x="8382000" y="0"/>
                  </a:moveTo>
                  <a:lnTo>
                    <a:pt x="0" y="0"/>
                  </a:lnTo>
                  <a:lnTo>
                    <a:pt x="0" y="2317750"/>
                  </a:lnTo>
                  <a:lnTo>
                    <a:pt x="8382000" y="2317750"/>
                  </a:lnTo>
                  <a:lnTo>
                    <a:pt x="838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4800" y="3886200"/>
              <a:ext cx="8382000" cy="2317750"/>
            </a:xfrm>
            <a:custGeom>
              <a:avLst/>
              <a:gdLst/>
              <a:ahLst/>
              <a:cxnLst/>
              <a:rect l="l" t="t" r="r" b="b"/>
              <a:pathLst>
                <a:path w="8382000" h="2317750">
                  <a:moveTo>
                    <a:pt x="0" y="0"/>
                  </a:moveTo>
                  <a:lnTo>
                    <a:pt x="8382000" y="0"/>
                  </a:lnTo>
                  <a:lnTo>
                    <a:pt x="8382000" y="2317750"/>
                  </a:lnTo>
                  <a:lnTo>
                    <a:pt x="0" y="231775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83540" y="3792019"/>
            <a:ext cx="8218170" cy="234251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spc="-6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Amendments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now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fields</a:t>
            </a:r>
            <a:r>
              <a:rPr sz="1600" spc="-5" dirty="0">
                <a:latin typeface="Arial"/>
                <a:cs typeface="Arial"/>
              </a:rPr>
              <a:t> except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number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hours.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indicating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that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 an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Amended enrollment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automatically inserted.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accuracy.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SAVE.</a:t>
            </a:r>
            <a:endParaRPr sz="1600">
              <a:latin typeface="Arial"/>
              <a:cs typeface="Arial"/>
            </a:endParaRPr>
          </a:p>
          <a:p>
            <a:pPr marL="12700" marR="12509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skip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directly 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used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submitting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right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like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later.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5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SUBMIT.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68067" y="361951"/>
            <a:ext cx="5190490" cy="3162300"/>
            <a:chOff x="2068067" y="361951"/>
            <a:chExt cx="5190490" cy="3162300"/>
          </a:xfrm>
        </p:grpSpPr>
        <p:sp>
          <p:nvSpPr>
            <p:cNvPr id="16" name="object 16"/>
            <p:cNvSpPr/>
            <p:nvPr/>
          </p:nvSpPr>
          <p:spPr>
            <a:xfrm>
              <a:off x="2133599" y="381001"/>
              <a:ext cx="1371600" cy="304800"/>
            </a:xfrm>
            <a:custGeom>
              <a:avLst/>
              <a:gdLst/>
              <a:ahLst/>
              <a:cxnLst/>
              <a:rect l="l" t="t" r="r" b="b"/>
              <a:pathLst>
                <a:path w="1371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320800" y="0"/>
                  </a:lnTo>
                  <a:lnTo>
                    <a:pt x="1340572" y="3992"/>
                  </a:lnTo>
                  <a:lnTo>
                    <a:pt x="1356720" y="14879"/>
                  </a:lnTo>
                  <a:lnTo>
                    <a:pt x="1367607" y="31027"/>
                  </a:lnTo>
                  <a:lnTo>
                    <a:pt x="1371600" y="50800"/>
                  </a:lnTo>
                  <a:lnTo>
                    <a:pt x="1371600" y="254000"/>
                  </a:lnTo>
                  <a:lnTo>
                    <a:pt x="1367607" y="273772"/>
                  </a:lnTo>
                  <a:lnTo>
                    <a:pt x="1356720" y="289920"/>
                  </a:lnTo>
                  <a:lnTo>
                    <a:pt x="1340572" y="300807"/>
                  </a:lnTo>
                  <a:lnTo>
                    <a:pt x="1320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29399" y="3124201"/>
              <a:ext cx="609600" cy="381000"/>
            </a:xfrm>
            <a:custGeom>
              <a:avLst/>
              <a:gdLst/>
              <a:ahLst/>
              <a:cxnLst/>
              <a:rect l="l" t="t" r="r" b="b"/>
              <a:pathLst>
                <a:path w="609600" h="381000">
                  <a:moveTo>
                    <a:pt x="0" y="63500"/>
                  </a:moveTo>
                  <a:lnTo>
                    <a:pt x="4990" y="38785"/>
                  </a:lnTo>
                  <a:lnTo>
                    <a:pt x="18600" y="18600"/>
                  </a:lnTo>
                  <a:lnTo>
                    <a:pt x="38785" y="4990"/>
                  </a:lnTo>
                  <a:lnTo>
                    <a:pt x="63500" y="0"/>
                  </a:lnTo>
                  <a:lnTo>
                    <a:pt x="546100" y="0"/>
                  </a:lnTo>
                  <a:lnTo>
                    <a:pt x="570814" y="4990"/>
                  </a:lnTo>
                  <a:lnTo>
                    <a:pt x="590999" y="18600"/>
                  </a:lnTo>
                  <a:lnTo>
                    <a:pt x="604609" y="38785"/>
                  </a:lnTo>
                  <a:lnTo>
                    <a:pt x="609600" y="63500"/>
                  </a:lnTo>
                  <a:lnTo>
                    <a:pt x="609600" y="317500"/>
                  </a:lnTo>
                  <a:lnTo>
                    <a:pt x="604609" y="342214"/>
                  </a:lnTo>
                  <a:lnTo>
                    <a:pt x="590999" y="362399"/>
                  </a:lnTo>
                  <a:lnTo>
                    <a:pt x="570814" y="376009"/>
                  </a:lnTo>
                  <a:lnTo>
                    <a:pt x="546100" y="381000"/>
                  </a:lnTo>
                  <a:lnTo>
                    <a:pt x="63500" y="381000"/>
                  </a:lnTo>
                  <a:lnTo>
                    <a:pt x="38785" y="376009"/>
                  </a:lnTo>
                  <a:lnTo>
                    <a:pt x="18600" y="362399"/>
                  </a:lnTo>
                  <a:lnTo>
                    <a:pt x="4990" y="342214"/>
                  </a:lnTo>
                  <a:lnTo>
                    <a:pt x="0" y="317500"/>
                  </a:lnTo>
                  <a:lnTo>
                    <a:pt x="0" y="635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93975" y="1007363"/>
              <a:ext cx="740663" cy="16916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8067" y="982980"/>
              <a:ext cx="740663" cy="16916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133599" y="10668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98775" y="1159763"/>
              <a:ext cx="740663" cy="16916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72867" y="1135380"/>
              <a:ext cx="740663" cy="16916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2438399" y="12192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90</a:t>
            </a:fld>
            <a:endParaRPr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124200"/>
            <a:ext cx="457200" cy="62230"/>
          </a:xfrm>
          <a:custGeom>
            <a:avLst/>
            <a:gdLst/>
            <a:ahLst/>
            <a:cxnLst/>
            <a:rect l="l" t="t" r="r" b="b"/>
            <a:pathLst>
              <a:path w="457200" h="62230">
                <a:moveTo>
                  <a:pt x="0" y="61912"/>
                </a:moveTo>
                <a:lnTo>
                  <a:pt x="457200" y="61912"/>
                </a:lnTo>
                <a:lnTo>
                  <a:pt x="457200" y="0"/>
                </a:lnTo>
                <a:lnTo>
                  <a:pt x="0" y="0"/>
                </a:lnTo>
                <a:lnTo>
                  <a:pt x="0" y="61912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4600" y="3124200"/>
            <a:ext cx="457200" cy="62230"/>
          </a:xfrm>
          <a:custGeom>
            <a:avLst/>
            <a:gdLst/>
            <a:ahLst/>
            <a:cxnLst/>
            <a:rect l="l" t="t" r="r" b="b"/>
            <a:pathLst>
              <a:path w="457200" h="62230">
                <a:moveTo>
                  <a:pt x="0" y="61912"/>
                </a:moveTo>
                <a:lnTo>
                  <a:pt x="457200" y="61912"/>
                </a:lnTo>
                <a:lnTo>
                  <a:pt x="457200" y="0"/>
                </a:lnTo>
                <a:lnTo>
                  <a:pt x="0" y="0"/>
                </a:lnTo>
                <a:lnTo>
                  <a:pt x="0" y="61912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1200" y="2666999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457200" y="0"/>
                </a:moveTo>
                <a:lnTo>
                  <a:pt x="0" y="0"/>
                </a:lnTo>
                <a:lnTo>
                  <a:pt x="0" y="76200"/>
                </a:lnTo>
                <a:lnTo>
                  <a:pt x="0" y="152400"/>
                </a:lnTo>
                <a:lnTo>
                  <a:pt x="457200" y="152400"/>
                </a:lnTo>
                <a:lnTo>
                  <a:pt x="457200" y="76200"/>
                </a:lnTo>
                <a:lnTo>
                  <a:pt x="457200" y="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14600" y="2667000"/>
            <a:ext cx="457200" cy="76200"/>
          </a:xfrm>
          <a:custGeom>
            <a:avLst/>
            <a:gdLst/>
            <a:ahLst/>
            <a:cxnLst/>
            <a:rect l="l" t="t" r="r" b="b"/>
            <a:pathLst>
              <a:path w="457200" h="76200">
                <a:moveTo>
                  <a:pt x="0" y="76200"/>
                </a:moveTo>
                <a:lnTo>
                  <a:pt x="457200" y="76200"/>
                </a:lnTo>
                <a:lnTo>
                  <a:pt x="457200" y="0"/>
                </a:lnTo>
                <a:lnTo>
                  <a:pt x="0" y="0"/>
                </a:lnTo>
                <a:lnTo>
                  <a:pt x="0" y="762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200" y="2895600"/>
            <a:ext cx="57150" cy="152400"/>
          </a:xfrm>
          <a:custGeom>
            <a:avLst/>
            <a:gdLst/>
            <a:ahLst/>
            <a:cxnLst/>
            <a:rect l="l" t="t" r="r" b="b"/>
            <a:pathLst>
              <a:path w="57150" h="152400">
                <a:moveTo>
                  <a:pt x="0" y="152400"/>
                </a:moveTo>
                <a:lnTo>
                  <a:pt x="57150" y="152400"/>
                </a:lnTo>
                <a:lnTo>
                  <a:pt x="5715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5B00B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52399" y="133350"/>
            <a:ext cx="8707120" cy="6193155"/>
            <a:chOff x="152399" y="133350"/>
            <a:chExt cx="8707120" cy="6193155"/>
          </a:xfrm>
        </p:grpSpPr>
        <p:sp>
          <p:nvSpPr>
            <p:cNvPr id="8" name="object 8"/>
            <p:cNvSpPr/>
            <p:nvPr/>
          </p:nvSpPr>
          <p:spPr>
            <a:xfrm>
              <a:off x="1371599" y="2438401"/>
              <a:ext cx="5257800" cy="304800"/>
            </a:xfrm>
            <a:custGeom>
              <a:avLst/>
              <a:gdLst/>
              <a:ahLst/>
              <a:cxnLst/>
              <a:rect l="l" t="t" r="r" b="b"/>
              <a:pathLst>
                <a:path w="52578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207000" y="0"/>
                  </a:lnTo>
                  <a:lnTo>
                    <a:pt x="5226772" y="3992"/>
                  </a:lnTo>
                  <a:lnTo>
                    <a:pt x="5242920" y="14879"/>
                  </a:lnTo>
                  <a:lnTo>
                    <a:pt x="5253807" y="31027"/>
                  </a:lnTo>
                  <a:lnTo>
                    <a:pt x="5257800" y="50800"/>
                  </a:lnTo>
                  <a:lnTo>
                    <a:pt x="5257800" y="254000"/>
                  </a:lnTo>
                  <a:lnTo>
                    <a:pt x="5253807" y="273772"/>
                  </a:lnTo>
                  <a:lnTo>
                    <a:pt x="5242920" y="289920"/>
                  </a:lnTo>
                  <a:lnTo>
                    <a:pt x="5226772" y="300807"/>
                  </a:lnTo>
                  <a:lnTo>
                    <a:pt x="52070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075" y="207264"/>
              <a:ext cx="8631935" cy="611885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399" y="133350"/>
              <a:ext cx="8629650" cy="61150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552" y="3259835"/>
              <a:ext cx="7626095" cy="15179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6" y="3246120"/>
              <a:ext cx="7662671" cy="1600199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33400" y="3186112"/>
            <a:ext cx="7620000" cy="1513205"/>
          </a:xfrm>
          <a:prstGeom prst="rect">
            <a:avLst/>
          </a:prstGeom>
          <a:solidFill>
            <a:srgbClr val="FFFFFF"/>
          </a:solidFill>
          <a:ln w="3175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1:</a:t>
            </a:r>
            <a:r>
              <a:rPr sz="1600" spc="44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Terminations</a:t>
            </a:r>
            <a:endParaRPr sz="1600">
              <a:latin typeface="Arial"/>
              <a:cs typeface="Arial"/>
            </a:endParaRPr>
          </a:p>
          <a:p>
            <a:pPr marL="90805" marR="310515">
              <a:lnSpc>
                <a:spcPct val="100000"/>
              </a:lnSpc>
              <a:spcBef>
                <a:spcPts val="960"/>
              </a:spcBef>
            </a:pPr>
            <a:r>
              <a:rPr sz="1600" i="1" spc="-20" dirty="0">
                <a:latin typeface="Arial"/>
                <a:cs typeface="Arial"/>
              </a:rPr>
              <a:t>Terminate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if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student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 </a:t>
            </a:r>
            <a:r>
              <a:rPr sz="1600" i="1" spc="-5" dirty="0">
                <a:latin typeface="Arial"/>
                <a:cs typeface="Arial"/>
              </a:rPr>
              <a:t>no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longer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attending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term</a:t>
            </a:r>
            <a:r>
              <a:rPr sz="1600" i="1" spc="3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(dropped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20" dirty="0">
                <a:latin typeface="Arial"/>
                <a:cs typeface="Arial"/>
              </a:rPr>
              <a:t>zero</a:t>
            </a:r>
            <a:r>
              <a:rPr sz="1600" i="1" spc="7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hours).</a:t>
            </a:r>
            <a:endParaRPr sz="1600">
              <a:latin typeface="Arial"/>
              <a:cs typeface="Arial"/>
            </a:endParaRPr>
          </a:p>
          <a:p>
            <a:pPr marL="90805" marR="166370">
              <a:lnSpc>
                <a:spcPct val="100000"/>
              </a:lnSpc>
              <a:spcBef>
                <a:spcPts val="575"/>
              </a:spcBef>
            </a:pPr>
            <a:r>
              <a:rPr sz="1600" spc="-5" dirty="0">
                <a:latin typeface="Arial"/>
                <a:cs typeface="Arial"/>
              </a:rPr>
              <a:t>(1)Double-click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select </a:t>
            </a:r>
            <a:r>
              <a:rPr sz="1600" spc="-5" dirty="0">
                <a:latin typeface="Arial"/>
                <a:cs typeface="Arial"/>
              </a:rPr>
              <a:t>Student,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-8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Access</a:t>
            </a:r>
            <a:r>
              <a:rPr sz="1600" spc="-5" dirty="0">
                <a:latin typeface="Arial"/>
                <a:cs typeface="Arial"/>
              </a:rPr>
              <a:t> from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screen.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Bio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 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81150" y="2724151"/>
            <a:ext cx="5524500" cy="428625"/>
            <a:chOff x="1581150" y="2724151"/>
            <a:chExt cx="5524500" cy="428625"/>
          </a:xfrm>
        </p:grpSpPr>
        <p:sp>
          <p:nvSpPr>
            <p:cNvPr id="15" name="object 15"/>
            <p:cNvSpPr/>
            <p:nvPr/>
          </p:nvSpPr>
          <p:spPr>
            <a:xfrm>
              <a:off x="1600200" y="2743201"/>
              <a:ext cx="5486400" cy="390525"/>
            </a:xfrm>
            <a:custGeom>
              <a:avLst/>
              <a:gdLst/>
              <a:ahLst/>
              <a:cxnLst/>
              <a:rect l="l" t="t" r="r" b="b"/>
              <a:pathLst>
                <a:path w="5486400" h="390525">
                  <a:moveTo>
                    <a:pt x="0" y="65087"/>
                  </a:moveTo>
                  <a:lnTo>
                    <a:pt x="5115" y="39749"/>
                  </a:lnTo>
                  <a:lnTo>
                    <a:pt x="19065" y="19061"/>
                  </a:lnTo>
                  <a:lnTo>
                    <a:pt x="39754" y="5113"/>
                  </a:lnTo>
                  <a:lnTo>
                    <a:pt x="65087" y="0"/>
                  </a:lnTo>
                  <a:lnTo>
                    <a:pt x="5421312" y="0"/>
                  </a:lnTo>
                  <a:lnTo>
                    <a:pt x="5446645" y="5113"/>
                  </a:lnTo>
                  <a:lnTo>
                    <a:pt x="5467334" y="19061"/>
                  </a:lnTo>
                  <a:lnTo>
                    <a:pt x="5481284" y="39749"/>
                  </a:lnTo>
                  <a:lnTo>
                    <a:pt x="5486400" y="65087"/>
                  </a:lnTo>
                  <a:lnTo>
                    <a:pt x="5486400" y="325437"/>
                  </a:lnTo>
                  <a:lnTo>
                    <a:pt x="5481284" y="350770"/>
                  </a:lnTo>
                  <a:lnTo>
                    <a:pt x="5467334" y="371459"/>
                  </a:lnTo>
                  <a:lnTo>
                    <a:pt x="5446645" y="385409"/>
                  </a:lnTo>
                  <a:lnTo>
                    <a:pt x="5421312" y="390525"/>
                  </a:lnTo>
                  <a:lnTo>
                    <a:pt x="65087" y="390525"/>
                  </a:lnTo>
                  <a:lnTo>
                    <a:pt x="39754" y="385409"/>
                  </a:lnTo>
                  <a:lnTo>
                    <a:pt x="19065" y="371459"/>
                  </a:lnTo>
                  <a:lnTo>
                    <a:pt x="5115" y="350770"/>
                  </a:lnTo>
                  <a:lnTo>
                    <a:pt x="0" y="325437"/>
                  </a:lnTo>
                  <a:lnTo>
                    <a:pt x="0" y="65087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1971" y="2976371"/>
              <a:ext cx="556259" cy="411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1971" y="2785871"/>
              <a:ext cx="556259" cy="4114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1384" y="2976371"/>
              <a:ext cx="554735" cy="4114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038350" y="2743200"/>
              <a:ext cx="1181100" cy="307975"/>
            </a:xfrm>
            <a:custGeom>
              <a:avLst/>
              <a:gdLst/>
              <a:ahLst/>
              <a:cxnLst/>
              <a:rect l="l" t="t" r="r" b="b"/>
              <a:pathLst>
                <a:path w="1181100" h="307975">
                  <a:moveTo>
                    <a:pt x="1181100" y="0"/>
                  </a:moveTo>
                  <a:lnTo>
                    <a:pt x="0" y="0"/>
                  </a:lnTo>
                  <a:lnTo>
                    <a:pt x="0" y="307771"/>
                  </a:lnTo>
                  <a:lnTo>
                    <a:pt x="1181100" y="307771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91</a:t>
            </a:fld>
            <a:endParaRPr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799" y="152400"/>
            <a:ext cx="8707120" cy="6174105"/>
            <a:chOff x="304799" y="152400"/>
            <a:chExt cx="8707120" cy="6174105"/>
          </a:xfrm>
        </p:grpSpPr>
        <p:sp>
          <p:nvSpPr>
            <p:cNvPr id="3" name="object 3"/>
            <p:cNvSpPr/>
            <p:nvPr/>
          </p:nvSpPr>
          <p:spPr>
            <a:xfrm>
              <a:off x="2285999" y="1143001"/>
              <a:ext cx="1143000" cy="304800"/>
            </a:xfrm>
            <a:custGeom>
              <a:avLst/>
              <a:gdLst/>
              <a:ahLst/>
              <a:cxnLst/>
              <a:rect l="l" t="t" r="r" b="b"/>
              <a:pathLst>
                <a:path w="1143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092200" y="0"/>
                  </a:lnTo>
                  <a:lnTo>
                    <a:pt x="1111972" y="3992"/>
                  </a:lnTo>
                  <a:lnTo>
                    <a:pt x="1128120" y="14879"/>
                  </a:lnTo>
                  <a:lnTo>
                    <a:pt x="1139007" y="31027"/>
                  </a:lnTo>
                  <a:lnTo>
                    <a:pt x="1143000" y="50800"/>
                  </a:lnTo>
                  <a:lnTo>
                    <a:pt x="1143000" y="254000"/>
                  </a:lnTo>
                  <a:lnTo>
                    <a:pt x="1139007" y="273772"/>
                  </a:lnTo>
                  <a:lnTo>
                    <a:pt x="1128120" y="289920"/>
                  </a:lnTo>
                  <a:lnTo>
                    <a:pt x="1111972" y="300807"/>
                  </a:lnTo>
                  <a:lnTo>
                    <a:pt x="1092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227076"/>
              <a:ext cx="8631935" cy="60990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99" y="152400"/>
              <a:ext cx="8629650" cy="609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883" y="5015484"/>
              <a:ext cx="6656831" cy="7559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9596" y="5681510"/>
              <a:ext cx="5106922" cy="12645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295400" y="4953000"/>
            <a:ext cx="6629400" cy="7289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 </a:t>
            </a:r>
            <a:r>
              <a:rPr sz="1600" b="1" spc="-15" dirty="0">
                <a:latin typeface="Arial"/>
                <a:cs typeface="Arial"/>
              </a:rPr>
              <a:t>Terminations</a:t>
            </a:r>
            <a:endParaRPr sz="1600">
              <a:latin typeface="Arial"/>
              <a:cs typeface="Arial"/>
            </a:endParaRPr>
          </a:p>
          <a:p>
            <a:pPr marL="9080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(1)Click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CERTS </a:t>
            </a:r>
            <a:r>
              <a:rPr sz="1600" spc="-5" dirty="0">
                <a:latin typeface="Arial"/>
                <a:cs typeface="Arial"/>
              </a:rPr>
              <a:t>tab. 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33550" y="830580"/>
            <a:ext cx="2019300" cy="1501140"/>
            <a:chOff x="1733550" y="830580"/>
            <a:chExt cx="2019300" cy="150114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0175" y="854963"/>
              <a:ext cx="740663" cy="1691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4268" y="830580"/>
              <a:ext cx="740663" cy="1691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209800" y="9144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4975" y="1007363"/>
              <a:ext cx="740663" cy="1691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9068" y="982980"/>
              <a:ext cx="740663" cy="16916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14600" y="1066800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819400" y="1143001"/>
              <a:ext cx="914400" cy="228600"/>
            </a:xfrm>
            <a:custGeom>
              <a:avLst/>
              <a:gdLst/>
              <a:ahLst/>
              <a:cxnLst/>
              <a:rect l="l" t="t" r="r" b="b"/>
              <a:pathLst>
                <a:path w="9144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876300" y="0"/>
                  </a:lnTo>
                  <a:lnTo>
                    <a:pt x="891131" y="2993"/>
                  </a:lnTo>
                  <a:lnTo>
                    <a:pt x="903241" y="11158"/>
                  </a:lnTo>
                  <a:lnTo>
                    <a:pt x="911406" y="23268"/>
                  </a:lnTo>
                  <a:lnTo>
                    <a:pt x="914400" y="38100"/>
                  </a:lnTo>
                  <a:lnTo>
                    <a:pt x="914400" y="190500"/>
                  </a:lnTo>
                  <a:lnTo>
                    <a:pt x="911406" y="205331"/>
                  </a:lnTo>
                  <a:lnTo>
                    <a:pt x="903241" y="217441"/>
                  </a:lnTo>
                  <a:lnTo>
                    <a:pt x="891131" y="225606"/>
                  </a:lnTo>
                  <a:lnTo>
                    <a:pt x="8763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7171" y="1909571"/>
              <a:ext cx="688847" cy="411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33550" y="190500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7171" y="2290571"/>
              <a:ext cx="688847" cy="4114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733550" y="2286000"/>
              <a:ext cx="685800" cy="0"/>
            </a:xfrm>
            <a:custGeom>
              <a:avLst/>
              <a:gdLst/>
              <a:ahLst/>
              <a:cxnLst/>
              <a:rect l="l" t="t" r="r" b="b"/>
              <a:pathLst>
                <a:path w="685800">
                  <a:moveTo>
                    <a:pt x="0" y="0"/>
                  </a:moveTo>
                  <a:lnTo>
                    <a:pt x="685800" y="0"/>
                  </a:lnTo>
                </a:path>
              </a:pathLst>
            </a:custGeom>
            <a:ln w="381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92</a:t>
            </a:fld>
            <a:endParaRPr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828801"/>
            <a:ext cx="381000" cy="609600"/>
          </a:xfrm>
          <a:custGeom>
            <a:avLst/>
            <a:gdLst/>
            <a:ahLst/>
            <a:cxnLst/>
            <a:rect l="l" t="t" r="r" b="b"/>
            <a:pathLst>
              <a:path w="381000" h="609600">
                <a:moveTo>
                  <a:pt x="0" y="63500"/>
                </a:moveTo>
                <a:lnTo>
                  <a:pt x="4990" y="38785"/>
                </a:lnTo>
                <a:lnTo>
                  <a:pt x="18600" y="18600"/>
                </a:lnTo>
                <a:lnTo>
                  <a:pt x="38785" y="4990"/>
                </a:lnTo>
                <a:lnTo>
                  <a:pt x="63500" y="0"/>
                </a:lnTo>
                <a:lnTo>
                  <a:pt x="317500" y="0"/>
                </a:lnTo>
                <a:lnTo>
                  <a:pt x="342214" y="4990"/>
                </a:lnTo>
                <a:lnTo>
                  <a:pt x="362399" y="18600"/>
                </a:lnTo>
                <a:lnTo>
                  <a:pt x="376009" y="38785"/>
                </a:lnTo>
                <a:lnTo>
                  <a:pt x="381000" y="63500"/>
                </a:lnTo>
                <a:lnTo>
                  <a:pt x="381000" y="546100"/>
                </a:lnTo>
                <a:lnTo>
                  <a:pt x="376009" y="570814"/>
                </a:lnTo>
                <a:lnTo>
                  <a:pt x="362399" y="590999"/>
                </a:lnTo>
                <a:lnTo>
                  <a:pt x="342214" y="604609"/>
                </a:lnTo>
                <a:lnTo>
                  <a:pt x="317500" y="609600"/>
                </a:lnTo>
                <a:lnTo>
                  <a:pt x="63500" y="609600"/>
                </a:lnTo>
                <a:lnTo>
                  <a:pt x="38785" y="604609"/>
                </a:lnTo>
                <a:lnTo>
                  <a:pt x="18600" y="590999"/>
                </a:lnTo>
                <a:lnTo>
                  <a:pt x="4990" y="570814"/>
                </a:lnTo>
                <a:lnTo>
                  <a:pt x="0" y="546100"/>
                </a:lnTo>
                <a:lnTo>
                  <a:pt x="0" y="635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2600" y="533401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0" y="25400"/>
                </a:moveTo>
                <a:lnTo>
                  <a:pt x="1995" y="15510"/>
                </a:lnTo>
                <a:lnTo>
                  <a:pt x="7437" y="7437"/>
                </a:lnTo>
                <a:lnTo>
                  <a:pt x="15510" y="1995"/>
                </a:lnTo>
                <a:lnTo>
                  <a:pt x="25400" y="0"/>
                </a:lnTo>
                <a:lnTo>
                  <a:pt x="431800" y="0"/>
                </a:lnTo>
                <a:lnTo>
                  <a:pt x="441689" y="1995"/>
                </a:lnTo>
                <a:lnTo>
                  <a:pt x="449762" y="7437"/>
                </a:lnTo>
                <a:lnTo>
                  <a:pt x="455204" y="15510"/>
                </a:lnTo>
                <a:lnTo>
                  <a:pt x="457200" y="25400"/>
                </a:lnTo>
                <a:lnTo>
                  <a:pt x="457200" y="127000"/>
                </a:lnTo>
                <a:lnTo>
                  <a:pt x="455204" y="136883"/>
                </a:lnTo>
                <a:lnTo>
                  <a:pt x="449762" y="144957"/>
                </a:lnTo>
                <a:lnTo>
                  <a:pt x="441689" y="150402"/>
                </a:lnTo>
                <a:lnTo>
                  <a:pt x="431800" y="152400"/>
                </a:lnTo>
                <a:lnTo>
                  <a:pt x="25400" y="152400"/>
                </a:lnTo>
                <a:lnTo>
                  <a:pt x="15510" y="150402"/>
                </a:lnTo>
                <a:lnTo>
                  <a:pt x="7437" y="144957"/>
                </a:lnTo>
                <a:lnTo>
                  <a:pt x="1995" y="136883"/>
                </a:lnTo>
                <a:lnTo>
                  <a:pt x="0" y="127000"/>
                </a:lnTo>
                <a:lnTo>
                  <a:pt x="0" y="254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8599" y="228600"/>
            <a:ext cx="8764905" cy="6097905"/>
            <a:chOff x="228599" y="228600"/>
            <a:chExt cx="8764905" cy="6097905"/>
          </a:xfrm>
        </p:grpSpPr>
        <p:sp>
          <p:nvSpPr>
            <p:cNvPr id="5" name="object 5"/>
            <p:cNvSpPr/>
            <p:nvPr/>
          </p:nvSpPr>
          <p:spPr>
            <a:xfrm>
              <a:off x="1752599" y="1219201"/>
              <a:ext cx="1524000" cy="304800"/>
            </a:xfrm>
            <a:custGeom>
              <a:avLst/>
              <a:gdLst/>
              <a:ahLst/>
              <a:cxnLst/>
              <a:rect l="l" t="t" r="r" b="b"/>
              <a:pathLst>
                <a:path w="1524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1473200" y="0"/>
                  </a:lnTo>
                  <a:lnTo>
                    <a:pt x="1492972" y="3992"/>
                  </a:lnTo>
                  <a:lnTo>
                    <a:pt x="1509120" y="14879"/>
                  </a:lnTo>
                  <a:lnTo>
                    <a:pt x="1520007" y="31027"/>
                  </a:lnTo>
                  <a:lnTo>
                    <a:pt x="1524000" y="50800"/>
                  </a:lnTo>
                  <a:lnTo>
                    <a:pt x="1524000" y="254000"/>
                  </a:lnTo>
                  <a:lnTo>
                    <a:pt x="1520007" y="273772"/>
                  </a:lnTo>
                  <a:lnTo>
                    <a:pt x="1509120" y="289920"/>
                  </a:lnTo>
                  <a:lnTo>
                    <a:pt x="1492972" y="300807"/>
                  </a:lnTo>
                  <a:lnTo>
                    <a:pt x="1473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89847" cy="59649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228600"/>
              <a:ext cx="8686800" cy="59626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" y="4558284"/>
              <a:ext cx="7952231" cy="17343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96" y="6202451"/>
              <a:ext cx="7824215" cy="12367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7200" y="4495800"/>
            <a:ext cx="7924800" cy="1706880"/>
          </a:xfrm>
          <a:prstGeom prst="rect">
            <a:avLst/>
          </a:prstGeom>
          <a:solidFill>
            <a:srgbClr val="FFFFFF"/>
          </a:solidFill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spc="-15" dirty="0">
                <a:latin typeface="Arial"/>
                <a:cs typeface="Arial"/>
              </a:rPr>
              <a:t> Terminations</a:t>
            </a:r>
            <a:endParaRPr sz="1600">
              <a:latin typeface="Arial"/>
              <a:cs typeface="Arial"/>
            </a:endParaRPr>
          </a:p>
          <a:p>
            <a:pPr marL="90805" marR="323850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33972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terminate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arrow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virtual record,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then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highlighting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term.</a:t>
            </a:r>
            <a:endParaRPr sz="1600">
              <a:latin typeface="Arial"/>
              <a:cs typeface="Arial"/>
            </a:endParaRPr>
          </a:p>
          <a:p>
            <a:pPr marL="90805" marR="306705">
              <a:lnSpc>
                <a:spcPct val="150000"/>
              </a:lnSpc>
              <a:buSzPct val="93750"/>
              <a:buAutoNum type="arabicParenBoth"/>
              <a:tabLst>
                <a:tab pos="33972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located 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</a:t>
            </a:r>
            <a:r>
              <a:rPr sz="1600" spc="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appears.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TERMINATE.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bottom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½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screen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opens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Termination.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57350" y="438151"/>
            <a:ext cx="1714500" cy="952500"/>
            <a:chOff x="1657350" y="438151"/>
            <a:chExt cx="1714500" cy="952500"/>
          </a:xfrm>
        </p:grpSpPr>
        <p:sp>
          <p:nvSpPr>
            <p:cNvPr id="12" name="object 12"/>
            <p:cNvSpPr/>
            <p:nvPr/>
          </p:nvSpPr>
          <p:spPr>
            <a:xfrm>
              <a:off x="1676400" y="457201"/>
              <a:ext cx="609600" cy="228600"/>
            </a:xfrm>
            <a:custGeom>
              <a:avLst/>
              <a:gdLst/>
              <a:ahLst/>
              <a:cxnLst/>
              <a:rect l="l" t="t" r="r" b="b"/>
              <a:pathLst>
                <a:path w="6096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571500" y="0"/>
                  </a:lnTo>
                  <a:lnTo>
                    <a:pt x="586331" y="2993"/>
                  </a:lnTo>
                  <a:lnTo>
                    <a:pt x="598441" y="11158"/>
                  </a:lnTo>
                  <a:lnTo>
                    <a:pt x="606606" y="23268"/>
                  </a:lnTo>
                  <a:lnTo>
                    <a:pt x="609600" y="38100"/>
                  </a:lnTo>
                  <a:lnTo>
                    <a:pt x="609600" y="190500"/>
                  </a:lnTo>
                  <a:lnTo>
                    <a:pt x="606606" y="205331"/>
                  </a:lnTo>
                  <a:lnTo>
                    <a:pt x="598441" y="217441"/>
                  </a:lnTo>
                  <a:lnTo>
                    <a:pt x="586331" y="225606"/>
                  </a:lnTo>
                  <a:lnTo>
                    <a:pt x="5715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76400" y="1143001"/>
              <a:ext cx="1676400" cy="228600"/>
            </a:xfrm>
            <a:custGeom>
              <a:avLst/>
              <a:gdLst/>
              <a:ahLst/>
              <a:cxnLst/>
              <a:rect l="l" t="t" r="r" b="b"/>
              <a:pathLst>
                <a:path w="16764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638300" y="0"/>
                  </a:lnTo>
                  <a:lnTo>
                    <a:pt x="1653131" y="2993"/>
                  </a:lnTo>
                  <a:lnTo>
                    <a:pt x="1665241" y="11158"/>
                  </a:lnTo>
                  <a:lnTo>
                    <a:pt x="1673406" y="23268"/>
                  </a:lnTo>
                  <a:lnTo>
                    <a:pt x="1676400" y="38100"/>
                  </a:lnTo>
                  <a:lnTo>
                    <a:pt x="1676400" y="190500"/>
                  </a:lnTo>
                  <a:lnTo>
                    <a:pt x="1673406" y="205331"/>
                  </a:lnTo>
                  <a:lnTo>
                    <a:pt x="1665241" y="217441"/>
                  </a:lnTo>
                  <a:lnTo>
                    <a:pt x="1653131" y="225606"/>
                  </a:lnTo>
                  <a:lnTo>
                    <a:pt x="16383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dirty="0"/>
              <a:t>93</a:t>
            </a:fld>
            <a:endParaRPr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94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5900" y="228600"/>
            <a:ext cx="8820150" cy="6555105"/>
            <a:chOff x="215900" y="228600"/>
            <a:chExt cx="8820150" cy="65551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875" y="303276"/>
              <a:ext cx="6108191" cy="232714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200" y="228600"/>
              <a:ext cx="6105512" cy="23241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084" y="1967483"/>
              <a:ext cx="8714231" cy="4799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796" y="1964435"/>
              <a:ext cx="8762999" cy="48188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28600" y="1905000"/>
              <a:ext cx="8686800" cy="4770755"/>
            </a:xfrm>
            <a:custGeom>
              <a:avLst/>
              <a:gdLst/>
              <a:ahLst/>
              <a:cxnLst/>
              <a:rect l="l" t="t" r="r" b="b"/>
              <a:pathLst>
                <a:path w="8686800" h="4770755">
                  <a:moveTo>
                    <a:pt x="8686800" y="0"/>
                  </a:moveTo>
                  <a:lnTo>
                    <a:pt x="0" y="0"/>
                  </a:lnTo>
                  <a:lnTo>
                    <a:pt x="0" y="4770437"/>
                  </a:lnTo>
                  <a:lnTo>
                    <a:pt x="8686800" y="4770437"/>
                  </a:lnTo>
                  <a:lnTo>
                    <a:pt x="868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8600" y="1905000"/>
              <a:ext cx="8686800" cy="4770755"/>
            </a:xfrm>
            <a:custGeom>
              <a:avLst/>
              <a:gdLst/>
              <a:ahLst/>
              <a:cxnLst/>
              <a:rect l="l" t="t" r="r" b="b"/>
              <a:pathLst>
                <a:path w="8686800" h="4770755">
                  <a:moveTo>
                    <a:pt x="0" y="0"/>
                  </a:moveTo>
                  <a:lnTo>
                    <a:pt x="8686800" y="0"/>
                  </a:lnTo>
                  <a:lnTo>
                    <a:pt x="8686800" y="4770437"/>
                  </a:lnTo>
                  <a:lnTo>
                    <a:pt x="0" y="477043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7137" y="1810819"/>
            <a:ext cx="8481695" cy="478155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- </a:t>
            </a:r>
            <a:r>
              <a:rPr sz="1600" b="1" spc="-15" dirty="0">
                <a:latin typeface="Arial"/>
                <a:cs typeface="Arial"/>
              </a:rPr>
              <a:t>Terminations</a:t>
            </a:r>
            <a:endParaRPr sz="1600">
              <a:latin typeface="Arial"/>
              <a:cs typeface="Arial"/>
            </a:endParaRPr>
          </a:p>
          <a:p>
            <a:pPr marL="12700" marR="7556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Select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Termination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menu.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Based upon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Termination,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hours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automatically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0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and/or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Mitigating Circumstances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field 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appear.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termination,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please </a:t>
            </a:r>
            <a:r>
              <a:rPr sz="1600" dirty="0">
                <a:latin typeface="Arial"/>
                <a:cs typeface="Arial"/>
              </a:rPr>
              <a:t>select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-5" dirty="0">
                <a:latin typeface="Arial"/>
                <a:cs typeface="Arial"/>
              </a:rPr>
              <a:t> from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down.</a:t>
            </a:r>
            <a:endParaRPr sz="1600">
              <a:latin typeface="Arial"/>
              <a:cs typeface="Arial"/>
            </a:endParaRPr>
          </a:p>
          <a:p>
            <a:pPr marL="12700" marR="494665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student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 mitigating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circumstances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list,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has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adjustment,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leave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Mitigating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Circumstance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blank.</a:t>
            </a:r>
            <a:endParaRPr sz="1600">
              <a:latin typeface="Arial"/>
              <a:cs typeface="Arial"/>
            </a:endParaRPr>
          </a:p>
          <a:p>
            <a:pPr marL="12700" marR="13335">
              <a:lnSpc>
                <a:spcPct val="100000"/>
              </a:lnSpc>
              <a:spcBef>
                <a:spcPts val="960"/>
              </a:spcBef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reason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provided</a:t>
            </a:r>
            <a:r>
              <a:rPr sz="1600" dirty="0">
                <a:latin typeface="Arial"/>
                <a:cs typeface="Arial"/>
              </a:rPr>
              <a:t> 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drop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down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free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text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remark.</a:t>
            </a:r>
            <a:r>
              <a:rPr sz="1600" spc="6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See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page 75- </a:t>
            </a:r>
            <a:r>
              <a:rPr sz="1600" i="1" spc="-4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76</a:t>
            </a:r>
            <a:r>
              <a:rPr sz="1600" i="1" spc="-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for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adding remarks.</a:t>
            </a:r>
            <a:endParaRPr sz="1600">
              <a:latin typeface="Arial"/>
              <a:cs typeface="Arial"/>
            </a:endParaRPr>
          </a:p>
          <a:p>
            <a:pPr marL="12700" marR="2107565">
              <a:lnSpc>
                <a:spcPct val="150000"/>
              </a:lnSpc>
              <a:spcBef>
                <a:spcPts val="5"/>
              </a:spcBef>
            </a:pP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some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instances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LDA/EFF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populated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automatically.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not,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Enter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LDA/EFF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Date.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accuracy.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0" dirty="0">
                <a:latin typeface="Arial"/>
                <a:cs typeface="Arial"/>
              </a:rPr>
              <a:t> SAVE.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COMPLETE.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skip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this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click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directly 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Complete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 used</a:t>
            </a:r>
            <a:r>
              <a:rPr sz="1600" dirty="0">
                <a:latin typeface="Arial"/>
                <a:cs typeface="Arial"/>
              </a:rPr>
              <a:t> if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not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submitting right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away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would</a:t>
            </a:r>
            <a:r>
              <a:rPr sz="1600" dirty="0">
                <a:latin typeface="Arial"/>
                <a:cs typeface="Arial"/>
              </a:rPr>
              <a:t> like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review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submit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later.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 startAt="2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SUBMIT.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85404" y="6307439"/>
            <a:ext cx="180340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30"/>
              </a:lnSpc>
            </a:pPr>
            <a:r>
              <a:rPr sz="1400" spc="5" dirty="0">
                <a:latin typeface="Times New Roman"/>
                <a:cs typeface="Times New Roman"/>
              </a:rPr>
              <a:t>95</a:t>
            </a:r>
            <a:endParaRPr sz="1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" y="76200"/>
            <a:ext cx="8827135" cy="6753225"/>
            <a:chOff x="152400" y="76200"/>
            <a:chExt cx="8827135" cy="6753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150876"/>
              <a:ext cx="7623047" cy="50871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76200"/>
              <a:ext cx="7619999" cy="50847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5183123"/>
              <a:ext cx="8714231" cy="1612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6" y="5180076"/>
              <a:ext cx="8782811" cy="16489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2400" y="5121275"/>
              <a:ext cx="8686800" cy="1584325"/>
            </a:xfrm>
            <a:custGeom>
              <a:avLst/>
              <a:gdLst/>
              <a:ahLst/>
              <a:cxnLst/>
              <a:rect l="l" t="t" r="r" b="b"/>
              <a:pathLst>
                <a:path w="8686800" h="1584325">
                  <a:moveTo>
                    <a:pt x="8686800" y="0"/>
                  </a:moveTo>
                  <a:lnTo>
                    <a:pt x="0" y="0"/>
                  </a:lnTo>
                  <a:lnTo>
                    <a:pt x="0" y="1584325"/>
                  </a:lnTo>
                  <a:lnTo>
                    <a:pt x="8686800" y="1584325"/>
                  </a:lnTo>
                  <a:lnTo>
                    <a:pt x="8686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2400" y="5121275"/>
            <a:ext cx="8686800" cy="1584325"/>
          </a:xfrm>
          <a:prstGeom prst="rect">
            <a:avLst/>
          </a:prstGeom>
          <a:ln w="25400">
            <a:solidFill>
              <a:srgbClr val="00FF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4: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Modifying</a:t>
            </a:r>
            <a:r>
              <a:rPr sz="1600" b="1" spc="6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Enrollment</a:t>
            </a:r>
            <a:r>
              <a:rPr sz="1600" b="1" spc="2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Terminations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(cont.)</a:t>
            </a:r>
            <a:endParaRPr sz="1600">
              <a:latin typeface="Arial"/>
              <a:cs typeface="Arial"/>
            </a:endParaRPr>
          </a:p>
          <a:p>
            <a:pPr marL="90805" marR="10922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Note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–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If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there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certified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with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begin dates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after</a:t>
            </a:r>
            <a:r>
              <a:rPr sz="1600" i="1" spc="4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termination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date,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be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asked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they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remain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certified,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if</a:t>
            </a:r>
            <a:r>
              <a:rPr sz="1600" spc="-5" dirty="0">
                <a:latin typeface="Arial"/>
                <a:cs typeface="Arial"/>
              </a:rPr>
              <a:t>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termination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applies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</a:t>
            </a:r>
            <a:r>
              <a:rPr sz="1600" spc="-5" dirty="0">
                <a:latin typeface="Arial"/>
                <a:cs typeface="Arial"/>
              </a:rPr>
              <a:t> subsequent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terms.</a:t>
            </a:r>
            <a:endParaRPr sz="1600">
              <a:latin typeface="Arial"/>
              <a:cs typeface="Arial"/>
            </a:endParaRPr>
          </a:p>
          <a:p>
            <a:pPr marL="90805" marR="326390">
              <a:lnSpc>
                <a:spcPct val="100000"/>
              </a:lnSpc>
              <a:spcBef>
                <a:spcPts val="960"/>
              </a:spcBef>
            </a:pPr>
            <a:r>
              <a:rPr sz="1600" dirty="0">
                <a:latin typeface="Arial"/>
                <a:cs typeface="Arial"/>
              </a:rPr>
              <a:t>Clicking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OK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leave 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certified,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clicking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Cancel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 generate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terminations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for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all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subsequent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39467" y="734567"/>
            <a:ext cx="1071880" cy="309880"/>
            <a:chOff x="1839467" y="734567"/>
            <a:chExt cx="1071880" cy="3098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5375" y="760475"/>
              <a:ext cx="740663" cy="2072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9467" y="734567"/>
              <a:ext cx="740663" cy="2072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904999" y="838199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0175" y="836675"/>
              <a:ext cx="740663" cy="2072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44267" y="810768"/>
              <a:ext cx="740663" cy="20726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09799" y="914399"/>
              <a:ext cx="609600" cy="0"/>
            </a:xfrm>
            <a:custGeom>
              <a:avLst/>
              <a:gdLst/>
              <a:ahLst/>
              <a:cxnLst/>
              <a:rect l="l" t="t" r="r" b="b"/>
              <a:pathLst>
                <a:path w="609600">
                  <a:moveTo>
                    <a:pt x="0" y="0"/>
                  </a:moveTo>
                  <a:lnTo>
                    <a:pt x="609600" y="0"/>
                  </a:lnTo>
                </a:path>
              </a:pathLst>
            </a:custGeom>
            <a:ln w="76200">
              <a:solidFill>
                <a:srgbClr val="B4B5B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1826" y="2885074"/>
            <a:ext cx="5876544" cy="219475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96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200" y="304803"/>
            <a:ext cx="1219200" cy="1066800"/>
          </a:xfrm>
          <a:custGeom>
            <a:avLst/>
            <a:gdLst/>
            <a:ahLst/>
            <a:cxnLst/>
            <a:rect l="l" t="t" r="r" b="b"/>
            <a:pathLst>
              <a:path w="1219200" h="1066800">
                <a:moveTo>
                  <a:pt x="0" y="177800"/>
                </a:moveTo>
                <a:lnTo>
                  <a:pt x="6351" y="130533"/>
                </a:lnTo>
                <a:lnTo>
                  <a:pt x="24274" y="88060"/>
                </a:lnTo>
                <a:lnTo>
                  <a:pt x="52076" y="52076"/>
                </a:lnTo>
                <a:lnTo>
                  <a:pt x="88060" y="24274"/>
                </a:lnTo>
                <a:lnTo>
                  <a:pt x="130533" y="6351"/>
                </a:lnTo>
                <a:lnTo>
                  <a:pt x="177800" y="0"/>
                </a:lnTo>
                <a:lnTo>
                  <a:pt x="1041400" y="0"/>
                </a:lnTo>
                <a:lnTo>
                  <a:pt x="1088666" y="6351"/>
                </a:lnTo>
                <a:lnTo>
                  <a:pt x="1131139" y="24274"/>
                </a:lnTo>
                <a:lnTo>
                  <a:pt x="1167123" y="52076"/>
                </a:lnTo>
                <a:lnTo>
                  <a:pt x="1194925" y="88060"/>
                </a:lnTo>
                <a:lnTo>
                  <a:pt x="1212848" y="130533"/>
                </a:lnTo>
                <a:lnTo>
                  <a:pt x="1219200" y="177800"/>
                </a:lnTo>
                <a:lnTo>
                  <a:pt x="1219200" y="888987"/>
                </a:lnTo>
                <a:lnTo>
                  <a:pt x="1212848" y="936258"/>
                </a:lnTo>
                <a:lnTo>
                  <a:pt x="1194925" y="978735"/>
                </a:lnTo>
                <a:lnTo>
                  <a:pt x="1167123" y="1014722"/>
                </a:lnTo>
                <a:lnTo>
                  <a:pt x="1131139" y="1042524"/>
                </a:lnTo>
                <a:lnTo>
                  <a:pt x="1088666" y="1060448"/>
                </a:lnTo>
                <a:lnTo>
                  <a:pt x="1041400" y="1066800"/>
                </a:lnTo>
                <a:lnTo>
                  <a:pt x="177800" y="1066800"/>
                </a:lnTo>
                <a:lnTo>
                  <a:pt x="130533" y="1060448"/>
                </a:lnTo>
                <a:lnTo>
                  <a:pt x="88060" y="1042524"/>
                </a:lnTo>
                <a:lnTo>
                  <a:pt x="52076" y="1014722"/>
                </a:lnTo>
                <a:lnTo>
                  <a:pt x="24274" y="978735"/>
                </a:lnTo>
                <a:lnTo>
                  <a:pt x="6351" y="936258"/>
                </a:lnTo>
                <a:lnTo>
                  <a:pt x="0" y="888987"/>
                </a:lnTo>
                <a:lnTo>
                  <a:pt x="0" y="177800"/>
                </a:lnTo>
                <a:close/>
              </a:path>
            </a:pathLst>
          </a:custGeom>
          <a:ln w="3810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700" y="228600"/>
            <a:ext cx="8796020" cy="6250305"/>
            <a:chOff x="139700" y="228600"/>
            <a:chExt cx="8796020" cy="6250305"/>
          </a:xfrm>
        </p:grpSpPr>
        <p:sp>
          <p:nvSpPr>
            <p:cNvPr id="4" name="object 4"/>
            <p:cNvSpPr/>
            <p:nvPr/>
          </p:nvSpPr>
          <p:spPr>
            <a:xfrm>
              <a:off x="1447800" y="1905001"/>
              <a:ext cx="5334000" cy="304800"/>
            </a:xfrm>
            <a:custGeom>
              <a:avLst/>
              <a:gdLst/>
              <a:ahLst/>
              <a:cxnLst/>
              <a:rect l="l" t="t" r="r" b="b"/>
              <a:pathLst>
                <a:path w="5334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283200" y="0"/>
                  </a:lnTo>
                  <a:lnTo>
                    <a:pt x="5302972" y="3992"/>
                  </a:lnTo>
                  <a:lnTo>
                    <a:pt x="5319120" y="14879"/>
                  </a:lnTo>
                  <a:lnTo>
                    <a:pt x="5330007" y="31027"/>
                  </a:lnTo>
                  <a:lnTo>
                    <a:pt x="5334000" y="50800"/>
                  </a:lnTo>
                  <a:lnTo>
                    <a:pt x="5334000" y="254000"/>
                  </a:lnTo>
                  <a:lnTo>
                    <a:pt x="5330007" y="273772"/>
                  </a:lnTo>
                  <a:lnTo>
                    <a:pt x="5319120" y="289920"/>
                  </a:lnTo>
                  <a:lnTo>
                    <a:pt x="5302972" y="300807"/>
                  </a:lnTo>
                  <a:lnTo>
                    <a:pt x="5283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303276"/>
              <a:ext cx="8631935" cy="56418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599" y="228600"/>
              <a:ext cx="8629650" cy="56387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4" y="3491484"/>
              <a:ext cx="7952231" cy="29519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6" y="6353276"/>
              <a:ext cx="7609330" cy="12524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52400" y="3429000"/>
              <a:ext cx="7924800" cy="2924175"/>
            </a:xfrm>
            <a:custGeom>
              <a:avLst/>
              <a:gdLst/>
              <a:ahLst/>
              <a:cxnLst/>
              <a:rect l="l" t="t" r="r" b="b"/>
              <a:pathLst>
                <a:path w="7924800" h="2924175">
                  <a:moveTo>
                    <a:pt x="7924800" y="0"/>
                  </a:moveTo>
                  <a:lnTo>
                    <a:pt x="0" y="0"/>
                  </a:lnTo>
                  <a:lnTo>
                    <a:pt x="0" y="2924175"/>
                  </a:lnTo>
                  <a:lnTo>
                    <a:pt x="7924800" y="2924175"/>
                  </a:lnTo>
                  <a:lnTo>
                    <a:pt x="7924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2400" y="3429000"/>
              <a:ext cx="7924800" cy="2924175"/>
            </a:xfrm>
            <a:custGeom>
              <a:avLst/>
              <a:gdLst/>
              <a:ahLst/>
              <a:cxnLst/>
              <a:rect l="l" t="t" r="r" b="b"/>
              <a:pathLst>
                <a:path w="7924800" h="2924175">
                  <a:moveTo>
                    <a:pt x="0" y="0"/>
                  </a:moveTo>
                  <a:lnTo>
                    <a:pt x="7924800" y="0"/>
                  </a:lnTo>
                  <a:lnTo>
                    <a:pt x="7924800" y="2924175"/>
                  </a:lnTo>
                  <a:lnTo>
                    <a:pt x="0" y="2924175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1140" y="3334819"/>
            <a:ext cx="7327265" cy="295211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b="1" spc="-5" dirty="0">
                <a:latin typeface="Arial"/>
                <a:cs typeface="Arial"/>
              </a:rPr>
              <a:t>Certification</a:t>
            </a:r>
            <a:r>
              <a:rPr sz="1600" b="1" spc="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Deletion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 Status 2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i="1" spc="-5" dirty="0">
                <a:latin typeface="Arial"/>
                <a:cs typeface="Arial"/>
              </a:rPr>
              <a:t>Note:</a:t>
            </a:r>
            <a:r>
              <a:rPr sz="1600" i="1" spc="5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Only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incomplete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certifications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created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by</a:t>
            </a:r>
            <a:r>
              <a:rPr sz="1600" i="1" spc="1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your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school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that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have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not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been 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submitted</a:t>
            </a:r>
            <a:r>
              <a:rPr sz="1600" i="1" spc="2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can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be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deleted</a:t>
            </a:r>
            <a:r>
              <a:rPr sz="1600" i="1" spc="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(status</a:t>
            </a:r>
            <a:r>
              <a:rPr sz="1600" i="1" spc="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2).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Status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is </a:t>
            </a:r>
            <a:r>
              <a:rPr sz="1600" i="1" spc="-5" dirty="0">
                <a:latin typeface="Arial"/>
                <a:cs typeface="Arial"/>
              </a:rPr>
              <a:t>found</a:t>
            </a:r>
            <a:r>
              <a:rPr sz="1600" i="1" spc="15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on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left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column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next</a:t>
            </a:r>
            <a:r>
              <a:rPr sz="1600" i="1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to</a:t>
            </a:r>
            <a:r>
              <a:rPr sz="1600" i="1" spc="2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the </a:t>
            </a:r>
            <a:r>
              <a:rPr sz="1600" i="1" spc="-430" dirty="0">
                <a:latin typeface="Arial"/>
                <a:cs typeface="Arial"/>
              </a:rPr>
              <a:t> </a:t>
            </a:r>
            <a:r>
              <a:rPr sz="1600" i="1" spc="-5" dirty="0">
                <a:latin typeface="Arial"/>
                <a:cs typeface="Arial"/>
              </a:rPr>
              <a:t>cert.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Highlight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</a:t>
            </a:r>
            <a:r>
              <a:rPr sz="1600" spc="-10" dirty="0">
                <a:latin typeface="Arial"/>
                <a:cs typeface="Arial"/>
              </a:rPr>
              <a:t> 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delete.</a:t>
            </a:r>
            <a:endParaRPr sz="1600">
              <a:latin typeface="Arial"/>
              <a:cs typeface="Arial"/>
            </a:endParaRPr>
          </a:p>
          <a:p>
            <a:pPr marL="12700" marR="567690">
              <a:lnSpc>
                <a:spcPct val="150000"/>
              </a:lnSpc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CERT </a:t>
            </a:r>
            <a:r>
              <a:rPr sz="1600" spc="-5" dirty="0">
                <a:latin typeface="Arial"/>
                <a:cs typeface="Arial"/>
              </a:rPr>
              <a:t>located on top of the page.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drop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5" dirty="0">
                <a:latin typeface="Arial"/>
                <a:cs typeface="Arial"/>
              </a:rPr>
              <a:t>menu appears 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DELETE.</a:t>
            </a:r>
            <a:r>
              <a:rPr sz="1600" spc="4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deleted from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list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terms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shown.</a:t>
            </a:r>
            <a:endParaRPr sz="1600">
              <a:latin typeface="Arial"/>
              <a:cs typeface="Arial"/>
            </a:endParaRPr>
          </a:p>
          <a:p>
            <a:pPr marL="12700" marR="607060">
              <a:lnSpc>
                <a:spcPct val="100000"/>
              </a:lnSpc>
              <a:spcBef>
                <a:spcPts val="965"/>
              </a:spcBef>
            </a:pPr>
            <a:r>
              <a:rPr sz="1600" spc="-60" dirty="0">
                <a:latin typeface="Arial"/>
                <a:cs typeface="Arial"/>
              </a:rPr>
              <a:t>You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may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also </a:t>
            </a:r>
            <a:r>
              <a:rPr sz="1600" spc="-5" dirty="0">
                <a:latin typeface="Arial"/>
                <a:cs typeface="Arial"/>
              </a:rPr>
              <a:t>use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Cancel button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Edit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Enrollment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area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</a:t>
            </a:r>
            <a:r>
              <a:rPr sz="1600" spc="-4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57350" y="438151"/>
            <a:ext cx="6134100" cy="2781300"/>
            <a:chOff x="1657350" y="438151"/>
            <a:chExt cx="6134100" cy="2781300"/>
          </a:xfrm>
        </p:grpSpPr>
        <p:sp>
          <p:nvSpPr>
            <p:cNvPr id="13" name="object 13"/>
            <p:cNvSpPr/>
            <p:nvPr/>
          </p:nvSpPr>
          <p:spPr>
            <a:xfrm>
              <a:off x="1676400" y="457201"/>
              <a:ext cx="609600" cy="152400"/>
            </a:xfrm>
            <a:custGeom>
              <a:avLst/>
              <a:gdLst/>
              <a:ahLst/>
              <a:cxnLst/>
              <a:rect l="l" t="t" r="r" b="b"/>
              <a:pathLst>
                <a:path w="609600" h="152400">
                  <a:moveTo>
                    <a:pt x="0" y="25400"/>
                  </a:moveTo>
                  <a:lnTo>
                    <a:pt x="1995" y="15510"/>
                  </a:lnTo>
                  <a:lnTo>
                    <a:pt x="7437" y="7437"/>
                  </a:lnTo>
                  <a:lnTo>
                    <a:pt x="15510" y="1995"/>
                  </a:lnTo>
                  <a:lnTo>
                    <a:pt x="25400" y="0"/>
                  </a:lnTo>
                  <a:lnTo>
                    <a:pt x="584200" y="0"/>
                  </a:lnTo>
                  <a:lnTo>
                    <a:pt x="594089" y="1995"/>
                  </a:lnTo>
                  <a:lnTo>
                    <a:pt x="602162" y="7437"/>
                  </a:lnTo>
                  <a:lnTo>
                    <a:pt x="607604" y="15510"/>
                  </a:lnTo>
                  <a:lnTo>
                    <a:pt x="609600" y="25400"/>
                  </a:lnTo>
                  <a:lnTo>
                    <a:pt x="609600" y="127000"/>
                  </a:lnTo>
                  <a:lnTo>
                    <a:pt x="607604" y="136883"/>
                  </a:lnTo>
                  <a:lnTo>
                    <a:pt x="602162" y="144957"/>
                  </a:lnTo>
                  <a:lnTo>
                    <a:pt x="594089" y="150402"/>
                  </a:lnTo>
                  <a:lnTo>
                    <a:pt x="584200" y="152400"/>
                  </a:lnTo>
                  <a:lnTo>
                    <a:pt x="25400" y="152400"/>
                  </a:lnTo>
                  <a:lnTo>
                    <a:pt x="15510" y="150402"/>
                  </a:lnTo>
                  <a:lnTo>
                    <a:pt x="7437" y="144957"/>
                  </a:lnTo>
                  <a:lnTo>
                    <a:pt x="1995" y="136883"/>
                  </a:lnTo>
                  <a:lnTo>
                    <a:pt x="0" y="127000"/>
                  </a:lnTo>
                  <a:lnTo>
                    <a:pt x="0" y="254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52600" y="1219201"/>
              <a:ext cx="1600200" cy="228600"/>
            </a:xfrm>
            <a:custGeom>
              <a:avLst/>
              <a:gdLst/>
              <a:ahLst/>
              <a:cxnLst/>
              <a:rect l="l" t="t" r="r" b="b"/>
              <a:pathLst>
                <a:path w="16002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1562100" y="0"/>
                  </a:lnTo>
                  <a:lnTo>
                    <a:pt x="1576931" y="2993"/>
                  </a:lnTo>
                  <a:lnTo>
                    <a:pt x="1589041" y="11158"/>
                  </a:lnTo>
                  <a:lnTo>
                    <a:pt x="1597206" y="23268"/>
                  </a:lnTo>
                  <a:lnTo>
                    <a:pt x="1600200" y="38100"/>
                  </a:lnTo>
                  <a:lnTo>
                    <a:pt x="1600200" y="190500"/>
                  </a:lnTo>
                  <a:lnTo>
                    <a:pt x="1597206" y="205331"/>
                  </a:lnTo>
                  <a:lnTo>
                    <a:pt x="1589041" y="217441"/>
                  </a:lnTo>
                  <a:lnTo>
                    <a:pt x="1576931" y="225606"/>
                  </a:lnTo>
                  <a:lnTo>
                    <a:pt x="15621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62800" y="2971801"/>
              <a:ext cx="609600" cy="228600"/>
            </a:xfrm>
            <a:custGeom>
              <a:avLst/>
              <a:gdLst/>
              <a:ahLst/>
              <a:cxnLst/>
              <a:rect l="l" t="t" r="r" b="b"/>
              <a:pathLst>
                <a:path w="609600" h="228600">
                  <a:moveTo>
                    <a:pt x="0" y="38100"/>
                  </a:moveTo>
                  <a:lnTo>
                    <a:pt x="2993" y="23268"/>
                  </a:lnTo>
                  <a:lnTo>
                    <a:pt x="11158" y="11158"/>
                  </a:lnTo>
                  <a:lnTo>
                    <a:pt x="23268" y="2993"/>
                  </a:lnTo>
                  <a:lnTo>
                    <a:pt x="38100" y="0"/>
                  </a:lnTo>
                  <a:lnTo>
                    <a:pt x="571500" y="0"/>
                  </a:lnTo>
                  <a:lnTo>
                    <a:pt x="586331" y="2993"/>
                  </a:lnTo>
                  <a:lnTo>
                    <a:pt x="598441" y="11158"/>
                  </a:lnTo>
                  <a:lnTo>
                    <a:pt x="606606" y="23268"/>
                  </a:lnTo>
                  <a:lnTo>
                    <a:pt x="609600" y="38100"/>
                  </a:lnTo>
                  <a:lnTo>
                    <a:pt x="609600" y="190500"/>
                  </a:lnTo>
                  <a:lnTo>
                    <a:pt x="606606" y="205331"/>
                  </a:lnTo>
                  <a:lnTo>
                    <a:pt x="598441" y="217441"/>
                  </a:lnTo>
                  <a:lnTo>
                    <a:pt x="586331" y="225606"/>
                  </a:lnTo>
                  <a:lnTo>
                    <a:pt x="571500" y="228600"/>
                  </a:lnTo>
                  <a:lnTo>
                    <a:pt x="38100" y="228600"/>
                  </a:lnTo>
                  <a:lnTo>
                    <a:pt x="23268" y="225606"/>
                  </a:lnTo>
                  <a:lnTo>
                    <a:pt x="11158" y="217441"/>
                  </a:lnTo>
                  <a:lnTo>
                    <a:pt x="2993" y="205331"/>
                  </a:lnTo>
                  <a:lnTo>
                    <a:pt x="0" y="190500"/>
                  </a:lnTo>
                  <a:lnTo>
                    <a:pt x="0" y="381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97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0" y="228600"/>
            <a:ext cx="8900795" cy="6067425"/>
            <a:chOff x="63500" y="228600"/>
            <a:chExt cx="8900795" cy="6067425"/>
          </a:xfrm>
        </p:grpSpPr>
        <p:sp>
          <p:nvSpPr>
            <p:cNvPr id="3" name="object 3"/>
            <p:cNvSpPr/>
            <p:nvPr/>
          </p:nvSpPr>
          <p:spPr>
            <a:xfrm>
              <a:off x="1371600" y="1905001"/>
              <a:ext cx="5334000" cy="304800"/>
            </a:xfrm>
            <a:custGeom>
              <a:avLst/>
              <a:gdLst/>
              <a:ahLst/>
              <a:cxnLst/>
              <a:rect l="l" t="t" r="r" b="b"/>
              <a:pathLst>
                <a:path w="53340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283200" y="0"/>
                  </a:lnTo>
                  <a:lnTo>
                    <a:pt x="5302972" y="3992"/>
                  </a:lnTo>
                  <a:lnTo>
                    <a:pt x="5319120" y="14879"/>
                  </a:lnTo>
                  <a:lnTo>
                    <a:pt x="5330007" y="31027"/>
                  </a:lnTo>
                  <a:lnTo>
                    <a:pt x="5334000" y="50800"/>
                  </a:lnTo>
                  <a:lnTo>
                    <a:pt x="5334000" y="254000"/>
                  </a:lnTo>
                  <a:lnTo>
                    <a:pt x="5330007" y="273772"/>
                  </a:lnTo>
                  <a:lnTo>
                    <a:pt x="5319120" y="289920"/>
                  </a:lnTo>
                  <a:lnTo>
                    <a:pt x="5302972" y="300807"/>
                  </a:lnTo>
                  <a:lnTo>
                    <a:pt x="52832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231" y="303276"/>
              <a:ext cx="8631935" cy="57744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174" y="228600"/>
              <a:ext cx="8629650" cy="5772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684" y="3796284"/>
              <a:ext cx="8104631" cy="24673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396" y="3793235"/>
              <a:ext cx="8197595" cy="25024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6200" y="3733800"/>
              <a:ext cx="8077200" cy="2440305"/>
            </a:xfrm>
            <a:custGeom>
              <a:avLst/>
              <a:gdLst/>
              <a:ahLst/>
              <a:cxnLst/>
              <a:rect l="l" t="t" r="r" b="b"/>
              <a:pathLst>
                <a:path w="8077200" h="2440304">
                  <a:moveTo>
                    <a:pt x="8077200" y="0"/>
                  </a:moveTo>
                  <a:lnTo>
                    <a:pt x="0" y="0"/>
                  </a:lnTo>
                  <a:lnTo>
                    <a:pt x="0" y="2439987"/>
                  </a:lnTo>
                  <a:lnTo>
                    <a:pt x="8077200" y="2439987"/>
                  </a:lnTo>
                  <a:lnTo>
                    <a:pt x="807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200" y="3733800"/>
              <a:ext cx="8077200" cy="2440305"/>
            </a:xfrm>
            <a:custGeom>
              <a:avLst/>
              <a:gdLst/>
              <a:ahLst/>
              <a:cxnLst/>
              <a:rect l="l" t="t" r="r" b="b"/>
              <a:pathLst>
                <a:path w="8077200" h="2440304">
                  <a:moveTo>
                    <a:pt x="0" y="0"/>
                  </a:moveTo>
                  <a:lnTo>
                    <a:pt x="8077200" y="0"/>
                  </a:lnTo>
                  <a:lnTo>
                    <a:pt x="8077200" y="2439987"/>
                  </a:lnTo>
                  <a:lnTo>
                    <a:pt x="0" y="2439987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4939" y="3639619"/>
            <a:ext cx="7914005" cy="246443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1600" spc="-5" dirty="0">
                <a:latin typeface="Arial"/>
                <a:cs typeface="Arial"/>
              </a:rPr>
              <a:t>STEP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2: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Certification</a:t>
            </a:r>
            <a:r>
              <a:rPr sz="1600" b="1" spc="4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Deletion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–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Status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60"/>
              </a:spcBef>
            </a:pPr>
            <a:r>
              <a:rPr sz="1600" spc="-5" dirty="0">
                <a:latin typeface="Arial"/>
                <a:cs typeface="Arial"/>
              </a:rPr>
              <a:t>Certifications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3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are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“complete”.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order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them,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them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status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2.</a:t>
            </a:r>
            <a:endParaRPr sz="1600">
              <a:latin typeface="Arial"/>
              <a:cs typeface="Arial"/>
            </a:endParaRPr>
          </a:p>
          <a:p>
            <a:pPr marL="260350" indent="-248285">
              <a:lnSpc>
                <a:spcPct val="100000"/>
              </a:lnSpc>
              <a:spcBef>
                <a:spcPts val="960"/>
              </a:spcBef>
              <a:buSzPct val="93750"/>
              <a:buAutoNum type="arabicParenBoth"/>
              <a:tabLst>
                <a:tab pos="260985" algn="l"/>
              </a:tabLst>
            </a:pPr>
            <a:r>
              <a:rPr sz="1600" spc="-5" dirty="0">
                <a:latin typeface="Arial"/>
                <a:cs typeface="Arial"/>
              </a:rPr>
              <a:t>Highlight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certification</a:t>
            </a:r>
            <a:r>
              <a:rPr sz="1600" spc="-10" dirty="0">
                <a:latin typeface="Arial"/>
                <a:cs typeface="Arial"/>
              </a:rPr>
              <a:t> you</a:t>
            </a:r>
            <a:r>
              <a:rPr sz="1600" spc="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wish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delete.</a:t>
            </a:r>
            <a:endParaRPr sz="1600">
              <a:latin typeface="Arial"/>
              <a:cs typeface="Arial"/>
            </a:endParaRPr>
          </a:p>
          <a:p>
            <a:pPr marL="12700" marR="1215390">
              <a:lnSpc>
                <a:spcPct val="150000"/>
              </a:lnSpc>
              <a:buSzPct val="93750"/>
              <a:buAutoNum type="arabicParenBoth"/>
              <a:tabLst>
                <a:tab pos="26098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on </a:t>
            </a:r>
            <a:r>
              <a:rPr sz="1600" spc="-10" dirty="0">
                <a:latin typeface="Arial"/>
                <a:cs typeface="Arial"/>
              </a:rPr>
              <a:t>CERT </a:t>
            </a:r>
            <a:r>
              <a:rPr sz="1600" spc="-5" dirty="0">
                <a:latin typeface="Arial"/>
                <a:cs typeface="Arial"/>
              </a:rPr>
              <a:t>located on top of the page.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 drop </a:t>
            </a:r>
            <a:r>
              <a:rPr sz="1600" spc="-10" dirty="0">
                <a:latin typeface="Arial"/>
                <a:cs typeface="Arial"/>
              </a:rPr>
              <a:t>down </a:t>
            </a:r>
            <a:r>
              <a:rPr sz="1600" spc="-5" dirty="0">
                <a:latin typeface="Arial"/>
                <a:cs typeface="Arial"/>
              </a:rPr>
              <a:t>menu appears. </a:t>
            </a:r>
            <a:r>
              <a:rPr sz="1600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(3)Click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 CHANGE</a:t>
            </a:r>
            <a:r>
              <a:rPr sz="1600" spc="-20" dirty="0">
                <a:latin typeface="Arial"/>
                <a:cs typeface="Arial"/>
              </a:rPr>
              <a:t> TO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STATUS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2.  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status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will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changed 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 ‘2’.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1600" spc="-5" dirty="0">
                <a:latin typeface="Arial"/>
                <a:cs typeface="Arial"/>
              </a:rPr>
              <a:t>(4)Click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back on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(top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page)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click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on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 to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delete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45" dirty="0">
                <a:latin typeface="Arial"/>
                <a:cs typeface="Arial"/>
              </a:rPr>
              <a:t>CERT.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81150" y="438153"/>
            <a:ext cx="5981700" cy="2095500"/>
            <a:chOff x="1581150" y="438153"/>
            <a:chExt cx="5981700" cy="2095500"/>
          </a:xfrm>
        </p:grpSpPr>
        <p:sp>
          <p:nvSpPr>
            <p:cNvPr id="12" name="object 12"/>
            <p:cNvSpPr/>
            <p:nvPr/>
          </p:nvSpPr>
          <p:spPr>
            <a:xfrm>
              <a:off x="1752600" y="457203"/>
              <a:ext cx="1600200" cy="1219200"/>
            </a:xfrm>
            <a:custGeom>
              <a:avLst/>
              <a:gdLst/>
              <a:ahLst/>
              <a:cxnLst/>
              <a:rect l="l" t="t" r="r" b="b"/>
              <a:pathLst>
                <a:path w="1600200" h="1219200">
                  <a:moveTo>
                    <a:pt x="0" y="203200"/>
                  </a:moveTo>
                  <a:lnTo>
                    <a:pt x="5367" y="156606"/>
                  </a:lnTo>
                  <a:lnTo>
                    <a:pt x="20654" y="113835"/>
                  </a:lnTo>
                  <a:lnTo>
                    <a:pt x="44642" y="76106"/>
                  </a:lnTo>
                  <a:lnTo>
                    <a:pt x="76111" y="44638"/>
                  </a:lnTo>
                  <a:lnTo>
                    <a:pt x="113840" y="20652"/>
                  </a:lnTo>
                  <a:lnTo>
                    <a:pt x="156610" y="5366"/>
                  </a:lnTo>
                  <a:lnTo>
                    <a:pt x="203200" y="0"/>
                  </a:lnTo>
                  <a:lnTo>
                    <a:pt x="1397000" y="0"/>
                  </a:lnTo>
                  <a:lnTo>
                    <a:pt x="1443589" y="5366"/>
                  </a:lnTo>
                  <a:lnTo>
                    <a:pt x="1486359" y="20652"/>
                  </a:lnTo>
                  <a:lnTo>
                    <a:pt x="1524088" y="44638"/>
                  </a:lnTo>
                  <a:lnTo>
                    <a:pt x="1555557" y="76106"/>
                  </a:lnTo>
                  <a:lnTo>
                    <a:pt x="1579545" y="113835"/>
                  </a:lnTo>
                  <a:lnTo>
                    <a:pt x="1594832" y="156606"/>
                  </a:lnTo>
                  <a:lnTo>
                    <a:pt x="1600200" y="203200"/>
                  </a:lnTo>
                  <a:lnTo>
                    <a:pt x="1600200" y="1015987"/>
                  </a:lnTo>
                  <a:lnTo>
                    <a:pt x="1594832" y="1062581"/>
                  </a:lnTo>
                  <a:lnTo>
                    <a:pt x="1579545" y="1105354"/>
                  </a:lnTo>
                  <a:lnTo>
                    <a:pt x="1555557" y="1143085"/>
                  </a:lnTo>
                  <a:lnTo>
                    <a:pt x="1524088" y="1174556"/>
                  </a:lnTo>
                  <a:lnTo>
                    <a:pt x="1486359" y="1198544"/>
                  </a:lnTo>
                  <a:lnTo>
                    <a:pt x="1443589" y="1213832"/>
                  </a:lnTo>
                  <a:lnTo>
                    <a:pt x="1397000" y="1219200"/>
                  </a:lnTo>
                  <a:lnTo>
                    <a:pt x="203200" y="1219200"/>
                  </a:lnTo>
                  <a:lnTo>
                    <a:pt x="156610" y="1213832"/>
                  </a:lnTo>
                  <a:lnTo>
                    <a:pt x="113840" y="1198544"/>
                  </a:lnTo>
                  <a:lnTo>
                    <a:pt x="76111" y="1174556"/>
                  </a:lnTo>
                  <a:lnTo>
                    <a:pt x="44642" y="1143085"/>
                  </a:lnTo>
                  <a:lnTo>
                    <a:pt x="20654" y="1105354"/>
                  </a:lnTo>
                  <a:lnTo>
                    <a:pt x="5367" y="1062581"/>
                  </a:lnTo>
                  <a:lnTo>
                    <a:pt x="0" y="1015987"/>
                  </a:lnTo>
                  <a:lnTo>
                    <a:pt x="0" y="2032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00200" y="2209801"/>
              <a:ext cx="5943600" cy="304800"/>
            </a:xfrm>
            <a:custGeom>
              <a:avLst/>
              <a:gdLst/>
              <a:ahLst/>
              <a:cxnLst/>
              <a:rect l="l" t="t" r="r" b="b"/>
              <a:pathLst>
                <a:path w="5943600" h="304800">
                  <a:moveTo>
                    <a:pt x="0" y="50800"/>
                  </a:moveTo>
                  <a:lnTo>
                    <a:pt x="3992" y="31027"/>
                  </a:lnTo>
                  <a:lnTo>
                    <a:pt x="14879" y="14879"/>
                  </a:lnTo>
                  <a:lnTo>
                    <a:pt x="31027" y="3992"/>
                  </a:lnTo>
                  <a:lnTo>
                    <a:pt x="50800" y="0"/>
                  </a:lnTo>
                  <a:lnTo>
                    <a:pt x="5892800" y="0"/>
                  </a:lnTo>
                  <a:lnTo>
                    <a:pt x="5912572" y="3992"/>
                  </a:lnTo>
                  <a:lnTo>
                    <a:pt x="5928720" y="14879"/>
                  </a:lnTo>
                  <a:lnTo>
                    <a:pt x="5939607" y="31027"/>
                  </a:lnTo>
                  <a:lnTo>
                    <a:pt x="5943600" y="50800"/>
                  </a:lnTo>
                  <a:lnTo>
                    <a:pt x="5943600" y="254000"/>
                  </a:lnTo>
                  <a:lnTo>
                    <a:pt x="5939607" y="273772"/>
                  </a:lnTo>
                  <a:lnTo>
                    <a:pt x="5928720" y="289920"/>
                  </a:lnTo>
                  <a:lnTo>
                    <a:pt x="5912572" y="300807"/>
                  </a:lnTo>
                  <a:lnTo>
                    <a:pt x="5892800" y="304800"/>
                  </a:lnTo>
                  <a:lnTo>
                    <a:pt x="50800" y="304800"/>
                  </a:lnTo>
                  <a:lnTo>
                    <a:pt x="31027" y="300807"/>
                  </a:lnTo>
                  <a:lnTo>
                    <a:pt x="14879" y="289920"/>
                  </a:lnTo>
                  <a:lnTo>
                    <a:pt x="3992" y="273772"/>
                  </a:lnTo>
                  <a:lnTo>
                    <a:pt x="0" y="254000"/>
                  </a:lnTo>
                  <a:lnTo>
                    <a:pt x="0" y="50800"/>
                  </a:lnTo>
                  <a:close/>
                </a:path>
              </a:pathLst>
            </a:custGeom>
            <a:ln w="38100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98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5636" y="1560179"/>
            <a:ext cx="5357862" cy="11724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1824" y="2985857"/>
            <a:ext cx="5876544" cy="210394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057388" y="6294739"/>
            <a:ext cx="358775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0"/>
              </a:lnSpc>
            </a:pPr>
            <a:fld id="{81D60167-4931-47E6-BA6A-407CBD079E47}" type="slidenum">
              <a:rPr sz="1400" dirty="0">
                <a:latin typeface="Times New Roman"/>
                <a:cs typeface="Times New Roman"/>
              </a:rPr>
              <a:t>99</a:t>
            </a:fld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</TotalTime>
  <Words>9857</Words>
  <Application>Microsoft Office PowerPoint</Application>
  <PresentationFormat>On-screen Show (4:3)</PresentationFormat>
  <Paragraphs>703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8" baseType="lpstr">
      <vt:lpstr>Arial</vt:lpstr>
      <vt:lpstr>Arial Black</vt:lpstr>
      <vt:lpstr>Arial Narrow</vt:lpstr>
      <vt:lpstr>Calibri</vt:lpstr>
      <vt:lpstr>Garamond</vt:lpstr>
      <vt:lpstr>Times New Roman</vt:lpstr>
      <vt:lpstr>Wingdings</vt:lpstr>
      <vt:lpstr>Office Theme</vt:lpstr>
      <vt:lpstr>PowerPoint Presentation</vt:lpstr>
      <vt:lpstr>AC&amp;L Staff</vt:lpstr>
      <vt:lpstr>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ACTIONS</vt:lpstr>
      <vt:lpstr>PowerPoint Presentation</vt:lpstr>
      <vt:lpstr>PowerPoint Presentation</vt:lpstr>
      <vt:lpstr>Remember that you have 3 mini tabs that will help you move through VA-ONCE.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Norton, Shay, VBAVACO</dc:creator>
  <cp:keywords>GI Bill, VA-ONCE</cp:keywords>
  <cp:lastModifiedBy>Shirley-Myers, Margaret, VBAMONT</cp:lastModifiedBy>
  <cp:revision>3</cp:revision>
  <dcterms:created xsi:type="dcterms:W3CDTF">2021-10-14T13:24:56Z</dcterms:created>
  <dcterms:modified xsi:type="dcterms:W3CDTF">2021-10-18T19:59:58Z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2014-08-12T00:00:00Z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2021-10-14T00:00:00Z</vt:filetime>
  </property>
</Properties>
</file>