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9" r:id="rId1"/>
  </p:sldMasterIdLst>
  <p:notesMasterIdLst>
    <p:notesMasterId r:id="rId19"/>
  </p:notesMasterIdLst>
  <p:handoutMasterIdLst>
    <p:handoutMasterId r:id="rId20"/>
  </p:handoutMasterIdLst>
  <p:sldIdLst>
    <p:sldId id="381" r:id="rId2"/>
    <p:sldId id="455" r:id="rId3"/>
    <p:sldId id="521" r:id="rId4"/>
    <p:sldId id="502" r:id="rId5"/>
    <p:sldId id="523" r:id="rId6"/>
    <p:sldId id="511" r:id="rId7"/>
    <p:sldId id="524" r:id="rId8"/>
    <p:sldId id="532" r:id="rId9"/>
    <p:sldId id="531" r:id="rId10"/>
    <p:sldId id="512" r:id="rId11"/>
    <p:sldId id="513" r:id="rId12"/>
    <p:sldId id="525" r:id="rId13"/>
    <p:sldId id="526" r:id="rId14"/>
    <p:sldId id="510" r:id="rId15"/>
    <p:sldId id="527" r:id="rId16"/>
    <p:sldId id="530" r:id="rId17"/>
    <p:sldId id="440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3399"/>
    <a:srgbClr val="FFD04B"/>
    <a:srgbClr val="F6B6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04" autoAdjust="0"/>
    <p:restoredTop sz="94742" autoAdjust="0"/>
  </p:normalViewPr>
  <p:slideViewPr>
    <p:cSldViewPr snapToObjects="1">
      <p:cViewPr varScale="1">
        <p:scale>
          <a:sx n="123" d="100"/>
          <a:sy n="123" d="100"/>
        </p:scale>
        <p:origin x="10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816" y="1014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>
            <a:lvl1pPr algn="l" defTabSz="9286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5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b" anchorCtr="0" compatLnSpc="1">
            <a:prstTxWarp prst="textNoShape">
              <a:avLst/>
            </a:prstTxWarp>
          </a:bodyPr>
          <a:lstStyle>
            <a:lvl1pPr algn="l" defTabSz="9286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5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BD85D87-DB4B-44C0-89F1-25FE52D058C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3351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>
            <a:lvl1pPr algn="l" defTabSz="9286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7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7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b" anchorCtr="0" compatLnSpc="1">
            <a:prstTxWarp prst="textNoShape">
              <a:avLst/>
            </a:prstTxWarp>
          </a:bodyPr>
          <a:lstStyle>
            <a:lvl1pPr algn="l" defTabSz="9286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7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57" tIns="46429" rIns="92857" bIns="46429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3842021-E9CC-4938-8D51-11BE60984DF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1670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FCB918-BD4B-412C-89D3-54F705DF2886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1771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411EF9-F97B-4EB0-A489-C27A53C42E7B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0287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411EF9-F97B-4EB0-A489-C27A53C42E7B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2456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411EF9-F97B-4EB0-A489-C27A53C42E7B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4186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411EF9-F97B-4EB0-A489-C27A53C42E7B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4668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411EF9-F97B-4EB0-A489-C27A53C42E7B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1316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411EF9-F97B-4EB0-A489-C27A53C42E7B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9292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411EF9-F97B-4EB0-A489-C27A53C42E7B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0864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B5C51F-00C5-4F12-86CB-28676E5A08C8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dirty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066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226434-418E-495A-B4F9-0F4848EF25DC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58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226434-418E-495A-B4F9-0F4848EF25DC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865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411EF9-F97B-4EB0-A489-C27A53C42E7B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617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411EF9-F97B-4EB0-A489-C27A53C42E7B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634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411EF9-F97B-4EB0-A489-C27A53C42E7B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408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411EF9-F97B-4EB0-A489-C27A53C42E7B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857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411EF9-F97B-4EB0-A489-C27A53C42E7B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494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411EF9-F97B-4EB0-A489-C27A53C42E7B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321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43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89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73380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C85A71E1-58DD-4ECC-A7CC-F132A2C5A6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6862177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7E8EC-230D-4FEF-A71D-0AC67EADDCA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887535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8F4FA-F7BC-4D11-A10F-CE6E6C07026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51323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309B3-97C8-45E3-9483-A73B88C1B24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595071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65C7-1CB3-4455-A04C-454A32CA336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074838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C414A-BCFB-4014-BACC-BF3B6F06855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238763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A1388-11F7-4230-938D-284A52703F6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676635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325A5-AF3A-4E2D-A98D-82B6006D335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297130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87AF9-861B-4FF4-A066-0519C1D32F1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363844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99A6C-D0F5-4274-B27D-D13E1FC0878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385374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E9837-3996-4577-80CB-6DF9C90D8FC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572891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67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SzTx/>
              <a:buFontTx/>
              <a:buNone/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7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7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6655BF3-0984-4CB7-B5DA-95F74D0F76F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kayla.kyle@va.alabama.go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0D37586-42FB-40DE-901D-747727620D8F}" type="slidenum">
              <a:rPr lang="en-US" altLang="en-US" sz="10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000" dirty="0">
              <a:latin typeface="Arial" panose="020B0604020202020204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676400" y="3962400"/>
            <a:ext cx="7162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3399"/>
              </a:solidFill>
            </a:endParaRPr>
          </a:p>
        </p:txBody>
      </p:sp>
      <p:sp>
        <p:nvSpPr>
          <p:cNvPr id="704516" name="Rectangle 4"/>
          <p:cNvSpPr>
            <a:spLocks noChangeArrowheads="1"/>
          </p:cNvSpPr>
          <p:nvPr/>
        </p:nvSpPr>
        <p:spPr bwMode="auto">
          <a:xfrm>
            <a:off x="3886200" y="3733800"/>
            <a:ext cx="3048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endParaRPr lang="en-US" sz="1800" b="1" dirty="0">
              <a:solidFill>
                <a:srgbClr val="CC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71600" y="1600200"/>
            <a:ext cx="7696200" cy="3810000"/>
          </a:xfrm>
        </p:spPr>
        <p:txBody>
          <a:bodyPr/>
          <a:lstStyle/>
          <a:p>
            <a:pPr algn="ctr" eaLnBrk="1" hangingPunct="1"/>
            <a:r>
              <a:rPr lang="en-US" altLang="en-US" sz="4000" b="1" dirty="0">
                <a:solidFill>
                  <a:schemeClr val="tx1"/>
                </a:solidFill>
              </a:rPr>
              <a:t>Alabama Department </a:t>
            </a:r>
            <a:br>
              <a:rPr lang="en-US" altLang="en-US" sz="4000" b="1" dirty="0">
                <a:solidFill>
                  <a:schemeClr val="tx1"/>
                </a:solidFill>
              </a:rPr>
            </a:br>
            <a:r>
              <a:rPr lang="en-US" altLang="en-US" sz="4000" b="1" dirty="0">
                <a:solidFill>
                  <a:schemeClr val="tx1"/>
                </a:solidFill>
              </a:rPr>
              <a:t>of </a:t>
            </a:r>
            <a:br>
              <a:rPr lang="en-US" altLang="en-US" sz="4000" b="1" dirty="0">
                <a:solidFill>
                  <a:schemeClr val="tx1"/>
                </a:solidFill>
              </a:rPr>
            </a:br>
            <a:r>
              <a:rPr lang="en-US" altLang="en-US" sz="4000" b="1" dirty="0">
                <a:solidFill>
                  <a:schemeClr val="tx1"/>
                </a:solidFill>
              </a:rPr>
              <a:t>Veterans Affairs</a:t>
            </a:r>
            <a:br>
              <a:rPr lang="en-US" altLang="en-US" sz="4000" b="1" dirty="0">
                <a:solidFill>
                  <a:schemeClr val="tx1"/>
                </a:solidFill>
              </a:rPr>
            </a:br>
            <a:br>
              <a:rPr lang="en-US" altLang="en-US" sz="4000" b="1" dirty="0">
                <a:solidFill>
                  <a:schemeClr val="tx1"/>
                </a:solidFill>
              </a:rPr>
            </a:br>
            <a:br>
              <a:rPr lang="en-US" altLang="en-US" sz="4000" b="1" dirty="0">
                <a:solidFill>
                  <a:schemeClr val="tx1"/>
                </a:solidFill>
              </a:rPr>
            </a:br>
            <a:r>
              <a:rPr lang="en-US" altLang="en-US" sz="3200" b="1" dirty="0">
                <a:solidFill>
                  <a:schemeClr val="tx1"/>
                </a:solidFill>
              </a:rPr>
              <a:t>G.I. Dependent Scholarship Program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76400" y="3962400"/>
            <a:ext cx="7162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3399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676400" y="1676400"/>
            <a:ext cx="7162800" cy="4635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For all students under the Alabama G.I. Dependent Scholarship Program, the following formula is used to deduct their semesters:</a:t>
            </a:r>
          </a:p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r>
              <a:rPr lang="en-US" dirty="0"/>
              <a:t>1-5 hours 			= ¼ of a semester</a:t>
            </a:r>
          </a:p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r>
              <a:rPr lang="en-US" dirty="0"/>
              <a:t>6-8 hours			= ½ of a semester</a:t>
            </a:r>
          </a:p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r>
              <a:rPr lang="en-US" dirty="0"/>
              <a:t>9-11 hours 			= ¾ of a semester</a:t>
            </a:r>
          </a:p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r>
              <a:rPr lang="en-US" dirty="0"/>
              <a:t>12 hours or more		= 1 semester</a:t>
            </a:r>
          </a:p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r>
              <a:rPr lang="en-US" altLang="en-US" sz="2400" dirty="0"/>
              <a:t>As the number of hours is how their semesters are deducted, it is extremely important that the hours are correct on  invoices and the ADVA 5s forms. 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05000" y="533400"/>
            <a:ext cx="6477000" cy="121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sz="4000" b="1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Semesters Are Reduced</a:t>
            </a:r>
            <a:endParaRPr lang="en-US" sz="3600" b="1" i="1" kern="0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215674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76400" y="3962400"/>
            <a:ext cx="7162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3399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524000" y="1219201"/>
            <a:ext cx="71628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sz="2400" dirty="0"/>
              <a:t>All invoices must be in alphabetical order</a:t>
            </a:r>
          </a:p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sz="2400" dirty="0"/>
              <a:t>Student from all Act’s should be included on the same invoice</a:t>
            </a:r>
          </a:p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sz="2400" dirty="0"/>
              <a:t>All invoices must contain your school’s name and address as they are listed in your schools STAARS account</a:t>
            </a:r>
          </a:p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sz="2400" dirty="0"/>
              <a:t>All invoices must include the required invoice statement</a:t>
            </a:r>
          </a:p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sz="2400" dirty="0"/>
              <a:t>All invoices must be signed and notarized and mailed to us to our P.O. Box address</a:t>
            </a:r>
          </a:p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endParaRPr lang="en-US" sz="24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05000" y="533401"/>
            <a:ext cx="6477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sz="4000" b="1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Invoicing</a:t>
            </a:r>
            <a:endParaRPr lang="en-US" sz="3600" b="1" i="1" kern="0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36975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76400" y="3962400"/>
            <a:ext cx="7162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3399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524000" y="1219201"/>
            <a:ext cx="7162800" cy="371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sz="2400" dirty="0"/>
              <a:t>A copy of the invoice should be emailed directly to me in excel spreadsheet format (password protected)</a:t>
            </a:r>
          </a:p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sz="2400" dirty="0"/>
              <a:t>The password should be emailed in a separate email</a:t>
            </a:r>
          </a:p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altLang="en-US" sz="2400" dirty="0"/>
              <a:t>Invoices are paid after the semester ends</a:t>
            </a:r>
          </a:p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altLang="en-US" sz="2400" dirty="0"/>
              <a:t>Please wait to submit the invoice until drop/add has ended and your school’s deadline for purchasing textbooks has passed. 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altLang="en-US" dirty="0"/>
              <a:t>This helps reduce the amount of supplemental invoices that must be submitted. 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05000" y="533401"/>
            <a:ext cx="6477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sz="4000" b="1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Invoicing</a:t>
            </a:r>
            <a:endParaRPr lang="en-US" sz="3600" b="1" i="1" kern="0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7055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76400" y="3962400"/>
            <a:ext cx="7162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3399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524000" y="1219201"/>
            <a:ext cx="7162800" cy="5872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altLang="en-US" sz="2400" dirty="0"/>
              <a:t>If an invoice is received after our fiscal year has ended, they will become State Board of Adjustment Claims. 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altLang="en-US" sz="2200" dirty="0"/>
              <a:t>This must try to be avoided.  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altLang="en-US" sz="2200" dirty="0"/>
              <a:t>When invoices become board of adjustment claims, it means that we must pay prior year invoices with current year funds.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altLang="en-US" sz="2200" dirty="0"/>
              <a:t>This can cause use to deplete our current year funds before we have paid all current year invoices.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altLang="en-US" sz="2200" dirty="0"/>
              <a:t>It is also additional work for you and us 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altLang="en-US" sz="2200" dirty="0"/>
              <a:t>It will generally take several months before the State Board of Adjustment approves or denies the claim.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altLang="en-US" sz="2200" dirty="0"/>
              <a:t>The State Board of Adjustment will deny any claim if it is received more than 12 months after the end of the semester. 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05000" y="533401"/>
            <a:ext cx="6477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sz="4000" b="1" i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Invoicing</a:t>
            </a:r>
            <a:endParaRPr lang="en-US" sz="3600" b="1" i="1" kern="0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86646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76400" y="3962400"/>
            <a:ext cx="7162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3399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676400" y="1676400"/>
            <a:ext cx="7162800" cy="4351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b="1" dirty="0"/>
              <a:t>Month end letters are mailed to students at the most recent address we have on file.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These letter are computer generated and are issued when a student is getting low on benefits, have exhausted their benefits or getting close to their expiration date. 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These letters are based on the invoicing.  If we have not received the invoice, those hours have not been calculated.  </a:t>
            </a:r>
          </a:p>
          <a:p>
            <a:pPr marL="57150" indent="0" eaLnBrk="1" hangingPunct="1">
              <a:buClr>
                <a:srgbClr val="003399"/>
              </a:buClr>
              <a:buSzPct val="80000"/>
              <a:buNone/>
            </a:pPr>
            <a:endParaRPr lang="en-US" altLang="en-US" sz="3600" b="1" dirty="0">
              <a:solidFill>
                <a:srgbClr val="003399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05000" y="533401"/>
            <a:ext cx="662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br>
              <a:rPr lang="en-US" sz="4000" b="1" i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600" b="1" i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Good Information</a:t>
            </a:r>
          </a:p>
        </p:txBody>
      </p:sp>
    </p:spTree>
    <p:extLst>
      <p:ext uri="{BB962C8B-B14F-4D97-AF65-F5344CB8AC3E}">
        <p14:creationId xmlns:p14="http://schemas.microsoft.com/office/powerpoint/2010/main" val="38096751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76400" y="3962400"/>
            <a:ext cx="7162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3399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676400" y="1676400"/>
            <a:ext cx="7162800" cy="333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b="1" dirty="0"/>
              <a:t>Applications and benefits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If a student is interested in applying for the scholarship, they should visit their local county veteran service office for assistance.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 The effective date for new applications is the date that we receive an approvable application into our HQ office.  We can pay from that date forward. 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05000" y="533401"/>
            <a:ext cx="662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br>
              <a:rPr lang="en-US" sz="4000" b="1" i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600" b="1" i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Good Information</a:t>
            </a:r>
          </a:p>
        </p:txBody>
      </p:sp>
    </p:spTree>
    <p:extLst>
      <p:ext uri="{BB962C8B-B14F-4D97-AF65-F5344CB8AC3E}">
        <p14:creationId xmlns:p14="http://schemas.microsoft.com/office/powerpoint/2010/main" val="36812614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76400" y="3962400"/>
            <a:ext cx="7162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3399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527928" y="1371600"/>
            <a:ext cx="6930272" cy="4721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r>
              <a:rPr lang="en-US" altLang="en-US" sz="3200" dirty="0"/>
              <a:t>Kayla Kyle</a:t>
            </a:r>
          </a:p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r>
              <a:rPr lang="en-US" altLang="en-US" sz="3200" dirty="0"/>
              <a:t>Program Manager</a:t>
            </a:r>
          </a:p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r>
              <a:rPr lang="en-US" altLang="en-US" sz="3200" dirty="0"/>
              <a:t>P.O. Box 1509 </a:t>
            </a:r>
          </a:p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r>
              <a:rPr lang="en-US" altLang="en-US" sz="3200" dirty="0"/>
              <a:t>Montgomery, AL 36102</a:t>
            </a:r>
          </a:p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r>
              <a:rPr lang="en-US" altLang="en-US" sz="3200" dirty="0"/>
              <a:t>(334)242-5077</a:t>
            </a:r>
          </a:p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r>
              <a:rPr lang="en-US" altLang="en-US" sz="3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kayla.kyle@va.alabama.gov</a:t>
            </a:r>
            <a:endParaRPr lang="en-US" altLang="en-US" sz="3200" dirty="0"/>
          </a:p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r>
              <a:rPr lang="en-US" altLang="en-US" sz="3200" dirty="0"/>
              <a:t>www.va.alabama.gov</a:t>
            </a:r>
          </a:p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endParaRPr lang="en-US" altLang="en-US" sz="3200" dirty="0">
              <a:solidFill>
                <a:srgbClr val="003399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05000" y="414265"/>
            <a:ext cx="6477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br>
              <a:rPr lang="en-US" sz="4000" b="1" i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600" b="1" i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Contact Information</a:t>
            </a:r>
            <a:endParaRPr lang="en-US" sz="3600" b="1" i="1" kern="0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1473555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8CAA317-7546-4669-BB6F-F2F7E90E06E4}" type="slidenum">
              <a:rPr lang="en-US" altLang="en-US" sz="10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 dirty="0">
              <a:latin typeface="Arial" panose="020B0604020202020204" pitchFamily="34" charset="0"/>
            </a:endParaRP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1501775" y="1981200"/>
            <a:ext cx="680402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9900" indent="-469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dirty="0"/>
              <a:t>Questions?  </a:t>
            </a:r>
          </a:p>
          <a:p>
            <a:pPr eaLnBrk="1" hangingPunct="1">
              <a:buFontTx/>
              <a:buNone/>
            </a:pPr>
            <a:endParaRPr lang="en-US" altLang="en-US" sz="1800" dirty="0">
              <a:solidFill>
                <a:srgbClr val="003399"/>
              </a:solidFill>
            </a:endParaRPr>
          </a:p>
          <a:p>
            <a:pPr eaLnBrk="1" hangingPunct="1">
              <a:buFontTx/>
              <a:buNone/>
            </a:pPr>
            <a:endParaRPr lang="en-US" altLang="en-US" dirty="0">
              <a:solidFill>
                <a:srgbClr val="003399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28800" y="990600"/>
            <a:ext cx="655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br>
              <a:rPr lang="en-US" sz="4000" b="1" i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600" b="1" i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The End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B16652-9B0C-4221-8A72-FC1D47935E05}" type="slidenum">
              <a:rPr lang="en-US" altLang="en-US" sz="10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 dirty="0">
              <a:latin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676400" y="3962400"/>
            <a:ext cx="7162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3399"/>
              </a:solidFill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1828800" y="1828800"/>
            <a:ext cx="7162800" cy="5250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9900" indent="-469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Blip>
                <a:blip r:embed="rId3"/>
              </a:buBlip>
            </a:pPr>
            <a:r>
              <a:rPr lang="en-US" sz="2800" dirty="0"/>
              <a:t>The Alabama G.I. Dependent Scholarship program was created in 1947 and has provided educational opportunities to thousands of dependents of disabled veterans</a:t>
            </a:r>
          </a:p>
          <a:p>
            <a:pPr marL="0" indent="0" eaLnBrk="1" hangingPunct="1">
              <a:buNone/>
            </a:pPr>
            <a:endParaRPr lang="en-US" sz="2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>
              <a:solidFill>
                <a:srgbClr val="003399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>
              <a:solidFill>
                <a:srgbClr val="003399"/>
              </a:solidFill>
            </a:endParaRPr>
          </a:p>
          <a:p>
            <a:pPr eaLnBrk="1" hangingPunct="1">
              <a:buFontTx/>
              <a:buChar char="-"/>
            </a:pPr>
            <a:endParaRPr lang="en-US" altLang="en-US" sz="1800" b="1" dirty="0">
              <a:solidFill>
                <a:srgbClr val="003399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1800" dirty="0">
                <a:solidFill>
                  <a:srgbClr val="003399"/>
                </a:solidFill>
              </a:rPr>
              <a:t>          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solidFill>
                  <a:srgbClr val="003399"/>
                </a:solidFill>
              </a:rPr>
              <a:t>  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solidFill>
                  <a:srgbClr val="003399"/>
                </a:solidFill>
              </a:rPr>
              <a:t>         </a:t>
            </a:r>
          </a:p>
          <a:p>
            <a:pPr eaLnBrk="1" hangingPunct="1">
              <a:buFontTx/>
              <a:buNone/>
            </a:pPr>
            <a:endParaRPr lang="en-US" altLang="en-US" sz="1800" dirty="0">
              <a:solidFill>
                <a:srgbClr val="003399"/>
              </a:solidFill>
            </a:endParaRPr>
          </a:p>
          <a:p>
            <a:pPr eaLnBrk="1" hangingPunct="1">
              <a:buFontTx/>
              <a:buNone/>
            </a:pPr>
            <a:endParaRPr lang="en-US" altLang="en-US" dirty="0">
              <a:solidFill>
                <a:srgbClr val="003399"/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524000" y="479425"/>
            <a:ext cx="7467600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altLang="en-US" sz="3600" b="1" dirty="0"/>
              <a:t>Alabama G.I. </a:t>
            </a:r>
            <a:br>
              <a:rPr lang="en-US" altLang="en-US" sz="3600" b="1" dirty="0"/>
            </a:br>
            <a:r>
              <a:rPr lang="en-US" altLang="en-US" sz="3600" b="1" dirty="0"/>
              <a:t>Dependent Scholarship Program</a:t>
            </a:r>
            <a:endParaRPr lang="en-US" sz="3600" b="1" i="1" kern="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B16652-9B0C-4221-8A72-FC1D47935E05}" type="slidenum">
              <a:rPr lang="en-US" altLang="en-US" sz="10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 dirty="0">
              <a:latin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676400" y="3962400"/>
            <a:ext cx="7162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3399"/>
              </a:solidFill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1828800" y="1607949"/>
            <a:ext cx="7162800" cy="8094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9900" indent="-469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Blip>
                <a:blip r:embed="rId3"/>
              </a:buBlip>
            </a:pPr>
            <a:r>
              <a:rPr lang="en-US" sz="2800" dirty="0"/>
              <a:t>Who does this program help?</a:t>
            </a:r>
          </a:p>
          <a:p>
            <a:pPr lvl="1" eaLnBrk="1" hangingPunct="1">
              <a:buBlip>
                <a:blip r:embed="rId3"/>
              </a:buBlip>
            </a:pPr>
            <a:r>
              <a:rPr lang="en-US" sz="2400" dirty="0"/>
              <a:t>Dependents of Eligible disabled veterans</a:t>
            </a:r>
          </a:p>
          <a:p>
            <a:pPr lvl="2" eaLnBrk="1" hangingPunct="1">
              <a:buBlip>
                <a:blip r:embed="rId3"/>
              </a:buBlip>
            </a:pPr>
            <a:r>
              <a:rPr lang="en-US" sz="2000" dirty="0"/>
              <a:t>Dependents are defined as children, step-child and spouses of the eligible veteran.</a:t>
            </a:r>
          </a:p>
          <a:p>
            <a:pPr lvl="2" eaLnBrk="1" hangingPunct="1">
              <a:buBlip>
                <a:blip r:embed="rId3"/>
              </a:buBlip>
            </a:pPr>
            <a:r>
              <a:rPr lang="en-US" sz="2000" dirty="0"/>
              <a:t>In order for a step-child to qualify, the veteran and the child’s parent must have married prior to the child’s 19</a:t>
            </a:r>
            <a:r>
              <a:rPr lang="en-US" sz="2000" baseline="30000" dirty="0"/>
              <a:t>th</a:t>
            </a:r>
            <a:r>
              <a:rPr lang="en-US" sz="2000" dirty="0"/>
              <a:t> birthday.</a:t>
            </a:r>
          </a:p>
          <a:p>
            <a:pPr lvl="2" eaLnBrk="1" hangingPunct="1">
              <a:buBlip>
                <a:blip r:embed="rId3"/>
              </a:buBlip>
            </a:pPr>
            <a:r>
              <a:rPr lang="en-US" sz="2000" dirty="0"/>
              <a:t>Divorce will terminate benefits for the stepchild and the spouse.</a:t>
            </a:r>
          </a:p>
          <a:p>
            <a:pPr lvl="2" eaLnBrk="1" hangingPunct="1">
              <a:buBlip>
                <a:blip r:embed="rId3"/>
              </a:buBlip>
            </a:pPr>
            <a:r>
              <a:rPr lang="en-US" sz="2000" dirty="0"/>
              <a:t>Re-marriage of a widow/widower will also terminate benefits.</a:t>
            </a:r>
          </a:p>
          <a:p>
            <a:pPr lvl="2" eaLnBrk="1" hangingPunct="1">
              <a:buBlip>
                <a:blip r:embed="rId3"/>
              </a:buBlip>
            </a:pPr>
            <a:r>
              <a:rPr lang="en-US" sz="2000" dirty="0"/>
              <a:t>Students are only eligible to use the Alabama G.I. Dependent Scholarship Program once in a lifetime</a:t>
            </a:r>
          </a:p>
          <a:p>
            <a:pPr marL="0" indent="0" eaLnBrk="1" hangingPunct="1">
              <a:buNone/>
            </a:pPr>
            <a:endParaRPr lang="en-US" sz="2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>
              <a:solidFill>
                <a:srgbClr val="003399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>
              <a:solidFill>
                <a:srgbClr val="003399"/>
              </a:solidFill>
            </a:endParaRPr>
          </a:p>
          <a:p>
            <a:pPr eaLnBrk="1" hangingPunct="1">
              <a:buFontTx/>
              <a:buChar char="-"/>
            </a:pPr>
            <a:endParaRPr lang="en-US" altLang="en-US" sz="1800" b="1" dirty="0">
              <a:solidFill>
                <a:srgbClr val="003399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1800" dirty="0">
                <a:solidFill>
                  <a:srgbClr val="003399"/>
                </a:solidFill>
              </a:rPr>
              <a:t>          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solidFill>
                  <a:srgbClr val="003399"/>
                </a:solidFill>
              </a:rPr>
              <a:t>  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solidFill>
                  <a:srgbClr val="003399"/>
                </a:solidFill>
              </a:rPr>
              <a:t>         </a:t>
            </a:r>
          </a:p>
          <a:p>
            <a:pPr eaLnBrk="1" hangingPunct="1">
              <a:buFontTx/>
              <a:buNone/>
            </a:pPr>
            <a:endParaRPr lang="en-US" altLang="en-US" sz="1800" dirty="0">
              <a:solidFill>
                <a:srgbClr val="003399"/>
              </a:solidFill>
            </a:endParaRPr>
          </a:p>
          <a:p>
            <a:pPr eaLnBrk="1" hangingPunct="1">
              <a:buFontTx/>
              <a:buNone/>
            </a:pPr>
            <a:endParaRPr lang="en-US" altLang="en-US" dirty="0">
              <a:solidFill>
                <a:srgbClr val="003399"/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524000" y="479425"/>
            <a:ext cx="7467600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altLang="en-US" sz="3600" b="1" dirty="0"/>
              <a:t>Alabama G.I. </a:t>
            </a:r>
            <a:br>
              <a:rPr lang="en-US" altLang="en-US" sz="3600" b="1" dirty="0"/>
            </a:br>
            <a:r>
              <a:rPr lang="en-US" altLang="en-US" sz="3600" b="1" dirty="0"/>
              <a:t>Dependent Scholarship Program</a:t>
            </a:r>
            <a:endParaRPr lang="en-US" sz="3600" b="1" i="1" kern="0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84629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76400" y="3962400"/>
            <a:ext cx="7162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3399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676400" y="1676400"/>
            <a:ext cx="7162800" cy="520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b="1" dirty="0"/>
              <a:t>Legacy(applied prior to Fall 2014)can use the benefits for undergraduate, graduate etc.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We can be billed for these students for full tuition, textbooks and instructional fees. </a:t>
            </a:r>
          </a:p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b="1" dirty="0"/>
              <a:t>Act 2014-177 (Applied Fall 2014 through July 30, 2017) Must use benefits for undergraduate courses of study at the in-state tuition rate.  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We can be billed for full tuition, textbooks and instructional fees. 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Students cannot be billed for the difference between in state and out of state tuition. </a:t>
            </a:r>
            <a:endParaRPr lang="en-US" altLang="en-US" sz="3200" dirty="0">
              <a:solidFill>
                <a:srgbClr val="003399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05000" y="685799"/>
            <a:ext cx="6400800" cy="762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b="1" i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Benefit Changes Through The Years</a:t>
            </a:r>
          </a:p>
        </p:txBody>
      </p:sp>
    </p:spTree>
    <p:extLst>
      <p:ext uri="{BB962C8B-B14F-4D97-AF65-F5344CB8AC3E}">
        <p14:creationId xmlns:p14="http://schemas.microsoft.com/office/powerpoint/2010/main" val="6839566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76400" y="3962400"/>
            <a:ext cx="7162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3399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676400" y="1676400"/>
            <a:ext cx="7162800" cy="486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b="1" dirty="0"/>
              <a:t>ACT 2017-349 (applied July 31, 2017 forward)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altLang="en-US" dirty="0"/>
              <a:t>We are the payer of last resort.  ANY grants or scholarships that are paid to the school MUST be used first toward required education expenses. </a:t>
            </a:r>
          </a:p>
          <a:p>
            <a:pPr marL="974725" lvl="3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altLang="en-US" sz="2400" dirty="0"/>
              <a:t>Required education expenses are anything that your school requires of the student. </a:t>
            </a:r>
          </a:p>
          <a:p>
            <a:pPr marL="974725" lvl="3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altLang="en-US" sz="2400" dirty="0"/>
              <a:t>After grants and scholarships have been utilized or accounted for, we can be billed </a:t>
            </a:r>
            <a:r>
              <a:rPr lang="en-US" altLang="en-US" sz="2400" b="1" u="sng" dirty="0"/>
              <a:t>up to </a:t>
            </a:r>
            <a:r>
              <a:rPr lang="en-US" altLang="en-US" sz="2400" dirty="0"/>
              <a:t>$250 per credit hour for tuition and </a:t>
            </a:r>
            <a:r>
              <a:rPr lang="en-US" altLang="en-US" sz="2400" b="1" u="sng" dirty="0"/>
              <a:t>up to </a:t>
            </a:r>
            <a:r>
              <a:rPr lang="en-US" altLang="en-US" sz="2400" dirty="0"/>
              <a:t>$1,000 for the combination of textbooks and instructional fees. 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05000" y="685799"/>
            <a:ext cx="6400800" cy="762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b="1" i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Benefit Changes Through The Years</a:t>
            </a:r>
          </a:p>
        </p:txBody>
      </p:sp>
    </p:spTree>
    <p:extLst>
      <p:ext uri="{BB962C8B-B14F-4D97-AF65-F5344CB8AC3E}">
        <p14:creationId xmlns:p14="http://schemas.microsoft.com/office/powerpoint/2010/main" val="6457860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76400" y="3962400"/>
            <a:ext cx="7162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3399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600200" y="1371600"/>
            <a:ext cx="7239000" cy="5287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r>
              <a:rPr lang="en-US" b="1" dirty="0"/>
              <a:t>Act 2017-349 continued</a:t>
            </a:r>
          </a:p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Student’s must complete a FASFA for each year that they are using the Alabama G.I. Dependent Scholarship Program. 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The school is required to verify this prior to any billing. </a:t>
            </a:r>
          </a:p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Students must meet Satisfactory Academic Progress (SAP) as defined by your school. 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altLang="en-US" dirty="0"/>
              <a:t>You will use the rules you already have in place for Title IV benefits. 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altLang="en-US" dirty="0"/>
              <a:t>We must be notified in proper spreadsheet format of any student who does not meet SAP. 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05000" y="914400"/>
            <a:ext cx="6324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b="1" i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Benefit Changes Through The Years</a:t>
            </a:r>
          </a:p>
        </p:txBody>
      </p:sp>
    </p:spTree>
    <p:extLst>
      <p:ext uri="{BB962C8B-B14F-4D97-AF65-F5344CB8AC3E}">
        <p14:creationId xmlns:p14="http://schemas.microsoft.com/office/powerpoint/2010/main" val="26410441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76400" y="3962400"/>
            <a:ext cx="7162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3399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684256" y="1143001"/>
            <a:ext cx="7162800" cy="398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endParaRPr lang="en-US" b="1" dirty="0"/>
          </a:p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r>
              <a:rPr lang="en-US" b="1" dirty="0"/>
              <a:t>Act 2017-349 continued</a:t>
            </a:r>
          </a:p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b="1" dirty="0"/>
              <a:t> </a:t>
            </a:r>
            <a:r>
              <a:rPr lang="en-US" dirty="0"/>
              <a:t>Student’s must complete a FERPA release for every educational institution they attend.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You must ensure that you have one on file prior to invoicing. 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You may use our FERPA release or one created by your school as long as it does not exclude us from obtaining needed information.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05000" y="533401"/>
            <a:ext cx="6324600" cy="93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117475" lvl="1" indent="0" algn="ctr" eaLnBrk="1" hangingPunct="1">
              <a:buClr>
                <a:srgbClr val="003399"/>
              </a:buClr>
              <a:buSzPct val="80000"/>
              <a:buNone/>
            </a:pPr>
            <a:r>
              <a:rPr lang="en-US" b="1" i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Benefit Changes Through The Years</a:t>
            </a:r>
          </a:p>
        </p:txBody>
      </p:sp>
    </p:spTree>
    <p:extLst>
      <p:ext uri="{BB962C8B-B14F-4D97-AF65-F5344CB8AC3E}">
        <p14:creationId xmlns:p14="http://schemas.microsoft.com/office/powerpoint/2010/main" val="40169221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76400" y="3962400"/>
            <a:ext cx="7162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3399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684256" y="1143001"/>
            <a:ext cx="7162800" cy="485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endParaRPr lang="en-US" sz="1200" b="1" dirty="0"/>
          </a:p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r>
              <a:rPr lang="en-US" b="1" dirty="0"/>
              <a:t>Act 2017-349 continued</a:t>
            </a:r>
          </a:p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b="1" dirty="0"/>
              <a:t> ALERT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One change did occur in the 2021 Alabama State Legislative regular session. 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As of  May 14, 2021, the Alabama G.I. Dependent Scholarship Program can cover Comprehensive Transition Post Secondary Programs for Students with Intellectual Disabilities for eligible students at any public 4 year institution in Alabama. </a:t>
            </a:r>
          </a:p>
          <a:p>
            <a:pPr marL="517525" lvl="2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All other qualifications and rules under Act 2017-349 apply to these students. 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05000" y="533400"/>
            <a:ext cx="6324600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117475" lvl="1" indent="0" algn="ctr" eaLnBrk="1" hangingPunct="1">
              <a:buClr>
                <a:srgbClr val="003399"/>
              </a:buClr>
              <a:buSzPct val="80000"/>
              <a:buNone/>
            </a:pPr>
            <a:r>
              <a:rPr lang="en-US" b="1" i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Benefit Changes Through The Years</a:t>
            </a:r>
          </a:p>
        </p:txBody>
      </p:sp>
    </p:spTree>
    <p:extLst>
      <p:ext uri="{BB962C8B-B14F-4D97-AF65-F5344CB8AC3E}">
        <p14:creationId xmlns:p14="http://schemas.microsoft.com/office/powerpoint/2010/main" val="9457819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76400" y="3962400"/>
            <a:ext cx="7162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003399"/>
              </a:solidFill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676400" y="1676400"/>
            <a:ext cx="7162800" cy="4388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17475" lvl="1" indent="0" eaLnBrk="1" hangingPunct="1">
              <a:buClr>
                <a:srgbClr val="003399"/>
              </a:buClr>
              <a:buSzPct val="80000"/>
              <a:buNone/>
            </a:pPr>
            <a:endParaRPr lang="en-US" b="1" dirty="0"/>
          </a:p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The certificate of eligibility will tell you what is covered.  This is an indicator of which act they fall under. </a:t>
            </a:r>
          </a:p>
          <a:p>
            <a:pPr marL="117475" lvl="1" indent="58738" eaLnBrk="1" hangingPunct="1">
              <a:buClr>
                <a:srgbClr val="003399"/>
              </a:buClr>
              <a:buSzPct val="80000"/>
              <a:buBlip>
                <a:blip r:embed="rId3"/>
              </a:buBlip>
            </a:pPr>
            <a:r>
              <a:rPr lang="en-US" dirty="0"/>
              <a:t>When you request the student entitlement report for your school, the last column on the right shows the program type.</a:t>
            </a:r>
          </a:p>
          <a:p>
            <a:pPr marL="457200" lvl="1" indent="0" eaLnBrk="1" hangingPunct="1">
              <a:buClr>
                <a:srgbClr val="003399"/>
              </a:buClr>
              <a:buSzPct val="80000"/>
              <a:buNone/>
            </a:pPr>
            <a:endParaRPr lang="en-US" altLang="en-US" dirty="0"/>
          </a:p>
          <a:p>
            <a:pPr marL="457200" lvl="1" indent="0" eaLnBrk="1" hangingPunct="1">
              <a:buClr>
                <a:srgbClr val="003399"/>
              </a:buClr>
              <a:buSzPct val="80000"/>
              <a:buNone/>
            </a:pPr>
            <a:endParaRPr lang="en-US" altLang="en-US" sz="3200" b="1" dirty="0">
              <a:solidFill>
                <a:srgbClr val="003399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05000" y="685799"/>
            <a:ext cx="6477000" cy="121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br>
              <a:rPr lang="en-US" sz="4000" b="1" i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600" b="1" i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Which Act?</a:t>
            </a:r>
          </a:p>
        </p:txBody>
      </p:sp>
    </p:spTree>
    <p:extLst>
      <p:ext uri="{BB962C8B-B14F-4D97-AF65-F5344CB8AC3E}">
        <p14:creationId xmlns:p14="http://schemas.microsoft.com/office/powerpoint/2010/main" val="17007422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Quadrant">
  <a:themeElements>
    <a:clrScheme name="1_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1_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0000"/>
          <a:buFont typeface="Wingdings" pitchFamily="2" charset="2"/>
          <a:buChar char="o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0000"/>
          <a:buFont typeface="Wingdings" pitchFamily="2" charset="2"/>
          <a:buChar char="o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29561</TotalTime>
  <Words>1172</Words>
  <Application>Microsoft Office PowerPoint</Application>
  <PresentationFormat>On-screen Show (4:3)</PresentationFormat>
  <Paragraphs>139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Wingdings</vt:lpstr>
      <vt:lpstr>1_Quadrant</vt:lpstr>
      <vt:lpstr>Alabama Department  of  Veterans Affairs   G.I. Dependent Scholarship Program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State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Alabama  Technology Initiatives</dc:title>
  <dc:creator>Jim Burns</dc:creator>
  <cp:lastModifiedBy>Kyle, Kayla</cp:lastModifiedBy>
  <cp:revision>471</cp:revision>
  <cp:lastPrinted>2015-10-28T15:06:23Z</cp:lastPrinted>
  <dcterms:created xsi:type="dcterms:W3CDTF">2004-10-12T16:49:29Z</dcterms:created>
  <dcterms:modified xsi:type="dcterms:W3CDTF">2021-10-19T16:26:22Z</dcterms:modified>
</cp:coreProperties>
</file>