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18288000" cy="10287000"/>
  <p:notesSz cx="6858000" cy="9144000"/>
  <p:embeddedFontLst>
    <p:embeddedFont>
      <p:font typeface="Calibri" panose="020F0502020204030204" pitchFamily="34" charset="0"/>
      <p:regular r:id="rId19"/>
      <p:bold r:id="rId20"/>
      <p:italic r:id="rId21"/>
      <p:boldItalic r:id="rId22"/>
    </p:embeddedFont>
    <p:embeddedFont>
      <p:font typeface="Canva Sans 2" panose="020B0604020202020204" charset="0"/>
      <p:regular r:id="rId23"/>
    </p:embeddedFont>
    <p:embeddedFont>
      <p:font typeface="DM Sans" pitchFamily="2" charset="0"/>
      <p:regular r:id="rId24"/>
    </p:embeddedFont>
    <p:embeddedFont>
      <p:font typeface="DM Sans Bold" charset="0"/>
      <p:regular r:id="rId25"/>
    </p:embeddedFont>
    <p:embeddedFont>
      <p:font typeface="DM Sans Italics" panose="020B0604020202020204" charset="0"/>
      <p:regular r:id="rId26"/>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69" d="100"/>
          <a:sy n="69" d="100"/>
        </p:scale>
        <p:origin x="84" y="43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20.jpe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6.sv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5" Type="http://schemas.openxmlformats.org/officeDocument/2006/relationships/image" Target="../media/image8.sv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4.sv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2.svg"/><Relationship Id="rId7" Type="http://schemas.openxmlformats.org/officeDocument/2006/relationships/image" Target="../media/image10.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6.svg"/><Relationship Id="rId4" Type="http://schemas.openxmlformats.org/officeDocument/2006/relationships/image" Target="../media/image5.png"/><Relationship Id="rId9" Type="http://schemas.openxmlformats.org/officeDocument/2006/relationships/image" Target="../media/image12.png"/></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svg"/><Relationship Id="rId7" Type="http://schemas.openxmlformats.org/officeDocument/2006/relationships/image" Target="../media/image1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6.sv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TextBox 6"/>
          <p:cNvSpPr txBox="1"/>
          <p:nvPr/>
        </p:nvSpPr>
        <p:spPr>
          <a:xfrm>
            <a:off x="5305630" y="2296590"/>
            <a:ext cx="10620170" cy="3241643"/>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NAVIGATING THE FAFSA</a:t>
            </a:r>
          </a:p>
        </p:txBody>
      </p:sp>
      <p:sp>
        <p:nvSpPr>
          <p:cNvPr id="7" name="TextBox 7"/>
          <p:cNvSpPr txBox="1"/>
          <p:nvPr/>
        </p:nvSpPr>
        <p:spPr>
          <a:xfrm>
            <a:off x="10203684" y="5576332"/>
            <a:ext cx="5722116" cy="523180"/>
          </a:xfrm>
          <a:prstGeom prst="rect">
            <a:avLst/>
          </a:prstGeom>
        </p:spPr>
        <p:txBody>
          <a:bodyPr lIns="0" tIns="0" rIns="0" bIns="0" rtlCol="0" anchor="t">
            <a:spAutoFit/>
          </a:bodyPr>
          <a:lstStyle/>
          <a:p>
            <a:pPr algn="r">
              <a:lnSpc>
                <a:spcPts val="4070"/>
              </a:lnSpc>
            </a:pPr>
            <a:r>
              <a:rPr lang="en-US" sz="3700">
                <a:solidFill>
                  <a:srgbClr val="FFFFFF"/>
                </a:solidFill>
                <a:latin typeface="DM Sans Italics"/>
              </a:rPr>
              <a:t>The Veteran’s Difference</a:t>
            </a:r>
          </a:p>
        </p:txBody>
      </p:sp>
      <p:sp>
        <p:nvSpPr>
          <p:cNvPr id="8" name="Freeform 8"/>
          <p:cNvSpPr/>
          <p:nvPr/>
        </p:nvSpPr>
        <p:spPr>
          <a:xfrm>
            <a:off x="709759" y="5538232"/>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rot="-10800000">
            <a:off x="3590119" y="7039138"/>
            <a:ext cx="3422956" cy="2613894"/>
          </a:xfrm>
          <a:custGeom>
            <a:avLst/>
            <a:gdLst/>
            <a:ahLst/>
            <a:cxnLst/>
            <a:rect l="l" t="t" r="r" b="b"/>
            <a:pathLst>
              <a:path w="3422956" h="2613894">
                <a:moveTo>
                  <a:pt x="0" y="0"/>
                </a:moveTo>
                <a:lnTo>
                  <a:pt x="3422957" y="0"/>
                </a:lnTo>
                <a:lnTo>
                  <a:pt x="3422957"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TextBox 10"/>
          <p:cNvSpPr txBox="1"/>
          <p:nvPr/>
        </p:nvSpPr>
        <p:spPr>
          <a:xfrm>
            <a:off x="6377554" y="7318791"/>
            <a:ext cx="10558129" cy="1414588"/>
          </a:xfrm>
          <a:prstGeom prst="rect">
            <a:avLst/>
          </a:prstGeom>
        </p:spPr>
        <p:txBody>
          <a:bodyPr lIns="0" tIns="0" rIns="0" bIns="0" rtlCol="0" anchor="t">
            <a:spAutoFit/>
          </a:bodyPr>
          <a:lstStyle/>
          <a:p>
            <a:pPr algn="r">
              <a:lnSpc>
                <a:spcPts val="3740"/>
              </a:lnSpc>
            </a:pPr>
            <a:r>
              <a:rPr lang="en-US" sz="3400">
                <a:solidFill>
                  <a:srgbClr val="FFFFFF"/>
                </a:solidFill>
                <a:latin typeface="DM Sans Italics"/>
              </a:rPr>
              <a:t>Neoka Hambrick</a:t>
            </a:r>
          </a:p>
          <a:p>
            <a:pPr algn="r">
              <a:lnSpc>
                <a:spcPts val="3740"/>
              </a:lnSpc>
            </a:pPr>
            <a:r>
              <a:rPr lang="en-US" sz="3400">
                <a:solidFill>
                  <a:srgbClr val="FFFFFF"/>
                </a:solidFill>
                <a:latin typeface="DM Sans Italics"/>
              </a:rPr>
              <a:t>Veteran Affairs Coordinator</a:t>
            </a:r>
          </a:p>
          <a:p>
            <a:pPr algn="r">
              <a:lnSpc>
                <a:spcPts val="3740"/>
              </a:lnSpc>
            </a:pPr>
            <a:r>
              <a:rPr lang="en-US" sz="3400">
                <a:solidFill>
                  <a:srgbClr val="FFFFFF"/>
                </a:solidFill>
                <a:latin typeface="DM Sans Italics"/>
              </a:rPr>
              <a:t>Drake State Community and Technical College</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520535" y="2057400"/>
            <a:ext cx="12352120"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353094" y="733430"/>
            <a:ext cx="6726444" cy="753082"/>
          </a:xfrm>
          <a:prstGeom prst="rect">
            <a:avLst/>
          </a:prstGeom>
        </p:spPr>
        <p:txBody>
          <a:bodyPr lIns="0" tIns="0" rIns="0" bIns="0" rtlCol="0" anchor="t">
            <a:spAutoFit/>
          </a:bodyPr>
          <a:lstStyle/>
          <a:p>
            <a:pPr>
              <a:lnSpc>
                <a:spcPts val="5830"/>
              </a:lnSpc>
            </a:pPr>
            <a:r>
              <a:rPr lang="en-US" sz="5300">
                <a:solidFill>
                  <a:srgbClr val="8CA9AD"/>
                </a:solidFill>
                <a:latin typeface="DM Sans Bold"/>
              </a:rPr>
              <a:t>FAFSA Q45</a:t>
            </a:r>
          </a:p>
        </p:txBody>
      </p:sp>
      <p:sp>
        <p:nvSpPr>
          <p:cNvPr id="5" name="TextBox 5"/>
          <p:cNvSpPr txBox="1"/>
          <p:nvPr/>
        </p:nvSpPr>
        <p:spPr>
          <a:xfrm>
            <a:off x="1353094" y="1974366"/>
            <a:ext cx="8456194" cy="7189910"/>
          </a:xfrm>
          <a:prstGeom prst="rect">
            <a:avLst/>
          </a:prstGeom>
        </p:spPr>
        <p:txBody>
          <a:bodyPr lIns="0" tIns="0" rIns="0" bIns="0" rtlCol="0" anchor="t">
            <a:spAutoFit/>
          </a:bodyPr>
          <a:lstStyle/>
          <a:p>
            <a:pPr>
              <a:lnSpc>
                <a:spcPts val="3630"/>
              </a:lnSpc>
            </a:pPr>
            <a:r>
              <a:rPr lang="en-US" sz="3300">
                <a:solidFill>
                  <a:srgbClr val="737373"/>
                </a:solidFill>
                <a:latin typeface="DM Sans"/>
              </a:rPr>
              <a:t>Are you currently serving on Active Duty in the U.S. Armed Forces for purposes other than training?</a:t>
            </a:r>
          </a:p>
          <a:p>
            <a:pPr>
              <a:lnSpc>
                <a:spcPts val="3630"/>
              </a:lnSpc>
            </a:pPr>
            <a:endParaRPr lang="en-US" sz="3300">
              <a:solidFill>
                <a:srgbClr val="737373"/>
              </a:solidFill>
              <a:latin typeface="DM Sans"/>
            </a:endParaRPr>
          </a:p>
          <a:p>
            <a:pPr marL="690984" lvl="1" indent="-345492">
              <a:lnSpc>
                <a:spcPts val="3520"/>
              </a:lnSpc>
              <a:buFont typeface="Arial"/>
              <a:buChar char="•"/>
            </a:pPr>
            <a:r>
              <a:rPr lang="en-US" sz="3200">
                <a:solidFill>
                  <a:srgbClr val="737373"/>
                </a:solidFill>
                <a:latin typeface="DM Sans"/>
              </a:rPr>
              <a:t>Army, Navy, Air Force, Marines or Coast Guard</a:t>
            </a:r>
          </a:p>
          <a:p>
            <a:pPr>
              <a:lnSpc>
                <a:spcPts val="3300"/>
              </a:lnSpc>
            </a:pPr>
            <a:endParaRPr lang="en-US" sz="3200">
              <a:solidFill>
                <a:srgbClr val="737373"/>
              </a:solidFill>
              <a:latin typeface="DM Sans"/>
            </a:endParaRPr>
          </a:p>
          <a:p>
            <a:pPr marL="690984" lvl="1" indent="-345492">
              <a:lnSpc>
                <a:spcPts val="3680"/>
              </a:lnSpc>
              <a:buFont typeface="Arial"/>
              <a:buChar char="•"/>
            </a:pPr>
            <a:r>
              <a:rPr lang="en-US" sz="3200">
                <a:solidFill>
                  <a:srgbClr val="737373"/>
                </a:solidFill>
                <a:latin typeface="DM Sans"/>
              </a:rPr>
              <a:t>National Guard or Reserves who is on active duty for other than state or training purposes.</a:t>
            </a:r>
          </a:p>
          <a:p>
            <a:pPr>
              <a:lnSpc>
                <a:spcPts val="3680"/>
              </a:lnSpc>
            </a:pPr>
            <a:endParaRPr lang="en-US" sz="3200">
              <a:solidFill>
                <a:srgbClr val="737373"/>
              </a:solidFill>
              <a:latin typeface="DM Sans"/>
            </a:endParaRPr>
          </a:p>
          <a:p>
            <a:pPr marL="690984" lvl="1" indent="-345492">
              <a:lnSpc>
                <a:spcPts val="4480"/>
              </a:lnSpc>
              <a:buFont typeface="Arial"/>
              <a:buChar char="•"/>
            </a:pPr>
            <a:r>
              <a:rPr lang="en-US" sz="3200">
                <a:solidFill>
                  <a:srgbClr val="737373"/>
                </a:solidFill>
                <a:latin typeface="DM Sans"/>
              </a:rPr>
              <a:t>On active duty during the award year.</a:t>
            </a:r>
          </a:p>
          <a:p>
            <a:pPr>
              <a:lnSpc>
                <a:spcPts val="4480"/>
              </a:lnSpc>
            </a:pPr>
            <a:endParaRPr lang="en-US" sz="3200">
              <a:solidFill>
                <a:srgbClr val="737373"/>
              </a:solidFill>
              <a:latin typeface="DM Sans"/>
            </a:endParaRPr>
          </a:p>
          <a:p>
            <a:pPr marL="690984" lvl="1" indent="-345492">
              <a:lnSpc>
                <a:spcPts val="4480"/>
              </a:lnSpc>
              <a:buFont typeface="Arial"/>
              <a:buChar char="•"/>
            </a:pPr>
            <a:r>
              <a:rPr lang="en-US" sz="3200">
                <a:solidFill>
                  <a:srgbClr val="737373"/>
                </a:solidFill>
                <a:latin typeface="DM Sans"/>
              </a:rPr>
              <a:t>Can submit military orders to show active duty status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386039"/>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6520535" y="2057400"/>
            <a:ext cx="12352120" cy="8229600"/>
          </a:xfrm>
          <a:custGeom>
            <a:avLst/>
            <a:gdLst/>
            <a:ahLst/>
            <a:cxnLst/>
            <a:rect l="l" t="t" r="r" b="b"/>
            <a:pathLst>
              <a:path w="12352120" h="8229600">
                <a:moveTo>
                  <a:pt x="0" y="0"/>
                </a:moveTo>
                <a:lnTo>
                  <a:pt x="12352120" y="0"/>
                </a:lnTo>
                <a:lnTo>
                  <a:pt x="12352120" y="8229600"/>
                </a:lnTo>
                <a:lnTo>
                  <a:pt x="0" y="8229600"/>
                </a:lnTo>
                <a:lnTo>
                  <a:pt x="0" y="0"/>
                </a:lnTo>
                <a:close/>
              </a:path>
            </a:pathLst>
          </a:custGeom>
          <a:blipFill>
            <a:blip r:embed="rId4"/>
            <a:stretch>
              <a:fillRect/>
            </a:stretch>
          </a:blipFill>
        </p:spPr>
        <p:txBody>
          <a:bodyPr/>
          <a:lstStyle/>
          <a:p>
            <a:endParaRPr lang="en-US"/>
          </a:p>
        </p:txBody>
      </p:sp>
      <p:sp>
        <p:nvSpPr>
          <p:cNvPr id="4" name="TextBox 4"/>
          <p:cNvSpPr txBox="1"/>
          <p:nvPr/>
        </p:nvSpPr>
        <p:spPr>
          <a:xfrm>
            <a:off x="1353094" y="733430"/>
            <a:ext cx="6726444" cy="753082"/>
          </a:xfrm>
          <a:prstGeom prst="rect">
            <a:avLst/>
          </a:prstGeom>
        </p:spPr>
        <p:txBody>
          <a:bodyPr lIns="0" tIns="0" rIns="0" bIns="0" rtlCol="0" anchor="t">
            <a:spAutoFit/>
          </a:bodyPr>
          <a:lstStyle/>
          <a:p>
            <a:pPr>
              <a:lnSpc>
                <a:spcPts val="5830"/>
              </a:lnSpc>
            </a:pPr>
            <a:r>
              <a:rPr lang="en-US" sz="5300">
                <a:solidFill>
                  <a:srgbClr val="8CA9AD"/>
                </a:solidFill>
                <a:latin typeface="DM Sans Bold"/>
              </a:rPr>
              <a:t>FAFSA Q46</a:t>
            </a:r>
          </a:p>
        </p:txBody>
      </p:sp>
      <p:sp>
        <p:nvSpPr>
          <p:cNvPr id="5" name="TextBox 5"/>
          <p:cNvSpPr txBox="1"/>
          <p:nvPr/>
        </p:nvSpPr>
        <p:spPr>
          <a:xfrm>
            <a:off x="1353094" y="1640010"/>
            <a:ext cx="8456194" cy="7399345"/>
          </a:xfrm>
          <a:prstGeom prst="rect">
            <a:avLst/>
          </a:prstGeom>
        </p:spPr>
        <p:txBody>
          <a:bodyPr lIns="0" tIns="0" rIns="0" bIns="0" rtlCol="0" anchor="t">
            <a:spAutoFit/>
          </a:bodyPr>
          <a:lstStyle/>
          <a:p>
            <a:pPr>
              <a:lnSpc>
                <a:spcPts val="3630"/>
              </a:lnSpc>
            </a:pPr>
            <a:r>
              <a:rPr lang="en-US" sz="3300">
                <a:solidFill>
                  <a:srgbClr val="737373"/>
                </a:solidFill>
                <a:latin typeface="DM Sans"/>
              </a:rPr>
              <a:t>Are you a Veteran of the U.S. Armed Forces?</a:t>
            </a:r>
          </a:p>
          <a:p>
            <a:pPr>
              <a:lnSpc>
                <a:spcPts val="3630"/>
              </a:lnSpc>
            </a:pPr>
            <a:endParaRPr lang="en-US" sz="3300">
              <a:solidFill>
                <a:srgbClr val="737373"/>
              </a:solidFill>
              <a:latin typeface="DM Sans"/>
            </a:endParaRPr>
          </a:p>
          <a:p>
            <a:pPr marL="690984" lvl="1" indent="-345492">
              <a:lnSpc>
                <a:spcPts val="3680"/>
              </a:lnSpc>
              <a:buFont typeface="Arial"/>
              <a:buChar char="•"/>
            </a:pPr>
            <a:r>
              <a:rPr lang="en-US" sz="3200">
                <a:solidFill>
                  <a:srgbClr val="737373"/>
                </a:solidFill>
                <a:latin typeface="DM Sans"/>
              </a:rPr>
              <a:t>Have engaged in active duty (including basic training in the U.S. Armed Forces</a:t>
            </a:r>
          </a:p>
          <a:p>
            <a:pPr>
              <a:lnSpc>
                <a:spcPts val="3680"/>
              </a:lnSpc>
            </a:pPr>
            <a:endParaRPr lang="en-US" sz="3200">
              <a:solidFill>
                <a:srgbClr val="737373"/>
              </a:solidFill>
              <a:latin typeface="DM Sans"/>
            </a:endParaRPr>
          </a:p>
          <a:p>
            <a:pPr marL="690984" lvl="1" indent="-345492">
              <a:lnSpc>
                <a:spcPts val="3680"/>
              </a:lnSpc>
              <a:buFont typeface="Arial"/>
              <a:buChar char="•"/>
            </a:pPr>
            <a:r>
              <a:rPr lang="en-US" sz="3200">
                <a:solidFill>
                  <a:srgbClr val="737373"/>
                </a:solidFill>
                <a:latin typeface="DM Sans"/>
              </a:rPr>
              <a:t>National Guard or Reserves enlistee who was called to active duty for other than state or training purposes</a:t>
            </a:r>
          </a:p>
          <a:p>
            <a:pPr>
              <a:lnSpc>
                <a:spcPts val="3680"/>
              </a:lnSpc>
            </a:pPr>
            <a:endParaRPr lang="en-US" sz="3200">
              <a:solidFill>
                <a:srgbClr val="737373"/>
              </a:solidFill>
              <a:latin typeface="DM Sans"/>
            </a:endParaRPr>
          </a:p>
          <a:p>
            <a:pPr marL="690984" lvl="1" indent="-345492">
              <a:lnSpc>
                <a:spcPts val="4480"/>
              </a:lnSpc>
              <a:buFont typeface="Arial"/>
              <a:buChar char="•"/>
            </a:pPr>
            <a:r>
              <a:rPr lang="en-US" sz="3200">
                <a:solidFill>
                  <a:srgbClr val="737373"/>
                </a:solidFill>
                <a:latin typeface="DM Sans"/>
              </a:rPr>
              <a:t>Cadet or Midshipman at one of the service academies</a:t>
            </a:r>
          </a:p>
          <a:p>
            <a:pPr>
              <a:lnSpc>
                <a:spcPts val="4480"/>
              </a:lnSpc>
            </a:pPr>
            <a:endParaRPr lang="en-US" sz="3200">
              <a:solidFill>
                <a:srgbClr val="737373"/>
              </a:solidFill>
              <a:latin typeface="DM Sans"/>
            </a:endParaRPr>
          </a:p>
          <a:p>
            <a:pPr marL="690984" lvl="1" indent="-345492">
              <a:lnSpc>
                <a:spcPts val="4480"/>
              </a:lnSpc>
              <a:buFont typeface="Arial"/>
              <a:buChar char="•"/>
            </a:pPr>
            <a:r>
              <a:rPr lang="en-US" sz="3200">
                <a:solidFill>
                  <a:srgbClr val="737373"/>
                </a:solidFill>
                <a:latin typeface="DM Sans"/>
              </a:rPr>
              <a:t>Must be released under a condition other than dishonorable</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160719"/>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3156322" y="2434622"/>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4" name="Group 4"/>
          <p:cNvGrpSpPr>
            <a:grpSpLocks noChangeAspect="1"/>
          </p:cNvGrpSpPr>
          <p:nvPr/>
        </p:nvGrpSpPr>
        <p:grpSpPr>
          <a:xfrm>
            <a:off x="2172310" y="712110"/>
            <a:ext cx="3059805" cy="3059805"/>
            <a:chOff x="0" y="0"/>
            <a:chExt cx="13716000" cy="13716000"/>
          </a:xfrm>
        </p:grpSpPr>
        <p:sp>
          <p:nvSpPr>
            <p:cNvPr id="5" name="Freeform 5"/>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6"/>
              <a:stretch>
                <a:fillRect l="-3625" t="-28358" r="-12956" b="-27778"/>
              </a:stretch>
            </a:blipFill>
          </p:spPr>
          <p:txBody>
            <a:bodyPr/>
            <a:lstStyle/>
            <a:p>
              <a:endParaRPr lang="en-US"/>
            </a:p>
          </p:txBody>
        </p:sp>
      </p:grpSp>
      <p:grpSp>
        <p:nvGrpSpPr>
          <p:cNvPr id="6" name="Group 6"/>
          <p:cNvGrpSpPr>
            <a:grpSpLocks noChangeAspect="1"/>
          </p:cNvGrpSpPr>
          <p:nvPr/>
        </p:nvGrpSpPr>
        <p:grpSpPr>
          <a:xfrm>
            <a:off x="2230355" y="5063521"/>
            <a:ext cx="3001760" cy="3001760"/>
            <a:chOff x="0" y="0"/>
            <a:chExt cx="13716000" cy="13716000"/>
          </a:xfrm>
        </p:grpSpPr>
        <p:sp>
          <p:nvSpPr>
            <p:cNvPr id="7" name="Freeform 7"/>
            <p:cNvSpPr/>
            <p:nvPr/>
          </p:nvSpPr>
          <p:spPr>
            <a:xfrm>
              <a:off x="-338714" y="-10990"/>
              <a:ext cx="14393428" cy="13737980"/>
            </a:xfrm>
            <a:custGeom>
              <a:avLst/>
              <a:gdLst/>
              <a:ahLst/>
              <a:cxnLst/>
              <a:rect l="l" t="t" r="r" b="b"/>
              <a:pathLst>
                <a:path w="14393428" h="13737980">
                  <a:moveTo>
                    <a:pt x="7196714" y="10990"/>
                  </a:moveTo>
                  <a:cubicBezTo>
                    <a:pt x="4739280" y="0"/>
                    <a:pt x="2463801" y="1304719"/>
                    <a:pt x="1231901" y="3431106"/>
                  </a:cubicBezTo>
                  <a:cubicBezTo>
                    <a:pt x="0" y="5557493"/>
                    <a:pt x="0" y="8180487"/>
                    <a:pt x="1231901" y="10306874"/>
                  </a:cubicBezTo>
                  <a:cubicBezTo>
                    <a:pt x="2463801" y="12433261"/>
                    <a:pt x="4739280" y="13737980"/>
                    <a:pt x="7196714" y="13726990"/>
                  </a:cubicBezTo>
                  <a:cubicBezTo>
                    <a:pt x="9654148" y="13737980"/>
                    <a:pt x="11929627" y="12433261"/>
                    <a:pt x="13161527" y="10306874"/>
                  </a:cubicBezTo>
                  <a:cubicBezTo>
                    <a:pt x="14393428" y="8180487"/>
                    <a:pt x="14393428" y="5557493"/>
                    <a:pt x="13161527" y="3431106"/>
                  </a:cubicBezTo>
                  <a:cubicBezTo>
                    <a:pt x="11929627" y="1304719"/>
                    <a:pt x="9654148" y="0"/>
                    <a:pt x="7196714" y="10990"/>
                  </a:cubicBezTo>
                  <a:close/>
                </a:path>
              </a:pathLst>
            </a:custGeom>
            <a:blipFill>
              <a:blip r:embed="rId7"/>
              <a:stretch>
                <a:fillRect l="-6151" t="-28272" r="-127531" b="-28261"/>
              </a:stretch>
            </a:blipFill>
          </p:spPr>
          <p:txBody>
            <a:bodyPr/>
            <a:lstStyle/>
            <a:p>
              <a:endParaRPr lang="en-US"/>
            </a:p>
          </p:txBody>
        </p:sp>
      </p:grpSp>
      <p:sp>
        <p:nvSpPr>
          <p:cNvPr id="8" name="TextBox 8"/>
          <p:cNvSpPr txBox="1"/>
          <p:nvPr/>
        </p:nvSpPr>
        <p:spPr>
          <a:xfrm>
            <a:off x="11759210" y="7143750"/>
            <a:ext cx="5500090"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DEFINE VETERAN</a:t>
            </a:r>
          </a:p>
        </p:txBody>
      </p:sp>
      <p:sp>
        <p:nvSpPr>
          <p:cNvPr id="9" name="TextBox 9"/>
          <p:cNvSpPr txBox="1"/>
          <p:nvPr/>
        </p:nvSpPr>
        <p:spPr>
          <a:xfrm>
            <a:off x="5569292" y="1294756"/>
            <a:ext cx="5953371" cy="544803"/>
          </a:xfrm>
          <a:prstGeom prst="rect">
            <a:avLst/>
          </a:prstGeom>
        </p:spPr>
        <p:txBody>
          <a:bodyPr lIns="0" tIns="0" rIns="0" bIns="0" rtlCol="0" anchor="t">
            <a:spAutoFit/>
          </a:bodyPr>
          <a:lstStyle/>
          <a:p>
            <a:pPr>
              <a:lnSpc>
                <a:spcPts val="4290"/>
              </a:lnSpc>
            </a:pPr>
            <a:r>
              <a:rPr lang="en-US" sz="3900">
                <a:solidFill>
                  <a:srgbClr val="8CA9AD"/>
                </a:solidFill>
                <a:latin typeface="DM Sans Bold"/>
              </a:rPr>
              <a:t>Department of Defense</a:t>
            </a:r>
          </a:p>
        </p:txBody>
      </p:sp>
      <p:sp>
        <p:nvSpPr>
          <p:cNvPr id="10" name="TextBox 10"/>
          <p:cNvSpPr txBox="1"/>
          <p:nvPr/>
        </p:nvSpPr>
        <p:spPr>
          <a:xfrm>
            <a:off x="5569292" y="5331273"/>
            <a:ext cx="5953371" cy="501640"/>
          </a:xfrm>
          <a:prstGeom prst="rect">
            <a:avLst/>
          </a:prstGeom>
        </p:spPr>
        <p:txBody>
          <a:bodyPr lIns="0" tIns="0" rIns="0" bIns="0" rtlCol="0" anchor="t">
            <a:spAutoFit/>
          </a:bodyPr>
          <a:lstStyle/>
          <a:p>
            <a:pPr>
              <a:lnSpc>
                <a:spcPts val="3850"/>
              </a:lnSpc>
            </a:pPr>
            <a:r>
              <a:rPr lang="en-US" sz="3500">
                <a:solidFill>
                  <a:srgbClr val="8CA9AD"/>
                </a:solidFill>
                <a:latin typeface="DM Sans Bold"/>
              </a:rPr>
              <a:t>Department of Education</a:t>
            </a:r>
          </a:p>
        </p:txBody>
      </p:sp>
      <p:sp>
        <p:nvSpPr>
          <p:cNvPr id="11" name="TextBox 11"/>
          <p:cNvSpPr txBox="1"/>
          <p:nvPr/>
        </p:nvSpPr>
        <p:spPr>
          <a:xfrm>
            <a:off x="5569292" y="2101621"/>
            <a:ext cx="7136107" cy="2756243"/>
          </a:xfrm>
          <a:prstGeom prst="rect">
            <a:avLst/>
          </a:prstGeom>
        </p:spPr>
        <p:txBody>
          <a:bodyPr lIns="0" tIns="0" rIns="0" bIns="0" rtlCol="0" anchor="t">
            <a:spAutoFit/>
          </a:bodyPr>
          <a:lstStyle/>
          <a:p>
            <a:pPr>
              <a:lnSpc>
                <a:spcPts val="3630"/>
              </a:lnSpc>
            </a:pPr>
            <a:r>
              <a:rPr lang="en-US" sz="3300">
                <a:solidFill>
                  <a:srgbClr val="737373"/>
                </a:solidFill>
                <a:latin typeface="DM Sans"/>
              </a:rPr>
              <a:t>The military Veteran definition as outlined in 38 U.S Code - 101 is a person who has served in the naval, air, or space military service and was released or discharged honorably.</a:t>
            </a:r>
          </a:p>
          <a:p>
            <a:pPr>
              <a:lnSpc>
                <a:spcPts val="3630"/>
              </a:lnSpc>
            </a:pPr>
            <a:endParaRPr lang="en-US" sz="3300">
              <a:solidFill>
                <a:srgbClr val="737373"/>
              </a:solidFill>
              <a:latin typeface="DM Sans"/>
            </a:endParaRPr>
          </a:p>
        </p:txBody>
      </p:sp>
      <p:sp>
        <p:nvSpPr>
          <p:cNvPr id="12" name="TextBox 12"/>
          <p:cNvSpPr txBox="1"/>
          <p:nvPr/>
        </p:nvSpPr>
        <p:spPr>
          <a:xfrm>
            <a:off x="5391882" y="5851962"/>
            <a:ext cx="6943912" cy="3526664"/>
          </a:xfrm>
          <a:prstGeom prst="rect">
            <a:avLst/>
          </a:prstGeom>
        </p:spPr>
        <p:txBody>
          <a:bodyPr lIns="0" tIns="0" rIns="0" bIns="0" rtlCol="0" anchor="t">
            <a:spAutoFit/>
          </a:bodyPr>
          <a:lstStyle/>
          <a:p>
            <a:pPr marL="690984" lvl="1" indent="-345492">
              <a:lnSpc>
                <a:spcPts val="3520"/>
              </a:lnSpc>
              <a:buFont typeface="Arial"/>
              <a:buChar char="•"/>
            </a:pPr>
            <a:r>
              <a:rPr lang="en-US" sz="3200">
                <a:solidFill>
                  <a:srgbClr val="737373"/>
                </a:solidFill>
                <a:latin typeface="DM Sans"/>
              </a:rPr>
              <a:t>Active service</a:t>
            </a:r>
          </a:p>
          <a:p>
            <a:pPr marL="690984" lvl="1" indent="-345492">
              <a:lnSpc>
                <a:spcPts val="3520"/>
              </a:lnSpc>
              <a:buFont typeface="Arial"/>
              <a:buChar char="•"/>
            </a:pPr>
            <a:r>
              <a:rPr lang="en-US" sz="3200">
                <a:solidFill>
                  <a:srgbClr val="737373"/>
                </a:solidFill>
                <a:latin typeface="DM Sans"/>
              </a:rPr>
              <a:t>Released under a condition other than dishonorable.</a:t>
            </a:r>
          </a:p>
          <a:p>
            <a:pPr marL="690984" lvl="1" indent="-345492">
              <a:lnSpc>
                <a:spcPts val="3520"/>
              </a:lnSpc>
              <a:buFont typeface="Arial"/>
              <a:buChar char="•"/>
            </a:pPr>
            <a:r>
              <a:rPr lang="en-US" sz="3200">
                <a:solidFill>
                  <a:srgbClr val="737373"/>
                </a:solidFill>
                <a:latin typeface="DM Sans"/>
              </a:rPr>
              <a:t>No minimum amount of time</a:t>
            </a:r>
          </a:p>
          <a:p>
            <a:pPr marL="690984" lvl="1" indent="-345492">
              <a:lnSpc>
                <a:spcPts val="3520"/>
              </a:lnSpc>
              <a:buFont typeface="Arial"/>
              <a:buChar char="•"/>
            </a:pPr>
            <a:r>
              <a:rPr lang="en-US" sz="3200">
                <a:solidFill>
                  <a:srgbClr val="737373"/>
                </a:solidFill>
                <a:latin typeface="DM Sans"/>
              </a:rPr>
              <a:t>National Guard/Reserves only if called up to active federal duty by Presidential Order other than training.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846598" y="-501788"/>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flipV="1">
            <a:off x="13156322" y="7153817"/>
            <a:ext cx="4102978" cy="3133183"/>
          </a:xfrm>
          <a:custGeom>
            <a:avLst/>
            <a:gdLst/>
            <a:ahLst/>
            <a:cxnLst/>
            <a:rect l="l" t="t" r="r" b="b"/>
            <a:pathLst>
              <a:path w="4102978" h="3133183">
                <a:moveTo>
                  <a:pt x="0" y="3133183"/>
                </a:moveTo>
                <a:lnTo>
                  <a:pt x="4102978" y="3133183"/>
                </a:lnTo>
                <a:lnTo>
                  <a:pt x="4102978" y="0"/>
                </a:lnTo>
                <a:lnTo>
                  <a:pt x="0" y="0"/>
                </a:lnTo>
                <a:lnTo>
                  <a:pt x="0" y="3133183"/>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718651" y="269099"/>
            <a:ext cx="11295495"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SERVICE ACADEMIES</a:t>
            </a:r>
          </a:p>
        </p:txBody>
      </p:sp>
      <p:sp>
        <p:nvSpPr>
          <p:cNvPr id="5" name="TextBox 5"/>
          <p:cNvSpPr txBox="1"/>
          <p:nvPr/>
        </p:nvSpPr>
        <p:spPr>
          <a:xfrm>
            <a:off x="2374062" y="2283071"/>
            <a:ext cx="9719635" cy="6552047"/>
          </a:xfrm>
          <a:prstGeom prst="rect">
            <a:avLst/>
          </a:prstGeom>
        </p:spPr>
        <p:txBody>
          <a:bodyPr lIns="0" tIns="0" rIns="0" bIns="0" rtlCol="0" anchor="t">
            <a:spAutoFit/>
          </a:bodyPr>
          <a:lstStyle/>
          <a:p>
            <a:pPr marL="734059" lvl="1" indent="-367030">
              <a:lnSpc>
                <a:spcPts val="6561"/>
              </a:lnSpc>
              <a:buFont typeface="Arial"/>
              <a:buChar char="•"/>
            </a:pPr>
            <a:r>
              <a:rPr lang="en-US" sz="3399">
                <a:solidFill>
                  <a:srgbClr val="000000"/>
                </a:solidFill>
                <a:latin typeface="Canva Sans 2"/>
              </a:rPr>
              <a:t>U.S. Military Academy (West Point)</a:t>
            </a:r>
          </a:p>
          <a:p>
            <a:pPr marL="734059" lvl="1" indent="-367030">
              <a:lnSpc>
                <a:spcPts val="6561"/>
              </a:lnSpc>
              <a:buFont typeface="Arial"/>
              <a:buChar char="•"/>
            </a:pPr>
            <a:r>
              <a:rPr lang="en-US" sz="3399">
                <a:solidFill>
                  <a:srgbClr val="000000"/>
                </a:solidFill>
                <a:latin typeface="Canva Sans 2"/>
              </a:rPr>
              <a:t>U.S. Naval Academy (Annapolis)</a:t>
            </a:r>
          </a:p>
          <a:p>
            <a:pPr marL="734059" lvl="1" indent="-367030">
              <a:lnSpc>
                <a:spcPts val="6561"/>
              </a:lnSpc>
              <a:buFont typeface="Arial"/>
              <a:buChar char="•"/>
            </a:pPr>
            <a:r>
              <a:rPr lang="en-US" sz="3399">
                <a:solidFill>
                  <a:srgbClr val="000000"/>
                </a:solidFill>
                <a:latin typeface="Canva Sans 2"/>
              </a:rPr>
              <a:t>U.S. Air Force Academy</a:t>
            </a:r>
          </a:p>
          <a:p>
            <a:pPr marL="734059" lvl="1" indent="-367030">
              <a:lnSpc>
                <a:spcPts val="6561"/>
              </a:lnSpc>
              <a:buFont typeface="Arial"/>
              <a:buChar char="•"/>
            </a:pPr>
            <a:r>
              <a:rPr lang="en-US" sz="3399">
                <a:solidFill>
                  <a:srgbClr val="000000"/>
                </a:solidFill>
                <a:latin typeface="Canva Sans 2"/>
              </a:rPr>
              <a:t>U.S. Coast Guard Academy</a:t>
            </a:r>
          </a:p>
          <a:p>
            <a:pPr marL="734059" lvl="1" indent="-367030">
              <a:lnSpc>
                <a:spcPts val="6561"/>
              </a:lnSpc>
              <a:buFont typeface="Arial"/>
              <a:buChar char="•"/>
            </a:pPr>
            <a:r>
              <a:rPr lang="en-US" sz="3399">
                <a:solidFill>
                  <a:srgbClr val="000000"/>
                </a:solidFill>
                <a:latin typeface="Canva Sans 2"/>
              </a:rPr>
              <a:t>U.S. Merchant Marine Academy</a:t>
            </a:r>
          </a:p>
          <a:p>
            <a:pPr marL="734059" lvl="1" indent="-367030">
              <a:lnSpc>
                <a:spcPts val="6561"/>
              </a:lnSpc>
              <a:buFont typeface="Arial"/>
              <a:buChar char="•"/>
            </a:pPr>
            <a:r>
              <a:rPr lang="en-US" sz="3399">
                <a:solidFill>
                  <a:srgbClr val="000000"/>
                </a:solidFill>
                <a:latin typeface="Canva Sans 2"/>
              </a:rPr>
              <a:t>U.S. Military Academy Preparatory School</a:t>
            </a:r>
          </a:p>
          <a:p>
            <a:pPr marL="734059" lvl="1" indent="-367030">
              <a:lnSpc>
                <a:spcPts val="6561"/>
              </a:lnSpc>
              <a:buFont typeface="Arial"/>
              <a:buChar char="•"/>
            </a:pPr>
            <a:r>
              <a:rPr lang="en-US" sz="3399">
                <a:solidFill>
                  <a:srgbClr val="000000"/>
                </a:solidFill>
                <a:latin typeface="Canva Sans 2"/>
              </a:rPr>
              <a:t>Naval Academy Preparatory School</a:t>
            </a:r>
          </a:p>
          <a:p>
            <a:pPr marL="734059" lvl="1" indent="-367030">
              <a:lnSpc>
                <a:spcPts val="6561"/>
              </a:lnSpc>
              <a:buFont typeface="Arial"/>
              <a:buChar char="•"/>
            </a:pPr>
            <a:r>
              <a:rPr lang="en-US" sz="3399">
                <a:solidFill>
                  <a:srgbClr val="000000"/>
                </a:solidFill>
                <a:latin typeface="Canva Sans 2"/>
              </a:rPr>
              <a:t>U.S. Air Force Academy Preparatory School</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496469" y="1750148"/>
            <a:ext cx="9166757" cy="1066800"/>
          </a:xfrm>
          <a:prstGeom prst="rect">
            <a:avLst/>
          </a:prstGeom>
        </p:spPr>
        <p:txBody>
          <a:bodyPr lIns="0" tIns="0" rIns="0" bIns="0" rtlCol="0" anchor="t">
            <a:spAutoFit/>
          </a:bodyPr>
          <a:lstStyle/>
          <a:p>
            <a:pPr>
              <a:lnSpc>
                <a:spcPts val="8250"/>
              </a:lnSpc>
            </a:pPr>
            <a:r>
              <a:rPr lang="en-US" sz="7500">
                <a:solidFill>
                  <a:srgbClr val="8CA9AD"/>
                </a:solidFill>
                <a:latin typeface="DM Sans Bold"/>
              </a:rPr>
              <a:t>10 USC 12302</a:t>
            </a:r>
          </a:p>
        </p:txBody>
      </p:sp>
      <p:sp>
        <p:nvSpPr>
          <p:cNvPr id="4" name="TextBox 4"/>
          <p:cNvSpPr txBox="1"/>
          <p:nvPr/>
        </p:nvSpPr>
        <p:spPr>
          <a:xfrm>
            <a:off x="620936" y="3326788"/>
            <a:ext cx="17259300" cy="4780518"/>
          </a:xfrm>
          <a:prstGeom prst="rect">
            <a:avLst/>
          </a:prstGeom>
        </p:spPr>
        <p:txBody>
          <a:bodyPr lIns="0" tIns="0" rIns="0" bIns="0" rtlCol="0" anchor="t">
            <a:spAutoFit/>
          </a:bodyPr>
          <a:lstStyle/>
          <a:p>
            <a:pPr algn="just">
              <a:lnSpc>
                <a:spcPts val="4759"/>
              </a:lnSpc>
            </a:pPr>
            <a:r>
              <a:rPr lang="en-US" sz="3399">
                <a:solidFill>
                  <a:srgbClr val="000000"/>
                </a:solidFill>
                <a:latin typeface="Canva Sans 2"/>
              </a:rPr>
              <a:t>10 U.S.C §12302. Ready Reserve</a:t>
            </a:r>
          </a:p>
          <a:p>
            <a:pPr>
              <a:lnSpc>
                <a:spcPts val="4759"/>
              </a:lnSpc>
            </a:pPr>
            <a:r>
              <a:rPr lang="en-US" sz="3399">
                <a:solidFill>
                  <a:srgbClr val="000000"/>
                </a:solidFill>
                <a:latin typeface="Canva Sans 2"/>
              </a:rPr>
              <a:t> (a) In time of national emergency declared by the President after January 1, 1953, or when otherwise authorized by law, an authority designated by the Secretary concerned may, without the consent of the persons concerned, order any unit, and any member not assigned to a unit organized to serve as a unit, in the Ready Reserve under the jurisdiction of that Secretary to active duty for not more than 24 consecutive months.</a:t>
            </a:r>
          </a:p>
          <a:p>
            <a:pPr algn="ctr">
              <a:lnSpc>
                <a:spcPts val="4759"/>
              </a:lnSpc>
            </a:pPr>
            <a:r>
              <a:rPr lang="en-US" sz="3399">
                <a:solidFill>
                  <a:srgbClr val="000000"/>
                </a:solidFill>
                <a:latin typeface="Canva Sans 2"/>
              </a:rPr>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109710" y="1407888"/>
            <a:ext cx="7571992" cy="1066800"/>
          </a:xfrm>
          <a:prstGeom prst="rect">
            <a:avLst/>
          </a:prstGeom>
        </p:spPr>
        <p:txBody>
          <a:bodyPr lIns="0" tIns="0" rIns="0" bIns="0" rtlCol="0" anchor="t">
            <a:spAutoFit/>
          </a:bodyPr>
          <a:lstStyle/>
          <a:p>
            <a:pPr algn="r">
              <a:lnSpc>
                <a:spcPts val="8250"/>
              </a:lnSpc>
            </a:pPr>
            <a:r>
              <a:rPr lang="en-US" sz="7500">
                <a:solidFill>
                  <a:srgbClr val="FFFFFF"/>
                </a:solidFill>
                <a:latin typeface="DM Sans Bold"/>
              </a:rPr>
              <a:t> VERIFICATION</a:t>
            </a:r>
          </a:p>
        </p:txBody>
      </p:sp>
      <p:sp>
        <p:nvSpPr>
          <p:cNvPr id="6" name="TextBox 6"/>
          <p:cNvSpPr txBox="1"/>
          <p:nvPr/>
        </p:nvSpPr>
        <p:spPr>
          <a:xfrm>
            <a:off x="2814074" y="2842066"/>
            <a:ext cx="11640950" cy="4973757"/>
          </a:xfrm>
          <a:prstGeom prst="rect">
            <a:avLst/>
          </a:prstGeom>
        </p:spPr>
        <p:txBody>
          <a:bodyPr lIns="0" tIns="0" rIns="0" bIns="0" rtlCol="0" anchor="t">
            <a:spAutoFit/>
          </a:bodyPr>
          <a:lstStyle/>
          <a:p>
            <a:pPr marL="842008" lvl="1" indent="-421004">
              <a:lnSpc>
                <a:spcPts val="4289"/>
              </a:lnSpc>
              <a:buFont typeface="Arial"/>
              <a:buChar char="•"/>
            </a:pPr>
            <a:r>
              <a:rPr lang="en-US" sz="3899">
                <a:solidFill>
                  <a:srgbClr val="FFFFFF"/>
                </a:solidFill>
                <a:latin typeface="DM Sans Bold"/>
              </a:rPr>
              <a:t>CPS will perform a data match with VA records to confirm the Veteran's status.</a:t>
            </a:r>
          </a:p>
          <a:p>
            <a:pPr>
              <a:lnSpc>
                <a:spcPts val="4289"/>
              </a:lnSpc>
            </a:pPr>
            <a:endParaRPr lang="en-US" sz="3899">
              <a:solidFill>
                <a:srgbClr val="FFFFFF"/>
              </a:solidFill>
              <a:latin typeface="DM Sans Bold"/>
            </a:endParaRPr>
          </a:p>
          <a:p>
            <a:pPr marL="885187" lvl="1" indent="-442594">
              <a:lnSpc>
                <a:spcPts val="4509"/>
              </a:lnSpc>
              <a:buFont typeface="Arial"/>
              <a:buChar char="•"/>
            </a:pPr>
            <a:r>
              <a:rPr lang="en-US" sz="4099">
                <a:solidFill>
                  <a:srgbClr val="FFFFFF"/>
                </a:solidFill>
                <a:latin typeface="DM Sans Bold"/>
              </a:rPr>
              <a:t>If the VA confirms that the student is a Veteran, no further action is required.</a:t>
            </a:r>
          </a:p>
          <a:p>
            <a:pPr>
              <a:lnSpc>
                <a:spcPts val="4509"/>
              </a:lnSpc>
            </a:pPr>
            <a:endParaRPr lang="en-US" sz="4099">
              <a:solidFill>
                <a:srgbClr val="FFFFFF"/>
              </a:solidFill>
              <a:latin typeface="DM Sans Bold"/>
            </a:endParaRPr>
          </a:p>
          <a:p>
            <a:pPr marL="842008" lvl="1" indent="-421004">
              <a:lnSpc>
                <a:spcPts val="4289"/>
              </a:lnSpc>
              <a:buFont typeface="Arial"/>
              <a:buChar char="•"/>
            </a:pPr>
            <a:r>
              <a:rPr lang="en-US" sz="3899">
                <a:solidFill>
                  <a:srgbClr val="FFFFFF"/>
                </a:solidFill>
                <a:latin typeface="DM Sans Bold"/>
              </a:rPr>
              <a:t>If the VA database indicates he/she is not a Veteran then the student is required to provide a DD214, Member 4.</a:t>
            </a:r>
          </a:p>
        </p:txBody>
      </p:sp>
      <p:sp>
        <p:nvSpPr>
          <p:cNvPr id="7" name="Freeform 7"/>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8" name="Freeform 8"/>
          <p:cNvSpPr/>
          <p:nvPr/>
        </p:nvSpPr>
        <p:spPr>
          <a:xfrm>
            <a:off x="1028700" y="8135576"/>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3703008" y="398063"/>
            <a:ext cx="14265925" cy="9888937"/>
          </a:xfrm>
          <a:custGeom>
            <a:avLst/>
            <a:gdLst/>
            <a:ahLst/>
            <a:cxnLst/>
            <a:rect l="l" t="t" r="r" b="b"/>
            <a:pathLst>
              <a:path w="14265925" h="9888937">
                <a:moveTo>
                  <a:pt x="0" y="0"/>
                </a:moveTo>
                <a:lnTo>
                  <a:pt x="14265925" y="0"/>
                </a:lnTo>
                <a:lnTo>
                  <a:pt x="14265925" y="9888937"/>
                </a:lnTo>
                <a:lnTo>
                  <a:pt x="0" y="9888937"/>
                </a:lnTo>
                <a:lnTo>
                  <a:pt x="0" y="0"/>
                </a:lnTo>
                <a:close/>
              </a:path>
            </a:pathLst>
          </a:custGeom>
          <a:blipFill>
            <a:blip r:embed="rId4"/>
            <a:stretch>
              <a:fillRect t="-32088" b="-9129"/>
            </a:stretch>
          </a:blipFill>
        </p:spPr>
        <p:txBody>
          <a:bodyPr/>
          <a:lstStyle/>
          <a:p>
            <a:endParaRPr lang="en-US"/>
          </a:p>
        </p:txBody>
      </p:sp>
      <p:sp>
        <p:nvSpPr>
          <p:cNvPr id="4" name="TextBox 4"/>
          <p:cNvSpPr txBox="1"/>
          <p:nvPr/>
        </p:nvSpPr>
        <p:spPr>
          <a:xfrm>
            <a:off x="-1013298" y="474263"/>
            <a:ext cx="6342975" cy="211455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UNTAXED INCOME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4274726" cy="2167467"/>
          </a:xfrm>
        </p:grpSpPr>
        <p:sp>
          <p:nvSpPr>
            <p:cNvPr id="3" name="Freeform 3"/>
            <p:cNvSpPr/>
            <p:nvPr/>
          </p:nvSpPr>
          <p:spPr>
            <a:xfrm>
              <a:off x="0" y="0"/>
              <a:ext cx="4274726" cy="2167467"/>
            </a:xfrm>
            <a:custGeom>
              <a:avLst/>
              <a:gdLst/>
              <a:ahLst/>
              <a:cxnLst/>
              <a:rect l="l" t="t" r="r" b="b"/>
              <a:pathLst>
                <a:path w="4274726" h="2167467">
                  <a:moveTo>
                    <a:pt x="22896" y="0"/>
                  </a:moveTo>
                  <a:lnTo>
                    <a:pt x="4251830" y="0"/>
                  </a:lnTo>
                  <a:cubicBezTo>
                    <a:pt x="4264475" y="0"/>
                    <a:pt x="4274726" y="10251"/>
                    <a:pt x="4274726" y="22896"/>
                  </a:cubicBezTo>
                  <a:lnTo>
                    <a:pt x="4274726" y="2144571"/>
                  </a:lnTo>
                  <a:cubicBezTo>
                    <a:pt x="4274726" y="2150643"/>
                    <a:pt x="4272314" y="2156467"/>
                    <a:pt x="4268020" y="2160761"/>
                  </a:cubicBezTo>
                  <a:cubicBezTo>
                    <a:pt x="4263726" y="2165054"/>
                    <a:pt x="4257903" y="2167467"/>
                    <a:pt x="4251830" y="2167467"/>
                  </a:cubicBezTo>
                  <a:lnTo>
                    <a:pt x="22896" y="2167467"/>
                  </a:lnTo>
                  <a:cubicBezTo>
                    <a:pt x="16823" y="2167467"/>
                    <a:pt x="11000" y="2165054"/>
                    <a:pt x="6706" y="2160761"/>
                  </a:cubicBezTo>
                  <a:cubicBezTo>
                    <a:pt x="2412" y="2156467"/>
                    <a:pt x="0" y="2150643"/>
                    <a:pt x="0" y="2144571"/>
                  </a:cubicBezTo>
                  <a:lnTo>
                    <a:pt x="0" y="22896"/>
                  </a:lnTo>
                  <a:cubicBezTo>
                    <a:pt x="0" y="16823"/>
                    <a:pt x="2412" y="11000"/>
                    <a:pt x="6706" y="6706"/>
                  </a:cubicBezTo>
                  <a:cubicBezTo>
                    <a:pt x="11000" y="2412"/>
                    <a:pt x="16823" y="0"/>
                    <a:pt x="22896" y="0"/>
                  </a:cubicBezTo>
                  <a:close/>
                </a:path>
              </a:pathLst>
            </a:custGeom>
            <a:solidFill>
              <a:srgbClr val="8CA9AD"/>
            </a:solidFill>
          </p:spPr>
          <p:txBody>
            <a:bodyPr/>
            <a:lstStyle/>
            <a:p>
              <a:endParaRPr lang="en-US"/>
            </a:p>
          </p:txBody>
        </p:sp>
        <p:sp>
          <p:nvSpPr>
            <p:cNvPr id="4" name="TextBox 4"/>
            <p:cNvSpPr txBox="1"/>
            <p:nvPr/>
          </p:nvSpPr>
          <p:spPr>
            <a:xfrm>
              <a:off x="0" y="-57150"/>
              <a:ext cx="4274726" cy="2224617"/>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981200" y="-94024"/>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981200" y="6267450"/>
            <a:ext cx="2880360" cy="4114800"/>
          </a:xfrm>
          <a:custGeom>
            <a:avLst/>
            <a:gdLst/>
            <a:ahLst/>
            <a:cxnLst/>
            <a:rect l="l" t="t" r="r" b="b"/>
            <a:pathLst>
              <a:path w="2880360" h="4114800">
                <a:moveTo>
                  <a:pt x="0" y="0"/>
                </a:moveTo>
                <a:lnTo>
                  <a:pt x="2880360" y="0"/>
                </a:lnTo>
                <a:lnTo>
                  <a:pt x="288036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p:nvPr/>
        </p:nvSpPr>
        <p:spPr>
          <a:xfrm>
            <a:off x="4245946" y="3130544"/>
            <a:ext cx="10620170" cy="1660526"/>
          </a:xfrm>
          <a:prstGeom prst="rect">
            <a:avLst/>
          </a:prstGeom>
        </p:spPr>
        <p:txBody>
          <a:bodyPr lIns="0" tIns="0" rIns="0" bIns="0" rtlCol="0" anchor="t">
            <a:spAutoFit/>
          </a:bodyPr>
          <a:lstStyle/>
          <a:p>
            <a:pPr algn="r">
              <a:lnSpc>
                <a:spcPts val="12500"/>
              </a:lnSpc>
            </a:pPr>
            <a:r>
              <a:rPr lang="en-US" sz="12500">
                <a:solidFill>
                  <a:srgbClr val="FFFFFF"/>
                </a:solidFill>
                <a:latin typeface="DM Sans Bold"/>
              </a:rPr>
              <a:t>THANK YOU</a:t>
            </a:r>
          </a:p>
        </p:txBody>
      </p:sp>
      <p:sp>
        <p:nvSpPr>
          <p:cNvPr id="8" name="TextBox 8"/>
          <p:cNvSpPr txBox="1"/>
          <p:nvPr/>
        </p:nvSpPr>
        <p:spPr>
          <a:xfrm>
            <a:off x="9144000" y="4819644"/>
            <a:ext cx="5722116" cy="501640"/>
          </a:xfrm>
          <a:prstGeom prst="rect">
            <a:avLst/>
          </a:prstGeom>
        </p:spPr>
        <p:txBody>
          <a:bodyPr lIns="0" tIns="0" rIns="0" bIns="0" rtlCol="0" anchor="t">
            <a:spAutoFit/>
          </a:bodyPr>
          <a:lstStyle/>
          <a:p>
            <a:pPr algn="r">
              <a:lnSpc>
                <a:spcPts val="3850"/>
              </a:lnSpc>
            </a:pPr>
            <a:r>
              <a:rPr lang="en-US" sz="3500">
                <a:solidFill>
                  <a:srgbClr val="FFFFFF"/>
                </a:solidFill>
                <a:latin typeface="DM Sans Bold"/>
              </a:rPr>
              <a:t>Now let’s talk questions?</a:t>
            </a:r>
          </a:p>
        </p:txBody>
      </p:sp>
      <p:sp>
        <p:nvSpPr>
          <p:cNvPr id="9" name="Freeform 9"/>
          <p:cNvSpPr/>
          <p:nvPr/>
        </p:nvSpPr>
        <p:spPr>
          <a:xfrm rot="-10800000">
            <a:off x="5623560" y="7673106"/>
            <a:ext cx="3422956" cy="2613894"/>
          </a:xfrm>
          <a:custGeom>
            <a:avLst/>
            <a:gdLst/>
            <a:ahLst/>
            <a:cxnLst/>
            <a:rect l="l" t="t" r="r" b="b"/>
            <a:pathLst>
              <a:path w="3422956" h="2613894">
                <a:moveTo>
                  <a:pt x="0" y="0"/>
                </a:moveTo>
                <a:lnTo>
                  <a:pt x="3422956" y="0"/>
                </a:lnTo>
                <a:lnTo>
                  <a:pt x="3422956" y="2613894"/>
                </a:lnTo>
                <a:lnTo>
                  <a:pt x="0" y="261389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TextBox 3"/>
          <p:cNvSpPr txBox="1"/>
          <p:nvPr/>
        </p:nvSpPr>
        <p:spPr>
          <a:xfrm>
            <a:off x="11759210" y="7143750"/>
            <a:ext cx="5500090"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LET’S TALK</a:t>
            </a:r>
          </a:p>
        </p:txBody>
      </p:sp>
      <p:sp>
        <p:nvSpPr>
          <p:cNvPr id="4" name="TextBox 4"/>
          <p:cNvSpPr txBox="1"/>
          <p:nvPr/>
        </p:nvSpPr>
        <p:spPr>
          <a:xfrm>
            <a:off x="2417556" y="2333944"/>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01.</a:t>
            </a:r>
          </a:p>
        </p:txBody>
      </p:sp>
      <p:sp>
        <p:nvSpPr>
          <p:cNvPr id="5" name="TextBox 5"/>
          <p:cNvSpPr txBox="1"/>
          <p:nvPr/>
        </p:nvSpPr>
        <p:spPr>
          <a:xfrm>
            <a:off x="2417556" y="3855931"/>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02.</a:t>
            </a:r>
          </a:p>
        </p:txBody>
      </p:sp>
      <p:sp>
        <p:nvSpPr>
          <p:cNvPr id="6" name="TextBox 6"/>
          <p:cNvSpPr txBox="1"/>
          <p:nvPr/>
        </p:nvSpPr>
        <p:spPr>
          <a:xfrm>
            <a:off x="4355969" y="2341879"/>
            <a:ext cx="6726444" cy="501640"/>
          </a:xfrm>
          <a:prstGeom prst="rect">
            <a:avLst/>
          </a:prstGeom>
        </p:spPr>
        <p:txBody>
          <a:bodyPr lIns="0" tIns="0" rIns="0" bIns="0" rtlCol="0" anchor="t">
            <a:spAutoFit/>
          </a:bodyPr>
          <a:lstStyle/>
          <a:p>
            <a:pPr>
              <a:lnSpc>
                <a:spcPts val="3850"/>
              </a:lnSpc>
            </a:pPr>
            <a:r>
              <a:rPr lang="en-US" sz="3500">
                <a:solidFill>
                  <a:srgbClr val="737373"/>
                </a:solidFill>
                <a:latin typeface="DM Sans Bold"/>
              </a:rPr>
              <a:t>STATE BENEFITS</a:t>
            </a:r>
          </a:p>
        </p:txBody>
      </p:sp>
      <p:sp>
        <p:nvSpPr>
          <p:cNvPr id="7" name="TextBox 7"/>
          <p:cNvSpPr txBox="1"/>
          <p:nvPr/>
        </p:nvSpPr>
        <p:spPr>
          <a:xfrm>
            <a:off x="4355969" y="3863866"/>
            <a:ext cx="6726444" cy="501640"/>
          </a:xfrm>
          <a:prstGeom prst="rect">
            <a:avLst/>
          </a:prstGeom>
        </p:spPr>
        <p:txBody>
          <a:bodyPr lIns="0" tIns="0" rIns="0" bIns="0" rtlCol="0" anchor="t">
            <a:spAutoFit/>
          </a:bodyPr>
          <a:lstStyle/>
          <a:p>
            <a:pPr>
              <a:lnSpc>
                <a:spcPts val="3850"/>
              </a:lnSpc>
            </a:pPr>
            <a:r>
              <a:rPr lang="en-US" sz="3500">
                <a:solidFill>
                  <a:srgbClr val="737373"/>
                </a:solidFill>
                <a:latin typeface="DM Sans Bold"/>
              </a:rPr>
              <a:t>FEDERAL BENEFITS</a:t>
            </a:r>
          </a:p>
        </p:txBody>
      </p:sp>
      <p:sp>
        <p:nvSpPr>
          <p:cNvPr id="8" name="TextBox 8"/>
          <p:cNvSpPr txBox="1"/>
          <p:nvPr/>
        </p:nvSpPr>
        <p:spPr>
          <a:xfrm>
            <a:off x="4355969" y="2862585"/>
            <a:ext cx="5542676" cy="438090"/>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When it is required</a:t>
            </a:r>
          </a:p>
        </p:txBody>
      </p:sp>
      <p:sp>
        <p:nvSpPr>
          <p:cNvPr id="9" name="TextBox 9"/>
          <p:cNvSpPr txBox="1"/>
          <p:nvPr/>
        </p:nvSpPr>
        <p:spPr>
          <a:xfrm>
            <a:off x="2417556" y="5377917"/>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03.</a:t>
            </a:r>
          </a:p>
        </p:txBody>
      </p:sp>
      <p:sp>
        <p:nvSpPr>
          <p:cNvPr id="10" name="TextBox 10"/>
          <p:cNvSpPr txBox="1"/>
          <p:nvPr/>
        </p:nvSpPr>
        <p:spPr>
          <a:xfrm>
            <a:off x="4355969" y="5385853"/>
            <a:ext cx="6726444" cy="501640"/>
          </a:xfrm>
          <a:prstGeom prst="rect">
            <a:avLst/>
          </a:prstGeom>
        </p:spPr>
        <p:txBody>
          <a:bodyPr lIns="0" tIns="0" rIns="0" bIns="0" rtlCol="0" anchor="t">
            <a:spAutoFit/>
          </a:bodyPr>
          <a:lstStyle/>
          <a:p>
            <a:pPr>
              <a:lnSpc>
                <a:spcPts val="3850"/>
              </a:lnSpc>
            </a:pPr>
            <a:r>
              <a:rPr lang="en-US" sz="3500">
                <a:solidFill>
                  <a:srgbClr val="737373"/>
                </a:solidFill>
                <a:latin typeface="DM Sans Bold"/>
              </a:rPr>
              <a:t>COMPLETING THE FAFSA</a:t>
            </a:r>
          </a:p>
        </p:txBody>
      </p:sp>
      <p:sp>
        <p:nvSpPr>
          <p:cNvPr id="11" name="TextBox 11"/>
          <p:cNvSpPr txBox="1"/>
          <p:nvPr/>
        </p:nvSpPr>
        <p:spPr>
          <a:xfrm>
            <a:off x="2417556" y="6899904"/>
            <a:ext cx="1938412" cy="1003308"/>
          </a:xfrm>
          <a:prstGeom prst="rect">
            <a:avLst/>
          </a:prstGeom>
        </p:spPr>
        <p:txBody>
          <a:bodyPr lIns="0" tIns="0" rIns="0" bIns="0" rtlCol="0" anchor="t">
            <a:spAutoFit/>
          </a:bodyPr>
          <a:lstStyle/>
          <a:p>
            <a:pPr>
              <a:lnSpc>
                <a:spcPts val="7700"/>
              </a:lnSpc>
            </a:pPr>
            <a:r>
              <a:rPr lang="en-US" sz="7000">
                <a:solidFill>
                  <a:srgbClr val="8CA9AD"/>
                </a:solidFill>
                <a:latin typeface="DM Sans Bold"/>
              </a:rPr>
              <a:t>04.</a:t>
            </a:r>
          </a:p>
        </p:txBody>
      </p:sp>
      <p:sp>
        <p:nvSpPr>
          <p:cNvPr id="12" name="TextBox 12"/>
          <p:cNvSpPr txBox="1"/>
          <p:nvPr/>
        </p:nvSpPr>
        <p:spPr>
          <a:xfrm>
            <a:off x="4355969" y="6907839"/>
            <a:ext cx="6726444" cy="501640"/>
          </a:xfrm>
          <a:prstGeom prst="rect">
            <a:avLst/>
          </a:prstGeom>
        </p:spPr>
        <p:txBody>
          <a:bodyPr lIns="0" tIns="0" rIns="0" bIns="0" rtlCol="0" anchor="t">
            <a:spAutoFit/>
          </a:bodyPr>
          <a:lstStyle/>
          <a:p>
            <a:pPr>
              <a:lnSpc>
                <a:spcPts val="3850"/>
              </a:lnSpc>
            </a:pPr>
            <a:r>
              <a:rPr lang="en-US" sz="3500">
                <a:solidFill>
                  <a:srgbClr val="737373"/>
                </a:solidFill>
                <a:latin typeface="DM Sans Bold"/>
              </a:rPr>
              <a:t>WHO IS A VETERAN</a:t>
            </a:r>
          </a:p>
        </p:txBody>
      </p:sp>
      <p:sp>
        <p:nvSpPr>
          <p:cNvPr id="13" name="TextBox 13"/>
          <p:cNvSpPr txBox="1"/>
          <p:nvPr/>
        </p:nvSpPr>
        <p:spPr>
          <a:xfrm>
            <a:off x="4355969" y="4384572"/>
            <a:ext cx="5542676" cy="438090"/>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When it is the most helpful</a:t>
            </a:r>
          </a:p>
        </p:txBody>
      </p:sp>
      <p:sp>
        <p:nvSpPr>
          <p:cNvPr id="14" name="TextBox 14"/>
          <p:cNvSpPr txBox="1"/>
          <p:nvPr/>
        </p:nvSpPr>
        <p:spPr>
          <a:xfrm>
            <a:off x="4355969" y="5906559"/>
            <a:ext cx="5542676" cy="438090"/>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What is Veteran specific</a:t>
            </a:r>
          </a:p>
        </p:txBody>
      </p:sp>
      <p:sp>
        <p:nvSpPr>
          <p:cNvPr id="15" name="TextBox 15"/>
          <p:cNvSpPr txBox="1"/>
          <p:nvPr/>
        </p:nvSpPr>
        <p:spPr>
          <a:xfrm>
            <a:off x="4355969" y="7428545"/>
            <a:ext cx="5542676" cy="438090"/>
          </a:xfrm>
          <a:prstGeom prst="rect">
            <a:avLst/>
          </a:prstGeom>
        </p:spPr>
        <p:txBody>
          <a:bodyPr lIns="0" tIns="0" rIns="0" bIns="0" rtlCol="0" anchor="t">
            <a:spAutoFit/>
          </a:bodyPr>
          <a:lstStyle/>
          <a:p>
            <a:pPr>
              <a:lnSpc>
                <a:spcPts val="3300"/>
              </a:lnSpc>
            </a:pPr>
            <a:r>
              <a:rPr lang="en-US" sz="3000">
                <a:solidFill>
                  <a:srgbClr val="737373"/>
                </a:solidFill>
                <a:latin typeface="DM Sans Italics"/>
              </a:rPr>
              <a:t>Is there a difference?</a:t>
            </a:r>
          </a:p>
        </p:txBody>
      </p:sp>
      <p:sp>
        <p:nvSpPr>
          <p:cNvPr id="16" name="Freeform 16"/>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8CA9AD"/>
        </a:solidFill>
        <a:effectLst/>
      </p:bgPr>
    </p:bg>
    <p:spTree>
      <p:nvGrpSpPr>
        <p:cNvPr id="1" name=""/>
        <p:cNvGrpSpPr/>
        <p:nvPr/>
      </p:nvGrpSpPr>
      <p:grpSpPr>
        <a:xfrm>
          <a:off x="0" y="0"/>
          <a:ext cx="0" cy="0"/>
          <a:chOff x="0" y="0"/>
          <a:chExt cx="0" cy="0"/>
        </a:xfrm>
      </p:grpSpPr>
      <p:sp>
        <p:nvSpPr>
          <p:cNvPr id="2" name="Freeform 2"/>
          <p:cNvSpPr/>
          <p:nvPr/>
        </p:nvSpPr>
        <p:spPr>
          <a:xfrm>
            <a:off x="13156322" y="91642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028700" y="0"/>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3505858" y="3284852"/>
            <a:ext cx="11276283" cy="2279584"/>
          </a:xfrm>
          <a:prstGeom prst="rect">
            <a:avLst/>
          </a:prstGeom>
        </p:spPr>
        <p:txBody>
          <a:bodyPr lIns="0" tIns="0" rIns="0" bIns="0" rtlCol="0" anchor="t">
            <a:spAutoFit/>
          </a:bodyPr>
          <a:lstStyle/>
          <a:p>
            <a:pPr algn="ctr">
              <a:lnSpc>
                <a:spcPts val="17599"/>
              </a:lnSpc>
            </a:pPr>
            <a:r>
              <a:rPr lang="en-US" sz="15999">
                <a:solidFill>
                  <a:srgbClr val="FFFFFF"/>
                </a:solidFill>
                <a:latin typeface="DM Sans Bold"/>
              </a:rPr>
              <a:t>HELLO!</a:t>
            </a:r>
          </a:p>
        </p:txBody>
      </p:sp>
      <p:sp>
        <p:nvSpPr>
          <p:cNvPr id="5" name="TextBox 5"/>
          <p:cNvSpPr txBox="1"/>
          <p:nvPr/>
        </p:nvSpPr>
        <p:spPr>
          <a:xfrm>
            <a:off x="2582001" y="5602602"/>
            <a:ext cx="13123998" cy="523180"/>
          </a:xfrm>
          <a:prstGeom prst="rect">
            <a:avLst/>
          </a:prstGeom>
        </p:spPr>
        <p:txBody>
          <a:bodyPr lIns="0" tIns="0" rIns="0" bIns="0" rtlCol="0" anchor="t">
            <a:spAutoFit/>
          </a:bodyPr>
          <a:lstStyle/>
          <a:p>
            <a:pPr algn="ctr">
              <a:lnSpc>
                <a:spcPts val="4070"/>
              </a:lnSpc>
            </a:pPr>
            <a:r>
              <a:rPr lang="en-US" sz="3700">
                <a:solidFill>
                  <a:srgbClr val="FFFFFF"/>
                </a:solidFill>
                <a:latin typeface="DM Sans"/>
              </a:rPr>
              <a:t>Let’s start with two questions that only you can answer.</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2882005" y="747722"/>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254930" y="785822"/>
            <a:ext cx="6726444" cy="647689"/>
          </a:xfrm>
          <a:prstGeom prst="rect">
            <a:avLst/>
          </a:prstGeom>
        </p:spPr>
        <p:txBody>
          <a:bodyPr lIns="0" tIns="0" rIns="0" bIns="0" rtlCol="0" anchor="t">
            <a:spAutoFit/>
          </a:bodyPr>
          <a:lstStyle/>
          <a:p>
            <a:pPr>
              <a:lnSpc>
                <a:spcPts val="4950"/>
              </a:lnSpc>
            </a:pPr>
            <a:r>
              <a:rPr lang="en-US" sz="4500">
                <a:solidFill>
                  <a:srgbClr val="8CA9AD"/>
                </a:solidFill>
                <a:latin typeface="DM Sans Bold"/>
              </a:rPr>
              <a:t>STATE BENEFITS</a:t>
            </a:r>
          </a:p>
        </p:txBody>
      </p:sp>
      <p:sp>
        <p:nvSpPr>
          <p:cNvPr id="5" name="TextBox 5"/>
          <p:cNvSpPr txBox="1"/>
          <p:nvPr/>
        </p:nvSpPr>
        <p:spPr>
          <a:xfrm>
            <a:off x="2254930" y="2452987"/>
            <a:ext cx="9752909" cy="3009998"/>
          </a:xfrm>
          <a:prstGeom prst="rect">
            <a:avLst/>
          </a:prstGeom>
        </p:spPr>
        <p:txBody>
          <a:bodyPr lIns="0" tIns="0" rIns="0" bIns="0" rtlCol="0" anchor="t">
            <a:spAutoFit/>
          </a:bodyPr>
          <a:lstStyle/>
          <a:p>
            <a:pPr>
              <a:lnSpc>
                <a:spcPts val="3850"/>
              </a:lnSpc>
            </a:pPr>
            <a:r>
              <a:rPr lang="en-US" sz="3500">
                <a:solidFill>
                  <a:srgbClr val="737373"/>
                </a:solidFill>
                <a:latin typeface="DM Sans Bold"/>
              </a:rPr>
              <a:t>Alabama GI Dependent Scholarship (</a:t>
            </a:r>
            <a:r>
              <a:rPr lang="en-US" sz="3500">
                <a:solidFill>
                  <a:srgbClr val="FF5757"/>
                </a:solidFill>
                <a:latin typeface="DM Sans Bold"/>
              </a:rPr>
              <a:t>AGID</a:t>
            </a:r>
            <a:r>
              <a:rPr lang="en-US" sz="3500">
                <a:solidFill>
                  <a:srgbClr val="737373"/>
                </a:solidFill>
                <a:latin typeface="DM Sans Bold"/>
              </a:rPr>
              <a:t>)</a:t>
            </a:r>
          </a:p>
          <a:p>
            <a:pPr marL="755753" lvl="1" indent="-377876">
              <a:lnSpc>
                <a:spcPts val="5145"/>
              </a:lnSpc>
              <a:buFont typeface="Arial"/>
              <a:buChar char="•"/>
            </a:pPr>
            <a:r>
              <a:rPr lang="en-US" sz="3500">
                <a:solidFill>
                  <a:srgbClr val="737373"/>
                </a:solidFill>
                <a:latin typeface="DM Sans"/>
              </a:rPr>
              <a:t>Effective July 31, 2017</a:t>
            </a:r>
          </a:p>
          <a:p>
            <a:pPr marL="755753" lvl="1" indent="-377876">
              <a:lnSpc>
                <a:spcPts val="5145"/>
              </a:lnSpc>
              <a:buFont typeface="Arial"/>
              <a:buChar char="•"/>
            </a:pPr>
            <a:r>
              <a:rPr lang="en-US" sz="3500">
                <a:solidFill>
                  <a:srgbClr val="737373"/>
                </a:solidFill>
                <a:latin typeface="DM Sans"/>
              </a:rPr>
              <a:t>Must complete the FAFSA each year</a:t>
            </a:r>
          </a:p>
          <a:p>
            <a:pPr marL="755753" lvl="1" indent="-377876">
              <a:lnSpc>
                <a:spcPts val="5145"/>
              </a:lnSpc>
              <a:buFont typeface="Arial"/>
              <a:buChar char="•"/>
            </a:pPr>
            <a:r>
              <a:rPr lang="en-US" sz="3500">
                <a:solidFill>
                  <a:srgbClr val="737373"/>
                </a:solidFill>
                <a:latin typeface="DM Sans"/>
              </a:rPr>
              <a:t>Must maintain SAP</a:t>
            </a:r>
          </a:p>
          <a:p>
            <a:pPr marL="755753" lvl="1" indent="-377876">
              <a:lnSpc>
                <a:spcPts val="5145"/>
              </a:lnSpc>
              <a:buFont typeface="Arial"/>
              <a:buChar char="•"/>
            </a:pPr>
            <a:r>
              <a:rPr lang="en-US" sz="3500">
                <a:solidFill>
                  <a:srgbClr val="737373"/>
                </a:solidFill>
                <a:latin typeface="DM Sans"/>
              </a:rPr>
              <a:t>Payer of Last Resort</a:t>
            </a:r>
          </a:p>
        </p:txBody>
      </p:sp>
      <p:sp>
        <p:nvSpPr>
          <p:cNvPr id="6" name="TextBox 6"/>
          <p:cNvSpPr txBox="1"/>
          <p:nvPr/>
        </p:nvSpPr>
        <p:spPr>
          <a:xfrm>
            <a:off x="2254930" y="5813558"/>
            <a:ext cx="15004370" cy="2649826"/>
          </a:xfrm>
          <a:prstGeom prst="rect">
            <a:avLst/>
          </a:prstGeom>
        </p:spPr>
        <p:txBody>
          <a:bodyPr lIns="0" tIns="0" rIns="0" bIns="0" rtlCol="0" anchor="t">
            <a:spAutoFit/>
          </a:bodyPr>
          <a:lstStyle/>
          <a:p>
            <a:pPr>
              <a:lnSpc>
                <a:spcPts val="3850"/>
              </a:lnSpc>
            </a:pPr>
            <a:r>
              <a:rPr lang="en-US" sz="3500">
                <a:solidFill>
                  <a:srgbClr val="737373"/>
                </a:solidFill>
                <a:latin typeface="DM Sans Bold"/>
              </a:rPr>
              <a:t>Alabama National Guard Educational Assistance Program (</a:t>
            </a:r>
            <a:r>
              <a:rPr lang="en-US" sz="3500">
                <a:solidFill>
                  <a:srgbClr val="FF5757"/>
                </a:solidFill>
                <a:latin typeface="DM Sans Bold"/>
              </a:rPr>
              <a:t>ANGEAP</a:t>
            </a:r>
            <a:r>
              <a:rPr lang="en-US" sz="3500">
                <a:solidFill>
                  <a:srgbClr val="737373"/>
                </a:solidFill>
                <a:latin typeface="DM Sans Bold"/>
              </a:rPr>
              <a:t>)</a:t>
            </a:r>
          </a:p>
          <a:p>
            <a:pPr marL="755753" lvl="1" indent="-377876">
              <a:lnSpc>
                <a:spcPts val="6020"/>
              </a:lnSpc>
              <a:buFont typeface="Arial"/>
              <a:buChar char="•"/>
            </a:pPr>
            <a:r>
              <a:rPr lang="en-US" sz="3500">
                <a:solidFill>
                  <a:srgbClr val="737373"/>
                </a:solidFill>
                <a:latin typeface="DM Sans"/>
              </a:rPr>
              <a:t>Must complete the FAFSA each year</a:t>
            </a:r>
          </a:p>
          <a:p>
            <a:pPr marL="755753" lvl="1" indent="-377876">
              <a:lnSpc>
                <a:spcPts val="6020"/>
              </a:lnSpc>
              <a:buFont typeface="Arial"/>
              <a:buChar char="•"/>
            </a:pPr>
            <a:r>
              <a:rPr lang="en-US" sz="3500">
                <a:solidFill>
                  <a:srgbClr val="737373"/>
                </a:solidFill>
                <a:latin typeface="DM Sans"/>
              </a:rPr>
              <a:t>Must maintain a 2.0 GPA or 3.0 for graduate students</a:t>
            </a:r>
          </a:p>
          <a:p>
            <a:pPr marL="755753" lvl="1" indent="-377876">
              <a:lnSpc>
                <a:spcPts val="6020"/>
              </a:lnSpc>
              <a:buFont typeface="Arial"/>
              <a:buChar char="•"/>
            </a:pPr>
            <a:r>
              <a:rPr lang="en-US" sz="3500">
                <a:solidFill>
                  <a:srgbClr val="737373"/>
                </a:solidFill>
                <a:latin typeface="DM Sans"/>
              </a:rPr>
              <a:t>Payer of Last Resort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10800000">
            <a:off x="12837915" y="6111981"/>
            <a:ext cx="5450085" cy="4161883"/>
          </a:xfrm>
          <a:custGeom>
            <a:avLst/>
            <a:gdLst/>
            <a:ahLst/>
            <a:cxnLst/>
            <a:rect l="l" t="t" r="r" b="b"/>
            <a:pathLst>
              <a:path w="5450085" h="4161883">
                <a:moveTo>
                  <a:pt x="0" y="0"/>
                </a:moveTo>
                <a:lnTo>
                  <a:pt x="5450085" y="0"/>
                </a:lnTo>
                <a:lnTo>
                  <a:pt x="5450085" y="4161883"/>
                </a:lnTo>
                <a:lnTo>
                  <a:pt x="0" y="4161883"/>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10800000">
            <a:off x="13786931" y="-806818"/>
            <a:ext cx="4165223" cy="5950318"/>
          </a:xfrm>
          <a:custGeom>
            <a:avLst/>
            <a:gdLst/>
            <a:ahLst/>
            <a:cxnLst/>
            <a:rect l="l" t="t" r="r" b="b"/>
            <a:pathLst>
              <a:path w="4165223" h="5950318">
                <a:moveTo>
                  <a:pt x="0" y="0"/>
                </a:moveTo>
                <a:lnTo>
                  <a:pt x="4165223" y="0"/>
                </a:lnTo>
                <a:lnTo>
                  <a:pt x="4165223" y="5950318"/>
                </a:lnTo>
                <a:lnTo>
                  <a:pt x="0" y="595031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TextBox 4"/>
          <p:cNvSpPr txBox="1"/>
          <p:nvPr/>
        </p:nvSpPr>
        <p:spPr>
          <a:xfrm>
            <a:off x="2417556" y="2337274"/>
            <a:ext cx="6726444" cy="647689"/>
          </a:xfrm>
          <a:prstGeom prst="rect">
            <a:avLst/>
          </a:prstGeom>
        </p:spPr>
        <p:txBody>
          <a:bodyPr lIns="0" tIns="0" rIns="0" bIns="0" rtlCol="0" anchor="t">
            <a:spAutoFit/>
          </a:bodyPr>
          <a:lstStyle/>
          <a:p>
            <a:pPr>
              <a:lnSpc>
                <a:spcPts val="4950"/>
              </a:lnSpc>
            </a:pPr>
            <a:r>
              <a:rPr lang="en-US" sz="4500">
                <a:solidFill>
                  <a:srgbClr val="8CA9AD"/>
                </a:solidFill>
                <a:latin typeface="DM Sans Bold"/>
              </a:rPr>
              <a:t>FEDERAL BENEFITS</a:t>
            </a:r>
          </a:p>
        </p:txBody>
      </p:sp>
      <p:sp>
        <p:nvSpPr>
          <p:cNvPr id="5" name="TextBox 5"/>
          <p:cNvSpPr txBox="1"/>
          <p:nvPr/>
        </p:nvSpPr>
        <p:spPr>
          <a:xfrm>
            <a:off x="2417556" y="3667308"/>
            <a:ext cx="10181651" cy="1958915"/>
          </a:xfrm>
          <a:prstGeom prst="rect">
            <a:avLst/>
          </a:prstGeom>
        </p:spPr>
        <p:txBody>
          <a:bodyPr lIns="0" tIns="0" rIns="0" bIns="0" rtlCol="0" anchor="t">
            <a:spAutoFit/>
          </a:bodyPr>
          <a:lstStyle/>
          <a:p>
            <a:pPr>
              <a:lnSpc>
                <a:spcPts val="3850"/>
              </a:lnSpc>
            </a:pPr>
            <a:r>
              <a:rPr lang="en-US" sz="3500">
                <a:solidFill>
                  <a:srgbClr val="737373"/>
                </a:solidFill>
                <a:latin typeface="DM Sans"/>
              </a:rPr>
              <a:t>Students receiving VA Educational Benefits under CH33 (Post 9/11), CH30 (MGIB), Chapter 1606 (SR), CH 35 (DEA), or CH 31 (VRE) can use the Pell Grant and their benefits simultaneously. </a:t>
            </a:r>
          </a:p>
        </p:txBody>
      </p:sp>
      <p:sp>
        <p:nvSpPr>
          <p:cNvPr id="6" name="TextBox 6"/>
          <p:cNvSpPr txBox="1"/>
          <p:nvPr/>
        </p:nvSpPr>
        <p:spPr>
          <a:xfrm>
            <a:off x="2417556" y="6140556"/>
            <a:ext cx="10181651" cy="987398"/>
          </a:xfrm>
          <a:prstGeom prst="rect">
            <a:avLst/>
          </a:prstGeom>
        </p:spPr>
        <p:txBody>
          <a:bodyPr lIns="0" tIns="0" rIns="0" bIns="0" rtlCol="0" anchor="t">
            <a:spAutoFit/>
          </a:bodyPr>
          <a:lstStyle/>
          <a:p>
            <a:pPr>
              <a:lnSpc>
                <a:spcPts val="3850"/>
              </a:lnSpc>
            </a:pPr>
            <a:r>
              <a:rPr lang="en-US" sz="3500">
                <a:solidFill>
                  <a:srgbClr val="737373"/>
                </a:solidFill>
                <a:latin typeface="DM Sans"/>
              </a:rPr>
              <a:t>CH30, 1606 and 35 can use their Pell Grant and other financial aids to pay for tuition.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2417556" y="9164276"/>
            <a:ext cx="4102978" cy="2245448"/>
          </a:xfrm>
          <a:custGeom>
            <a:avLst/>
            <a:gdLst/>
            <a:ahLst/>
            <a:cxnLst/>
            <a:rect l="l" t="t" r="r" b="b"/>
            <a:pathLst>
              <a:path w="4102978" h="2245448">
                <a:moveTo>
                  <a:pt x="0" y="0"/>
                </a:moveTo>
                <a:lnTo>
                  <a:pt x="4102979" y="0"/>
                </a:lnTo>
                <a:lnTo>
                  <a:pt x="4102979"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13482016" y="-2080942"/>
            <a:ext cx="5450085" cy="4161883"/>
          </a:xfrm>
          <a:custGeom>
            <a:avLst/>
            <a:gdLst/>
            <a:ahLst/>
            <a:cxnLst/>
            <a:rect l="l" t="t" r="r" b="b"/>
            <a:pathLst>
              <a:path w="5450085" h="4161883">
                <a:moveTo>
                  <a:pt x="0" y="0"/>
                </a:moveTo>
                <a:lnTo>
                  <a:pt x="5450085" y="0"/>
                </a:lnTo>
                <a:lnTo>
                  <a:pt x="5450085" y="4161884"/>
                </a:lnTo>
                <a:lnTo>
                  <a:pt x="0" y="41618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4191770" y="2956385"/>
            <a:ext cx="220243" cy="283271"/>
          </a:xfrm>
          <a:custGeom>
            <a:avLst/>
            <a:gdLst/>
            <a:ahLst/>
            <a:cxnLst/>
            <a:rect l="l" t="t" r="r" b="b"/>
            <a:pathLst>
              <a:path w="220243" h="283271">
                <a:moveTo>
                  <a:pt x="0" y="0"/>
                </a:moveTo>
                <a:lnTo>
                  <a:pt x="220243" y="0"/>
                </a:lnTo>
                <a:lnTo>
                  <a:pt x="220243" y="283271"/>
                </a:lnTo>
                <a:lnTo>
                  <a:pt x="0" y="28327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731004" y="2525532"/>
            <a:ext cx="11579060" cy="6732768"/>
          </a:xfrm>
          <a:custGeom>
            <a:avLst/>
            <a:gdLst/>
            <a:ahLst/>
            <a:cxnLst/>
            <a:rect l="l" t="t" r="r" b="b"/>
            <a:pathLst>
              <a:path w="11579060" h="6732768">
                <a:moveTo>
                  <a:pt x="0" y="0"/>
                </a:moveTo>
                <a:lnTo>
                  <a:pt x="11579061" y="0"/>
                </a:lnTo>
                <a:lnTo>
                  <a:pt x="11579061" y="6732768"/>
                </a:lnTo>
                <a:lnTo>
                  <a:pt x="0" y="6732768"/>
                </a:lnTo>
                <a:lnTo>
                  <a:pt x="0" y="0"/>
                </a:lnTo>
                <a:close/>
              </a:path>
            </a:pathLst>
          </a:custGeom>
          <a:blipFill>
            <a:blip r:embed="rId8"/>
            <a:stretch>
              <a:fillRect/>
            </a:stretch>
          </a:blipFill>
        </p:spPr>
        <p:txBody>
          <a:bodyPr/>
          <a:lstStyle/>
          <a:p>
            <a:endParaRPr lang="en-US"/>
          </a:p>
        </p:txBody>
      </p:sp>
      <p:sp>
        <p:nvSpPr>
          <p:cNvPr id="6" name="Freeform 6"/>
          <p:cNvSpPr/>
          <p:nvPr/>
        </p:nvSpPr>
        <p:spPr>
          <a:xfrm>
            <a:off x="6341581" y="2057400"/>
            <a:ext cx="11597792" cy="8229600"/>
          </a:xfrm>
          <a:custGeom>
            <a:avLst/>
            <a:gdLst/>
            <a:ahLst/>
            <a:cxnLst/>
            <a:rect l="l" t="t" r="r" b="b"/>
            <a:pathLst>
              <a:path w="11597792" h="8229600">
                <a:moveTo>
                  <a:pt x="0" y="0"/>
                </a:moveTo>
                <a:lnTo>
                  <a:pt x="11597792" y="0"/>
                </a:lnTo>
                <a:lnTo>
                  <a:pt x="11597792" y="8229600"/>
                </a:lnTo>
                <a:lnTo>
                  <a:pt x="0" y="8229600"/>
                </a:lnTo>
                <a:lnTo>
                  <a:pt x="0" y="0"/>
                </a:lnTo>
                <a:close/>
              </a:path>
            </a:pathLst>
          </a:custGeom>
          <a:blipFill>
            <a:blip r:embed="rId9"/>
            <a:stretch>
              <a:fillRect/>
            </a:stretch>
          </a:blipFill>
        </p:spPr>
        <p:txBody>
          <a:bodyPr/>
          <a:lstStyle/>
          <a:p>
            <a:endParaRPr lang="en-US"/>
          </a:p>
        </p:txBody>
      </p:sp>
      <p:sp>
        <p:nvSpPr>
          <p:cNvPr id="7" name="TextBox 7"/>
          <p:cNvSpPr txBox="1"/>
          <p:nvPr/>
        </p:nvSpPr>
        <p:spPr>
          <a:xfrm>
            <a:off x="731004" y="795425"/>
            <a:ext cx="6726444" cy="1466188"/>
          </a:xfrm>
          <a:prstGeom prst="rect">
            <a:avLst/>
          </a:prstGeom>
        </p:spPr>
        <p:txBody>
          <a:bodyPr lIns="0" tIns="0" rIns="0" bIns="0" rtlCol="0" anchor="t">
            <a:spAutoFit/>
          </a:bodyPr>
          <a:lstStyle/>
          <a:p>
            <a:pPr>
              <a:lnSpc>
                <a:spcPts val="5720"/>
              </a:lnSpc>
            </a:pPr>
            <a:r>
              <a:rPr lang="en-US" sz="5200">
                <a:solidFill>
                  <a:srgbClr val="8CA9AD"/>
                </a:solidFill>
                <a:latin typeface="DM Sans Bold"/>
              </a:rPr>
              <a:t>WELCOME TO THE FAFSA  FORM</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5400000">
            <a:off x="-457723" y="6568984"/>
            <a:ext cx="4102978" cy="3133183"/>
          </a:xfrm>
          <a:custGeom>
            <a:avLst/>
            <a:gdLst/>
            <a:ahLst/>
            <a:cxnLst/>
            <a:rect l="l" t="t" r="r" b="b"/>
            <a:pathLst>
              <a:path w="4102978" h="3133183">
                <a:moveTo>
                  <a:pt x="0" y="0"/>
                </a:moveTo>
                <a:lnTo>
                  <a:pt x="4102978" y="0"/>
                </a:lnTo>
                <a:lnTo>
                  <a:pt x="4102978" y="3133184"/>
                </a:lnTo>
                <a:lnTo>
                  <a:pt x="0" y="313318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4" name="Freeform 4"/>
          <p:cNvSpPr/>
          <p:nvPr/>
        </p:nvSpPr>
        <p:spPr>
          <a:xfrm>
            <a:off x="13543121" y="-2151424"/>
            <a:ext cx="9489757" cy="10287000"/>
          </a:xfrm>
          <a:custGeom>
            <a:avLst/>
            <a:gdLst/>
            <a:ahLst/>
            <a:cxnLst/>
            <a:rect l="l" t="t" r="r" b="b"/>
            <a:pathLst>
              <a:path w="9489757" h="10287000">
                <a:moveTo>
                  <a:pt x="0" y="0"/>
                </a:moveTo>
                <a:lnTo>
                  <a:pt x="9489758" y="0"/>
                </a:lnTo>
                <a:lnTo>
                  <a:pt x="9489758" y="10287000"/>
                </a:lnTo>
                <a:lnTo>
                  <a:pt x="0" y="102870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5" name="Freeform 5"/>
          <p:cNvSpPr/>
          <p:nvPr/>
        </p:nvSpPr>
        <p:spPr>
          <a:xfrm>
            <a:off x="2539954" y="2184078"/>
            <a:ext cx="12692541" cy="7800018"/>
          </a:xfrm>
          <a:custGeom>
            <a:avLst/>
            <a:gdLst/>
            <a:ahLst/>
            <a:cxnLst/>
            <a:rect l="l" t="t" r="r" b="b"/>
            <a:pathLst>
              <a:path w="12692541" h="7800018">
                <a:moveTo>
                  <a:pt x="0" y="0"/>
                </a:moveTo>
                <a:lnTo>
                  <a:pt x="12692541" y="0"/>
                </a:lnTo>
                <a:lnTo>
                  <a:pt x="12692541" y="7800018"/>
                </a:lnTo>
                <a:lnTo>
                  <a:pt x="0" y="7800018"/>
                </a:lnTo>
                <a:lnTo>
                  <a:pt x="0" y="0"/>
                </a:lnTo>
                <a:close/>
              </a:path>
            </a:pathLst>
          </a:custGeom>
          <a:blipFill>
            <a:blip r:embed="rId8"/>
            <a:stretch>
              <a:fillRect t="-10552" b="-10552"/>
            </a:stretch>
          </a:blipFill>
        </p:spPr>
        <p:txBody>
          <a:bodyPr/>
          <a:lstStyle/>
          <a:p>
            <a:endParaRPr lang="en-US"/>
          </a:p>
        </p:txBody>
      </p:sp>
      <p:sp>
        <p:nvSpPr>
          <p:cNvPr id="6" name="TextBox 6"/>
          <p:cNvSpPr txBox="1"/>
          <p:nvPr/>
        </p:nvSpPr>
        <p:spPr>
          <a:xfrm>
            <a:off x="-1251773" y="377083"/>
            <a:ext cx="11418694" cy="10668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CREATE THE FSA ID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3156322" y="8041552"/>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1646598" y="778558"/>
            <a:ext cx="11706577" cy="9508442"/>
          </a:xfrm>
          <a:custGeom>
            <a:avLst/>
            <a:gdLst/>
            <a:ahLst/>
            <a:cxnLst/>
            <a:rect l="l" t="t" r="r" b="b"/>
            <a:pathLst>
              <a:path w="11706577" h="9508442">
                <a:moveTo>
                  <a:pt x="0" y="0"/>
                </a:moveTo>
                <a:lnTo>
                  <a:pt x="11706577" y="0"/>
                </a:lnTo>
                <a:lnTo>
                  <a:pt x="11706577" y="9508442"/>
                </a:lnTo>
                <a:lnTo>
                  <a:pt x="0" y="9508442"/>
                </a:lnTo>
                <a:lnTo>
                  <a:pt x="0" y="0"/>
                </a:lnTo>
                <a:close/>
              </a:path>
            </a:pathLst>
          </a:custGeom>
          <a:blipFill>
            <a:blip r:embed="rId4"/>
            <a:stretch>
              <a:fillRect t="-5854" b="-5854"/>
            </a:stretch>
          </a:blipFill>
        </p:spPr>
        <p:txBody>
          <a:bodyPr/>
          <a:lstStyle/>
          <a:p>
            <a:endParaRPr lang="en-US"/>
          </a:p>
        </p:txBody>
      </p:sp>
      <p:sp>
        <p:nvSpPr>
          <p:cNvPr id="4" name="Freeform 4"/>
          <p:cNvSpPr/>
          <p:nvPr/>
        </p:nvSpPr>
        <p:spPr>
          <a:xfrm rot="5400000">
            <a:off x="-451077" y="4742901"/>
            <a:ext cx="4183309" cy="3194527"/>
          </a:xfrm>
          <a:custGeom>
            <a:avLst/>
            <a:gdLst/>
            <a:ahLst/>
            <a:cxnLst/>
            <a:rect l="l" t="t" r="r" b="b"/>
            <a:pathLst>
              <a:path w="4183309" h="3194527">
                <a:moveTo>
                  <a:pt x="0" y="0"/>
                </a:moveTo>
                <a:lnTo>
                  <a:pt x="4183309" y="0"/>
                </a:lnTo>
                <a:lnTo>
                  <a:pt x="4183309" y="3194527"/>
                </a:lnTo>
                <a:lnTo>
                  <a:pt x="0" y="319452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10947672" y="312467"/>
            <a:ext cx="6726444" cy="1704881"/>
          </a:xfrm>
          <a:prstGeom prst="rect">
            <a:avLst/>
          </a:prstGeom>
        </p:spPr>
        <p:txBody>
          <a:bodyPr lIns="0" tIns="0" rIns="0" bIns="0" rtlCol="0" anchor="t">
            <a:spAutoFit/>
          </a:bodyPr>
          <a:lstStyle/>
          <a:p>
            <a:pPr algn="r">
              <a:lnSpc>
                <a:spcPts val="6600"/>
              </a:lnSpc>
            </a:pPr>
            <a:r>
              <a:rPr lang="en-US" sz="6000">
                <a:solidFill>
                  <a:srgbClr val="8CA9AD"/>
                </a:solidFill>
                <a:latin typeface="DM Sans Bold"/>
              </a:rPr>
              <a:t>COMPLETING THE FAFSA</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893678" y="8135576"/>
            <a:ext cx="4102978" cy="2245448"/>
          </a:xfrm>
          <a:custGeom>
            <a:avLst/>
            <a:gdLst/>
            <a:ahLst/>
            <a:cxnLst/>
            <a:rect l="l" t="t" r="r" b="b"/>
            <a:pathLst>
              <a:path w="4102978" h="2245448">
                <a:moveTo>
                  <a:pt x="0" y="0"/>
                </a:moveTo>
                <a:lnTo>
                  <a:pt x="4102978" y="0"/>
                </a:lnTo>
                <a:lnTo>
                  <a:pt x="4102978" y="2245448"/>
                </a:lnTo>
                <a:lnTo>
                  <a:pt x="0" y="224544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a:off x="5893678" y="503303"/>
            <a:ext cx="13282915" cy="9280395"/>
          </a:xfrm>
          <a:custGeom>
            <a:avLst/>
            <a:gdLst/>
            <a:ahLst/>
            <a:cxnLst/>
            <a:rect l="l" t="t" r="r" b="b"/>
            <a:pathLst>
              <a:path w="13282915" h="9280395">
                <a:moveTo>
                  <a:pt x="0" y="0"/>
                </a:moveTo>
                <a:lnTo>
                  <a:pt x="13282915" y="0"/>
                </a:lnTo>
                <a:lnTo>
                  <a:pt x="13282915" y="9280394"/>
                </a:lnTo>
                <a:lnTo>
                  <a:pt x="0" y="9280394"/>
                </a:lnTo>
                <a:lnTo>
                  <a:pt x="0" y="0"/>
                </a:lnTo>
                <a:close/>
              </a:path>
            </a:pathLst>
          </a:custGeom>
          <a:blipFill>
            <a:blip r:embed="rId4"/>
            <a:stretch>
              <a:fillRect t="-26190" b="-13220"/>
            </a:stretch>
          </a:blipFill>
        </p:spPr>
        <p:txBody>
          <a:bodyPr/>
          <a:lstStyle/>
          <a:p>
            <a:endParaRPr lang="en-US"/>
          </a:p>
        </p:txBody>
      </p:sp>
      <p:sp>
        <p:nvSpPr>
          <p:cNvPr id="4" name="Freeform 4"/>
          <p:cNvSpPr/>
          <p:nvPr/>
        </p:nvSpPr>
        <p:spPr>
          <a:xfrm rot="5400000">
            <a:off x="-1171164" y="6574364"/>
            <a:ext cx="4102978" cy="3133183"/>
          </a:xfrm>
          <a:custGeom>
            <a:avLst/>
            <a:gdLst/>
            <a:ahLst/>
            <a:cxnLst/>
            <a:rect l="l" t="t" r="r" b="b"/>
            <a:pathLst>
              <a:path w="4102978" h="3133183">
                <a:moveTo>
                  <a:pt x="0" y="0"/>
                </a:moveTo>
                <a:lnTo>
                  <a:pt x="4102978" y="0"/>
                </a:lnTo>
                <a:lnTo>
                  <a:pt x="4102978" y="3133183"/>
                </a:lnTo>
                <a:lnTo>
                  <a:pt x="0" y="3133183"/>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5" name="TextBox 5"/>
          <p:cNvSpPr txBox="1"/>
          <p:nvPr/>
        </p:nvSpPr>
        <p:spPr>
          <a:xfrm>
            <a:off x="-686267" y="1451130"/>
            <a:ext cx="7571992" cy="3162300"/>
          </a:xfrm>
          <a:prstGeom prst="rect">
            <a:avLst/>
          </a:prstGeom>
        </p:spPr>
        <p:txBody>
          <a:bodyPr lIns="0" tIns="0" rIns="0" bIns="0" rtlCol="0" anchor="t">
            <a:spAutoFit/>
          </a:bodyPr>
          <a:lstStyle/>
          <a:p>
            <a:pPr algn="r">
              <a:lnSpc>
                <a:spcPts val="8250"/>
              </a:lnSpc>
            </a:pPr>
            <a:r>
              <a:rPr lang="en-US" sz="7500">
                <a:solidFill>
                  <a:srgbClr val="8CA9AD"/>
                </a:solidFill>
                <a:latin typeface="DM Sans Bold"/>
              </a:rPr>
              <a:t>DEPENDENCY STATUS</a:t>
            </a:r>
          </a:p>
          <a:p>
            <a:pPr algn="r">
              <a:lnSpc>
                <a:spcPts val="8250"/>
              </a:lnSpc>
            </a:pPr>
            <a:r>
              <a:rPr lang="en-US" sz="7500">
                <a:solidFill>
                  <a:srgbClr val="8CA9AD"/>
                </a:solidFill>
                <a:latin typeface="DM Sans Bold"/>
              </a:rPr>
              <a: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647</Words>
  <Application>Microsoft Office PowerPoint</Application>
  <PresentationFormat>Custom</PresentationFormat>
  <Paragraphs>88</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DM Sans Bold</vt:lpstr>
      <vt:lpstr>Canva Sans 2</vt:lpstr>
      <vt:lpstr>DM Sans Italics</vt:lpstr>
      <vt:lpstr>Calibri</vt:lpstr>
      <vt:lpstr>Arial</vt:lpstr>
      <vt:lpstr>DM Sans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Navigating the FAFSA</dc:title>
  <cp:lastModifiedBy>Neoka Hambrick</cp:lastModifiedBy>
  <cp:revision>1</cp:revision>
  <dcterms:created xsi:type="dcterms:W3CDTF">2006-08-16T00:00:00Z</dcterms:created>
  <dcterms:modified xsi:type="dcterms:W3CDTF">2023-10-17T04:34:18Z</dcterms:modified>
  <dc:identifier>DAFxeqjFze8</dc:identifier>
</cp:coreProperties>
</file>