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5" r:id="rId1"/>
  </p:sldMasterIdLst>
  <p:notesMasterIdLst>
    <p:notesMasterId r:id="rId12"/>
  </p:notesMasterIdLst>
  <p:handoutMasterIdLst>
    <p:handoutMasterId r:id="rId13"/>
  </p:handoutMasterIdLst>
  <p:sldIdLst>
    <p:sldId id="311" r:id="rId2"/>
    <p:sldId id="379" r:id="rId3"/>
    <p:sldId id="385" r:id="rId4"/>
    <p:sldId id="380" r:id="rId5"/>
    <p:sldId id="381" r:id="rId6"/>
    <p:sldId id="382" r:id="rId7"/>
    <p:sldId id="383" r:id="rId8"/>
    <p:sldId id="386" r:id="rId9"/>
    <p:sldId id="273" r:id="rId10"/>
    <p:sldId id="314"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6C517E2-D29E-4F60-8187-6512F4117198}">
          <p14:sldIdLst>
            <p14:sldId id="311"/>
            <p14:sldId id="379"/>
            <p14:sldId id="385"/>
            <p14:sldId id="380"/>
            <p14:sldId id="381"/>
            <p14:sldId id="382"/>
            <p14:sldId id="383"/>
            <p14:sldId id="386"/>
            <p14:sldId id="273"/>
            <p14:sldId id="31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24" autoAdjust="0"/>
    <p:restoredTop sz="66175" autoAdjust="0"/>
  </p:normalViewPr>
  <p:slideViewPr>
    <p:cSldViewPr snapToGrid="0">
      <p:cViewPr varScale="1">
        <p:scale>
          <a:sx n="84" d="100"/>
          <a:sy n="84" d="100"/>
        </p:scale>
        <p:origin x="183" y="30"/>
      </p:cViewPr>
      <p:guideLst/>
    </p:cSldViewPr>
  </p:slideViewPr>
  <p:notesTextViewPr>
    <p:cViewPr>
      <p:scale>
        <a:sx n="1" d="1"/>
        <a:sy n="1" d="1"/>
      </p:scale>
      <p:origin x="0" y="0"/>
    </p:cViewPr>
  </p:notesTextViewPr>
  <p:sorterViewPr>
    <p:cViewPr>
      <p:scale>
        <a:sx n="100" d="100"/>
        <a:sy n="100" d="100"/>
      </p:scale>
      <p:origin x="0" y="-119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7" tIns="46589" rIns="93177" bIns="46589" rtlCol="0"/>
          <a:lstStyle>
            <a:lvl1pPr algn="r">
              <a:defRPr sz="1200"/>
            </a:lvl1pPr>
          </a:lstStyle>
          <a:p>
            <a:fld id="{39798573-F24E-4887-9E59-43C722131B23}" type="datetimeFigureOut">
              <a:rPr lang="en-US" smtClean="0"/>
              <a:t>10/17/2023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A6E3F50-31FF-4B17-B1F2-75C021DC87DE}" type="slidenum">
              <a:rPr lang="en-US" smtClean="0"/>
              <a:t>‹#›</a:t>
            </a:fld>
            <a:endParaRPr lang="en-US"/>
          </a:p>
        </p:txBody>
      </p:sp>
    </p:spTree>
    <p:extLst>
      <p:ext uri="{BB962C8B-B14F-4D97-AF65-F5344CB8AC3E}">
        <p14:creationId xmlns:p14="http://schemas.microsoft.com/office/powerpoint/2010/main" val="2208373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9780CE9-433D-49C9-987E-5F560D9ABEF3}" type="datetimeFigureOut">
              <a:rPr lang="en-US" smtClean="0"/>
              <a:t>10/17/2023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853EFAB-B922-4718-9D9B-5F41292C1128}" type="slidenum">
              <a:rPr lang="en-US" smtClean="0"/>
              <a:t>‹#›</a:t>
            </a:fld>
            <a:endParaRPr lang="en-US"/>
          </a:p>
        </p:txBody>
      </p:sp>
    </p:spTree>
    <p:extLst>
      <p:ext uri="{BB962C8B-B14F-4D97-AF65-F5344CB8AC3E}">
        <p14:creationId xmlns:p14="http://schemas.microsoft.com/office/powerpoint/2010/main" val="1704395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853EFAB-B922-4718-9D9B-5F41292C1128}" type="slidenum">
              <a:rPr lang="en-US" smtClean="0"/>
              <a:t>1</a:t>
            </a:fld>
            <a:endParaRPr lang="en-US"/>
          </a:p>
        </p:txBody>
      </p:sp>
    </p:spTree>
    <p:extLst>
      <p:ext uri="{BB962C8B-B14F-4D97-AF65-F5344CB8AC3E}">
        <p14:creationId xmlns:p14="http://schemas.microsoft.com/office/powerpoint/2010/main" val="1963270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53EFAB-B922-4718-9D9B-5F41292C1128}" type="slidenum">
              <a:rPr lang="en-US" smtClean="0"/>
              <a:t>10</a:t>
            </a:fld>
            <a:endParaRPr lang="en-US"/>
          </a:p>
        </p:txBody>
      </p:sp>
    </p:spTree>
    <p:extLst>
      <p:ext uri="{BB962C8B-B14F-4D97-AF65-F5344CB8AC3E}">
        <p14:creationId xmlns:p14="http://schemas.microsoft.com/office/powerpoint/2010/main" val="731522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53EFAB-B922-4718-9D9B-5F41292C1128}" type="slidenum">
              <a:rPr lang="en-US" smtClean="0"/>
              <a:t>2</a:t>
            </a:fld>
            <a:endParaRPr lang="en-US"/>
          </a:p>
        </p:txBody>
      </p:sp>
    </p:spTree>
    <p:extLst>
      <p:ext uri="{BB962C8B-B14F-4D97-AF65-F5344CB8AC3E}">
        <p14:creationId xmlns:p14="http://schemas.microsoft.com/office/powerpoint/2010/main" val="2175005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53EFAB-B922-4718-9D9B-5F41292C1128}" type="slidenum">
              <a:rPr lang="en-US" smtClean="0"/>
              <a:t>3</a:t>
            </a:fld>
            <a:endParaRPr lang="en-US"/>
          </a:p>
        </p:txBody>
      </p:sp>
    </p:spTree>
    <p:extLst>
      <p:ext uri="{BB962C8B-B14F-4D97-AF65-F5344CB8AC3E}">
        <p14:creationId xmlns:p14="http://schemas.microsoft.com/office/powerpoint/2010/main" val="317416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53EFAB-B922-4718-9D9B-5F41292C1128}" type="slidenum">
              <a:rPr lang="en-US" smtClean="0"/>
              <a:t>4</a:t>
            </a:fld>
            <a:endParaRPr lang="en-US"/>
          </a:p>
        </p:txBody>
      </p:sp>
    </p:spTree>
    <p:extLst>
      <p:ext uri="{BB962C8B-B14F-4D97-AF65-F5344CB8AC3E}">
        <p14:creationId xmlns:p14="http://schemas.microsoft.com/office/powerpoint/2010/main" val="1237003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53EFAB-B922-4718-9D9B-5F41292C1128}" type="slidenum">
              <a:rPr lang="en-US" smtClean="0"/>
              <a:t>5</a:t>
            </a:fld>
            <a:endParaRPr lang="en-US"/>
          </a:p>
        </p:txBody>
      </p:sp>
    </p:spTree>
    <p:extLst>
      <p:ext uri="{BB962C8B-B14F-4D97-AF65-F5344CB8AC3E}">
        <p14:creationId xmlns:p14="http://schemas.microsoft.com/office/powerpoint/2010/main" val="3278509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53EFAB-B922-4718-9D9B-5F41292C1128}" type="slidenum">
              <a:rPr lang="en-US" smtClean="0"/>
              <a:t>6</a:t>
            </a:fld>
            <a:endParaRPr lang="en-US"/>
          </a:p>
        </p:txBody>
      </p:sp>
    </p:spTree>
    <p:extLst>
      <p:ext uri="{BB962C8B-B14F-4D97-AF65-F5344CB8AC3E}">
        <p14:creationId xmlns:p14="http://schemas.microsoft.com/office/powerpoint/2010/main" val="2044257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53EFAB-B922-4718-9D9B-5F41292C1128}" type="slidenum">
              <a:rPr lang="en-US" smtClean="0"/>
              <a:t>7</a:t>
            </a:fld>
            <a:endParaRPr lang="en-US"/>
          </a:p>
        </p:txBody>
      </p:sp>
    </p:spTree>
    <p:extLst>
      <p:ext uri="{BB962C8B-B14F-4D97-AF65-F5344CB8AC3E}">
        <p14:creationId xmlns:p14="http://schemas.microsoft.com/office/powerpoint/2010/main" val="479090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853EFAB-B922-4718-9D9B-5F41292C1128}" type="slidenum">
              <a:rPr lang="en-US" smtClean="0"/>
              <a:t>8</a:t>
            </a:fld>
            <a:endParaRPr lang="en-US"/>
          </a:p>
        </p:txBody>
      </p:sp>
    </p:spTree>
    <p:extLst>
      <p:ext uri="{BB962C8B-B14F-4D97-AF65-F5344CB8AC3E}">
        <p14:creationId xmlns:p14="http://schemas.microsoft.com/office/powerpoint/2010/main" val="1374575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53EFAB-B922-4718-9D9B-5F41292C1128}" type="slidenum">
              <a:rPr lang="en-US" smtClean="0"/>
              <a:t>9</a:t>
            </a:fld>
            <a:endParaRPr lang="en-US"/>
          </a:p>
        </p:txBody>
      </p:sp>
    </p:spTree>
    <p:extLst>
      <p:ext uri="{BB962C8B-B14F-4D97-AF65-F5344CB8AC3E}">
        <p14:creationId xmlns:p14="http://schemas.microsoft.com/office/powerpoint/2010/main" val="154860790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3D3C4C-B09B-4242-BD36-5C3F3B396681}"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A3D62E3F-DAAD-4AF8-9C93-67FEF5802691}" type="slidenum">
              <a:rPr lang="en-US" smtClean="0"/>
              <a:t>‹#›</a:t>
            </a:fld>
            <a:endParaRPr lang="en-US"/>
          </a:p>
        </p:txBody>
      </p:sp>
    </p:spTree>
    <p:extLst>
      <p:ext uri="{BB962C8B-B14F-4D97-AF65-F5344CB8AC3E}">
        <p14:creationId xmlns:p14="http://schemas.microsoft.com/office/powerpoint/2010/main" val="1786605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D3C4C-B09B-4242-BD36-5C3F3B396681}"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62E3F-DAAD-4AF8-9C93-67FEF5802691}" type="slidenum">
              <a:rPr lang="en-US" smtClean="0"/>
              <a:t>‹#›</a:t>
            </a:fld>
            <a:endParaRPr lang="en-US"/>
          </a:p>
        </p:txBody>
      </p:sp>
    </p:spTree>
    <p:extLst>
      <p:ext uri="{BB962C8B-B14F-4D97-AF65-F5344CB8AC3E}">
        <p14:creationId xmlns:p14="http://schemas.microsoft.com/office/powerpoint/2010/main" val="677156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D3C4C-B09B-4242-BD36-5C3F3B396681}"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62E3F-DAAD-4AF8-9C93-67FEF5802691}" type="slidenum">
              <a:rPr lang="en-US" smtClean="0"/>
              <a:t>‹#›</a:t>
            </a:fld>
            <a:endParaRPr lang="en-US"/>
          </a:p>
        </p:txBody>
      </p:sp>
    </p:spTree>
    <p:extLst>
      <p:ext uri="{BB962C8B-B14F-4D97-AF65-F5344CB8AC3E}">
        <p14:creationId xmlns:p14="http://schemas.microsoft.com/office/powerpoint/2010/main" val="3959164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D3C4C-B09B-4242-BD36-5C3F3B396681}"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62E3F-DAAD-4AF8-9C93-67FEF5802691}" type="slidenum">
              <a:rPr lang="en-US" smtClean="0"/>
              <a:t>‹#›</a:t>
            </a:fld>
            <a:endParaRPr lang="en-US"/>
          </a:p>
        </p:txBody>
      </p:sp>
    </p:spTree>
    <p:extLst>
      <p:ext uri="{BB962C8B-B14F-4D97-AF65-F5344CB8AC3E}">
        <p14:creationId xmlns:p14="http://schemas.microsoft.com/office/powerpoint/2010/main" val="2848919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03D3C4C-B09B-4242-BD36-5C3F3B396681}" type="datetimeFigureOut">
              <a:rPr lang="en-US" smtClean="0"/>
              <a:t>10/17/2023</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A3D62E3F-DAAD-4AF8-9C93-67FEF5802691}" type="slidenum">
              <a:rPr lang="en-US" smtClean="0"/>
              <a:t>‹#›</a:t>
            </a:fld>
            <a:endParaRPr lang="en-US"/>
          </a:p>
        </p:txBody>
      </p:sp>
    </p:spTree>
    <p:extLst>
      <p:ext uri="{BB962C8B-B14F-4D97-AF65-F5344CB8AC3E}">
        <p14:creationId xmlns:p14="http://schemas.microsoft.com/office/powerpoint/2010/main" val="108539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3D3C4C-B09B-4242-BD36-5C3F3B396681}"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D62E3F-DAAD-4AF8-9C93-67FEF5802691}" type="slidenum">
              <a:rPr lang="en-US" smtClean="0"/>
              <a:t>‹#›</a:t>
            </a:fld>
            <a:endParaRPr lang="en-US"/>
          </a:p>
        </p:txBody>
      </p:sp>
    </p:spTree>
    <p:extLst>
      <p:ext uri="{BB962C8B-B14F-4D97-AF65-F5344CB8AC3E}">
        <p14:creationId xmlns:p14="http://schemas.microsoft.com/office/powerpoint/2010/main" val="3844262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3D3C4C-B09B-4242-BD36-5C3F3B396681}" type="datetimeFigureOut">
              <a:rPr lang="en-US" smtClean="0"/>
              <a:t>10/17/2023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D62E3F-DAAD-4AF8-9C93-67FEF5802691}" type="slidenum">
              <a:rPr lang="en-US" smtClean="0"/>
              <a:t>‹#›</a:t>
            </a:fld>
            <a:endParaRPr lang="en-US"/>
          </a:p>
        </p:txBody>
      </p:sp>
    </p:spTree>
    <p:extLst>
      <p:ext uri="{BB962C8B-B14F-4D97-AF65-F5344CB8AC3E}">
        <p14:creationId xmlns:p14="http://schemas.microsoft.com/office/powerpoint/2010/main" val="1788024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3D3C4C-B09B-4242-BD36-5C3F3B396681}" type="datetimeFigureOut">
              <a:rPr lang="en-US" smtClean="0"/>
              <a:t>10/17/2023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D62E3F-DAAD-4AF8-9C93-67FEF5802691}" type="slidenum">
              <a:rPr lang="en-US" smtClean="0"/>
              <a:t>‹#›</a:t>
            </a:fld>
            <a:endParaRPr lang="en-US"/>
          </a:p>
        </p:txBody>
      </p:sp>
    </p:spTree>
    <p:extLst>
      <p:ext uri="{BB962C8B-B14F-4D97-AF65-F5344CB8AC3E}">
        <p14:creationId xmlns:p14="http://schemas.microsoft.com/office/powerpoint/2010/main" val="3305457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3D3C4C-B09B-4242-BD36-5C3F3B396681}" type="datetimeFigureOut">
              <a:rPr lang="en-US" smtClean="0"/>
              <a:t>10/17/2023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D62E3F-DAAD-4AF8-9C93-67FEF5802691}" type="slidenum">
              <a:rPr lang="en-US" smtClean="0"/>
              <a:t>‹#›</a:t>
            </a:fld>
            <a:endParaRPr lang="en-US"/>
          </a:p>
        </p:txBody>
      </p:sp>
    </p:spTree>
    <p:extLst>
      <p:ext uri="{BB962C8B-B14F-4D97-AF65-F5344CB8AC3E}">
        <p14:creationId xmlns:p14="http://schemas.microsoft.com/office/powerpoint/2010/main" val="2738601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3D3C4C-B09B-4242-BD36-5C3F3B396681}"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3D62E3F-DAAD-4AF8-9C93-67FEF5802691}" type="slidenum">
              <a:rPr lang="en-US" smtClean="0"/>
              <a:t>‹#›</a:t>
            </a:fld>
            <a:endParaRPr lang="en-US"/>
          </a:p>
        </p:txBody>
      </p:sp>
    </p:spTree>
    <p:extLst>
      <p:ext uri="{BB962C8B-B14F-4D97-AF65-F5344CB8AC3E}">
        <p14:creationId xmlns:p14="http://schemas.microsoft.com/office/powerpoint/2010/main" val="3104172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3D3C4C-B09B-4242-BD36-5C3F3B396681}" type="datetimeFigureOut">
              <a:rPr lang="en-US" smtClean="0"/>
              <a:t>10/17/2023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3D62E3F-DAAD-4AF8-9C93-67FEF5802691}" type="slidenum">
              <a:rPr lang="en-US" smtClean="0"/>
              <a:t>‹#›</a:t>
            </a:fld>
            <a:endParaRPr lang="en-US"/>
          </a:p>
        </p:txBody>
      </p:sp>
    </p:spTree>
    <p:extLst>
      <p:ext uri="{BB962C8B-B14F-4D97-AF65-F5344CB8AC3E}">
        <p14:creationId xmlns:p14="http://schemas.microsoft.com/office/powerpoint/2010/main" val="100979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03D3C4C-B09B-4242-BD36-5C3F3B396681}" type="datetimeFigureOut">
              <a:rPr lang="en-US" smtClean="0"/>
              <a:t>10/17/2023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A3D62E3F-DAAD-4AF8-9C93-67FEF5802691}" type="slidenum">
              <a:rPr lang="en-US" smtClean="0"/>
              <a:t>‹#›</a:t>
            </a:fld>
            <a:endParaRPr lang="en-US"/>
          </a:p>
        </p:txBody>
      </p:sp>
    </p:spTree>
    <p:extLst>
      <p:ext uri="{BB962C8B-B14F-4D97-AF65-F5344CB8AC3E}">
        <p14:creationId xmlns:p14="http://schemas.microsoft.com/office/powerpoint/2010/main" val="2906843693"/>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140" y="2426630"/>
            <a:ext cx="8596668" cy="1002370"/>
          </a:xfrm>
        </p:spPr>
        <p:txBody>
          <a:bodyPr>
            <a:noAutofit/>
          </a:bodyPr>
          <a:lstStyle/>
          <a:p>
            <a:pPr algn="ctr"/>
            <a:r>
              <a:rPr lang="en-US" sz="8500" b="1" dirty="0">
                <a:latin typeface="Baskerville Old Face" panose="02020602080505020303" pitchFamily="18" charset="0"/>
              </a:rPr>
              <a:t>Alabama State Approving Agency</a:t>
            </a:r>
            <a:r>
              <a:rPr lang="en-US" sz="8500" dirty="0"/>
              <a:t>	</a:t>
            </a:r>
          </a:p>
        </p:txBody>
      </p:sp>
      <p:sp>
        <p:nvSpPr>
          <p:cNvPr id="3" name="Text Placeholder 2"/>
          <p:cNvSpPr>
            <a:spLocks noGrp="1"/>
          </p:cNvSpPr>
          <p:nvPr>
            <p:ph type="body" idx="1"/>
          </p:nvPr>
        </p:nvSpPr>
        <p:spPr>
          <a:xfrm>
            <a:off x="1797665" y="5512269"/>
            <a:ext cx="9034457" cy="1142829"/>
          </a:xfrm>
        </p:spPr>
        <p:txBody>
          <a:bodyPr>
            <a:noAutofit/>
          </a:bodyPr>
          <a:lstStyle/>
          <a:p>
            <a:pPr algn="ctr"/>
            <a:r>
              <a:rPr lang="en-US" sz="6500" b="1" dirty="0">
                <a:solidFill>
                  <a:schemeClr val="tx1"/>
                </a:solidFill>
                <a:latin typeface="Californian FB" panose="0207040306080B030204" pitchFamily="18" charset="0"/>
              </a:rPr>
              <a:t>2023 AVAA Conference</a:t>
            </a:r>
          </a:p>
        </p:txBody>
      </p:sp>
    </p:spTree>
    <p:extLst>
      <p:ext uri="{BB962C8B-B14F-4D97-AF65-F5344CB8AC3E}">
        <p14:creationId xmlns:p14="http://schemas.microsoft.com/office/powerpoint/2010/main" val="3430769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68" y="0"/>
            <a:ext cx="10018713" cy="1752599"/>
          </a:xfrm>
        </p:spPr>
        <p:txBody>
          <a:bodyPr>
            <a:normAutofit/>
          </a:bodyPr>
          <a:lstStyle/>
          <a:p>
            <a:pPr algn="ctr"/>
            <a:r>
              <a:rPr lang="en-US" sz="7200" b="1" dirty="0">
                <a:latin typeface="Castellar" panose="020A0402060406010301" pitchFamily="18" charset="0"/>
              </a:rPr>
              <a:t>QUESTIONS?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381343" y="1659833"/>
            <a:ext cx="4304161" cy="4780723"/>
          </a:xfrm>
        </p:spPr>
      </p:pic>
    </p:spTree>
    <p:extLst>
      <p:ext uri="{BB962C8B-B14F-4D97-AF65-F5344CB8AC3E}">
        <p14:creationId xmlns:p14="http://schemas.microsoft.com/office/powerpoint/2010/main" val="2339352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3" y="168965"/>
            <a:ext cx="11017831" cy="1103243"/>
          </a:xfrm>
        </p:spPr>
        <p:txBody>
          <a:bodyPr>
            <a:normAutofit/>
          </a:bodyPr>
          <a:lstStyle/>
          <a:p>
            <a:pPr algn="ctr"/>
            <a:r>
              <a:rPr lang="en-US" sz="5500" b="1" dirty="0">
                <a:latin typeface="Californian FB" panose="0207040306080B030204" pitchFamily="18" charset="0"/>
              </a:rPr>
              <a:t>Risk Based Surveys</a:t>
            </a:r>
          </a:p>
        </p:txBody>
      </p:sp>
      <p:sp>
        <p:nvSpPr>
          <p:cNvPr id="4" name="Content Placeholder 2">
            <a:extLst>
              <a:ext uri="{FF2B5EF4-FFF2-40B4-BE49-F238E27FC236}">
                <a16:creationId xmlns:a16="http://schemas.microsoft.com/office/drawing/2014/main" id="{9D90696F-9D4D-4E84-AD33-CD8035B26EE6}"/>
              </a:ext>
            </a:extLst>
          </p:cNvPr>
          <p:cNvSpPr txBox="1">
            <a:spLocks/>
          </p:cNvSpPr>
          <p:nvPr/>
        </p:nvSpPr>
        <p:spPr>
          <a:xfrm>
            <a:off x="485193" y="1490870"/>
            <a:ext cx="11226516" cy="500932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2800" dirty="0">
                <a:latin typeface="Californian FB" panose="0207040306080B030204" pitchFamily="18" charset="0"/>
              </a:rPr>
              <a:t>RBS were created to better focus an SAA’s oversight duties based on risk factors outlined in federal regulations. There are some aspects of standard compliance survey review within the model. However, the risk-based review contains many additional elements not included in prior compliance work conducted by SAAs. Please keep in mind that compliance surveys will still be conducted by VA and that compliance surveys and RBS are not exclusive. That is, it is entirely possible that an ETI could receive a compliance survey and RBS in the same year.</a:t>
            </a:r>
            <a:br>
              <a:rPr lang="en-US" sz="2800" dirty="0">
                <a:latin typeface="Californian FB" panose="0207040306080B030204" pitchFamily="18" charset="0"/>
              </a:rPr>
            </a:br>
            <a:endParaRPr lang="en-US" sz="2800" dirty="0">
              <a:latin typeface="Californian FB" panose="0207040306080B030204" pitchFamily="18" charset="0"/>
            </a:endParaRPr>
          </a:p>
        </p:txBody>
      </p:sp>
    </p:spTree>
    <p:extLst>
      <p:ext uri="{BB962C8B-B14F-4D97-AF65-F5344CB8AC3E}">
        <p14:creationId xmlns:p14="http://schemas.microsoft.com/office/powerpoint/2010/main" val="3333730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3" y="168965"/>
            <a:ext cx="11017831" cy="1103243"/>
          </a:xfrm>
        </p:spPr>
        <p:txBody>
          <a:bodyPr>
            <a:normAutofit/>
          </a:bodyPr>
          <a:lstStyle/>
          <a:p>
            <a:pPr algn="ctr"/>
            <a:r>
              <a:rPr lang="en-US" sz="5500" b="1" dirty="0">
                <a:latin typeface="Californian FB" panose="0207040306080B030204" pitchFamily="18" charset="0"/>
              </a:rPr>
              <a:t>Risk Based Surveys</a:t>
            </a:r>
          </a:p>
        </p:txBody>
      </p:sp>
      <p:sp>
        <p:nvSpPr>
          <p:cNvPr id="4" name="Content Placeholder 2">
            <a:extLst>
              <a:ext uri="{FF2B5EF4-FFF2-40B4-BE49-F238E27FC236}">
                <a16:creationId xmlns:a16="http://schemas.microsoft.com/office/drawing/2014/main" id="{9D90696F-9D4D-4E84-AD33-CD8035B26EE6}"/>
              </a:ext>
            </a:extLst>
          </p:cNvPr>
          <p:cNvSpPr txBox="1">
            <a:spLocks/>
          </p:cNvSpPr>
          <p:nvPr/>
        </p:nvSpPr>
        <p:spPr>
          <a:xfrm>
            <a:off x="485193" y="1490870"/>
            <a:ext cx="11226516" cy="500932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2800" dirty="0">
                <a:latin typeface="Californian FB" panose="0207040306080B030204" pitchFamily="18" charset="0"/>
              </a:rPr>
              <a:t>The ultimate goal of the RBS is for the SAA to review the ETI holistically, including but not limited to approval verification and oversight work. This approach will include routine records review, confirming compliance with all aspects of Title 38, and the potential to address items specific to that ETI which may include additional document requests, communications with the ETI’s accrediting body or licensing body, and questioning the ETI’s leadership regarding policies and procedures. Thus, each RBS may look different depending on what is found and what needs to be addressed.</a:t>
            </a:r>
            <a:br>
              <a:rPr lang="en-US" sz="2800" dirty="0">
                <a:latin typeface="Californian FB" panose="0207040306080B030204" pitchFamily="18" charset="0"/>
              </a:rPr>
            </a:br>
            <a:endParaRPr lang="en-US" sz="2800" dirty="0">
              <a:latin typeface="Californian FB" panose="0207040306080B030204" pitchFamily="18" charset="0"/>
            </a:endParaRPr>
          </a:p>
        </p:txBody>
      </p:sp>
    </p:spTree>
    <p:extLst>
      <p:ext uri="{BB962C8B-B14F-4D97-AF65-F5344CB8AC3E}">
        <p14:creationId xmlns:p14="http://schemas.microsoft.com/office/powerpoint/2010/main" val="3377461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3" y="168965"/>
            <a:ext cx="11017831" cy="1103243"/>
          </a:xfrm>
        </p:spPr>
        <p:txBody>
          <a:bodyPr>
            <a:normAutofit/>
          </a:bodyPr>
          <a:lstStyle/>
          <a:p>
            <a:pPr algn="ctr"/>
            <a:r>
              <a:rPr lang="en-US" sz="5500" b="1" dirty="0">
                <a:latin typeface="Californian FB" panose="0207040306080B030204" pitchFamily="18" charset="0"/>
              </a:rPr>
              <a:t>Risk Based Surveys</a:t>
            </a:r>
          </a:p>
        </p:txBody>
      </p:sp>
      <p:sp>
        <p:nvSpPr>
          <p:cNvPr id="4" name="Content Placeholder 2">
            <a:extLst>
              <a:ext uri="{FF2B5EF4-FFF2-40B4-BE49-F238E27FC236}">
                <a16:creationId xmlns:a16="http://schemas.microsoft.com/office/drawing/2014/main" id="{9D90696F-9D4D-4E84-AD33-CD8035B26EE6}"/>
              </a:ext>
            </a:extLst>
          </p:cNvPr>
          <p:cNvSpPr txBox="1">
            <a:spLocks/>
          </p:cNvSpPr>
          <p:nvPr/>
        </p:nvSpPr>
        <p:spPr>
          <a:xfrm>
            <a:off x="485193" y="1490870"/>
            <a:ext cx="11226516" cy="500932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3200" dirty="0">
                <a:latin typeface="Californian FB" panose="0207040306080B030204" pitchFamily="18" charset="0"/>
              </a:rPr>
              <a:t> 10 files will be reviewed, 8 VA students and 2 non-VA students.  Expansions are possible.</a:t>
            </a:r>
          </a:p>
          <a:p>
            <a:r>
              <a:rPr lang="en-US" sz="3200" dirty="0">
                <a:latin typeface="Californian FB" panose="0207040306080B030204" pitchFamily="18" charset="0"/>
              </a:rPr>
              <a:t>Multiple departments could be contacted.</a:t>
            </a:r>
          </a:p>
          <a:p>
            <a:r>
              <a:rPr lang="en-US" sz="3200" dirty="0">
                <a:latin typeface="Californian FB" panose="0207040306080B030204" pitchFamily="18" charset="0"/>
              </a:rPr>
              <a:t>Advertising and Recruiting materials will be reviewed.</a:t>
            </a:r>
          </a:p>
          <a:p>
            <a:r>
              <a:rPr lang="en-US" sz="3200" dirty="0">
                <a:latin typeface="Californian FB" panose="0207040306080B030204" pitchFamily="18" charset="0"/>
              </a:rPr>
              <a:t>90/10 will be reviewed.</a:t>
            </a:r>
          </a:p>
          <a:p>
            <a:r>
              <a:rPr lang="en-US" sz="3200" dirty="0">
                <a:latin typeface="Californian FB" panose="0207040306080B030204" pitchFamily="18" charset="0"/>
              </a:rPr>
              <a:t>The last two fiscal years of financials will be reviewed. </a:t>
            </a:r>
          </a:p>
          <a:p>
            <a:r>
              <a:rPr lang="en-US" sz="3200" dirty="0">
                <a:latin typeface="Californian FB" panose="0207040306080B030204" pitchFamily="18" charset="0"/>
              </a:rPr>
              <a:t>All complaints filed against the school will be addressed.</a:t>
            </a:r>
            <a:br>
              <a:rPr lang="en-US" sz="2800" dirty="0">
                <a:latin typeface="Californian FB" panose="0207040306080B030204" pitchFamily="18" charset="0"/>
              </a:rPr>
            </a:br>
            <a:endParaRPr lang="en-US" sz="2800" dirty="0">
              <a:latin typeface="Californian FB" panose="0207040306080B030204" pitchFamily="18" charset="0"/>
            </a:endParaRPr>
          </a:p>
        </p:txBody>
      </p:sp>
    </p:spTree>
    <p:extLst>
      <p:ext uri="{BB962C8B-B14F-4D97-AF65-F5344CB8AC3E}">
        <p14:creationId xmlns:p14="http://schemas.microsoft.com/office/powerpoint/2010/main" val="1106988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3" y="168965"/>
            <a:ext cx="11017831" cy="1103243"/>
          </a:xfrm>
        </p:spPr>
        <p:txBody>
          <a:bodyPr>
            <a:normAutofit/>
          </a:bodyPr>
          <a:lstStyle/>
          <a:p>
            <a:pPr algn="ctr"/>
            <a:r>
              <a:rPr lang="en-US" sz="5500" b="1" dirty="0">
                <a:latin typeface="Californian FB" panose="0207040306080B030204" pitchFamily="18" charset="0"/>
              </a:rPr>
              <a:t>Risk Based Surveys</a:t>
            </a:r>
          </a:p>
        </p:txBody>
      </p:sp>
      <p:sp>
        <p:nvSpPr>
          <p:cNvPr id="4" name="Content Placeholder 2">
            <a:extLst>
              <a:ext uri="{FF2B5EF4-FFF2-40B4-BE49-F238E27FC236}">
                <a16:creationId xmlns:a16="http://schemas.microsoft.com/office/drawing/2014/main" id="{9D90696F-9D4D-4E84-AD33-CD8035B26EE6}"/>
              </a:ext>
            </a:extLst>
          </p:cNvPr>
          <p:cNvSpPr txBox="1">
            <a:spLocks/>
          </p:cNvSpPr>
          <p:nvPr/>
        </p:nvSpPr>
        <p:spPr>
          <a:xfrm>
            <a:off x="485193" y="1490870"/>
            <a:ext cx="11226516" cy="500932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3200" dirty="0">
                <a:latin typeface="Californian FB" panose="0207040306080B030204" pitchFamily="18" charset="0"/>
              </a:rPr>
              <a:t>There will be 2 student interviews.</a:t>
            </a:r>
          </a:p>
          <a:p>
            <a:endParaRPr lang="en-US" sz="3200" dirty="0">
              <a:latin typeface="Californian FB" panose="0207040306080B030204" pitchFamily="18" charset="0"/>
            </a:endParaRPr>
          </a:p>
          <a:p>
            <a:r>
              <a:rPr lang="en-US" sz="3200" dirty="0">
                <a:latin typeface="Californian FB" panose="0207040306080B030204" pitchFamily="18" charset="0"/>
              </a:rPr>
              <a:t>There will be an interview with a faculty member.</a:t>
            </a:r>
          </a:p>
          <a:p>
            <a:endParaRPr lang="en-US" sz="3200" dirty="0">
              <a:latin typeface="Californian FB" panose="0207040306080B030204" pitchFamily="18" charset="0"/>
            </a:endParaRPr>
          </a:p>
          <a:p>
            <a:r>
              <a:rPr lang="en-US" sz="3200" dirty="0">
                <a:latin typeface="Californian FB" panose="0207040306080B030204" pitchFamily="18" charset="0"/>
              </a:rPr>
              <a:t>Any punitive actions taken by Accrediting Agency and/or any federal or state agency will be addressed.</a:t>
            </a:r>
          </a:p>
          <a:p>
            <a:endParaRPr lang="en-US" sz="3200" dirty="0">
              <a:latin typeface="Californian FB" panose="0207040306080B030204" pitchFamily="18" charset="0"/>
            </a:endParaRPr>
          </a:p>
          <a:p>
            <a:r>
              <a:rPr lang="en-US" sz="3200" dirty="0">
                <a:latin typeface="Californian FB" panose="0207040306080B030204" pitchFamily="18" charset="0"/>
              </a:rPr>
              <a:t>The reviewer will visit and monitor one class.</a:t>
            </a:r>
          </a:p>
        </p:txBody>
      </p:sp>
    </p:spTree>
    <p:extLst>
      <p:ext uri="{BB962C8B-B14F-4D97-AF65-F5344CB8AC3E}">
        <p14:creationId xmlns:p14="http://schemas.microsoft.com/office/powerpoint/2010/main" val="145030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3" y="168965"/>
            <a:ext cx="11017831" cy="1103243"/>
          </a:xfrm>
        </p:spPr>
        <p:txBody>
          <a:bodyPr>
            <a:normAutofit/>
          </a:bodyPr>
          <a:lstStyle/>
          <a:p>
            <a:pPr algn="ctr"/>
            <a:r>
              <a:rPr lang="en-US" sz="5500" b="1" dirty="0">
                <a:latin typeface="Californian FB" panose="0207040306080B030204" pitchFamily="18" charset="0"/>
              </a:rPr>
              <a:t>Risk Based Surveys</a:t>
            </a:r>
          </a:p>
        </p:txBody>
      </p:sp>
      <p:sp>
        <p:nvSpPr>
          <p:cNvPr id="4" name="Content Placeholder 2">
            <a:extLst>
              <a:ext uri="{FF2B5EF4-FFF2-40B4-BE49-F238E27FC236}">
                <a16:creationId xmlns:a16="http://schemas.microsoft.com/office/drawing/2014/main" id="{9D90696F-9D4D-4E84-AD33-CD8035B26EE6}"/>
              </a:ext>
            </a:extLst>
          </p:cNvPr>
          <p:cNvSpPr txBox="1">
            <a:spLocks/>
          </p:cNvSpPr>
          <p:nvPr/>
        </p:nvSpPr>
        <p:spPr>
          <a:xfrm>
            <a:off x="485193" y="1490870"/>
            <a:ext cx="11226516" cy="500932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3200" dirty="0">
                <a:latin typeface="Californian FB" panose="0207040306080B030204" pitchFamily="18" charset="0"/>
              </a:rPr>
              <a:t>Isakson &amp; Roe, Section 1014, provides the criteria of when a “Targeted-Risk Based Survey” is required.</a:t>
            </a:r>
          </a:p>
          <a:p>
            <a:pPr lvl="1"/>
            <a:r>
              <a:rPr lang="en-US" sz="3200" dirty="0">
                <a:latin typeface="Californian FB" panose="0207040306080B030204" pitchFamily="18" charset="0"/>
              </a:rPr>
              <a:t>Notice of action taken by a State</a:t>
            </a:r>
          </a:p>
          <a:p>
            <a:pPr lvl="1"/>
            <a:r>
              <a:rPr lang="en-US" sz="3200" dirty="0">
                <a:latin typeface="Californian FB" panose="0207040306080B030204" pitchFamily="18" charset="0"/>
              </a:rPr>
              <a:t>Notice by an accrediting agency or association of an action taken by that agency or association</a:t>
            </a:r>
          </a:p>
          <a:p>
            <a:pPr lvl="1"/>
            <a:r>
              <a:rPr lang="en-US" sz="3200" dirty="0">
                <a:latin typeface="Californian FB" panose="0207040306080B030204" pitchFamily="18" charset="0"/>
              </a:rPr>
              <a:t>Notice that the Secretary of Education has placed the educational institution on provisional certification status.</a:t>
            </a:r>
          </a:p>
          <a:p>
            <a:pPr lvl="1"/>
            <a:r>
              <a:rPr lang="en-US" sz="3200" dirty="0">
                <a:latin typeface="Californian FB" panose="0207040306080B030204" pitchFamily="18" charset="0"/>
              </a:rPr>
              <a:t>Receipt that an educational institution has been placed on heightened cash monitoring level 2</a:t>
            </a:r>
          </a:p>
        </p:txBody>
      </p:sp>
    </p:spTree>
    <p:extLst>
      <p:ext uri="{BB962C8B-B14F-4D97-AF65-F5344CB8AC3E}">
        <p14:creationId xmlns:p14="http://schemas.microsoft.com/office/powerpoint/2010/main" val="435887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3" y="168965"/>
            <a:ext cx="11017831" cy="1103243"/>
          </a:xfrm>
        </p:spPr>
        <p:txBody>
          <a:bodyPr>
            <a:normAutofit/>
          </a:bodyPr>
          <a:lstStyle/>
          <a:p>
            <a:pPr algn="ctr"/>
            <a:r>
              <a:rPr lang="en-US" sz="5500" b="1" dirty="0">
                <a:latin typeface="Californian FB" panose="0207040306080B030204" pitchFamily="18" charset="0"/>
              </a:rPr>
              <a:t>Risk Based Surveys</a:t>
            </a:r>
          </a:p>
        </p:txBody>
      </p:sp>
      <p:sp>
        <p:nvSpPr>
          <p:cNvPr id="4" name="Content Placeholder 2">
            <a:extLst>
              <a:ext uri="{FF2B5EF4-FFF2-40B4-BE49-F238E27FC236}">
                <a16:creationId xmlns:a16="http://schemas.microsoft.com/office/drawing/2014/main" id="{9D90696F-9D4D-4E84-AD33-CD8035B26EE6}"/>
              </a:ext>
            </a:extLst>
          </p:cNvPr>
          <p:cNvSpPr txBox="1">
            <a:spLocks/>
          </p:cNvSpPr>
          <p:nvPr/>
        </p:nvSpPr>
        <p:spPr>
          <a:xfrm>
            <a:off x="485193" y="1490870"/>
            <a:ext cx="11226516" cy="500932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3200" dirty="0">
                <a:latin typeface="Californian FB" panose="0207040306080B030204" pitchFamily="18" charset="0"/>
              </a:rPr>
              <a:t>Isakson &amp; Roe, Section 1014, provides the criteria of when a “Targeted-Risk Based Survey” is required.</a:t>
            </a:r>
          </a:p>
          <a:p>
            <a:pPr lvl="1"/>
            <a:r>
              <a:rPr lang="en-US" sz="3200" dirty="0">
                <a:latin typeface="Californian FB" panose="0207040306080B030204" pitchFamily="18" charset="0"/>
              </a:rPr>
              <a:t>Punitive action was taken by the Attorney General, Federal Trade Commission, or any other Federal department or agency for misconduct or misleading marketing practices</a:t>
            </a:r>
          </a:p>
          <a:p>
            <a:pPr lvl="1"/>
            <a:r>
              <a:rPr lang="en-US" sz="3200" dirty="0">
                <a:latin typeface="Californian FB" panose="0207040306080B030204" pitchFamily="18" charset="0"/>
              </a:rPr>
              <a:t>Loss or risk of loss by an educational institution of accreditation from an accreditation agency or association including notice of probation, suspension, or order to show cause relating to the educational institution’s academic policies and practices</a:t>
            </a:r>
          </a:p>
        </p:txBody>
      </p:sp>
    </p:spTree>
    <p:extLst>
      <p:ext uri="{BB962C8B-B14F-4D97-AF65-F5344CB8AC3E}">
        <p14:creationId xmlns:p14="http://schemas.microsoft.com/office/powerpoint/2010/main" val="65719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93" y="168965"/>
            <a:ext cx="11017831" cy="1103243"/>
          </a:xfrm>
        </p:spPr>
        <p:txBody>
          <a:bodyPr>
            <a:normAutofit/>
          </a:bodyPr>
          <a:lstStyle/>
          <a:p>
            <a:pPr algn="ctr"/>
            <a:r>
              <a:rPr lang="en-US" sz="5500" b="1" dirty="0">
                <a:latin typeface="Californian FB" panose="0207040306080B030204" pitchFamily="18" charset="0"/>
              </a:rPr>
              <a:t>SAA Supervisory Visit</a:t>
            </a:r>
          </a:p>
        </p:txBody>
      </p:sp>
      <p:sp>
        <p:nvSpPr>
          <p:cNvPr id="4" name="Content Placeholder 2">
            <a:extLst>
              <a:ext uri="{FF2B5EF4-FFF2-40B4-BE49-F238E27FC236}">
                <a16:creationId xmlns:a16="http://schemas.microsoft.com/office/drawing/2014/main" id="{9D90696F-9D4D-4E84-AD33-CD8035B26EE6}"/>
              </a:ext>
            </a:extLst>
          </p:cNvPr>
          <p:cNvSpPr txBox="1">
            <a:spLocks/>
          </p:cNvSpPr>
          <p:nvPr/>
        </p:nvSpPr>
        <p:spPr>
          <a:xfrm>
            <a:off x="485193" y="1490870"/>
            <a:ext cx="11226516" cy="500932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3200" dirty="0">
                <a:latin typeface="Californian FB" panose="0207040306080B030204" pitchFamily="18" charset="0"/>
              </a:rPr>
              <a:t>They’re back!</a:t>
            </a:r>
          </a:p>
          <a:p>
            <a:r>
              <a:rPr lang="en-US" sz="3200" dirty="0">
                <a:latin typeface="Californian FB" panose="0207040306080B030204" pitchFamily="18" charset="0"/>
              </a:rPr>
              <a:t>These will generally consist of 3-5 files for review.</a:t>
            </a:r>
          </a:p>
          <a:p>
            <a:r>
              <a:rPr lang="en-US" sz="3200" dirty="0">
                <a:latin typeface="Californian FB" panose="0207040306080B030204" pitchFamily="18" charset="0"/>
              </a:rPr>
              <a:t>These cannot be done remotely and must be done onsite.</a:t>
            </a:r>
          </a:p>
          <a:p>
            <a:r>
              <a:rPr lang="en-US" sz="3200" dirty="0">
                <a:latin typeface="Californian FB" panose="0207040306080B030204" pitchFamily="18" charset="0"/>
              </a:rPr>
              <a:t>These are not the same as a compliance survey or an RBS.</a:t>
            </a:r>
          </a:p>
          <a:p>
            <a:r>
              <a:rPr lang="en-US" sz="3200" dirty="0">
                <a:latin typeface="Californian FB" panose="0207040306080B030204" pitchFamily="18" charset="0"/>
              </a:rPr>
              <a:t>We plan to focus on training, answering questions, talking with the Administrators at your school (at your request).</a:t>
            </a:r>
          </a:p>
        </p:txBody>
      </p:sp>
    </p:spTree>
    <p:extLst>
      <p:ext uri="{BB962C8B-B14F-4D97-AF65-F5344CB8AC3E}">
        <p14:creationId xmlns:p14="http://schemas.microsoft.com/office/powerpoint/2010/main" val="1215269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42241"/>
            <a:ext cx="10018713" cy="914400"/>
          </a:xfrm>
        </p:spPr>
        <p:txBody>
          <a:bodyPr>
            <a:noAutofit/>
          </a:bodyPr>
          <a:lstStyle/>
          <a:p>
            <a:pPr algn="ctr"/>
            <a:r>
              <a:rPr lang="en-US" sz="5500" b="1" dirty="0">
                <a:latin typeface="Californian FB" panose="0207040306080B030204" pitchFamily="18" charset="0"/>
              </a:rPr>
              <a:t>Contact Information 	</a:t>
            </a:r>
          </a:p>
        </p:txBody>
      </p:sp>
      <p:sp>
        <p:nvSpPr>
          <p:cNvPr id="3" name="Content Placeholder 2"/>
          <p:cNvSpPr>
            <a:spLocks noGrp="1"/>
          </p:cNvSpPr>
          <p:nvPr>
            <p:ph idx="1"/>
          </p:nvPr>
        </p:nvSpPr>
        <p:spPr>
          <a:xfrm>
            <a:off x="1484310" y="1259840"/>
            <a:ext cx="10018713" cy="5598159"/>
          </a:xfrm>
        </p:spPr>
        <p:txBody>
          <a:bodyPr>
            <a:noAutofit/>
          </a:bodyPr>
          <a:lstStyle/>
          <a:p>
            <a:pPr marL="0" indent="0" algn="ctr">
              <a:buNone/>
            </a:pPr>
            <a:r>
              <a:rPr lang="en-US" sz="5000" b="1" dirty="0">
                <a:latin typeface="Californian FB" panose="0207040306080B030204" pitchFamily="18" charset="0"/>
              </a:rPr>
              <a:t>Alabama State Approving Agency</a:t>
            </a:r>
          </a:p>
          <a:p>
            <a:pPr marL="0" indent="0" algn="ctr">
              <a:buNone/>
            </a:pPr>
            <a:r>
              <a:rPr lang="en-US" sz="3000" b="1" dirty="0">
                <a:latin typeface="Californian FB" panose="0207040306080B030204" pitchFamily="18" charset="0"/>
              </a:rPr>
              <a:t>James A. Thompson, SAA Director</a:t>
            </a:r>
          </a:p>
          <a:p>
            <a:pPr marL="0" indent="0" algn="ctr">
              <a:buNone/>
            </a:pPr>
            <a:r>
              <a:rPr lang="en-US" sz="3000" b="1" dirty="0">
                <a:latin typeface="Californian FB" panose="0207040306080B030204" pitchFamily="18" charset="0"/>
              </a:rPr>
              <a:t>james.thompson@accs.edu 334-293-4708</a:t>
            </a:r>
          </a:p>
          <a:p>
            <a:pPr marL="0" indent="0" algn="ctr">
              <a:buNone/>
            </a:pPr>
            <a:endParaRPr lang="en-US" sz="3000" b="1" dirty="0">
              <a:latin typeface="Californian FB" panose="0207040306080B030204" pitchFamily="18" charset="0"/>
            </a:endParaRPr>
          </a:p>
          <a:p>
            <a:pPr marL="0" indent="0" algn="ctr">
              <a:buNone/>
            </a:pPr>
            <a:r>
              <a:rPr lang="en-US" sz="3000" b="1" dirty="0">
                <a:latin typeface="Californian FB" panose="0207040306080B030204" pitchFamily="18" charset="0"/>
              </a:rPr>
              <a:t>Laura Taylor, SAA Program Specialist</a:t>
            </a:r>
          </a:p>
          <a:p>
            <a:pPr marL="0" indent="0" algn="ctr">
              <a:buNone/>
            </a:pPr>
            <a:r>
              <a:rPr lang="en-US" sz="3000" b="1" dirty="0">
                <a:latin typeface="Californian FB" panose="0207040306080B030204" pitchFamily="18" charset="0"/>
              </a:rPr>
              <a:t>laura.taylor@accs.edu 334-293-4664</a:t>
            </a:r>
          </a:p>
          <a:p>
            <a:pPr marL="0" indent="0" algn="ctr">
              <a:buNone/>
            </a:pPr>
            <a:endParaRPr lang="en-US" sz="3000" b="1" dirty="0">
              <a:latin typeface="Californian FB" panose="0207040306080B030204" pitchFamily="18" charset="0"/>
            </a:endParaRPr>
          </a:p>
          <a:p>
            <a:pPr marL="0" indent="0" algn="ctr">
              <a:buNone/>
            </a:pPr>
            <a:r>
              <a:rPr lang="en-US" sz="3000" b="1" dirty="0">
                <a:latin typeface="Californian FB" panose="0207040306080B030204" pitchFamily="18" charset="0"/>
              </a:rPr>
              <a:t>Kim Minniefield, SAA Program Specialist</a:t>
            </a:r>
          </a:p>
          <a:p>
            <a:pPr marL="0" indent="0" algn="ctr">
              <a:buNone/>
            </a:pPr>
            <a:r>
              <a:rPr lang="en-US" sz="3000" b="1" dirty="0">
                <a:latin typeface="Californian FB" panose="0207040306080B030204" pitchFamily="18" charset="0"/>
              </a:rPr>
              <a:t>kimberly.Minniefield@accs.edu 334-293-4503</a:t>
            </a:r>
          </a:p>
          <a:p>
            <a:pPr marL="0" indent="0" algn="ctr">
              <a:buNone/>
            </a:pPr>
            <a:endParaRPr lang="en-US" sz="2400" dirty="0"/>
          </a:p>
        </p:txBody>
      </p:sp>
    </p:spTree>
    <p:extLst>
      <p:ext uri="{BB962C8B-B14F-4D97-AF65-F5344CB8AC3E}">
        <p14:creationId xmlns:p14="http://schemas.microsoft.com/office/powerpoint/2010/main" val="3434514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1856</TotalTime>
  <Words>612</Words>
  <Application>Microsoft Office PowerPoint</Application>
  <PresentationFormat>Widescreen</PresentationFormat>
  <Paragraphs>58</Paragraphs>
  <Slides>10</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Baskerville Old Face</vt:lpstr>
      <vt:lpstr>Calibri</vt:lpstr>
      <vt:lpstr>Californian FB</vt:lpstr>
      <vt:lpstr>Castellar</vt:lpstr>
      <vt:lpstr>Rockwell</vt:lpstr>
      <vt:lpstr>Rockwell Condensed</vt:lpstr>
      <vt:lpstr>Wingdings</vt:lpstr>
      <vt:lpstr>Wood Type</vt:lpstr>
      <vt:lpstr>Alabama State Approving Agency </vt:lpstr>
      <vt:lpstr>Risk Based Surveys</vt:lpstr>
      <vt:lpstr>Risk Based Surveys</vt:lpstr>
      <vt:lpstr>Risk Based Surveys</vt:lpstr>
      <vt:lpstr>Risk Based Surveys</vt:lpstr>
      <vt:lpstr>Risk Based Surveys</vt:lpstr>
      <vt:lpstr>Risk Based Surveys</vt:lpstr>
      <vt:lpstr>SAA Supervisory Visit</vt:lpstr>
      <vt:lpstr>Contact Information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Alabama State Approving Agency</dc:title>
  <dc:creator>James Thompson</dc:creator>
  <cp:lastModifiedBy>Neoka Hambrick</cp:lastModifiedBy>
  <cp:revision>45</cp:revision>
  <dcterms:created xsi:type="dcterms:W3CDTF">2019-10-10T18:22:37Z</dcterms:created>
  <dcterms:modified xsi:type="dcterms:W3CDTF">2023-10-18T03:57:45Z</dcterms:modified>
</cp:coreProperties>
</file>