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24"/>
  </p:sldMasterIdLst>
  <p:notesMasterIdLst>
    <p:notesMasterId r:id="rId70"/>
  </p:notesMasterIdLst>
  <p:handoutMasterIdLst>
    <p:handoutMasterId r:id="rId71"/>
  </p:handoutMasterIdLst>
  <p:sldIdLst>
    <p:sldId id="305" r:id="rId25"/>
    <p:sldId id="293" r:id="rId26"/>
    <p:sldId id="421" r:id="rId27"/>
    <p:sldId id="304" r:id="rId28"/>
    <p:sldId id="422" r:id="rId29"/>
    <p:sldId id="316" r:id="rId30"/>
    <p:sldId id="423" r:id="rId31"/>
    <p:sldId id="321" r:id="rId32"/>
    <p:sldId id="424" r:id="rId33"/>
    <p:sldId id="352" r:id="rId34"/>
    <p:sldId id="324" r:id="rId35"/>
    <p:sldId id="425" r:id="rId36"/>
    <p:sldId id="426" r:id="rId37"/>
    <p:sldId id="325" r:id="rId38"/>
    <p:sldId id="354" r:id="rId39"/>
    <p:sldId id="428" r:id="rId40"/>
    <p:sldId id="357" r:id="rId41"/>
    <p:sldId id="427" r:id="rId42"/>
    <p:sldId id="326" r:id="rId43"/>
    <p:sldId id="1422" r:id="rId44"/>
    <p:sldId id="353" r:id="rId45"/>
    <p:sldId id="320" r:id="rId46"/>
    <p:sldId id="360" r:id="rId47"/>
    <p:sldId id="429" r:id="rId48"/>
    <p:sldId id="430" r:id="rId49"/>
    <p:sldId id="309" r:id="rId50"/>
    <p:sldId id="328" r:id="rId51"/>
    <p:sldId id="367" r:id="rId52"/>
    <p:sldId id="431" r:id="rId53"/>
    <p:sldId id="432" r:id="rId54"/>
    <p:sldId id="312" r:id="rId55"/>
    <p:sldId id="433" r:id="rId56"/>
    <p:sldId id="435" r:id="rId57"/>
    <p:sldId id="1399" r:id="rId58"/>
    <p:sldId id="1398" r:id="rId59"/>
    <p:sldId id="1416" r:id="rId60"/>
    <p:sldId id="1418" r:id="rId61"/>
    <p:sldId id="1420" r:id="rId62"/>
    <p:sldId id="1421" r:id="rId63"/>
    <p:sldId id="1417" r:id="rId64"/>
    <p:sldId id="1419" r:id="rId65"/>
    <p:sldId id="436" r:id="rId66"/>
    <p:sldId id="418" r:id="rId67"/>
    <p:sldId id="434" r:id="rId68"/>
    <p:sldId id="306" r:id="rId69"/>
  </p:sldIdLst>
  <p:sldSz cx="12192000" cy="6858000"/>
  <p:notesSz cx="6858000" cy="9144000"/>
  <p:custDataLst>
    <p:tags r:id="rId7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A1A"/>
    <a:srgbClr val="FFFFFF"/>
    <a:srgbClr val="181818"/>
    <a:srgbClr val="FFA013"/>
    <a:srgbClr val="264A7A"/>
    <a:srgbClr val="343434"/>
    <a:srgbClr val="282828"/>
    <a:srgbClr val="808080"/>
    <a:srgbClr val="244771"/>
    <a:srgbClr val="2447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90" autoAdjust="0"/>
  </p:normalViewPr>
  <p:slideViewPr>
    <p:cSldViewPr snapToGrid="0">
      <p:cViewPr varScale="1">
        <p:scale>
          <a:sx n="84" d="100"/>
          <a:sy n="84" d="100"/>
        </p:scale>
        <p:origin x="108" y="486"/>
      </p:cViewPr>
      <p:guideLst/>
    </p:cSldViewPr>
  </p:slideViewPr>
  <p:notesTextViewPr>
    <p:cViewPr>
      <p:scale>
        <a:sx n="3" d="2"/>
        <a:sy n="3" d="2"/>
      </p:scale>
      <p:origin x="0" y="0"/>
    </p:cViewPr>
  </p:notesTextViewPr>
  <p:notesViewPr>
    <p:cSldViewPr snapToGrid="0" showGuides="1">
      <p:cViewPr varScale="1">
        <p:scale>
          <a:sx n="88" d="100"/>
          <a:sy n="88" d="100"/>
        </p:scale>
        <p:origin x="373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customXml" Target="../customXml/item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63" Type="http://schemas.openxmlformats.org/officeDocument/2006/relationships/slide" Target="slides/slide39.xml"/><Relationship Id="rId68"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customXml" Target="../customXml/item7.xml"/><Relationship Id="rId71"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5.xml"/><Relationship Id="rId11" Type="http://schemas.openxmlformats.org/officeDocument/2006/relationships/customXml" Target="../customXml/item11.xml"/><Relationship Id="rId24" Type="http://schemas.openxmlformats.org/officeDocument/2006/relationships/slideMaster" Target="slideMasters/slideMaster1.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slide" Target="slides/slide34.xml"/><Relationship Id="rId66" Type="http://schemas.openxmlformats.org/officeDocument/2006/relationships/slide" Target="slides/slide42.xml"/><Relationship Id="rId7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slide" Target="slides/slide33.xml"/><Relationship Id="rId61" Type="http://schemas.openxmlformats.org/officeDocument/2006/relationships/slide" Target="slides/slide37.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slide" Target="slides/slide36.xml"/><Relationship Id="rId65" Type="http://schemas.openxmlformats.org/officeDocument/2006/relationships/slide" Target="slides/slide41.xml"/><Relationship Id="rId73"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slide" Target="slides/slide32.xml"/><Relationship Id="rId64" Type="http://schemas.openxmlformats.org/officeDocument/2006/relationships/slide" Target="slides/slide40.xml"/><Relationship Id="rId69" Type="http://schemas.openxmlformats.org/officeDocument/2006/relationships/slide" Target="slides/slide45.xml"/><Relationship Id="rId8" Type="http://schemas.openxmlformats.org/officeDocument/2006/relationships/customXml" Target="../customXml/item8.xml"/><Relationship Id="rId51" Type="http://schemas.openxmlformats.org/officeDocument/2006/relationships/slide" Target="slides/slide27.xml"/><Relationship Id="rId72"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slide" Target="slides/slide35.xml"/><Relationship Id="rId67" Type="http://schemas.openxmlformats.org/officeDocument/2006/relationships/slide" Target="slides/slide43.xml"/><Relationship Id="rId20" Type="http://schemas.openxmlformats.org/officeDocument/2006/relationships/customXml" Target="../customXml/item20.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slide" Target="slides/slide38.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98ACE9-6F39-412A-AA6A-02588272BF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E29186F-CBF9-4D07-92FF-F18372B3B53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21CCF0-EAB4-4FF5-815C-04AA918C89DC}" type="datetimeFigureOut">
              <a:rPr lang="en-US" smtClean="0"/>
              <a:t>09/24/2020</a:t>
            </a:fld>
            <a:endParaRPr lang="en-US" dirty="0"/>
          </a:p>
        </p:txBody>
      </p:sp>
      <p:sp>
        <p:nvSpPr>
          <p:cNvPr id="4" name="Footer Placeholder 3">
            <a:extLst>
              <a:ext uri="{FF2B5EF4-FFF2-40B4-BE49-F238E27FC236}">
                <a16:creationId xmlns:a16="http://schemas.microsoft.com/office/drawing/2014/main" id="{3D095B82-FD39-46BA-A4C5-08D84F1341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11155C1-9B31-47C0-BE13-661D815EDE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66FA84-4663-45AD-8B44-9BBBA2EDF951}" type="slidenum">
              <a:rPr lang="en-US" smtClean="0"/>
              <a:t>‹#›</a:t>
            </a:fld>
            <a:endParaRPr lang="en-US" dirty="0"/>
          </a:p>
        </p:txBody>
      </p:sp>
    </p:spTree>
    <p:extLst>
      <p:ext uri="{BB962C8B-B14F-4D97-AF65-F5344CB8AC3E}">
        <p14:creationId xmlns:p14="http://schemas.microsoft.com/office/powerpoint/2010/main" val="32788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2E102-9ADF-4815-A589-5AE3C0EFCAF8}" type="datetimeFigureOut">
              <a:rPr lang="en-US" smtClean="0"/>
              <a:t>09/24/2020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82FF49-D91B-451F-ABFC-6E54D532B2A7}" type="slidenum">
              <a:rPr lang="en-US" smtClean="0"/>
              <a:t>‹#›</a:t>
            </a:fld>
            <a:endParaRPr lang="en-US" dirty="0"/>
          </a:p>
        </p:txBody>
      </p:sp>
    </p:spTree>
    <p:extLst>
      <p:ext uri="{BB962C8B-B14F-4D97-AF65-F5344CB8AC3E}">
        <p14:creationId xmlns:p14="http://schemas.microsoft.com/office/powerpoint/2010/main" val="428895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endParaRPr lang="en-US" dirty="0"/>
          </a:p>
          <a:p>
            <a:r>
              <a:rPr lang="en-US" i="1" dirty="0"/>
              <a:t>Here are a some general notes about the presentation as well as some best practice facilitation tips:</a:t>
            </a:r>
            <a:br>
              <a:rPr lang="en-US" i="1" dirty="0"/>
            </a:br>
            <a:endParaRPr lang="en-US" i="1" dirty="0"/>
          </a:p>
          <a:p>
            <a:pPr marL="171450" indent="-171450">
              <a:buFont typeface="Arial" panose="020B0604020202020204" pitchFamily="34" charset="0"/>
              <a:buChar char="•"/>
            </a:pPr>
            <a:r>
              <a:rPr lang="en-US" i="1" dirty="0"/>
              <a:t>Review what is on each slide in your own words; refrain from reading the slides word for word.</a:t>
            </a:r>
          </a:p>
          <a:p>
            <a:pPr marL="171450" indent="-171450">
              <a:buFont typeface="Arial" panose="020B0604020202020204" pitchFamily="34" charset="0"/>
              <a:buChar char="•"/>
            </a:pPr>
            <a:r>
              <a:rPr lang="en-US" i="1" dirty="0"/>
              <a:t>On any slide, feel free to accentuate points using examples or scenarios from the field or elicit feedback from the participants.</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The notes in the “Instructor Notes” section may not always reflect what is on the slide. The text in “italics” is  meant to give direction or suggestions around content delivery. The information in regular font may be pertinent background information or examples that could be mentioned in addition to what is being spoken about on the slide. </a:t>
            </a:r>
          </a:p>
          <a:p>
            <a:pPr marL="171450" indent="-171450">
              <a:buFont typeface="Arial" panose="020B0604020202020204" pitchFamily="34" charset="0"/>
              <a:buChar char="•"/>
            </a:pPr>
            <a:r>
              <a:rPr lang="en-US" i="1" dirty="0"/>
              <a:t>There will be pacing guidelines on the topic slides with the number of slides in each section and the suggested time it should take to help keep you on track. This presentation is slated for 40 min. The pacing guidelines will read, “</a:t>
            </a:r>
            <a:r>
              <a:rPr lang="en-US" sz="1200" i="1" kern="1200" dirty="0">
                <a:solidFill>
                  <a:schemeClr val="tx1"/>
                </a:solidFill>
                <a:effectLst/>
                <a:latin typeface="+mn-lt"/>
                <a:ea typeface="+mn-ea"/>
                <a:cs typeface="+mn-cs"/>
              </a:rPr>
              <a:t>By the end of this section, you will be at # min of #min”.</a:t>
            </a:r>
            <a:endParaRPr lang="en-US" i="1" dirty="0"/>
          </a:p>
          <a:p>
            <a:pPr marL="0" indent="0">
              <a:buFont typeface="Arial" panose="020B0604020202020204" pitchFamily="34" charset="0"/>
              <a:buNone/>
            </a:pPr>
            <a:endParaRPr lang="en-US" i="1" dirty="0"/>
          </a:p>
          <a:p>
            <a:r>
              <a:rPr lang="en-US" sz="1200" i="1" kern="1200" dirty="0">
                <a:solidFill>
                  <a:schemeClr val="tx1"/>
                </a:solidFill>
                <a:effectLst/>
                <a:latin typeface="+mn-lt"/>
                <a:ea typeface="+mn-ea"/>
                <a:cs typeface="+mn-cs"/>
              </a:rPr>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The introduction section contains four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10 min (By the end of this section, you will be at 10min of 40min)</a:t>
            </a:r>
          </a:p>
          <a:p>
            <a:endParaRPr lang="en-US" dirty="0"/>
          </a:p>
          <a:p>
            <a:r>
              <a:rPr lang="en-US" dirty="0"/>
              <a:t>“Welcome to Education Service School Certifying Official Training. I am your instructor [Name] and in this portion of the training, we will be discussing Work Study Allowance Program. This training is slated to take about </a:t>
            </a:r>
            <a:r>
              <a:rPr lang="en-US" dirty="0">
                <a:solidFill>
                  <a:srgbClr val="FFFF00"/>
                </a:solidFill>
                <a:highlight>
                  <a:srgbClr val="FFFF00"/>
                </a:highlight>
              </a:rPr>
              <a:t>[## min]. </a:t>
            </a:r>
          </a:p>
          <a:p>
            <a:endParaRPr lang="en-US" dirty="0">
              <a:highlight>
                <a:srgbClr val="FFFF00"/>
              </a:highlight>
            </a:endParaRPr>
          </a:p>
          <a:p>
            <a:r>
              <a:rPr lang="en-US" sz="1200" kern="1200" dirty="0">
                <a:solidFill>
                  <a:schemeClr val="tx1"/>
                </a:solidFill>
                <a:effectLst/>
                <a:highlight>
                  <a:srgbClr val="FFFF00"/>
                </a:highlight>
                <a:latin typeface="+mn-lt"/>
                <a:ea typeface="+mn-ea"/>
                <a:cs typeface="+mn-cs"/>
              </a:rPr>
              <a:t>As you know, </a:t>
            </a:r>
            <a:r>
              <a:rPr lang="en-US" sz="1200" b="0" i="0" u="none" strike="noStrike" kern="1200" baseline="0" dirty="0">
                <a:solidFill>
                  <a:schemeClr val="tx1"/>
                </a:solidFill>
                <a:highlight>
                  <a:srgbClr val="FFFF00"/>
                </a:highlight>
                <a:latin typeface="+mn-lt"/>
                <a:ea typeface="+mn-ea"/>
                <a:cs typeface="+mn-cs"/>
              </a:rPr>
              <a:t>The Work-Study Allowance Program offers an additional non-taxable allowance to students in return for performing VA-related activities. </a:t>
            </a:r>
          </a:p>
          <a:p>
            <a:endParaRPr lang="en-US" sz="1200" kern="1200" dirty="0">
              <a:solidFill>
                <a:schemeClr val="tx1"/>
              </a:solidFill>
              <a:effectLst/>
              <a:highlight>
                <a:srgbClr val="FFFF00"/>
              </a:highlight>
              <a:latin typeface="+mn-lt"/>
              <a:ea typeface="+mn-ea"/>
              <a:cs typeface="+mn-cs"/>
            </a:endParaRPr>
          </a:p>
          <a:p>
            <a:pPr marL="0" indent="0">
              <a:buFont typeface="Arial" panose="020B0604020202020204" pitchFamily="34" charset="0"/>
              <a:buNone/>
            </a:pPr>
            <a:r>
              <a:rPr lang="en-US" sz="1200" kern="1200" dirty="0">
                <a:solidFill>
                  <a:schemeClr val="tx1"/>
                </a:solidFill>
                <a:effectLst/>
                <a:highlight>
                  <a:srgbClr val="FFFF00"/>
                </a:highlight>
                <a:latin typeface="+mn-lt"/>
                <a:ea typeface="+mn-ea"/>
                <a:cs typeface="+mn-cs"/>
              </a:rPr>
              <a:t> As a SCO, your primary responsibility is the accurate and timely certification of GI Bill® Beneficiaries’ enrollments to VA.  In order to perform your duties efficiently, as it pertains to Work Study programs, you’ll need to have an in-depth understanding of the program’s policies and qualifications which is what we’ll be covering today.</a:t>
            </a:r>
          </a:p>
        </p:txBody>
      </p:sp>
      <p:sp>
        <p:nvSpPr>
          <p:cNvPr id="4" name="Slide Number Placeholder 3"/>
          <p:cNvSpPr>
            <a:spLocks noGrp="1"/>
          </p:cNvSpPr>
          <p:nvPr>
            <p:ph type="sldNum" sz="quarter" idx="5"/>
          </p:nvPr>
        </p:nvSpPr>
        <p:spPr/>
        <p:txBody>
          <a:bodyPr/>
          <a:lstStyle/>
          <a:p>
            <a:fld id="{0182FF49-D91B-451F-ABFC-6E54D532B2A7}" type="slidenum">
              <a:rPr lang="en-US" smtClean="0"/>
              <a:t>1</a:t>
            </a:fld>
            <a:endParaRPr lang="en-US" dirty="0"/>
          </a:p>
        </p:txBody>
      </p:sp>
    </p:spTree>
    <p:extLst>
      <p:ext uri="{BB962C8B-B14F-4D97-AF65-F5344CB8AC3E}">
        <p14:creationId xmlns:p14="http://schemas.microsoft.com/office/powerpoint/2010/main" val="3802576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Learning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a:t>
            </a:r>
            <a:r>
              <a:rPr lang="en-US" sz="1200" b="0" i="0" u="none" strike="noStrike" kern="1200" baseline="0" dirty="0">
                <a:solidFill>
                  <a:schemeClr val="tx1"/>
                </a:solidFill>
                <a:latin typeface="+mn-lt"/>
                <a:ea typeface="+mn-ea"/>
                <a:cs typeface="+mn-cs"/>
              </a:rPr>
              <a:t>U</a:t>
            </a:r>
            <a:r>
              <a:rPr lang="en-US" b="0" dirty="0"/>
              <a:t>pon completion of this training you should be able to…</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Read learning objectives</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2</a:t>
            </a:fld>
            <a:endParaRPr lang="en-US" dirty="0"/>
          </a:p>
        </p:txBody>
      </p:sp>
    </p:spTree>
    <p:extLst>
      <p:ext uri="{BB962C8B-B14F-4D97-AF65-F5344CB8AC3E}">
        <p14:creationId xmlns:p14="http://schemas.microsoft.com/office/powerpoint/2010/main" val="3068861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Topics.]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cover the objectives of the presentation, here are the topics we will discuss in today’s session.]</a:t>
            </a:r>
          </a:p>
        </p:txBody>
      </p:sp>
      <p:sp>
        <p:nvSpPr>
          <p:cNvPr id="4" name="Slide Number Placeholder 3"/>
          <p:cNvSpPr>
            <a:spLocks noGrp="1"/>
          </p:cNvSpPr>
          <p:nvPr>
            <p:ph type="sldNum" sz="quarter" idx="5"/>
          </p:nvPr>
        </p:nvSpPr>
        <p:spPr/>
        <p:txBody>
          <a:bodyPr/>
          <a:lstStyle/>
          <a:p>
            <a:fld id="{0182FF49-D91B-451F-ABFC-6E54D532B2A7}" type="slidenum">
              <a:rPr lang="en-US" smtClean="0"/>
              <a:t>3</a:t>
            </a:fld>
            <a:endParaRPr lang="en-US" dirty="0"/>
          </a:p>
        </p:txBody>
      </p:sp>
    </p:spTree>
    <p:extLst>
      <p:ext uri="{BB962C8B-B14F-4D97-AF65-F5344CB8AC3E}">
        <p14:creationId xmlns:p14="http://schemas.microsoft.com/office/powerpoint/2010/main" val="203504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Instructor Notes: </a:t>
            </a:r>
          </a:p>
          <a:p>
            <a:r>
              <a:rPr lang="en-US" sz="1200" i="1" kern="1200" dirty="0">
                <a:solidFill>
                  <a:schemeClr val="tx1"/>
                </a:solidFill>
                <a:effectLst/>
                <a:latin typeface="+mn-lt"/>
                <a:ea typeface="+mn-ea"/>
                <a:cs typeface="+mn-cs"/>
              </a:rPr>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This section contains 2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5 min (By the end of this section, you will be at 15min of 40min)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start off by getting an overview of the program.</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182FF49-D91B-451F-ABFC-6E54D532B2A7}" type="slidenum">
              <a:rPr lang="en-US" smtClean="0"/>
              <a:t>4</a:t>
            </a:fld>
            <a:endParaRPr lang="en-US" dirty="0"/>
          </a:p>
        </p:txBody>
      </p:sp>
    </p:spTree>
    <p:extLst>
      <p:ext uri="{BB962C8B-B14F-4D97-AF65-F5344CB8AC3E}">
        <p14:creationId xmlns:p14="http://schemas.microsoft.com/office/powerpoint/2010/main" val="2149991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What is the Work-Study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that </a:t>
            </a:r>
            <a:r>
              <a:rPr lang="en-US" sz="1200" b="0" i="1" u="none" strike="noStrike" kern="1200" baseline="0" dirty="0">
                <a:solidFill>
                  <a:schemeClr val="tx1"/>
                </a:solidFill>
                <a:latin typeface="+mn-lt"/>
                <a:ea typeface="+mn-ea"/>
                <a:cs typeface="+mn-cs"/>
              </a:rPr>
              <a:t>The Work-Study Allowance Program offers an additional non-taxable allowance to students in return for performing VA-related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Remember, the earnings the student receives under this program is not considered as income, and should not be mentioned as such. This is a form of supplemental payments to the VA Education Benefits </a:t>
            </a: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5</a:t>
            </a:fld>
            <a:endParaRPr lang="en-US" dirty="0"/>
          </a:p>
        </p:txBody>
      </p:sp>
    </p:spTree>
    <p:extLst>
      <p:ext uri="{BB962C8B-B14F-4D97-AF65-F5344CB8AC3E}">
        <p14:creationId xmlns:p14="http://schemas.microsoft.com/office/powerpoint/2010/main" val="45286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Benefits to the Institution]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Explain the benefits of the work study program such as the cost, as well as giving examples of possible VA activities and services they help other Veteran students with. More examples will be provided further in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Any questions? If not, let’s quickly get into the qualifications for the program.	</a:t>
            </a:r>
          </a:p>
        </p:txBody>
      </p:sp>
      <p:sp>
        <p:nvSpPr>
          <p:cNvPr id="4" name="Slide Number Placeholder 3"/>
          <p:cNvSpPr>
            <a:spLocks noGrp="1"/>
          </p:cNvSpPr>
          <p:nvPr>
            <p:ph type="sldNum" sz="quarter" idx="5"/>
          </p:nvPr>
        </p:nvSpPr>
        <p:spPr/>
        <p:txBody>
          <a:bodyPr/>
          <a:lstStyle/>
          <a:p>
            <a:fld id="{0182FF49-D91B-451F-ABFC-6E54D532B2A7}" type="slidenum">
              <a:rPr lang="en-US" smtClean="0"/>
              <a:t>6</a:t>
            </a:fld>
            <a:endParaRPr lang="en-US" dirty="0"/>
          </a:p>
        </p:txBody>
      </p:sp>
    </p:spTree>
    <p:extLst>
      <p:ext uri="{BB962C8B-B14F-4D97-AF65-F5344CB8AC3E}">
        <p14:creationId xmlns:p14="http://schemas.microsoft.com/office/powerpoint/2010/main" val="203504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Instructor Notes: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This section contains 11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10 min (By the end of this section, you will be at 25min of 40min)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section we’ll discuss program eligibility.</a:t>
            </a: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7</a:t>
            </a:fld>
            <a:endParaRPr lang="en-US" dirty="0"/>
          </a:p>
        </p:txBody>
      </p:sp>
    </p:spTree>
    <p:extLst>
      <p:ext uri="{BB962C8B-B14F-4D97-AF65-F5344CB8AC3E}">
        <p14:creationId xmlns:p14="http://schemas.microsoft.com/office/powerpoint/2010/main" val="1815924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Student Qualifications (1 of 2).]</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programs that apply.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8</a:t>
            </a:fld>
            <a:endParaRPr lang="en-US" dirty="0"/>
          </a:p>
        </p:txBody>
      </p:sp>
    </p:spTree>
    <p:extLst>
      <p:ext uri="{BB962C8B-B14F-4D97-AF65-F5344CB8AC3E}">
        <p14:creationId xmlns:p14="http://schemas.microsoft.com/office/powerpoint/2010/main" val="3068861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Student Qualifications (2 of 2).]</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conditions that apply. Also let them know that </a:t>
            </a:r>
            <a:r>
              <a:rPr lang="en-US" sz="1200" b="0" i="1" u="none" strike="noStrike" kern="1200" baseline="0" dirty="0">
                <a:solidFill>
                  <a:schemeClr val="tx1"/>
                </a:solidFill>
                <a:latin typeface="+mn-lt"/>
                <a:ea typeface="+mn-ea"/>
                <a:cs typeface="+mn-cs"/>
              </a:rPr>
              <a:t>neither federal employees nor students receiving VA education benefits, while participating in an internship program at a VA Facility, are eligible to participate in the Work-Study Allowance Program simultaneously at a VA facility.</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Students who have exhausted their education benefits and have a remaining </a:t>
            </a:r>
            <a:r>
              <a:rPr lang="en-US" sz="1200" u="sng" dirty="0">
                <a:solidFill>
                  <a:srgbClr val="FF0000"/>
                </a:solidFill>
              </a:rPr>
              <a:t>education</a:t>
            </a:r>
            <a:r>
              <a:rPr lang="en-US" sz="1200" dirty="0">
                <a:solidFill>
                  <a:srgbClr val="FF0000"/>
                </a:solidFill>
              </a:rPr>
              <a:t> debt, may qualify for work-study.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9</a:t>
            </a:fld>
            <a:endParaRPr lang="en-US" dirty="0"/>
          </a:p>
        </p:txBody>
      </p:sp>
    </p:spTree>
    <p:extLst>
      <p:ext uri="{BB962C8B-B14F-4D97-AF65-F5344CB8AC3E}">
        <p14:creationId xmlns:p14="http://schemas.microsoft.com/office/powerpoint/2010/main" val="3126226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Student Selection]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conditions for student selection and if the student has a disability to ensure that the work assignment is  compatible with the disability. If the disability is discovered after placing the student, try to accommodate the individual as you would a regular employee.  You may consult your local HR or contact VA Work-Study Dept. if you have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Any questions so far? If not, let’s continue. We’ve talked about students and their responsibility so let us talk about the facility and responsibility of site supervisor</a:t>
            </a: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10</a:t>
            </a:fld>
            <a:endParaRPr lang="en-US" dirty="0"/>
          </a:p>
        </p:txBody>
      </p:sp>
    </p:spTree>
    <p:extLst>
      <p:ext uri="{BB962C8B-B14F-4D97-AF65-F5344CB8AC3E}">
        <p14:creationId xmlns:p14="http://schemas.microsoft.com/office/powerpoint/2010/main" val="1350535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Facility Qualifications]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Use this slide to give an examples (like the one below) of facilities.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Services performed under a VA work-study program must be related to VA work.  Other e</a:t>
            </a:r>
            <a:r>
              <a:rPr lang="en-US" dirty="0"/>
              <a:t>xample facilities include: </a:t>
            </a:r>
            <a:r>
              <a:rPr lang="en-US" altLang="en-US" sz="1200" dirty="0">
                <a:ea typeface="Georgia" pitchFamily="18" charset="0"/>
                <a:cs typeface="Georgia" pitchFamily="18" charset="0"/>
              </a:rPr>
              <a:t>Coast Guard or National Guard, Non-VA Facilities such as Veterans of Foreign Wars-VFW, Disabled American Veteran-DAV, Military Order of Purple Heart-MOPH,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11</a:t>
            </a:fld>
            <a:endParaRPr lang="en-US" dirty="0"/>
          </a:p>
        </p:txBody>
      </p:sp>
    </p:spTree>
    <p:extLst>
      <p:ext uri="{BB962C8B-B14F-4D97-AF65-F5344CB8AC3E}">
        <p14:creationId xmlns:p14="http://schemas.microsoft.com/office/powerpoint/2010/main" val="3578042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Duty Qualifications]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conditions for duties.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VA Facilities</a:t>
            </a:r>
            <a:r>
              <a:rPr lang="en-US" sz="1200" b="0" i="0" u="none" strike="noStrike" kern="1200" baseline="0" dirty="0">
                <a:solidFill>
                  <a:schemeClr val="tx1"/>
                </a:solidFill>
                <a:latin typeface="+mn-lt"/>
                <a:ea typeface="+mn-ea"/>
                <a:cs typeface="+mn-cs"/>
              </a:rPr>
              <a:t>: There is no limitation as to the VA-related duties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Department of Defense (DOD), Coast Guard or National Guard Facilities: </a:t>
            </a:r>
            <a:r>
              <a:rPr lang="en-US" sz="1200" b="0" i="0" u="none" strike="noStrike" kern="1200" baseline="0" dirty="0">
                <a:solidFill>
                  <a:schemeClr val="tx1"/>
                </a:solidFill>
                <a:latin typeface="+mn-lt"/>
                <a:ea typeface="+mn-ea"/>
                <a:cs typeface="+mn-cs"/>
              </a:rPr>
              <a:t>Only those students receiving Chapter’s 1606 and 1607 benefits performing activities related to administering 1606 &amp; 1607</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Other Non-VA facilities</a:t>
            </a:r>
            <a:r>
              <a:rPr lang="en-US" sz="1200" b="0" i="0" u="none" strike="noStrike" kern="1200" baseline="0" dirty="0">
                <a:solidFill>
                  <a:schemeClr val="tx1"/>
                </a:solidFill>
                <a:latin typeface="+mn-lt"/>
                <a:ea typeface="+mn-ea"/>
                <a:cs typeface="+mn-cs"/>
              </a:rPr>
              <a:t>: only use students for disseminating information (outreach) on VA benefits and services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Under no circumstances should students do homework or study during their assigned Work-Study time. Work-Study students are assigned to a specific work site and cannot perform work at any other location. Assigning Work-Study students to other locations is cause for withdrawal of the work site. </a:t>
            </a:r>
            <a:endParaRPr lang="en-US" b="0" dirty="0"/>
          </a:p>
        </p:txBody>
      </p:sp>
      <p:sp>
        <p:nvSpPr>
          <p:cNvPr id="4" name="Slide Number Placeholder 3"/>
          <p:cNvSpPr>
            <a:spLocks noGrp="1"/>
          </p:cNvSpPr>
          <p:nvPr>
            <p:ph type="sldNum" sz="quarter" idx="5"/>
          </p:nvPr>
        </p:nvSpPr>
        <p:spPr/>
        <p:txBody>
          <a:bodyPr/>
          <a:lstStyle/>
          <a:p>
            <a:fld id="{0182FF49-D91B-451F-ABFC-6E54D532B2A7}" type="slidenum">
              <a:rPr lang="en-US" smtClean="0"/>
              <a:t>12</a:t>
            </a:fld>
            <a:endParaRPr lang="en-US" dirty="0"/>
          </a:p>
        </p:txBody>
      </p:sp>
    </p:spTree>
    <p:extLst>
      <p:ext uri="{BB962C8B-B14F-4D97-AF65-F5344CB8AC3E}">
        <p14:creationId xmlns:p14="http://schemas.microsoft.com/office/powerpoint/2010/main" val="2247626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Duty Qualifications at Education Facilities]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conditions for duties.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Specifically at Educational institutions per </a:t>
            </a:r>
            <a:r>
              <a:rPr lang="en-US" i="1" dirty="0"/>
              <a:t>M22-4, Part1 Chapter 9: 9.11d(1)</a:t>
            </a:r>
            <a:r>
              <a:rPr lang="en-US" sz="1200" b="0" i="0" u="none" strike="noStrike" kern="1200" baseline="0" dirty="0">
                <a:solidFill>
                  <a:schemeClr val="tx1"/>
                </a:solidFill>
                <a:latin typeface="+mn-lt"/>
                <a:ea typeface="+mn-ea"/>
                <a:cs typeface="+mn-cs"/>
              </a:rPr>
              <a:t>, activities can include assisting with dissemination of general information regarding veteran benefits and/or services, providing assistance to veteran students with general inquiries about veteran benefits via phone, email, or in person, maintaining and organizing veteran-related files. </a:t>
            </a:r>
            <a:r>
              <a:rPr lang="en-US" sz="1200" b="1" i="0" u="none" strike="noStrike" kern="1200" baseline="0" dirty="0">
                <a:solidFill>
                  <a:schemeClr val="tx1"/>
                </a:solidFill>
                <a:latin typeface="+mn-lt"/>
                <a:ea typeface="+mn-ea"/>
                <a:cs typeface="+mn-cs"/>
              </a:rPr>
              <a:t>Mentoring and/or tutoring are NOT allowable duties at this type of worksite. </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Questions so far?</a:t>
            </a:r>
          </a:p>
        </p:txBody>
      </p:sp>
      <p:sp>
        <p:nvSpPr>
          <p:cNvPr id="4" name="Slide Number Placeholder 3"/>
          <p:cNvSpPr>
            <a:spLocks noGrp="1"/>
          </p:cNvSpPr>
          <p:nvPr>
            <p:ph type="sldNum" sz="quarter" idx="5"/>
          </p:nvPr>
        </p:nvSpPr>
        <p:spPr/>
        <p:txBody>
          <a:bodyPr/>
          <a:lstStyle/>
          <a:p>
            <a:fld id="{0182FF49-D91B-451F-ABFC-6E54D532B2A7}" type="slidenum">
              <a:rPr lang="en-US" smtClean="0"/>
              <a:t>13</a:t>
            </a:fld>
            <a:endParaRPr lang="en-US" dirty="0"/>
          </a:p>
        </p:txBody>
      </p:sp>
    </p:spTree>
    <p:extLst>
      <p:ext uri="{BB962C8B-B14F-4D97-AF65-F5344CB8AC3E}">
        <p14:creationId xmlns:p14="http://schemas.microsoft.com/office/powerpoint/2010/main" val="4143723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Site Supervisor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[Instruction or Discussion – </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Remind audience of the duties a</a:t>
            </a:r>
            <a:r>
              <a:rPr lang="en-US" i="1" dirty="0"/>
              <a:t>s an approved Work-Study Site Supervisor</a:t>
            </a:r>
            <a:r>
              <a:rPr lang="en-US" sz="1200" i="1"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dirty="0"/>
          </a:p>
          <a:p>
            <a:r>
              <a:rPr lang="en-US" dirty="0"/>
              <a:t>Any questions? Ok, let’s review.]</a:t>
            </a:r>
          </a:p>
        </p:txBody>
      </p:sp>
      <p:sp>
        <p:nvSpPr>
          <p:cNvPr id="4" name="Slide Number Placeholder 3"/>
          <p:cNvSpPr>
            <a:spLocks noGrp="1"/>
          </p:cNvSpPr>
          <p:nvPr>
            <p:ph type="sldNum" sz="quarter" idx="5"/>
          </p:nvPr>
        </p:nvSpPr>
        <p:spPr/>
        <p:txBody>
          <a:bodyPr/>
          <a:lstStyle/>
          <a:p>
            <a:fld id="{0182FF49-D91B-451F-ABFC-6E54D532B2A7}" type="slidenum">
              <a:rPr lang="en-US" smtClean="0"/>
              <a:t>14</a:t>
            </a:fld>
            <a:endParaRPr lang="en-US" dirty="0"/>
          </a:p>
        </p:txBody>
      </p:sp>
    </p:spTree>
    <p:extLst>
      <p:ext uri="{BB962C8B-B14F-4D97-AF65-F5344CB8AC3E}">
        <p14:creationId xmlns:p14="http://schemas.microsoft.com/office/powerpoint/2010/main" val="3213723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t>
            </a:r>
          </a:p>
        </p:txBody>
      </p:sp>
      <p:sp>
        <p:nvSpPr>
          <p:cNvPr id="4" name="Slide Number Placeholder 3"/>
          <p:cNvSpPr>
            <a:spLocks noGrp="1"/>
          </p:cNvSpPr>
          <p:nvPr>
            <p:ph type="sldNum" sz="quarter" idx="5"/>
          </p:nvPr>
        </p:nvSpPr>
        <p:spPr/>
        <p:txBody>
          <a:bodyPr/>
          <a:lstStyle/>
          <a:p>
            <a:fld id="{0182FF49-D91B-451F-ABFC-6E54D532B2A7}" type="slidenum">
              <a:rPr lang="en-US" smtClean="0"/>
              <a:t>15</a:t>
            </a:fld>
            <a:endParaRPr lang="en-US" dirty="0"/>
          </a:p>
        </p:txBody>
      </p:sp>
    </p:spTree>
    <p:extLst>
      <p:ext uri="{BB962C8B-B14F-4D97-AF65-F5344CB8AC3E}">
        <p14:creationId xmlns:p14="http://schemas.microsoft.com/office/powerpoint/2010/main" val="3196604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True]</a:t>
            </a:r>
          </a:p>
        </p:txBody>
      </p:sp>
      <p:sp>
        <p:nvSpPr>
          <p:cNvPr id="4" name="Slide Number Placeholder 3"/>
          <p:cNvSpPr>
            <a:spLocks noGrp="1"/>
          </p:cNvSpPr>
          <p:nvPr>
            <p:ph type="sldNum" sz="quarter" idx="5"/>
          </p:nvPr>
        </p:nvSpPr>
        <p:spPr/>
        <p:txBody>
          <a:bodyPr/>
          <a:lstStyle/>
          <a:p>
            <a:fld id="{0182FF49-D91B-451F-ABFC-6E54D532B2A7}" type="slidenum">
              <a:rPr lang="en-US" smtClean="0"/>
              <a:t>16</a:t>
            </a:fld>
            <a:endParaRPr lang="en-US" dirty="0"/>
          </a:p>
        </p:txBody>
      </p:sp>
    </p:spTree>
    <p:extLst>
      <p:ext uri="{BB962C8B-B14F-4D97-AF65-F5344CB8AC3E}">
        <p14:creationId xmlns:p14="http://schemas.microsoft.com/office/powerpoint/2010/main" val="3640176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t>
            </a:r>
          </a:p>
        </p:txBody>
      </p:sp>
      <p:sp>
        <p:nvSpPr>
          <p:cNvPr id="4" name="Slide Number Placeholder 3"/>
          <p:cNvSpPr>
            <a:spLocks noGrp="1"/>
          </p:cNvSpPr>
          <p:nvPr>
            <p:ph type="sldNum" sz="quarter" idx="5"/>
          </p:nvPr>
        </p:nvSpPr>
        <p:spPr/>
        <p:txBody>
          <a:bodyPr/>
          <a:lstStyle/>
          <a:p>
            <a:fld id="{0182FF49-D91B-451F-ABFC-6E54D532B2A7}" type="slidenum">
              <a:rPr lang="en-US" smtClean="0"/>
              <a:t>17</a:t>
            </a:fld>
            <a:endParaRPr lang="en-US" dirty="0"/>
          </a:p>
        </p:txBody>
      </p:sp>
    </p:spTree>
    <p:extLst>
      <p:ext uri="{BB962C8B-B14F-4D97-AF65-F5344CB8AC3E}">
        <p14:creationId xmlns:p14="http://schemas.microsoft.com/office/powerpoint/2010/main" val="2226337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–A,C, 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any questions about student or facility qualifications? If not, we will discuss Work-Study Policies.]</a:t>
            </a:r>
          </a:p>
        </p:txBody>
      </p:sp>
      <p:sp>
        <p:nvSpPr>
          <p:cNvPr id="4" name="Slide Number Placeholder 3"/>
          <p:cNvSpPr>
            <a:spLocks noGrp="1"/>
          </p:cNvSpPr>
          <p:nvPr>
            <p:ph type="sldNum" sz="quarter" idx="5"/>
          </p:nvPr>
        </p:nvSpPr>
        <p:spPr/>
        <p:txBody>
          <a:bodyPr/>
          <a:lstStyle/>
          <a:p>
            <a:fld id="{0182FF49-D91B-451F-ABFC-6E54D532B2A7}" type="slidenum">
              <a:rPr lang="en-US" smtClean="0"/>
              <a:t>18</a:t>
            </a:fld>
            <a:endParaRPr lang="en-US" dirty="0"/>
          </a:p>
        </p:txBody>
      </p:sp>
    </p:spTree>
    <p:extLst>
      <p:ext uri="{BB962C8B-B14F-4D97-AF65-F5344CB8AC3E}">
        <p14:creationId xmlns:p14="http://schemas.microsoft.com/office/powerpoint/2010/main" val="1429659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Instructor Notes: </a:t>
            </a:r>
          </a:p>
          <a:p>
            <a:r>
              <a:rPr lang="en-US" sz="1200" i="1" kern="1200" dirty="0">
                <a:solidFill>
                  <a:schemeClr val="tx1"/>
                </a:solidFill>
                <a:effectLst/>
                <a:latin typeface="+mn-lt"/>
                <a:ea typeface="+mn-ea"/>
                <a:cs typeface="+mn-cs"/>
              </a:rPr>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This section contains 12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10 min (By the end of this section, you will be at 35min of 40min)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Students can only begin work after the VA has approved the contract and notified the site supervisor.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will discuss some of the contract provisions of being in the program in this section.</a:t>
            </a: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19</a:t>
            </a:fld>
            <a:endParaRPr lang="en-US" dirty="0"/>
          </a:p>
        </p:txBody>
      </p:sp>
    </p:spTree>
    <p:extLst>
      <p:ext uri="{BB962C8B-B14F-4D97-AF65-F5344CB8AC3E}">
        <p14:creationId xmlns:p14="http://schemas.microsoft.com/office/powerpoint/2010/main" val="282832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20</a:t>
            </a:fld>
            <a:endParaRPr lang="en-US" dirty="0"/>
          </a:p>
        </p:txBody>
      </p:sp>
    </p:spTree>
    <p:extLst>
      <p:ext uri="{BB962C8B-B14F-4D97-AF65-F5344CB8AC3E}">
        <p14:creationId xmlns:p14="http://schemas.microsoft.com/office/powerpoint/2010/main" val="563496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Title – Work-Study Contracts]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Explain what VA does after receiving your application</a:t>
            </a:r>
            <a:r>
              <a:rPr lang="en-US" i="1" dirty="0"/>
              <a:t>. Also explain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a:defRPr/>
            </a:pPr>
            <a:r>
              <a:rPr lang="en-US" altLang="en-US" i="0" dirty="0"/>
              <a:t>Remember: </a:t>
            </a:r>
            <a:r>
              <a:rPr lang="en-US" altLang="en-US" sz="1200" dirty="0"/>
              <a:t>Agreements may not begin earlier than 30 days before term, or end more than 30 days after term. Any hours worked prior to approval, after a contract ends, or are in excess of the approved hours </a:t>
            </a:r>
            <a:r>
              <a:rPr lang="en-US" altLang="en-US" sz="1200" b="1" dirty="0">
                <a:solidFill>
                  <a:srgbClr val="FF0000"/>
                </a:solidFill>
              </a:rPr>
              <a:t>CANNOT</a:t>
            </a:r>
            <a:r>
              <a:rPr lang="en-US" altLang="en-US" sz="1200" dirty="0"/>
              <a:t> be paid.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Any questions? With that said, let’s see if you have been following along…</a:t>
            </a: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21</a:t>
            </a:fld>
            <a:endParaRPr lang="en-US" dirty="0"/>
          </a:p>
        </p:txBody>
      </p:sp>
    </p:spTree>
    <p:extLst>
      <p:ext uri="{BB962C8B-B14F-4D97-AF65-F5344CB8AC3E}">
        <p14:creationId xmlns:p14="http://schemas.microsoft.com/office/powerpoint/2010/main" val="446510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Hours of Service</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[Instruction or Discussion –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the maximum hours of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Contract Dates are determined by qualifying term dates and the date of claim (date submitted by Site Supervisor). The  contract may be written for more than one qualifying term, up to one (1) year or a maximum of 1300 hours. Although covered </a:t>
            </a:r>
            <a:r>
              <a:rPr lang="en-US" altLang="en-US" sz="1200" dirty="0">
                <a:ea typeface="Georgia" pitchFamily="18" charset="0"/>
                <a:cs typeface="Georgia" pitchFamily="18" charset="0"/>
              </a:rPr>
              <a:t>under Worker’s Compensation laws for the duration of their Work-Study contract, they are not considered employees of the Department of Veteran Affairs.</a:t>
            </a: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0182FF49-D91B-451F-ABFC-6E54D532B2A7}" type="slidenum">
              <a:rPr lang="en-US" smtClean="0"/>
              <a:t>22</a:t>
            </a:fld>
            <a:endParaRPr lang="en-US" dirty="0"/>
          </a:p>
        </p:txBody>
      </p:sp>
    </p:spTree>
    <p:extLst>
      <p:ext uri="{BB962C8B-B14F-4D97-AF65-F5344CB8AC3E}">
        <p14:creationId xmlns:p14="http://schemas.microsoft.com/office/powerpoint/2010/main" val="3068861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Extensions </a:t>
            </a:r>
            <a:r>
              <a:rPr lang="en-US" sz="1200" kern="1200" dirty="0">
                <a:solidFill>
                  <a:schemeClr val="tx1"/>
                </a:solidFill>
                <a:effectLst/>
                <a:latin typeface="+mn-lt"/>
                <a:ea typeface="+mn-ea"/>
                <a:cs typeface="+mn-cs"/>
              </a:rPr>
              <a:t>(1 of 3)</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that there are three types of extensions, </a:t>
            </a:r>
            <a:r>
              <a:rPr lang="en-US" sz="1200" b="0" i="1" u="none" strike="noStrike" kern="1200" baseline="0" dirty="0">
                <a:solidFill>
                  <a:schemeClr val="tx1"/>
                </a:solidFill>
                <a:latin typeface="+mn-lt"/>
                <a:ea typeface="+mn-ea"/>
                <a:cs typeface="+mn-cs"/>
              </a:rPr>
              <a:t>Contract Extension, the Before-Zero Hour Extension and the After-Zero Hour Extension. When explaining contract extension, provide an example similar to the one below.  </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Contract extensions </a:t>
            </a:r>
            <a:r>
              <a:rPr lang="en-US" altLang="en-US" sz="1200" dirty="0">
                <a:ea typeface="Georgia" pitchFamily="18" charset="0"/>
                <a:cs typeface="Georgia" pitchFamily="18" charset="0"/>
              </a:rPr>
              <a:t>can be extended multiple times. </a:t>
            </a:r>
            <a:r>
              <a:rPr lang="en-US" sz="1200" b="0" i="0" u="none" strike="noStrike" kern="1200" baseline="0" dirty="0">
                <a:solidFill>
                  <a:schemeClr val="tx1"/>
                </a:solidFill>
                <a:latin typeface="+mn-lt"/>
                <a:ea typeface="+mn-ea"/>
                <a:cs typeface="+mn-cs"/>
              </a:rPr>
              <a:t>At no time may the student be allotted more hours to work during a contract.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Contract has been approved for the term </a:t>
            </a:r>
            <a:r>
              <a:rPr lang="en-US" sz="1200" b="1" i="0" u="none" strike="noStrike" kern="1200" baseline="0" dirty="0">
                <a:solidFill>
                  <a:schemeClr val="tx1"/>
                </a:solidFill>
                <a:latin typeface="+mn-lt"/>
                <a:ea typeface="+mn-ea"/>
                <a:cs typeface="+mn-cs"/>
              </a:rPr>
              <a:t>01/29/2019 </a:t>
            </a:r>
            <a:r>
              <a:rPr lang="en-US" sz="1200" b="0" i="0" u="none" strike="noStrike" kern="1200" baseline="0" dirty="0">
                <a:solidFill>
                  <a:schemeClr val="tx1"/>
                </a:solidFill>
                <a:latin typeface="+mn-lt"/>
                <a:ea typeface="+mn-ea"/>
                <a:cs typeface="+mn-cs"/>
              </a:rPr>
              <a:t>through </a:t>
            </a:r>
            <a:r>
              <a:rPr lang="en-US" sz="1200" b="1" i="0" u="none" strike="noStrike" kern="1200" baseline="0" dirty="0">
                <a:solidFill>
                  <a:schemeClr val="tx1"/>
                </a:solidFill>
                <a:latin typeface="+mn-lt"/>
                <a:ea typeface="+mn-ea"/>
                <a:cs typeface="+mn-cs"/>
              </a:rPr>
              <a:t>05/15/2019 </a:t>
            </a:r>
            <a:r>
              <a:rPr lang="en-US" sz="1200" b="0" i="0" u="none" strike="noStrike" kern="1200" baseline="0" dirty="0">
                <a:solidFill>
                  <a:schemeClr val="tx1"/>
                </a:solidFill>
                <a:latin typeface="+mn-lt"/>
                <a:ea typeface="+mn-ea"/>
                <a:cs typeface="+mn-cs"/>
              </a:rPr>
              <a:t>and has allotted the student </a:t>
            </a:r>
            <a:r>
              <a:rPr lang="en-US" sz="1200" b="1" i="0" u="none" strike="noStrike" kern="1200" baseline="0" dirty="0">
                <a:solidFill>
                  <a:schemeClr val="tx1"/>
                </a:solidFill>
                <a:latin typeface="+mn-lt"/>
                <a:ea typeface="+mn-ea"/>
                <a:cs typeface="+mn-cs"/>
              </a:rPr>
              <a:t>382 </a:t>
            </a:r>
            <a:r>
              <a:rPr lang="en-US" sz="1200" b="0" i="0" u="none" strike="noStrike" kern="1200" baseline="0" dirty="0">
                <a:solidFill>
                  <a:schemeClr val="tx1"/>
                </a:solidFill>
                <a:latin typeface="+mn-lt"/>
                <a:ea typeface="+mn-ea"/>
                <a:cs typeface="+mn-cs"/>
              </a:rPr>
              <a:t>hours to work by </a:t>
            </a:r>
            <a:r>
              <a:rPr lang="en-US" sz="1200" b="1" i="0" u="none" strike="noStrike" kern="1200" baseline="0" dirty="0">
                <a:solidFill>
                  <a:schemeClr val="tx1"/>
                </a:solidFill>
                <a:latin typeface="+mn-lt"/>
                <a:ea typeface="+mn-ea"/>
                <a:cs typeface="+mn-cs"/>
              </a:rPr>
              <a:t>05/15/2019</a:t>
            </a:r>
            <a:r>
              <a:rPr lang="en-US" sz="1200" b="0" i="0" u="none" strike="noStrike" kern="1200" baseline="0" dirty="0">
                <a:solidFill>
                  <a:schemeClr val="tx1"/>
                </a:solidFill>
                <a:latin typeface="+mn-lt"/>
                <a:ea typeface="+mn-ea"/>
                <a:cs typeface="+mn-cs"/>
              </a:rPr>
              <a:t>. The student has worked all </a:t>
            </a:r>
            <a:r>
              <a:rPr lang="en-US" sz="1200" b="1" i="0" u="none" strike="noStrike" kern="1200" baseline="0" dirty="0">
                <a:solidFill>
                  <a:schemeClr val="tx1"/>
                </a:solidFill>
                <a:latin typeface="+mn-lt"/>
                <a:ea typeface="+mn-ea"/>
                <a:cs typeface="+mn-cs"/>
              </a:rPr>
              <a:t>382 </a:t>
            </a:r>
            <a:r>
              <a:rPr lang="en-US" sz="1200" b="0" i="0" u="none" strike="noStrike" kern="1200" baseline="0" dirty="0">
                <a:solidFill>
                  <a:schemeClr val="tx1"/>
                </a:solidFill>
                <a:latin typeface="+mn-lt"/>
                <a:ea typeface="+mn-ea"/>
                <a:cs typeface="+mn-cs"/>
              </a:rPr>
              <a:t>hours by </a:t>
            </a:r>
            <a:r>
              <a:rPr lang="en-US" sz="1200" b="1" i="0" u="none" strike="noStrike" kern="1200" baseline="0" dirty="0">
                <a:solidFill>
                  <a:schemeClr val="tx1"/>
                </a:solidFill>
                <a:latin typeface="+mn-lt"/>
                <a:ea typeface="+mn-ea"/>
                <a:cs typeface="+mn-cs"/>
              </a:rPr>
              <a:t>04/30/2019</a:t>
            </a:r>
            <a:r>
              <a:rPr lang="en-US" sz="1200" b="0" i="0" u="none" strike="noStrike" kern="1200" baseline="0" dirty="0">
                <a:solidFill>
                  <a:schemeClr val="tx1"/>
                </a:solidFill>
                <a:latin typeface="+mn-lt"/>
                <a:ea typeface="+mn-ea"/>
                <a:cs typeface="+mn-cs"/>
              </a:rPr>
              <a:t>. There will not be any new hours allotted until after the contact ends on </a:t>
            </a:r>
            <a:r>
              <a:rPr lang="en-US" sz="1200" b="1" i="0" u="none" strike="noStrike" kern="1200" baseline="0" dirty="0">
                <a:solidFill>
                  <a:schemeClr val="tx1"/>
                </a:solidFill>
                <a:latin typeface="+mn-lt"/>
                <a:ea typeface="+mn-ea"/>
                <a:cs typeface="+mn-cs"/>
              </a:rPr>
              <a:t>05/15/2019</a:t>
            </a:r>
            <a:r>
              <a:rPr lang="en-US" sz="1200" b="0" i="0" u="none" strike="noStrike" kern="1200" baseline="0" dirty="0">
                <a:solidFill>
                  <a:schemeClr val="tx1"/>
                </a:solidFill>
                <a:latin typeface="+mn-lt"/>
                <a:ea typeface="+mn-ea"/>
                <a:cs typeface="+mn-cs"/>
              </a:rPr>
              <a:t>. Depending on the student eligibility. </a:t>
            </a: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23</a:t>
            </a:fld>
            <a:endParaRPr lang="en-US" dirty="0"/>
          </a:p>
        </p:txBody>
      </p:sp>
    </p:spTree>
    <p:extLst>
      <p:ext uri="{BB962C8B-B14F-4D97-AF65-F5344CB8AC3E}">
        <p14:creationId xmlns:p14="http://schemas.microsoft.com/office/powerpoint/2010/main" val="77611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Extensions </a:t>
            </a:r>
            <a:r>
              <a:rPr lang="en-US" sz="1200" kern="1200" dirty="0">
                <a:solidFill>
                  <a:schemeClr val="tx1"/>
                </a:solidFill>
                <a:effectLst/>
                <a:latin typeface="+mn-lt"/>
                <a:ea typeface="+mn-ea"/>
                <a:cs typeface="+mn-cs"/>
              </a:rPr>
              <a:t>(2 of 3)</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that there are three types of extensions, </a:t>
            </a:r>
            <a:r>
              <a:rPr lang="en-US" sz="1200" b="0" i="1" u="none" strike="noStrike" kern="1200" baseline="0" dirty="0">
                <a:solidFill>
                  <a:schemeClr val="tx1"/>
                </a:solidFill>
                <a:latin typeface="+mn-lt"/>
                <a:ea typeface="+mn-ea"/>
                <a:cs typeface="+mn-cs"/>
              </a:rPr>
              <a:t>Contract Extension, the Before-Zero Hour Extension and the After-Zero Hour Extension. When explaining Before-Zero extension, let them know that the student may start working once the Site Supervisor receives the new Work-Study’s contract packet, </a:t>
            </a:r>
            <a:r>
              <a:rPr lang="en-US" sz="1200" b="1" i="1" u="none" strike="noStrike" kern="1200" baseline="0" dirty="0">
                <a:solidFill>
                  <a:schemeClr val="tx1"/>
                </a:solidFill>
                <a:latin typeface="+mn-lt"/>
                <a:ea typeface="+mn-ea"/>
                <a:cs typeface="+mn-cs"/>
              </a:rPr>
              <a:t>NOT BEFORE</a:t>
            </a:r>
            <a:r>
              <a:rPr lang="en-US" sz="1200" b="0" i="1" u="none" strike="noStrike" kern="1200" baseline="0" dirty="0">
                <a:solidFill>
                  <a:schemeClr val="tx1"/>
                </a:solidFill>
                <a:latin typeface="+mn-lt"/>
                <a:ea typeface="+mn-ea"/>
                <a:cs typeface="+mn-cs"/>
              </a:rPr>
              <a:t>.  There is an example below for clarification.</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0" i="0" u="none" strike="noStrike" kern="1200" baseline="0" dirty="0">
                <a:solidFill>
                  <a:schemeClr val="tx1"/>
                </a:solidFill>
                <a:latin typeface="+mn-lt"/>
                <a:ea typeface="+mn-ea"/>
                <a:cs typeface="+mn-cs"/>
              </a:rPr>
              <a:t>If the student already has a contract that ends after the request has been submitted and processed, this Extension may start the day following the END DATE of current contract or up to 30 days before the beginning of the next term and will end the last day of the new enrollment, also known as the new END DATE noted on the new timecard and agreement.  </a:t>
            </a:r>
          </a:p>
          <a:p>
            <a:endParaRPr lang="en-US" sz="1200" b="0" i="0" u="none" strike="noStrike" kern="1200" baseline="0" dirty="0">
              <a:solidFill>
                <a:schemeClr val="tx1"/>
              </a:solidFill>
              <a:latin typeface="+mn-lt"/>
              <a:ea typeface="+mn-ea"/>
              <a:cs typeface="+mn-cs"/>
            </a:endParaRPr>
          </a:p>
          <a:p>
            <a:r>
              <a:rPr lang="en-US" sz="1200" b="0" i="0" u="sng" strike="noStrike" kern="1200" baseline="0" dirty="0">
                <a:solidFill>
                  <a:schemeClr val="tx1"/>
                </a:solidFill>
                <a:latin typeface="+mn-lt"/>
                <a:ea typeface="+mn-ea"/>
                <a:cs typeface="+mn-cs"/>
              </a:rPr>
              <a:t>For Example</a:t>
            </a:r>
            <a:r>
              <a:rPr lang="en-US" sz="1200" b="0" i="0" u="none" strike="noStrike" kern="1200" baseline="0" dirty="0">
                <a:solidFill>
                  <a:schemeClr val="tx1"/>
                </a:solidFill>
                <a:latin typeface="+mn-lt"/>
                <a:ea typeface="+mn-ea"/>
                <a:cs typeface="+mn-cs"/>
              </a:rPr>
              <a:t>: Contract has been approved for the term </a:t>
            </a:r>
            <a:r>
              <a:rPr lang="en-US" sz="1200" b="1" i="0" u="none" strike="noStrike" kern="1200" baseline="0" dirty="0">
                <a:solidFill>
                  <a:schemeClr val="tx1"/>
                </a:solidFill>
                <a:latin typeface="+mn-lt"/>
                <a:ea typeface="+mn-ea"/>
                <a:cs typeface="+mn-cs"/>
              </a:rPr>
              <a:t>01/29/2019 </a:t>
            </a:r>
            <a:r>
              <a:rPr lang="en-US" sz="1200" b="0" i="0" u="none" strike="noStrike" kern="1200" baseline="0" dirty="0">
                <a:solidFill>
                  <a:schemeClr val="tx1"/>
                </a:solidFill>
                <a:latin typeface="+mn-lt"/>
                <a:ea typeface="+mn-ea"/>
                <a:cs typeface="+mn-cs"/>
              </a:rPr>
              <a:t>through </a:t>
            </a:r>
            <a:r>
              <a:rPr lang="en-US" sz="1200" b="1" i="0" u="none" strike="noStrike" kern="1200" baseline="0" dirty="0">
                <a:solidFill>
                  <a:schemeClr val="tx1"/>
                </a:solidFill>
                <a:latin typeface="+mn-lt"/>
                <a:ea typeface="+mn-ea"/>
                <a:cs typeface="+mn-cs"/>
              </a:rPr>
              <a:t>05/15/2019 </a:t>
            </a:r>
            <a:r>
              <a:rPr lang="en-US" sz="1200" b="0" i="0" u="none" strike="noStrike" kern="1200" baseline="0" dirty="0">
                <a:solidFill>
                  <a:schemeClr val="tx1"/>
                </a:solidFill>
                <a:latin typeface="+mn-lt"/>
                <a:ea typeface="+mn-ea"/>
                <a:cs typeface="+mn-cs"/>
              </a:rPr>
              <a:t>and has allotted the student </a:t>
            </a:r>
            <a:r>
              <a:rPr lang="en-US" sz="1200" b="1" i="0" u="none" strike="noStrike" kern="1200" baseline="0" dirty="0">
                <a:solidFill>
                  <a:schemeClr val="tx1"/>
                </a:solidFill>
                <a:latin typeface="+mn-lt"/>
                <a:ea typeface="+mn-ea"/>
                <a:cs typeface="+mn-cs"/>
              </a:rPr>
              <a:t>382 </a:t>
            </a:r>
            <a:r>
              <a:rPr lang="en-US" sz="1200" b="0" i="0" u="none" strike="noStrike" kern="1200" baseline="0" dirty="0">
                <a:solidFill>
                  <a:schemeClr val="tx1"/>
                </a:solidFill>
                <a:latin typeface="+mn-lt"/>
                <a:ea typeface="+mn-ea"/>
                <a:cs typeface="+mn-cs"/>
              </a:rPr>
              <a:t>hours to work by </a:t>
            </a:r>
            <a:r>
              <a:rPr lang="en-US" sz="1200" b="1" i="0" u="none" strike="noStrike" kern="1200" baseline="0" dirty="0">
                <a:solidFill>
                  <a:schemeClr val="tx1"/>
                </a:solidFill>
                <a:latin typeface="+mn-lt"/>
                <a:ea typeface="+mn-ea"/>
                <a:cs typeface="+mn-cs"/>
              </a:rPr>
              <a:t>05/15/2019</a:t>
            </a:r>
            <a:r>
              <a:rPr lang="en-US" sz="1200" b="0" i="0" u="none" strike="noStrike" kern="1200" baseline="0" dirty="0">
                <a:solidFill>
                  <a:schemeClr val="tx1"/>
                </a:solidFill>
                <a:latin typeface="+mn-lt"/>
                <a:ea typeface="+mn-ea"/>
                <a:cs typeface="+mn-cs"/>
              </a:rPr>
              <a:t>. The student has worked all </a:t>
            </a:r>
            <a:r>
              <a:rPr lang="en-US" sz="1200" b="1" i="0" u="none" strike="noStrike" kern="1200" baseline="0" dirty="0">
                <a:solidFill>
                  <a:schemeClr val="tx1"/>
                </a:solidFill>
                <a:latin typeface="+mn-lt"/>
                <a:ea typeface="+mn-ea"/>
                <a:cs typeface="+mn-cs"/>
              </a:rPr>
              <a:t>382 </a:t>
            </a:r>
            <a:r>
              <a:rPr lang="en-US" sz="1200" b="0" i="0" u="none" strike="noStrike" kern="1200" baseline="0" dirty="0">
                <a:solidFill>
                  <a:schemeClr val="tx1"/>
                </a:solidFill>
                <a:latin typeface="+mn-lt"/>
                <a:ea typeface="+mn-ea"/>
                <a:cs typeface="+mn-cs"/>
              </a:rPr>
              <a:t>hours by </a:t>
            </a:r>
            <a:r>
              <a:rPr lang="en-US" sz="1200" b="1" i="0" u="none" strike="noStrike" kern="1200" baseline="0" dirty="0">
                <a:solidFill>
                  <a:schemeClr val="tx1"/>
                </a:solidFill>
                <a:latin typeface="+mn-lt"/>
                <a:ea typeface="+mn-ea"/>
                <a:cs typeface="+mn-cs"/>
              </a:rPr>
              <a:t>04/30/2019</a:t>
            </a:r>
            <a:r>
              <a:rPr lang="en-US" sz="1200" b="0" i="0" u="none" strike="noStrike" kern="1200" baseline="0" dirty="0">
                <a:solidFill>
                  <a:schemeClr val="tx1"/>
                </a:solidFill>
                <a:latin typeface="+mn-lt"/>
                <a:ea typeface="+mn-ea"/>
                <a:cs typeface="+mn-cs"/>
              </a:rPr>
              <a:t>. There will not be any new hours allotted until after the contact ends on </a:t>
            </a:r>
            <a:r>
              <a:rPr lang="en-US" sz="1200" b="1" i="0" u="none" strike="noStrike" kern="1200" baseline="0" dirty="0">
                <a:solidFill>
                  <a:schemeClr val="tx1"/>
                </a:solidFill>
                <a:latin typeface="+mn-lt"/>
                <a:ea typeface="+mn-ea"/>
                <a:cs typeface="+mn-cs"/>
              </a:rPr>
              <a:t>05/15/2019</a:t>
            </a:r>
            <a:r>
              <a:rPr lang="en-US" sz="1200" b="0" i="0" u="none" strike="noStrike" kern="1200" baseline="0" dirty="0">
                <a:solidFill>
                  <a:schemeClr val="tx1"/>
                </a:solidFill>
                <a:latin typeface="+mn-lt"/>
                <a:ea typeface="+mn-ea"/>
                <a:cs typeface="+mn-cs"/>
              </a:rPr>
              <a:t>. Depending on the student eligibility. </a:t>
            </a: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24</a:t>
            </a:fld>
            <a:endParaRPr lang="en-US" dirty="0"/>
          </a:p>
        </p:txBody>
      </p:sp>
    </p:spTree>
    <p:extLst>
      <p:ext uri="{BB962C8B-B14F-4D97-AF65-F5344CB8AC3E}">
        <p14:creationId xmlns:p14="http://schemas.microsoft.com/office/powerpoint/2010/main" val="21905225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Extensions </a:t>
            </a:r>
            <a:r>
              <a:rPr lang="en-US" sz="1200" kern="1200" dirty="0">
                <a:solidFill>
                  <a:schemeClr val="tx1"/>
                </a:solidFill>
                <a:effectLst/>
                <a:latin typeface="+mn-lt"/>
                <a:ea typeface="+mn-ea"/>
                <a:cs typeface="+mn-cs"/>
              </a:rPr>
              <a:t>(3 of 3)</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that there are three types of extensions, </a:t>
            </a:r>
            <a:r>
              <a:rPr lang="en-US" sz="1200" b="0" i="1" u="none" strike="noStrike" kern="1200" baseline="0" dirty="0">
                <a:solidFill>
                  <a:schemeClr val="tx1"/>
                </a:solidFill>
                <a:latin typeface="+mn-lt"/>
                <a:ea typeface="+mn-ea"/>
                <a:cs typeface="+mn-cs"/>
              </a:rPr>
              <a:t>Contract Extension, the Before-Zero Hour Extension and the After-Zero Hour Extension. When explaining After-Zero extension, let them know that the student may start working once the Site Supervisor receives the new Work-Study’s contract packet, </a:t>
            </a:r>
            <a:r>
              <a:rPr lang="en-US" sz="1200" b="1" i="1" u="none" strike="noStrike" kern="1200" baseline="0" dirty="0">
                <a:solidFill>
                  <a:schemeClr val="tx1"/>
                </a:solidFill>
                <a:latin typeface="+mn-lt"/>
                <a:ea typeface="+mn-ea"/>
                <a:cs typeface="+mn-cs"/>
              </a:rPr>
              <a:t>NOT BEFORE</a:t>
            </a:r>
            <a:r>
              <a:rPr lang="en-US" sz="1200" b="0" i="1" u="none" strike="noStrike" kern="1200" baseline="0" dirty="0">
                <a:solidFill>
                  <a:schemeClr val="tx1"/>
                </a:solidFill>
                <a:latin typeface="+mn-lt"/>
                <a:ea typeface="+mn-ea"/>
                <a:cs typeface="+mn-cs"/>
              </a:rPr>
              <a:t>.  Provide an example.</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0" i="0" u="none" strike="noStrike" kern="1200" baseline="0" dirty="0">
                <a:solidFill>
                  <a:schemeClr val="tx1"/>
                </a:solidFill>
                <a:latin typeface="+mn-lt"/>
                <a:ea typeface="+mn-ea"/>
                <a:cs typeface="+mn-cs"/>
              </a:rPr>
              <a:t>The student will be required to continue keeping cumulative hours from previous Time Record as they fill out the After-Zero Hour Extension Time Record. </a:t>
            </a:r>
            <a:r>
              <a:rPr lang="en-US" sz="1200" b="1" i="0" u="none" strike="noStrike" kern="1200" baseline="0" dirty="0">
                <a:solidFill>
                  <a:schemeClr val="tx1"/>
                </a:solidFill>
                <a:latin typeface="+mn-lt"/>
                <a:ea typeface="+mn-ea"/>
                <a:cs typeface="+mn-cs"/>
              </a:rPr>
              <a:t>PLEASE DO NOT ALLOW STUDENT TO WORK BEFORE YOU RECEIVE THE AFTER ZERO TIME RECORD!! </a:t>
            </a:r>
            <a:r>
              <a:rPr lang="en-US" dirty="0"/>
              <a:t>]</a:t>
            </a:r>
          </a:p>
          <a:p>
            <a:endParaRPr lang="en-US" dirty="0"/>
          </a:p>
          <a:p>
            <a:r>
              <a:rPr lang="en-US" dirty="0"/>
              <a:t>Questions on how extensions work? If not let’s talk about how work-study payments are made.</a:t>
            </a:r>
          </a:p>
        </p:txBody>
      </p:sp>
      <p:sp>
        <p:nvSpPr>
          <p:cNvPr id="4" name="Slide Number Placeholder 3"/>
          <p:cNvSpPr>
            <a:spLocks noGrp="1"/>
          </p:cNvSpPr>
          <p:nvPr>
            <p:ph type="sldNum" sz="quarter" idx="5"/>
          </p:nvPr>
        </p:nvSpPr>
        <p:spPr/>
        <p:txBody>
          <a:bodyPr/>
          <a:lstStyle/>
          <a:p>
            <a:fld id="{0182FF49-D91B-451F-ABFC-6E54D532B2A7}" type="slidenum">
              <a:rPr lang="en-US" smtClean="0"/>
              <a:t>25</a:t>
            </a:fld>
            <a:endParaRPr lang="en-US" dirty="0"/>
          </a:p>
        </p:txBody>
      </p:sp>
    </p:spTree>
    <p:extLst>
      <p:ext uri="{BB962C8B-B14F-4D97-AF65-F5344CB8AC3E}">
        <p14:creationId xmlns:p14="http://schemas.microsoft.com/office/powerpoint/2010/main" val="2257705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Work-Study Payments.]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how payments are processed. Give an example about 50 hours similar to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baseline="0" dirty="0">
                <a:solidFill>
                  <a:schemeClr val="tx1"/>
                </a:solidFill>
                <a:latin typeface="+mn-lt"/>
                <a:ea typeface="+mn-ea"/>
                <a:cs typeface="+mn-cs"/>
              </a:rPr>
              <a:t>For example: </a:t>
            </a:r>
            <a:r>
              <a:rPr lang="en-US" sz="1200" b="0" i="0" u="none" strike="noStrike" kern="1200" baseline="0" dirty="0">
                <a:solidFill>
                  <a:schemeClr val="tx1"/>
                </a:solidFill>
                <a:latin typeface="+mn-lt"/>
                <a:ea typeface="+mn-ea"/>
                <a:cs typeface="+mn-cs"/>
              </a:rPr>
              <a:t>The Site Supervisor will submit the time record at the end of the student’s first 50 hours worked, then at the end of 100 hours, 150 hours, and so on. The final time record may be for less than 50 hours if less than 50 hours remain to complete the contract, or if the Work-Study contract is terminated before completion of all hours.</a:t>
            </a: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26</a:t>
            </a:fld>
            <a:endParaRPr lang="en-US" dirty="0"/>
          </a:p>
        </p:txBody>
      </p:sp>
    </p:spTree>
    <p:extLst>
      <p:ext uri="{BB962C8B-B14F-4D97-AF65-F5344CB8AC3E}">
        <p14:creationId xmlns:p14="http://schemas.microsoft.com/office/powerpoint/2010/main" val="33613344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Advanced Pay.]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Explain the Advance Pay policy</a:t>
            </a:r>
            <a:r>
              <a:rPr lang="en-US" i="1"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It’s important to know that if your student requested Advanced Payment the student must sign the contract as soon as possible so that the advancement can be released.  The site supervisor is responsible for returning a copy of the signed contract to VA. This advance payment will not be processed until the VA Work-Study Department has received the signed contract. </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5"/>
          </p:nvPr>
        </p:nvSpPr>
        <p:spPr/>
        <p:txBody>
          <a:bodyPr/>
          <a:lstStyle/>
          <a:p>
            <a:fld id="{0182FF49-D91B-451F-ABFC-6E54D532B2A7}" type="slidenum">
              <a:rPr lang="en-US" smtClean="0"/>
              <a:t>27</a:t>
            </a:fld>
            <a:endParaRPr lang="en-US" dirty="0"/>
          </a:p>
        </p:txBody>
      </p:sp>
    </p:spTree>
    <p:extLst>
      <p:ext uri="{BB962C8B-B14F-4D97-AF65-F5344CB8AC3E}">
        <p14:creationId xmlns:p14="http://schemas.microsoft.com/office/powerpoint/2010/main" val="1178053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Reduction or Terminations.]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Explain student enrollment reductions and withdrawals.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any questions about what it takes to be stay qualified in the work-study program? Let’s review…]</a:t>
            </a:r>
          </a:p>
        </p:txBody>
      </p:sp>
      <p:sp>
        <p:nvSpPr>
          <p:cNvPr id="4" name="Slide Number Placeholder 3"/>
          <p:cNvSpPr>
            <a:spLocks noGrp="1"/>
          </p:cNvSpPr>
          <p:nvPr>
            <p:ph type="sldNum" sz="quarter" idx="5"/>
          </p:nvPr>
        </p:nvSpPr>
        <p:spPr/>
        <p:txBody>
          <a:bodyPr/>
          <a:lstStyle/>
          <a:p>
            <a:fld id="{0182FF49-D91B-451F-ABFC-6E54D532B2A7}" type="slidenum">
              <a:rPr lang="en-US" smtClean="0"/>
              <a:t>28</a:t>
            </a:fld>
            <a:endParaRPr lang="en-US" dirty="0"/>
          </a:p>
        </p:txBody>
      </p:sp>
    </p:spTree>
    <p:extLst>
      <p:ext uri="{BB962C8B-B14F-4D97-AF65-F5344CB8AC3E}">
        <p14:creationId xmlns:p14="http://schemas.microsoft.com/office/powerpoint/2010/main" val="3335313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t>
            </a:r>
          </a:p>
        </p:txBody>
      </p:sp>
      <p:sp>
        <p:nvSpPr>
          <p:cNvPr id="4" name="Slide Number Placeholder 3"/>
          <p:cNvSpPr>
            <a:spLocks noGrp="1"/>
          </p:cNvSpPr>
          <p:nvPr>
            <p:ph type="sldNum" sz="quarter" idx="5"/>
          </p:nvPr>
        </p:nvSpPr>
        <p:spPr/>
        <p:txBody>
          <a:bodyPr/>
          <a:lstStyle/>
          <a:p>
            <a:fld id="{0182FF49-D91B-451F-ABFC-6E54D532B2A7}" type="slidenum">
              <a:rPr lang="en-US" smtClean="0"/>
              <a:t>29</a:t>
            </a:fld>
            <a:endParaRPr lang="en-US" dirty="0"/>
          </a:p>
        </p:txBody>
      </p:sp>
    </p:spTree>
    <p:extLst>
      <p:ext uri="{BB962C8B-B14F-4D97-AF65-F5344CB8AC3E}">
        <p14:creationId xmlns:p14="http://schemas.microsoft.com/office/powerpoint/2010/main" val="7125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a:t>
            </a:r>
            <a:r>
              <a:rPr lang="en-US" sz="1200" kern="1200" dirty="0">
                <a:solidFill>
                  <a:schemeClr val="tx1"/>
                </a:solidFill>
                <a:effectLst/>
                <a:latin typeface="+mn-lt"/>
                <a:ea typeface="+mn-ea"/>
                <a:cs typeface="+mn-cs"/>
              </a:rPr>
              <a:t>Section Review</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–A,B,D]</a:t>
            </a:r>
          </a:p>
        </p:txBody>
      </p:sp>
      <p:sp>
        <p:nvSpPr>
          <p:cNvPr id="4" name="Slide Number Placeholder 3"/>
          <p:cNvSpPr>
            <a:spLocks noGrp="1"/>
          </p:cNvSpPr>
          <p:nvPr>
            <p:ph type="sldNum" sz="quarter" idx="5"/>
          </p:nvPr>
        </p:nvSpPr>
        <p:spPr/>
        <p:txBody>
          <a:bodyPr/>
          <a:lstStyle/>
          <a:p>
            <a:fld id="{0182FF49-D91B-451F-ABFC-6E54D532B2A7}" type="slidenum">
              <a:rPr lang="en-US" smtClean="0"/>
              <a:t>30</a:t>
            </a:fld>
            <a:endParaRPr lang="en-US" dirty="0"/>
          </a:p>
        </p:txBody>
      </p:sp>
    </p:spTree>
    <p:extLst>
      <p:ext uri="{BB962C8B-B14F-4D97-AF65-F5344CB8AC3E}">
        <p14:creationId xmlns:p14="http://schemas.microsoft.com/office/powerpoint/2010/main" val="3699578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Section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t>
            </a:r>
          </a:p>
        </p:txBody>
      </p:sp>
      <p:sp>
        <p:nvSpPr>
          <p:cNvPr id="4" name="Slide Number Placeholder 3"/>
          <p:cNvSpPr>
            <a:spLocks noGrp="1"/>
          </p:cNvSpPr>
          <p:nvPr>
            <p:ph type="sldNum" sz="quarter" idx="5"/>
          </p:nvPr>
        </p:nvSpPr>
        <p:spPr/>
        <p:txBody>
          <a:bodyPr/>
          <a:lstStyle/>
          <a:p>
            <a:fld id="{0182FF49-D91B-451F-ABFC-6E54D532B2A7}" type="slidenum">
              <a:rPr lang="en-US" smtClean="0"/>
              <a:t>31</a:t>
            </a:fld>
            <a:endParaRPr lang="en-US" dirty="0"/>
          </a:p>
        </p:txBody>
      </p:sp>
    </p:spTree>
    <p:extLst>
      <p:ext uri="{BB962C8B-B14F-4D97-AF65-F5344CB8AC3E}">
        <p14:creationId xmlns:p14="http://schemas.microsoft.com/office/powerpoint/2010/main" val="3436147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Section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False]</a:t>
            </a:r>
          </a:p>
        </p:txBody>
      </p:sp>
      <p:sp>
        <p:nvSpPr>
          <p:cNvPr id="4" name="Slide Number Placeholder 3"/>
          <p:cNvSpPr>
            <a:spLocks noGrp="1"/>
          </p:cNvSpPr>
          <p:nvPr>
            <p:ph type="sldNum" sz="quarter" idx="5"/>
          </p:nvPr>
        </p:nvSpPr>
        <p:spPr/>
        <p:txBody>
          <a:bodyPr/>
          <a:lstStyle/>
          <a:p>
            <a:fld id="{0182FF49-D91B-451F-ABFC-6E54D532B2A7}" type="slidenum">
              <a:rPr lang="en-US" smtClean="0"/>
              <a:t>32</a:t>
            </a:fld>
            <a:endParaRPr lang="en-US" dirty="0"/>
          </a:p>
        </p:txBody>
      </p:sp>
    </p:spTree>
    <p:extLst>
      <p:ext uri="{BB962C8B-B14F-4D97-AF65-F5344CB8AC3E}">
        <p14:creationId xmlns:p14="http://schemas.microsoft.com/office/powerpoint/2010/main" val="450497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Instructor Notes: </a:t>
            </a:r>
          </a:p>
          <a:p>
            <a:r>
              <a:rPr lang="en-US" sz="1200" i="1" kern="1200" dirty="0">
                <a:solidFill>
                  <a:schemeClr val="tx1"/>
                </a:solidFill>
                <a:effectLst/>
                <a:latin typeface="+mn-lt"/>
                <a:ea typeface="+mn-ea"/>
                <a:cs typeface="+mn-cs"/>
              </a:rPr>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This section contains 12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10 min (By the end of this section, you will be at 35min of 40min)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Students can only begin work after the VA has approved the contract and notified the site supervisor.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will discuss some of the contract provisions of being in the program in this section.</a:t>
            </a:r>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34</a:t>
            </a:fld>
            <a:endParaRPr lang="en-US" dirty="0"/>
          </a:p>
        </p:txBody>
      </p:sp>
    </p:spTree>
    <p:extLst>
      <p:ext uri="{BB962C8B-B14F-4D97-AF65-F5344CB8AC3E}">
        <p14:creationId xmlns:p14="http://schemas.microsoft.com/office/powerpoint/2010/main" val="1103605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H.R. 6322, “Student Veteran Coronavirus Response Act of 2020”, 116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Congress, 2nd Session…by reason of such emergency situation…regardless of the inability of the individual to perform the work-study activities due to the emergency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law authorizes VA to pay otherwise eligible Work Study students 25 hours per week </a:t>
            </a:r>
            <a:r>
              <a:rPr lang="en-US" sz="1200" i="1" kern="1200" dirty="0">
                <a:solidFill>
                  <a:schemeClr val="tx1"/>
                </a:solidFill>
                <a:effectLst/>
                <a:latin typeface="+mn-lt"/>
                <a:ea typeface="+mn-ea"/>
                <a:cs typeface="+mn-cs"/>
              </a:rPr>
              <a:t>only </a:t>
            </a:r>
            <a:r>
              <a:rPr lang="en-US" sz="1200" kern="1200" dirty="0">
                <a:solidFill>
                  <a:schemeClr val="tx1"/>
                </a:solidFill>
                <a:effectLst/>
                <a:latin typeface="+mn-lt"/>
                <a:ea typeface="+mn-ea"/>
                <a:cs typeface="+mn-cs"/>
              </a:rPr>
              <a:t>for COVID related reasons through December 21, 2020. The COVID related concern can be school specific or based on the student’s personal circumstances</a:t>
            </a:r>
          </a:p>
          <a:p>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35</a:t>
            </a:fld>
            <a:endParaRPr lang="en-US" dirty="0"/>
          </a:p>
        </p:txBody>
      </p:sp>
    </p:spTree>
    <p:extLst>
      <p:ext uri="{BB962C8B-B14F-4D97-AF65-F5344CB8AC3E}">
        <p14:creationId xmlns:p14="http://schemas.microsoft.com/office/powerpoint/2010/main" val="733613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 For example, students who were not in receipt of Work Study payment on March 1, 2020 because they left the work site shall not receive this continuation of payment.  </a:t>
            </a:r>
          </a:p>
          <a:p>
            <a:endParaRPr lang="en-US" dirty="0"/>
          </a:p>
          <a:p>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 E.G. the site is closed, work was limited to interaction with others, etc.</a:t>
            </a:r>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36</a:t>
            </a:fld>
            <a:endParaRPr lang="en-US" dirty="0"/>
          </a:p>
        </p:txBody>
      </p:sp>
    </p:spTree>
    <p:extLst>
      <p:ext uri="{BB962C8B-B14F-4D97-AF65-F5344CB8AC3E}">
        <p14:creationId xmlns:p14="http://schemas.microsoft.com/office/powerpoint/2010/main" val="21577310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a:t>
            </a:r>
            <a:r>
              <a:rPr lang="en-US" baseline="30000" dirty="0"/>
              <a:t>st</a:t>
            </a:r>
            <a:r>
              <a:rPr lang="en-US" dirty="0"/>
              <a:t> - Site Supervisors will continue to verify hours worked as before. Students will be paid as hours are submitted and verified.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 You must continue to add subsequent dates to the time record (using the </a:t>
            </a:r>
            <a:r>
              <a:rPr lang="en-US" sz="1200" b="1" kern="1200" dirty="0">
                <a:solidFill>
                  <a:schemeClr val="tx1"/>
                </a:solidFill>
                <a:effectLst/>
                <a:latin typeface="+mn-lt"/>
                <a:ea typeface="+mn-ea"/>
                <a:cs typeface="+mn-cs"/>
              </a:rPr>
              <a:t>COVID </a:t>
            </a:r>
            <a:r>
              <a:rPr lang="en-US" sz="1200" kern="1200" dirty="0">
                <a:solidFill>
                  <a:schemeClr val="tx1"/>
                </a:solidFill>
                <a:effectLst/>
                <a:latin typeface="+mn-lt"/>
                <a:ea typeface="+mn-ea"/>
                <a:cs typeface="+mn-cs"/>
              </a:rPr>
              <a:t>remark) as needed until normal work resumes or the student’s contract ends. </a:t>
            </a:r>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37</a:t>
            </a:fld>
            <a:endParaRPr lang="en-US" dirty="0"/>
          </a:p>
        </p:txBody>
      </p:sp>
    </p:spTree>
    <p:extLst>
      <p:ext uri="{BB962C8B-B14F-4D97-AF65-F5344CB8AC3E}">
        <p14:creationId xmlns:p14="http://schemas.microsoft.com/office/powerpoint/2010/main" val="33934761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 Those offices make the final determination on all unemployment benefits.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 E.G. the student sent their supervisor an email when logging in and out; the Site Supervisor verifies the completed work submitted that the student did complete the tasks within the timeframe indicated on the timecard; the site has a virtual tracking system of when the student is actively logged into a computer system and working, etc.).</a:t>
            </a:r>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38</a:t>
            </a:fld>
            <a:endParaRPr lang="en-US" dirty="0"/>
          </a:p>
        </p:txBody>
      </p:sp>
    </p:spTree>
    <p:extLst>
      <p:ext uri="{BB962C8B-B14F-4D97-AF65-F5344CB8AC3E}">
        <p14:creationId xmlns:p14="http://schemas.microsoft.com/office/powerpoint/2010/main" val="6142216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 Those offices make the final determination on all unemployment benefits.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 E.G. the student sent their supervisor an email when logging in and out; the Site Supervisor verifies the completed work submitted that the student did complete the tasks within the timeframe indicated on the timecard; the site has a virtual tracking system of when the student is actively logged into a computer system and working, etc.).</a:t>
            </a:r>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39</a:t>
            </a:fld>
            <a:endParaRPr lang="en-US" dirty="0"/>
          </a:p>
        </p:txBody>
      </p:sp>
    </p:spTree>
    <p:extLst>
      <p:ext uri="{BB962C8B-B14F-4D97-AF65-F5344CB8AC3E}">
        <p14:creationId xmlns:p14="http://schemas.microsoft.com/office/powerpoint/2010/main" val="1105004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E3D45-84EE-4D28-BADB-1589FC967091}" type="slidenum">
              <a:rPr lang="en-US" smtClean="0"/>
              <a:t>40</a:t>
            </a:fld>
            <a:endParaRPr lang="en-US" dirty="0"/>
          </a:p>
        </p:txBody>
      </p:sp>
    </p:spTree>
    <p:extLst>
      <p:ext uri="{BB962C8B-B14F-4D97-AF65-F5344CB8AC3E}">
        <p14:creationId xmlns:p14="http://schemas.microsoft.com/office/powerpoint/2010/main" val="2680559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 Those offices make the final determination on all unemployment benefits.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 We will not assume the timecard was not signed due to circumstances caused by COVID-19.</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 E.G. the student sent their supervisor an email when logging in and out; the Site Supervisor verifies the completed work submitted that the student did complete the tasks within the timeframe indicated on the timecard; the site has a virtual tracking system of when the student is actively logged into a computer system and working, etc.).</a:t>
            </a:r>
          </a:p>
        </p:txBody>
      </p:sp>
      <p:sp>
        <p:nvSpPr>
          <p:cNvPr id="4" name="Slide Number Placeholder 3"/>
          <p:cNvSpPr>
            <a:spLocks noGrp="1"/>
          </p:cNvSpPr>
          <p:nvPr>
            <p:ph type="sldNum" sz="quarter" idx="5"/>
          </p:nvPr>
        </p:nvSpPr>
        <p:spPr/>
        <p:txBody>
          <a:bodyPr/>
          <a:lstStyle/>
          <a:p>
            <a:fld id="{E7BE3D45-84EE-4D28-BADB-1589FC967091}" type="slidenum">
              <a:rPr lang="en-US" smtClean="0"/>
              <a:t>41</a:t>
            </a:fld>
            <a:endParaRPr lang="en-US" dirty="0"/>
          </a:p>
        </p:txBody>
      </p:sp>
    </p:spTree>
    <p:extLst>
      <p:ext uri="{BB962C8B-B14F-4D97-AF65-F5344CB8AC3E}">
        <p14:creationId xmlns:p14="http://schemas.microsoft.com/office/powerpoint/2010/main" val="5634963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Summary.]</a:t>
            </a:r>
          </a:p>
          <a:p>
            <a:r>
              <a:rPr lang="en-US" i="1" dirty="0"/>
              <a:t>Pacing:</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This section contains three slides </a:t>
            </a:r>
          </a:p>
          <a:p>
            <a:pPr marL="171450" indent="-171450">
              <a:buFont typeface="Arial" panose="020B0604020202020204" pitchFamily="34" charset="0"/>
              <a:buChar char="•"/>
            </a:pPr>
            <a:r>
              <a:rPr lang="en-US" sz="1200" i="1" kern="1200" dirty="0">
                <a:solidFill>
                  <a:schemeClr val="tx1"/>
                </a:solidFill>
                <a:effectLst/>
                <a:latin typeface="+mn-lt"/>
                <a:ea typeface="+mn-ea"/>
                <a:cs typeface="+mn-cs"/>
              </a:rPr>
              <a:t>should take approximately 5 min (By the end of this section, you will be at 40min of 40min)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Review summary.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a:t>
            </a:r>
          </a:p>
        </p:txBody>
      </p:sp>
      <p:sp>
        <p:nvSpPr>
          <p:cNvPr id="4" name="Slide Number Placeholder 3"/>
          <p:cNvSpPr>
            <a:spLocks noGrp="1"/>
          </p:cNvSpPr>
          <p:nvPr>
            <p:ph type="sldNum" sz="quarter" idx="5"/>
          </p:nvPr>
        </p:nvSpPr>
        <p:spPr/>
        <p:txBody>
          <a:bodyPr/>
          <a:lstStyle/>
          <a:p>
            <a:fld id="{0182FF49-D91B-451F-ABFC-6E54D532B2A7}" type="slidenum">
              <a:rPr lang="en-US" smtClean="0"/>
              <a:t>43</a:t>
            </a:fld>
            <a:endParaRPr lang="en-US" dirty="0"/>
          </a:p>
        </p:txBody>
      </p:sp>
    </p:spTree>
    <p:extLst>
      <p:ext uri="{BB962C8B-B14F-4D97-AF65-F5344CB8AC3E}">
        <p14:creationId xmlns:p14="http://schemas.microsoft.com/office/powerpoint/2010/main" val="3285110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 Notes: </a:t>
            </a:r>
          </a:p>
          <a:p>
            <a:r>
              <a:rPr lang="en-US" dirty="0"/>
              <a:t>[Slide Title – Q&amp;A.]</a:t>
            </a:r>
          </a:p>
          <a:p>
            <a:r>
              <a:rPr lang="en-US" i="1" dirty="0"/>
              <a:t>Pacing: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Open the floor for any final questions. If you are available after the presentation, let participants know you are around to speak with them.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 or Discussion – Thank you for being with me to learn about </a:t>
            </a:r>
            <a:r>
              <a:rPr lang="en-US" sz="1200" kern="1200" dirty="0">
                <a:solidFill>
                  <a:schemeClr val="tx1"/>
                </a:solidFill>
                <a:effectLst/>
                <a:latin typeface="+mn-lt"/>
                <a:ea typeface="+mn-ea"/>
                <a:cs typeface="+mn-cs"/>
              </a:rPr>
              <a:t>Work-Study Allowance Programs</a:t>
            </a:r>
            <a:r>
              <a:rPr lang="en-US" dirty="0"/>
              <a:t>. Enjoy the rest of the conference.]</a:t>
            </a:r>
          </a:p>
        </p:txBody>
      </p:sp>
      <p:sp>
        <p:nvSpPr>
          <p:cNvPr id="4" name="Slide Number Placeholder 3"/>
          <p:cNvSpPr>
            <a:spLocks noGrp="1"/>
          </p:cNvSpPr>
          <p:nvPr>
            <p:ph type="sldNum" sz="quarter" idx="5"/>
          </p:nvPr>
        </p:nvSpPr>
        <p:spPr/>
        <p:txBody>
          <a:bodyPr/>
          <a:lstStyle/>
          <a:p>
            <a:fld id="{0182FF49-D91B-451F-ABFC-6E54D532B2A7}" type="slidenum">
              <a:rPr lang="en-US" smtClean="0"/>
              <a:t>44</a:t>
            </a:fld>
            <a:endParaRPr lang="en-US" dirty="0"/>
          </a:p>
        </p:txBody>
      </p:sp>
    </p:spTree>
    <p:extLst>
      <p:ext uri="{BB962C8B-B14F-4D97-AF65-F5344CB8AC3E}">
        <p14:creationId xmlns:p14="http://schemas.microsoft.com/office/powerpoint/2010/main" val="25055658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2FF49-D91B-451F-ABFC-6E54D532B2A7}" type="slidenum">
              <a:rPr lang="en-US" smtClean="0"/>
              <a:t>45</a:t>
            </a:fld>
            <a:endParaRPr lang="en-US" dirty="0"/>
          </a:p>
        </p:txBody>
      </p:sp>
    </p:spTree>
    <p:extLst>
      <p:ext uri="{BB962C8B-B14F-4D97-AF65-F5344CB8AC3E}">
        <p14:creationId xmlns:p14="http://schemas.microsoft.com/office/powerpoint/2010/main" val="321717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429000"/>
            <a:ext cx="9144000" cy="1343706"/>
          </a:xfrm>
        </p:spPr>
        <p:txBody>
          <a:bodyPr anchor="t"/>
          <a:lstStyle>
            <a:lvl1pPr algn="ctr">
              <a:defRPr sz="2800"/>
            </a:lvl1pPr>
          </a:lstStyle>
          <a:p>
            <a:r>
              <a:rPr lang="en-US"/>
              <a:t>Click to edit Master title style</a:t>
            </a:r>
            <a:endParaRPr lang="en-US" dirty="0"/>
          </a:p>
        </p:txBody>
      </p:sp>
      <p:sp>
        <p:nvSpPr>
          <p:cNvPr id="3" name="Subtitle 2"/>
          <p:cNvSpPr>
            <a:spLocks noGrp="1"/>
          </p:cNvSpPr>
          <p:nvPr>
            <p:ph type="subTitle" idx="1"/>
          </p:nvPr>
        </p:nvSpPr>
        <p:spPr>
          <a:xfrm>
            <a:off x="1524000" y="4864781"/>
            <a:ext cx="9144000" cy="697819"/>
          </a:xfrm>
          <a:prstGeom prst="rect">
            <a:avLst/>
          </a:prstGeom>
        </p:spPr>
        <p:txBody>
          <a:bodyPr>
            <a:normAutofit/>
          </a:bodyPr>
          <a:lstStyle>
            <a:lvl1pPr marL="0" indent="0" algn="ctr">
              <a:buNone/>
              <a:defRPr sz="2000">
                <a:solidFill>
                  <a:srgbClr val="1A1A1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Parallelogram 6">
            <a:extLst>
              <a:ext uri="{FF2B5EF4-FFF2-40B4-BE49-F238E27FC236}">
                <a16:creationId xmlns:a16="http://schemas.microsoft.com/office/drawing/2014/main" id="{A836C3CF-8543-462A-B7FD-8D57DEB53422}"/>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9" name="Rectangle 8">
            <a:extLst>
              <a:ext uri="{FF2B5EF4-FFF2-40B4-BE49-F238E27FC236}">
                <a16:creationId xmlns:a16="http://schemas.microsoft.com/office/drawing/2014/main" id="{872B4FCA-3236-4C8A-9E2E-D5AD70E4E677}"/>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27176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odule Overvie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9806362" y="1181100"/>
            <a:ext cx="1375988" cy="5094211"/>
          </a:xfrm>
          <a:prstGeom prst="rect">
            <a:avLst/>
          </a:prstGeom>
          <a:effectLst/>
        </p:spPr>
        <p:txBody>
          <a:bodyPr/>
          <a:lstStyle/>
          <a:p>
            <a:endParaRPr lang="en-US" dirty="0"/>
          </a:p>
        </p:txBody>
      </p:sp>
      <p:sp>
        <p:nvSpPr>
          <p:cNvPr id="4" name="Text Placeholder 3">
            <a:extLst>
              <a:ext uri="{FF2B5EF4-FFF2-40B4-BE49-F238E27FC236}">
                <a16:creationId xmlns:a16="http://schemas.microsoft.com/office/drawing/2014/main" id="{C2ED8EBE-5170-413B-BE9B-D417095E7CD3}"/>
              </a:ext>
            </a:extLst>
          </p:cNvPr>
          <p:cNvSpPr>
            <a:spLocks noGrp="1"/>
          </p:cNvSpPr>
          <p:nvPr>
            <p:ph type="body" sz="quarter" idx="11"/>
          </p:nvPr>
        </p:nvSpPr>
        <p:spPr>
          <a:xfrm>
            <a:off x="500568" y="1181099"/>
            <a:ext cx="8943975" cy="5094211"/>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arallelogram 10">
            <a:extLst>
              <a:ext uri="{FF2B5EF4-FFF2-40B4-BE49-F238E27FC236}">
                <a16:creationId xmlns:a16="http://schemas.microsoft.com/office/drawing/2014/main" id="{B39A5100-5BCC-4BB0-849A-8B1E235AFF45}"/>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2" name="Rectangle 11">
            <a:extLst>
              <a:ext uri="{FF2B5EF4-FFF2-40B4-BE49-F238E27FC236}">
                <a16:creationId xmlns:a16="http://schemas.microsoft.com/office/drawing/2014/main" id="{1BA03C82-2FBE-4E0E-BA0B-5C494344085F}"/>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849744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Menu">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902330-5C94-4B99-AD99-83FAF89D5D89}"/>
              </a:ext>
            </a:extLst>
          </p:cNvPr>
          <p:cNvSpPr>
            <a:spLocks noGrp="1"/>
          </p:cNvSpPr>
          <p:nvPr>
            <p:ph type="body" sz="quarter" idx="10"/>
          </p:nvPr>
        </p:nvSpPr>
        <p:spPr>
          <a:xfrm>
            <a:off x="495300" y="1181100"/>
            <a:ext cx="11201400" cy="781050"/>
          </a:xfrm>
          <a:prstGeom prst="rect">
            <a:avLst/>
          </a:prstGeom>
        </p:spPr>
        <p:txBody>
          <a:bodyPr/>
          <a:lstStyle>
            <a:lvl1pPr>
              <a:defRPr sz="1800">
                <a:solidFill>
                  <a:srgbClr val="1A1A1A"/>
                </a:solidFill>
              </a:defRPr>
            </a:lvl1pPr>
            <a:lvl2pPr>
              <a:defRPr sz="1800">
                <a:solidFill>
                  <a:srgbClr val="1A1A1A"/>
                </a:solidFill>
              </a:defRPr>
            </a:lvl2pPr>
            <a:lvl3pPr>
              <a:defRPr sz="1800">
                <a:solidFill>
                  <a:srgbClr val="1A1A1A"/>
                </a:solidFill>
              </a:defRPr>
            </a:lvl3pPr>
          </a:lstStyle>
          <a:p>
            <a:pPr lvl="0"/>
            <a:r>
              <a:rPr lang="en-US" dirty="0"/>
              <a:t>Click to edit Master text styles</a:t>
            </a:r>
          </a:p>
          <a:p>
            <a:pPr lvl="1"/>
            <a:r>
              <a:rPr lang="en-US" dirty="0"/>
              <a:t>Second level</a:t>
            </a:r>
          </a:p>
        </p:txBody>
      </p:sp>
      <p:sp>
        <p:nvSpPr>
          <p:cNvPr id="7" name="Title Placeholder 1">
            <a:extLst>
              <a:ext uri="{FF2B5EF4-FFF2-40B4-BE49-F238E27FC236}">
                <a16:creationId xmlns:a16="http://schemas.microsoft.com/office/drawing/2014/main" id="{298EF5CE-6795-4128-BBA9-B81029A9B1DE}"/>
              </a:ext>
            </a:extLst>
          </p:cNvPr>
          <p:cNvSpPr>
            <a:spLocks noGrp="1"/>
          </p:cNvSpPr>
          <p:nvPr>
            <p:ph type="title"/>
          </p:nvPr>
        </p:nvSpPr>
        <p:spPr>
          <a:xfrm>
            <a:off x="549728" y="571500"/>
            <a:ext cx="11092543" cy="315912"/>
          </a:xfrm>
          <a:prstGeom prst="rect">
            <a:avLst/>
          </a:prstGeom>
        </p:spPr>
        <p:txBody>
          <a:bodyPr vert="horz" lIns="91440" tIns="45720" rIns="91440" bIns="45720" rtlCol="0" anchor="ctr">
            <a:noAutofit/>
          </a:bodyPr>
          <a:lstStyle/>
          <a:p>
            <a:r>
              <a:rPr lang="en-US" dirty="0"/>
              <a:t>Click to edit Master title style</a:t>
            </a:r>
          </a:p>
        </p:txBody>
      </p:sp>
      <p:sp>
        <p:nvSpPr>
          <p:cNvPr id="9" name="Parallelogram 8">
            <a:extLst>
              <a:ext uri="{FF2B5EF4-FFF2-40B4-BE49-F238E27FC236}">
                <a16:creationId xmlns:a16="http://schemas.microsoft.com/office/drawing/2014/main" id="{3651F61C-FEE7-428F-B466-298463A9F693}"/>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0" name="Rectangle 9">
            <a:extLst>
              <a:ext uri="{FF2B5EF4-FFF2-40B4-BE49-F238E27FC236}">
                <a16:creationId xmlns:a16="http://schemas.microsoft.com/office/drawing/2014/main" id="{7FC70544-A45E-4BC8-8C3D-E7EC8A6D1EFF}"/>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325705200"/>
      </p:ext>
    </p:extLst>
  </p:cSld>
  <p:clrMapOvr>
    <a:masterClrMapping/>
  </p:clrMapOvr>
  <p:extLst>
    <p:ext uri="{DCECCB84-F9BA-43D5-87BE-67443E8EF086}">
      <p15:sldGuideLst xmlns:p15="http://schemas.microsoft.com/office/powerpoint/2012/main">
        <p15:guide id="1" orient="horz" pos="360">
          <p15:clr>
            <a:srgbClr val="FBAE40"/>
          </p15:clr>
        </p15:guide>
        <p15:guide id="2" pos="312">
          <p15:clr>
            <a:srgbClr val="FBAE40"/>
          </p15:clr>
        </p15:guide>
        <p15:guide id="3" pos="7368">
          <p15:clr>
            <a:srgbClr val="FBAE40"/>
          </p15:clr>
        </p15:guide>
        <p15:guide id="4" orient="horz" pos="39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p-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C18245-925D-4522-BDCA-667E71EAEA56}"/>
              </a:ext>
            </a:extLst>
          </p:cNvPr>
          <p:cNvSpPr/>
          <p:nvPr userDrawn="1"/>
        </p:nvSpPr>
        <p:spPr>
          <a:xfrm>
            <a:off x="-73152" y="-94488"/>
            <a:ext cx="12338304" cy="7046976"/>
          </a:xfrm>
          <a:prstGeom prst="rect">
            <a:avLst/>
          </a:prstGeom>
          <a:solidFill>
            <a:srgbClr val="34343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 up of a logo&#10;&#10;Description automatically generated">
            <a:extLst>
              <a:ext uri="{FF2B5EF4-FFF2-40B4-BE49-F238E27FC236}">
                <a16:creationId xmlns:a16="http://schemas.microsoft.com/office/drawing/2014/main" id="{4EC18B47-8C02-4BE0-96EB-E756196571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85987" y="1662112"/>
            <a:ext cx="7820025" cy="3533775"/>
          </a:xfrm>
          <a:prstGeom prst="rect">
            <a:avLst/>
          </a:prstGeom>
        </p:spPr>
      </p:pic>
      <p:sp>
        <p:nvSpPr>
          <p:cNvPr id="3" name="Parallelogram 2">
            <a:extLst>
              <a:ext uri="{FF2B5EF4-FFF2-40B4-BE49-F238E27FC236}">
                <a16:creationId xmlns:a16="http://schemas.microsoft.com/office/drawing/2014/main" id="{826F25A6-EC8A-490D-BC68-7C39C9395E15}"/>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4" name="Rectangle 3">
            <a:extLst>
              <a:ext uri="{FF2B5EF4-FFF2-40B4-BE49-F238E27FC236}">
                <a16:creationId xmlns:a16="http://schemas.microsoft.com/office/drawing/2014/main" id="{51EFA46C-5F60-4055-918E-C339E966227A}"/>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
        <p:nvSpPr>
          <p:cNvPr id="8" name="Picture Placeholder 7">
            <a:extLst>
              <a:ext uri="{FF2B5EF4-FFF2-40B4-BE49-F238E27FC236}">
                <a16:creationId xmlns:a16="http://schemas.microsoft.com/office/drawing/2014/main" id="{E82DFCA0-BD4A-4B7F-9956-DAB86B396AF2}"/>
              </a:ext>
            </a:extLst>
          </p:cNvPr>
          <p:cNvSpPr>
            <a:spLocks noGrp="1"/>
          </p:cNvSpPr>
          <p:nvPr>
            <p:ph type="pic" sz="quarter" idx="10"/>
          </p:nvPr>
        </p:nvSpPr>
        <p:spPr>
          <a:xfrm>
            <a:off x="7448931" y="2535238"/>
            <a:ext cx="2292350" cy="2292350"/>
          </a:xfrm>
          <a:prstGeom prst="rect">
            <a:avLst/>
          </a:prstGeom>
        </p:spPr>
        <p:txBody>
          <a:bodyPr/>
          <a:lstStyle/>
          <a:p>
            <a:endParaRPr lang="en-US" dirty="0"/>
          </a:p>
        </p:txBody>
      </p:sp>
      <p:sp>
        <p:nvSpPr>
          <p:cNvPr id="7" name="Text Placeholder 3">
            <a:extLst>
              <a:ext uri="{FF2B5EF4-FFF2-40B4-BE49-F238E27FC236}">
                <a16:creationId xmlns:a16="http://schemas.microsoft.com/office/drawing/2014/main" id="{A291CBDA-003C-4609-8A49-2E2745E9B1E4}"/>
              </a:ext>
            </a:extLst>
          </p:cNvPr>
          <p:cNvSpPr>
            <a:spLocks noGrp="1"/>
          </p:cNvSpPr>
          <p:nvPr>
            <p:ph type="body" sz="quarter" idx="11"/>
          </p:nvPr>
        </p:nvSpPr>
        <p:spPr>
          <a:xfrm>
            <a:off x="2450719" y="2535238"/>
            <a:ext cx="4733481" cy="229235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7952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eft | Img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7751880" y="1181101"/>
            <a:ext cx="3944820" cy="509421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5" name="Text Placeholder 3">
            <a:extLst>
              <a:ext uri="{FF2B5EF4-FFF2-40B4-BE49-F238E27FC236}">
                <a16:creationId xmlns:a16="http://schemas.microsoft.com/office/drawing/2014/main" id="{A87F2F83-E360-42EB-A0CA-76C0F15F1685}"/>
              </a:ext>
            </a:extLst>
          </p:cNvPr>
          <p:cNvSpPr>
            <a:spLocks noGrp="1"/>
          </p:cNvSpPr>
          <p:nvPr>
            <p:ph type="body" sz="quarter" idx="11"/>
          </p:nvPr>
        </p:nvSpPr>
        <p:spPr>
          <a:xfrm>
            <a:off x="495300" y="1181100"/>
            <a:ext cx="6859587" cy="509421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rallelogram 6">
            <a:extLst>
              <a:ext uri="{FF2B5EF4-FFF2-40B4-BE49-F238E27FC236}">
                <a16:creationId xmlns:a16="http://schemas.microsoft.com/office/drawing/2014/main" id="{5AE13B91-0E59-4D00-A527-4289B2E26184}"/>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0" name="Rectangle 9">
            <a:extLst>
              <a:ext uri="{FF2B5EF4-FFF2-40B4-BE49-F238E27FC236}">
                <a16:creationId xmlns:a16="http://schemas.microsoft.com/office/drawing/2014/main" id="{65C1CA76-B660-45E9-9CF0-5394AFD5445D}"/>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25159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Left | Img Right w/ 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7751880" y="1181101"/>
            <a:ext cx="3944820" cy="509421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5" name="Text Placeholder 3">
            <a:extLst>
              <a:ext uri="{FF2B5EF4-FFF2-40B4-BE49-F238E27FC236}">
                <a16:creationId xmlns:a16="http://schemas.microsoft.com/office/drawing/2014/main" id="{9F4FBAC4-63A0-43E9-BAE4-05C6B4510D15}"/>
              </a:ext>
            </a:extLst>
          </p:cNvPr>
          <p:cNvSpPr>
            <a:spLocks noGrp="1"/>
          </p:cNvSpPr>
          <p:nvPr>
            <p:ph type="body" sz="quarter" idx="11"/>
          </p:nvPr>
        </p:nvSpPr>
        <p:spPr>
          <a:xfrm>
            <a:off x="495300" y="1181100"/>
            <a:ext cx="6859587" cy="365760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rallelogram 6">
            <a:extLst>
              <a:ext uri="{FF2B5EF4-FFF2-40B4-BE49-F238E27FC236}">
                <a16:creationId xmlns:a16="http://schemas.microsoft.com/office/drawing/2014/main" id="{00503F52-1C0C-490F-B9F9-2A268B7F3EB4}"/>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0" name="Rectangle 9">
            <a:extLst>
              <a:ext uri="{FF2B5EF4-FFF2-40B4-BE49-F238E27FC236}">
                <a16:creationId xmlns:a16="http://schemas.microsoft.com/office/drawing/2014/main" id="{9D44A9E2-9017-482D-9906-58387DD95EB2}"/>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2645671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g Left |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495300" y="1192290"/>
            <a:ext cx="3944820" cy="509421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6" name="Text Placeholder 3">
            <a:extLst>
              <a:ext uri="{FF2B5EF4-FFF2-40B4-BE49-F238E27FC236}">
                <a16:creationId xmlns:a16="http://schemas.microsoft.com/office/drawing/2014/main" id="{3197991A-B475-4B35-BD8D-6203892F0FFF}"/>
              </a:ext>
            </a:extLst>
          </p:cNvPr>
          <p:cNvSpPr>
            <a:spLocks noGrp="1"/>
          </p:cNvSpPr>
          <p:nvPr>
            <p:ph type="body" sz="quarter" idx="11"/>
          </p:nvPr>
        </p:nvSpPr>
        <p:spPr>
          <a:xfrm>
            <a:off x="4837113" y="1181100"/>
            <a:ext cx="6859587" cy="509421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arallelogram 9">
            <a:extLst>
              <a:ext uri="{FF2B5EF4-FFF2-40B4-BE49-F238E27FC236}">
                <a16:creationId xmlns:a16="http://schemas.microsoft.com/office/drawing/2014/main" id="{EA1CD02C-EABE-491D-ADED-E7302814E89B}"/>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1" name="Rectangle 10">
            <a:extLst>
              <a:ext uri="{FF2B5EF4-FFF2-40B4-BE49-F238E27FC236}">
                <a16:creationId xmlns:a16="http://schemas.microsoft.com/office/drawing/2014/main" id="{DE9D2D1E-9D2B-4811-A7A8-23B6A8455E63}"/>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1659720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g Left | Content Right w/ 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495300" y="1192290"/>
            <a:ext cx="3944820" cy="509421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5" name="Text Placeholder 3">
            <a:extLst>
              <a:ext uri="{FF2B5EF4-FFF2-40B4-BE49-F238E27FC236}">
                <a16:creationId xmlns:a16="http://schemas.microsoft.com/office/drawing/2014/main" id="{4C334524-7C94-471F-8358-A3DBFDEC16D0}"/>
              </a:ext>
            </a:extLst>
          </p:cNvPr>
          <p:cNvSpPr>
            <a:spLocks noGrp="1"/>
          </p:cNvSpPr>
          <p:nvPr>
            <p:ph type="body" sz="quarter" idx="11"/>
          </p:nvPr>
        </p:nvSpPr>
        <p:spPr>
          <a:xfrm>
            <a:off x="4837113" y="1181100"/>
            <a:ext cx="6859587" cy="365760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rallelogram 6">
            <a:extLst>
              <a:ext uri="{FF2B5EF4-FFF2-40B4-BE49-F238E27FC236}">
                <a16:creationId xmlns:a16="http://schemas.microsoft.com/office/drawing/2014/main" id="{95D87B99-9BFE-44F1-A3ED-8D819B03938E}"/>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0" name="Rectangle 9">
            <a:extLst>
              <a:ext uri="{FF2B5EF4-FFF2-40B4-BE49-F238E27FC236}">
                <a16:creationId xmlns:a16="http://schemas.microsoft.com/office/drawing/2014/main" id="{AA70967E-61C2-4980-8DD1-5E9B814C2F7F}"/>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2780086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nowledge Check A">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98EF5CE-6795-4128-BBA9-B81029A9B1DE}"/>
              </a:ext>
            </a:extLst>
          </p:cNvPr>
          <p:cNvSpPr>
            <a:spLocks noGrp="1"/>
          </p:cNvSpPr>
          <p:nvPr>
            <p:ph type="title" hasCustomPrompt="1"/>
          </p:nvPr>
        </p:nvSpPr>
        <p:spPr>
          <a:xfrm>
            <a:off x="549728" y="571500"/>
            <a:ext cx="11092543" cy="315912"/>
          </a:xfrm>
          <a:prstGeom prst="rect">
            <a:avLst/>
          </a:prstGeom>
        </p:spPr>
        <p:txBody>
          <a:bodyPr vert="horz" lIns="91440" tIns="45720" rIns="91440" bIns="45720" rtlCol="0" anchor="ctr">
            <a:noAutofit/>
          </a:bodyPr>
          <a:lstStyle>
            <a:lvl1pPr>
              <a:defRPr/>
            </a:lvl1pPr>
          </a:lstStyle>
          <a:p>
            <a:r>
              <a:rPr lang="en-US" dirty="0"/>
              <a:t>Knowledge Check</a:t>
            </a:r>
          </a:p>
        </p:txBody>
      </p:sp>
      <p:sp>
        <p:nvSpPr>
          <p:cNvPr id="3" name="Text Placeholder 2">
            <a:extLst>
              <a:ext uri="{FF2B5EF4-FFF2-40B4-BE49-F238E27FC236}">
                <a16:creationId xmlns:a16="http://schemas.microsoft.com/office/drawing/2014/main" id="{6471592A-0DBC-4498-A7D6-0A8D18F86CD6}"/>
              </a:ext>
            </a:extLst>
          </p:cNvPr>
          <p:cNvSpPr>
            <a:spLocks noGrp="1"/>
          </p:cNvSpPr>
          <p:nvPr>
            <p:ph type="body" sz="quarter" idx="10" hasCustomPrompt="1"/>
          </p:nvPr>
        </p:nvSpPr>
        <p:spPr>
          <a:xfrm>
            <a:off x="495300" y="2171700"/>
            <a:ext cx="11201400" cy="4114800"/>
          </a:xfrm>
          <a:prstGeom prst="rect">
            <a:avLst/>
          </a:prstGeom>
        </p:spPr>
        <p:txBody>
          <a:bodyPr/>
          <a:lstStyle>
            <a:lvl1pPr marL="285750" indent="-285750">
              <a:buSzPct val="135000"/>
              <a:buFontTx/>
              <a:buBlip>
                <a:blip r:embed="rId2"/>
              </a:buBlip>
              <a:defRPr sz="1800">
                <a:solidFill>
                  <a:srgbClr val="1A1A1A"/>
                </a:solidFill>
              </a:defRPr>
            </a:lvl1pPr>
            <a:lvl2pPr marL="742950" indent="-285750">
              <a:buSzPct val="135000"/>
              <a:buFontTx/>
              <a:buBlip>
                <a:blip r:embed="rId2"/>
              </a:buBlip>
              <a:defRPr sz="1800">
                <a:solidFill>
                  <a:srgbClr val="1A1A1A"/>
                </a:solidFill>
              </a:defRPr>
            </a:lvl2pPr>
            <a:lvl3pPr marL="1200150" indent="-285750">
              <a:buSzPct val="135000"/>
              <a:buFontTx/>
              <a:buBlip>
                <a:blip r:embed="rId2"/>
              </a:buBlip>
              <a:defRPr sz="1800">
                <a:solidFill>
                  <a:srgbClr val="1A1A1A"/>
                </a:solidFill>
              </a:defRPr>
            </a:lvl3pPr>
            <a:lvl4pPr marL="1657350" indent="-285750">
              <a:buSzPct val="135000"/>
              <a:buFontTx/>
              <a:buBlip>
                <a:blip r:embed="rId2"/>
              </a:buBlip>
              <a:defRPr sz="1800">
                <a:solidFill>
                  <a:srgbClr val="1A1A1A"/>
                </a:solidFill>
              </a:defRPr>
            </a:lvl4pPr>
            <a:lvl5pPr marL="2114550" indent="-285750">
              <a:buSzPct val="135000"/>
              <a:buFontTx/>
              <a:buBlip>
                <a:blip r:embed="rId2"/>
              </a:buBlip>
              <a:defRPr sz="1800">
                <a:solidFill>
                  <a:srgbClr val="1A1A1A"/>
                </a:solidFill>
              </a:defRPr>
            </a:lvl5pPr>
          </a:lstStyle>
          <a:p>
            <a:pPr lvl="0"/>
            <a:r>
              <a:rPr lang="en-US" dirty="0"/>
              <a:t>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a:extLst>
              <a:ext uri="{FF2B5EF4-FFF2-40B4-BE49-F238E27FC236}">
                <a16:creationId xmlns:a16="http://schemas.microsoft.com/office/drawing/2014/main" id="{9F22E6D3-833B-444F-BF7F-A8D19614C98D}"/>
              </a:ext>
            </a:extLst>
          </p:cNvPr>
          <p:cNvSpPr>
            <a:spLocks noGrp="1"/>
          </p:cNvSpPr>
          <p:nvPr>
            <p:ph type="body" sz="quarter" idx="11" hasCustomPrompt="1"/>
          </p:nvPr>
        </p:nvSpPr>
        <p:spPr>
          <a:xfrm>
            <a:off x="495300" y="1181100"/>
            <a:ext cx="11201400" cy="781050"/>
          </a:xfrm>
          <a:prstGeom prst="rect">
            <a:avLst/>
          </a:prstGeom>
        </p:spPr>
        <p:txBody>
          <a:bodyPr/>
          <a:lstStyle>
            <a:lvl1pPr>
              <a:defRPr sz="1800" i="0">
                <a:solidFill>
                  <a:srgbClr val="1A1A1A"/>
                </a:solidFill>
              </a:defRPr>
            </a:lvl1pPr>
            <a:lvl2pPr>
              <a:defRPr>
                <a:solidFill>
                  <a:srgbClr val="1A1A1A"/>
                </a:solidFill>
              </a:defRPr>
            </a:lvl2pPr>
            <a:lvl3pPr>
              <a:defRPr>
                <a:solidFill>
                  <a:srgbClr val="1A1A1A"/>
                </a:solidFill>
              </a:defRPr>
            </a:lvl3pPr>
          </a:lstStyle>
          <a:p>
            <a:pPr lvl="0"/>
            <a:r>
              <a:rPr lang="en-US" dirty="0"/>
              <a:t>[Question Text Here] [NOTE: Answer to Questions should be entered into the Instructor Notes]</a:t>
            </a:r>
          </a:p>
        </p:txBody>
      </p:sp>
      <p:sp>
        <p:nvSpPr>
          <p:cNvPr id="8" name="Parallelogram 7">
            <a:extLst>
              <a:ext uri="{FF2B5EF4-FFF2-40B4-BE49-F238E27FC236}">
                <a16:creationId xmlns:a16="http://schemas.microsoft.com/office/drawing/2014/main" id="{AEACE4FB-8A5C-4103-AA79-B0C214F5E42C}"/>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9" name="Rectangle 8">
            <a:extLst>
              <a:ext uri="{FF2B5EF4-FFF2-40B4-BE49-F238E27FC236}">
                <a16:creationId xmlns:a16="http://schemas.microsoft.com/office/drawing/2014/main" id="{3E5C7BF6-B5DF-46B0-8AF6-C5785CDC48EE}"/>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616986583"/>
      </p:ext>
    </p:extLst>
  </p:cSld>
  <p:clrMapOvr>
    <a:masterClrMapping/>
  </p:clrMapOvr>
  <p:extLst>
    <p:ext uri="{DCECCB84-F9BA-43D5-87BE-67443E8EF086}">
      <p15:sldGuideLst xmlns:p15="http://schemas.microsoft.com/office/powerpoint/2012/main">
        <p15:guide id="1" orient="horz" pos="360">
          <p15:clr>
            <a:srgbClr val="FBAE40"/>
          </p15:clr>
        </p15:guide>
        <p15:guide id="2" pos="312">
          <p15:clr>
            <a:srgbClr val="FBAE40"/>
          </p15:clr>
        </p15:guide>
        <p15:guide id="3" pos="7368">
          <p15:clr>
            <a:srgbClr val="FBAE40"/>
          </p15:clr>
        </p15:guide>
        <p15:guide id="4" orient="horz" pos="39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nowledge Check B">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75A6C9EF-1657-4A07-985A-4E2FF4620B58}"/>
              </a:ext>
            </a:extLst>
          </p:cNvPr>
          <p:cNvSpPr>
            <a:spLocks noGrp="1"/>
          </p:cNvSpPr>
          <p:nvPr>
            <p:ph type="body" sz="quarter" idx="11"/>
          </p:nvPr>
        </p:nvSpPr>
        <p:spPr>
          <a:xfrm>
            <a:off x="495300" y="1181100"/>
            <a:ext cx="11201400" cy="1962148"/>
          </a:xfrm>
          <a:prstGeom prst="rect">
            <a:avLst/>
          </a:prstGeom>
        </p:spPr>
        <p:txBody>
          <a:bodyPr/>
          <a:lstStyle>
            <a:lvl1pPr>
              <a:defRPr sz="1800">
                <a:solidFill>
                  <a:srgbClr val="1A1A1A"/>
                </a:solidFill>
              </a:defRPr>
            </a:lvl1pPr>
            <a:lvl2pPr>
              <a:defRPr sz="1800">
                <a:solidFill>
                  <a:srgbClr val="1A1A1A"/>
                </a:solidFill>
              </a:defRPr>
            </a:lvl2pPr>
            <a:lvl3pPr>
              <a:defRPr sz="1800">
                <a:solidFill>
                  <a:srgbClr val="1A1A1A"/>
                </a:solidFill>
              </a:defRPr>
            </a:lvl3pPr>
          </a:lstStyle>
          <a:p>
            <a:pPr lvl="0"/>
            <a:r>
              <a:rPr lang="en-US" dirty="0"/>
              <a:t>Click to edit Master text styles</a:t>
            </a:r>
          </a:p>
          <a:p>
            <a:pPr lvl="1"/>
            <a:r>
              <a:rPr lang="en-US" dirty="0"/>
              <a:t>Second level</a:t>
            </a:r>
          </a:p>
          <a:p>
            <a:pPr lvl="2"/>
            <a:r>
              <a:rPr lang="en-US" dirty="0"/>
              <a:t>Third level</a:t>
            </a:r>
          </a:p>
        </p:txBody>
      </p:sp>
      <p:sp>
        <p:nvSpPr>
          <p:cNvPr id="7" name="Title Placeholder 1">
            <a:extLst>
              <a:ext uri="{FF2B5EF4-FFF2-40B4-BE49-F238E27FC236}">
                <a16:creationId xmlns:a16="http://schemas.microsoft.com/office/drawing/2014/main" id="{298EF5CE-6795-4128-BBA9-B81029A9B1DE}"/>
              </a:ext>
            </a:extLst>
          </p:cNvPr>
          <p:cNvSpPr>
            <a:spLocks noGrp="1"/>
          </p:cNvSpPr>
          <p:nvPr>
            <p:ph type="title" hasCustomPrompt="1"/>
          </p:nvPr>
        </p:nvSpPr>
        <p:spPr>
          <a:xfrm>
            <a:off x="549728" y="571500"/>
            <a:ext cx="11092543" cy="315912"/>
          </a:xfrm>
          <a:prstGeom prst="rect">
            <a:avLst/>
          </a:prstGeom>
        </p:spPr>
        <p:txBody>
          <a:bodyPr vert="horz" lIns="91440" tIns="45720" rIns="91440" bIns="45720" rtlCol="0" anchor="ctr">
            <a:noAutofit/>
          </a:bodyPr>
          <a:lstStyle>
            <a:lvl1pPr>
              <a:defRPr/>
            </a:lvl1pPr>
          </a:lstStyle>
          <a:p>
            <a:r>
              <a:rPr lang="en-US" dirty="0"/>
              <a:t>Knowledge Check</a:t>
            </a:r>
          </a:p>
        </p:txBody>
      </p:sp>
      <p:sp>
        <p:nvSpPr>
          <p:cNvPr id="3" name="Text Placeholder 2">
            <a:extLst>
              <a:ext uri="{FF2B5EF4-FFF2-40B4-BE49-F238E27FC236}">
                <a16:creationId xmlns:a16="http://schemas.microsoft.com/office/drawing/2014/main" id="{6471592A-0DBC-4498-A7D6-0A8D18F86CD6}"/>
              </a:ext>
            </a:extLst>
          </p:cNvPr>
          <p:cNvSpPr>
            <a:spLocks noGrp="1"/>
          </p:cNvSpPr>
          <p:nvPr>
            <p:ph type="body" sz="quarter" idx="10"/>
          </p:nvPr>
        </p:nvSpPr>
        <p:spPr>
          <a:xfrm>
            <a:off x="495300" y="3429000"/>
            <a:ext cx="11201400" cy="2857500"/>
          </a:xfrm>
          <a:prstGeom prst="rect">
            <a:avLst/>
          </a:prstGeom>
        </p:spPr>
        <p:txBody>
          <a:bodyPr/>
          <a:lstStyle>
            <a:lvl1pPr marL="285750" indent="-285750">
              <a:buSzPct val="135000"/>
              <a:buFontTx/>
              <a:buBlip>
                <a:blip r:embed="rId2"/>
              </a:buBlip>
              <a:defRPr sz="1800">
                <a:solidFill>
                  <a:srgbClr val="1A1A1A"/>
                </a:solidFill>
              </a:defRPr>
            </a:lvl1pPr>
            <a:lvl2pPr marL="742950" indent="-285750">
              <a:buSzPct val="135000"/>
              <a:buFontTx/>
              <a:buBlip>
                <a:blip r:embed="rId2"/>
              </a:buBlip>
              <a:defRPr sz="1800">
                <a:solidFill>
                  <a:srgbClr val="1A1A1A"/>
                </a:solidFill>
              </a:defRPr>
            </a:lvl2pPr>
            <a:lvl3pPr marL="1200150" indent="-285750">
              <a:buSzPct val="135000"/>
              <a:buFontTx/>
              <a:buBlip>
                <a:blip r:embed="rId2"/>
              </a:buBlip>
              <a:defRPr sz="1800">
                <a:solidFill>
                  <a:srgbClr val="1A1A1A"/>
                </a:solidFill>
              </a:defRPr>
            </a:lvl3pPr>
            <a:lvl4pPr marL="1657350" indent="-285750">
              <a:buSzPct val="135000"/>
              <a:buFontTx/>
              <a:buBlip>
                <a:blip r:embed="rId2"/>
              </a:buBlip>
              <a:defRPr sz="1800">
                <a:solidFill>
                  <a:srgbClr val="1A1A1A"/>
                </a:solidFill>
              </a:defRPr>
            </a:lvl4pPr>
            <a:lvl5pPr marL="2114550" indent="-285750">
              <a:buSzPct val="135000"/>
              <a:buFontTx/>
              <a:buBlip>
                <a:blip r:embed="rId2"/>
              </a:buBlip>
              <a:defRPr sz="1800">
                <a:solidFill>
                  <a:srgbClr val="1A1A1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arallelogram 7">
            <a:extLst>
              <a:ext uri="{FF2B5EF4-FFF2-40B4-BE49-F238E27FC236}">
                <a16:creationId xmlns:a16="http://schemas.microsoft.com/office/drawing/2014/main" id="{3222DC74-66E5-45FC-B717-575B0FBD044F}"/>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9" name="Rectangle 8">
            <a:extLst>
              <a:ext uri="{FF2B5EF4-FFF2-40B4-BE49-F238E27FC236}">
                <a16:creationId xmlns:a16="http://schemas.microsoft.com/office/drawing/2014/main" id="{BDE9FDF3-4EAF-402A-A6AD-6486D2C4D0E2}"/>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130070807"/>
      </p:ext>
    </p:extLst>
  </p:cSld>
  <p:clrMapOvr>
    <a:masterClrMapping/>
  </p:clrMapOvr>
  <p:extLst>
    <p:ext uri="{DCECCB84-F9BA-43D5-87BE-67443E8EF086}">
      <p15:sldGuideLst xmlns:p15="http://schemas.microsoft.com/office/powerpoint/2012/main">
        <p15:guide id="1" orient="horz" pos="360">
          <p15:clr>
            <a:srgbClr val="FBAE40"/>
          </p15:clr>
        </p15:guide>
        <p15:guide id="2" pos="312">
          <p15:clr>
            <a:srgbClr val="FBAE40"/>
          </p15:clr>
        </p15:guide>
        <p15:guide id="3" pos="7368">
          <p15:clr>
            <a:srgbClr val="FBAE40"/>
          </p15:clr>
        </p15:guide>
        <p15:guide id="4" orient="horz" pos="39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98EF5CE-6795-4128-BBA9-B81029A9B1DE}"/>
              </a:ext>
            </a:extLst>
          </p:cNvPr>
          <p:cNvSpPr>
            <a:spLocks noGrp="1"/>
          </p:cNvSpPr>
          <p:nvPr>
            <p:ph type="title"/>
          </p:nvPr>
        </p:nvSpPr>
        <p:spPr>
          <a:xfrm>
            <a:off x="549728" y="571500"/>
            <a:ext cx="11092543" cy="315912"/>
          </a:xfrm>
          <a:prstGeom prst="rect">
            <a:avLst/>
          </a:prstGeom>
        </p:spPr>
        <p:txBody>
          <a:bodyPr vert="horz" lIns="91440" tIns="45720" rIns="91440" bIns="45720" rtlCol="0" anchor="ctr">
            <a:noAutofit/>
          </a:bodyPr>
          <a:lstStyle/>
          <a:p>
            <a:r>
              <a:rPr lang="en-US" dirty="0"/>
              <a:t>Click to edit Master title style</a:t>
            </a:r>
          </a:p>
        </p:txBody>
      </p:sp>
      <p:sp>
        <p:nvSpPr>
          <p:cNvPr id="11" name="Content Placeholder 2">
            <a:extLst>
              <a:ext uri="{FF2B5EF4-FFF2-40B4-BE49-F238E27FC236}">
                <a16:creationId xmlns:a16="http://schemas.microsoft.com/office/drawing/2014/main" id="{F368A77E-EFA6-4824-B58E-7BC598A92499}"/>
              </a:ext>
            </a:extLst>
          </p:cNvPr>
          <p:cNvSpPr>
            <a:spLocks noGrp="1"/>
          </p:cNvSpPr>
          <p:nvPr>
            <p:ph sz="half" idx="1"/>
          </p:nvPr>
        </p:nvSpPr>
        <p:spPr>
          <a:xfrm>
            <a:off x="496685" y="1181100"/>
            <a:ext cx="11200015" cy="5094211"/>
          </a:xfrm>
          <a:prstGeom prst="rect">
            <a:avLst/>
          </a:prstGeom>
        </p:spPr>
        <p:txBody>
          <a:bodyPr>
            <a:normAutofit/>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arallelogram 4">
            <a:extLst>
              <a:ext uri="{FF2B5EF4-FFF2-40B4-BE49-F238E27FC236}">
                <a16:creationId xmlns:a16="http://schemas.microsoft.com/office/drawing/2014/main" id="{DD266561-7C46-49FC-B34C-356F783EB07C}"/>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6" name="Rectangle 5">
            <a:extLst>
              <a:ext uri="{FF2B5EF4-FFF2-40B4-BE49-F238E27FC236}">
                <a16:creationId xmlns:a16="http://schemas.microsoft.com/office/drawing/2014/main" id="{AA1ACF93-95E4-424A-BF3D-50D441004292}"/>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73293392"/>
      </p:ext>
    </p:extLst>
  </p:cSld>
  <p:clrMapOvr>
    <a:masterClrMapping/>
  </p:clrMapOvr>
  <p:extLst>
    <p:ext uri="{DCECCB84-F9BA-43D5-87BE-67443E8EF086}">
      <p15:sldGuideLst xmlns:p15="http://schemas.microsoft.com/office/powerpoint/2012/main">
        <p15:guide id="1" orient="horz" pos="360" userDrawn="1">
          <p15:clr>
            <a:srgbClr val="FBAE40"/>
          </p15:clr>
        </p15:guide>
        <p15:guide id="2" pos="312" userDrawn="1">
          <p15:clr>
            <a:srgbClr val="FBAE40"/>
          </p15:clr>
        </p15:guide>
        <p15:guide id="3" pos="7368" userDrawn="1">
          <p15:clr>
            <a:srgbClr val="FBAE40"/>
          </p15:clr>
        </p15:guide>
        <p15:guide id="4" orient="horz" pos="39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Video/Dem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E36DF-CA1D-45B2-9234-CBB2A70BE57C}"/>
              </a:ext>
            </a:extLst>
          </p:cNvPr>
          <p:cNvSpPr>
            <a:spLocks noGrp="1"/>
          </p:cNvSpPr>
          <p:nvPr>
            <p:ph type="title"/>
          </p:nvPr>
        </p:nvSpPr>
        <p:spPr/>
        <p:txBody>
          <a:bodyPr/>
          <a:lstStyle/>
          <a:p>
            <a:r>
              <a:rPr lang="en-US"/>
              <a:t>Click to edit Master title style</a:t>
            </a:r>
          </a:p>
        </p:txBody>
      </p:sp>
      <p:sp>
        <p:nvSpPr>
          <p:cNvPr id="6" name="Media Placeholder 5">
            <a:extLst>
              <a:ext uri="{FF2B5EF4-FFF2-40B4-BE49-F238E27FC236}">
                <a16:creationId xmlns:a16="http://schemas.microsoft.com/office/drawing/2014/main" id="{EDF4BE59-C379-46EA-B625-712F2E6603A4}"/>
              </a:ext>
            </a:extLst>
          </p:cNvPr>
          <p:cNvSpPr>
            <a:spLocks noGrp="1"/>
          </p:cNvSpPr>
          <p:nvPr>
            <p:ph type="media" sz="quarter" idx="10"/>
          </p:nvPr>
        </p:nvSpPr>
        <p:spPr>
          <a:xfrm>
            <a:off x="495300" y="1181100"/>
            <a:ext cx="11201400" cy="510540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5" name="Parallelogram 4">
            <a:extLst>
              <a:ext uri="{FF2B5EF4-FFF2-40B4-BE49-F238E27FC236}">
                <a16:creationId xmlns:a16="http://schemas.microsoft.com/office/drawing/2014/main" id="{EBE8C963-A8A1-4D79-A941-867E9BE9D948}"/>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7" name="Rectangle 6">
            <a:extLst>
              <a:ext uri="{FF2B5EF4-FFF2-40B4-BE49-F238E27FC236}">
                <a16:creationId xmlns:a16="http://schemas.microsoft.com/office/drawing/2014/main" id="{9674511E-12EE-47FC-B76A-1B3A42610E97}"/>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1198532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Summary</a:t>
            </a:r>
          </a:p>
        </p:txBody>
      </p:sp>
      <p:sp>
        <p:nvSpPr>
          <p:cNvPr id="8" name="Picture Placeholder 11">
            <a:extLst>
              <a:ext uri="{FF2B5EF4-FFF2-40B4-BE49-F238E27FC236}">
                <a16:creationId xmlns:a16="http://schemas.microsoft.com/office/drawing/2014/main" id="{AF690352-BA1D-490A-9C13-C336DDBCB9A0}"/>
              </a:ext>
            </a:extLst>
          </p:cNvPr>
          <p:cNvSpPr>
            <a:spLocks noGrp="1" noChangeAspect="1"/>
          </p:cNvSpPr>
          <p:nvPr>
            <p:ph type="pic" sz="quarter" idx="10"/>
          </p:nvPr>
        </p:nvSpPr>
        <p:spPr>
          <a:xfrm>
            <a:off x="7751880" y="1181101"/>
            <a:ext cx="3944820" cy="5094210"/>
          </a:xfrm>
          <a:prstGeom prst="rect">
            <a:avLst/>
          </a:prstGeom>
          <a:effectLst>
            <a:outerShdw blurRad="177800" dist="38100" dir="2700000" algn="br" rotWithShape="0">
              <a:prstClr val="black">
                <a:alpha val="60000"/>
              </a:prstClr>
            </a:outerShdw>
          </a:effectLst>
        </p:spPr>
        <p:txBody>
          <a:bodyPr/>
          <a:lstStyle/>
          <a:p>
            <a:endParaRPr lang="en-US" dirty="0"/>
          </a:p>
        </p:txBody>
      </p:sp>
      <p:sp>
        <p:nvSpPr>
          <p:cNvPr id="5" name="Text Placeholder 3">
            <a:extLst>
              <a:ext uri="{FF2B5EF4-FFF2-40B4-BE49-F238E27FC236}">
                <a16:creationId xmlns:a16="http://schemas.microsoft.com/office/drawing/2014/main" id="{E1E3FD30-27A1-431C-96FC-8F08C4D73E26}"/>
              </a:ext>
            </a:extLst>
          </p:cNvPr>
          <p:cNvSpPr>
            <a:spLocks noGrp="1"/>
          </p:cNvSpPr>
          <p:nvPr>
            <p:ph type="body" sz="quarter" idx="11"/>
          </p:nvPr>
        </p:nvSpPr>
        <p:spPr>
          <a:xfrm>
            <a:off x="495300" y="1181100"/>
            <a:ext cx="6859587" cy="509421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rallelogram 6">
            <a:extLst>
              <a:ext uri="{FF2B5EF4-FFF2-40B4-BE49-F238E27FC236}">
                <a16:creationId xmlns:a16="http://schemas.microsoft.com/office/drawing/2014/main" id="{D74AD370-136E-4463-B7F5-48FC71969CE3}"/>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10" name="Rectangle 9">
            <a:extLst>
              <a:ext uri="{FF2B5EF4-FFF2-40B4-BE49-F238E27FC236}">
                <a16:creationId xmlns:a16="http://schemas.microsoft.com/office/drawing/2014/main" id="{F2F6B6B6-A37B-4BAC-9BFD-AE27E098447E}"/>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2358968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gratulations">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98EF5CE-6795-4128-BBA9-B81029A9B1DE}"/>
              </a:ext>
            </a:extLst>
          </p:cNvPr>
          <p:cNvSpPr>
            <a:spLocks noGrp="1"/>
          </p:cNvSpPr>
          <p:nvPr>
            <p:ph type="title" hasCustomPrompt="1"/>
          </p:nvPr>
        </p:nvSpPr>
        <p:spPr>
          <a:xfrm>
            <a:off x="549728" y="571500"/>
            <a:ext cx="11092543" cy="315912"/>
          </a:xfrm>
          <a:prstGeom prst="rect">
            <a:avLst/>
          </a:prstGeom>
        </p:spPr>
        <p:txBody>
          <a:bodyPr vert="horz" lIns="91440" tIns="45720" rIns="91440" bIns="45720" rtlCol="0" anchor="ctr">
            <a:noAutofit/>
          </a:bodyPr>
          <a:lstStyle>
            <a:lvl1pPr>
              <a:defRPr/>
            </a:lvl1pPr>
          </a:lstStyle>
          <a:p>
            <a:r>
              <a:rPr lang="en-US" dirty="0"/>
              <a:t>Congratulations</a:t>
            </a:r>
          </a:p>
        </p:txBody>
      </p:sp>
      <p:sp>
        <p:nvSpPr>
          <p:cNvPr id="3" name="Text Placeholder 2">
            <a:extLst>
              <a:ext uri="{FF2B5EF4-FFF2-40B4-BE49-F238E27FC236}">
                <a16:creationId xmlns:a16="http://schemas.microsoft.com/office/drawing/2014/main" id="{BB9DCA7A-B56E-4066-BD32-13668ECA71FA}"/>
              </a:ext>
            </a:extLst>
          </p:cNvPr>
          <p:cNvSpPr>
            <a:spLocks noGrp="1"/>
          </p:cNvSpPr>
          <p:nvPr>
            <p:ph type="body" sz="quarter" idx="10"/>
          </p:nvPr>
        </p:nvSpPr>
        <p:spPr>
          <a:xfrm>
            <a:off x="496888" y="1181100"/>
            <a:ext cx="11199812" cy="510540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arallelogram 7">
            <a:extLst>
              <a:ext uri="{FF2B5EF4-FFF2-40B4-BE49-F238E27FC236}">
                <a16:creationId xmlns:a16="http://schemas.microsoft.com/office/drawing/2014/main" id="{084946A5-D1B8-40C5-96AC-05ADC3E0D65E}"/>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9" name="Rectangle 8">
            <a:extLst>
              <a:ext uri="{FF2B5EF4-FFF2-40B4-BE49-F238E27FC236}">
                <a16:creationId xmlns:a16="http://schemas.microsoft.com/office/drawing/2014/main" id="{D1695522-5EA2-4979-B9A6-0E9DD0AA2D65}"/>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810088967"/>
      </p:ext>
    </p:extLst>
  </p:cSld>
  <p:clrMapOvr>
    <a:masterClrMapping/>
  </p:clrMapOvr>
  <p:extLst>
    <p:ext uri="{DCECCB84-F9BA-43D5-87BE-67443E8EF086}">
      <p15:sldGuideLst xmlns:p15="http://schemas.microsoft.com/office/powerpoint/2012/main">
        <p15:guide id="1" orient="horz" pos="360">
          <p15:clr>
            <a:srgbClr val="FBAE40"/>
          </p15:clr>
        </p15:guide>
        <p15:guide id="2" pos="312">
          <p15:clr>
            <a:srgbClr val="FBAE40"/>
          </p15:clr>
        </p15:guide>
        <p15:guide id="3" pos="7368">
          <p15:clr>
            <a:srgbClr val="FBAE40"/>
          </p15:clr>
        </p15:guide>
        <p15:guide id="4" orient="horz" pos="39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98EF5CE-6795-4128-BBA9-B81029A9B1DE}"/>
              </a:ext>
            </a:extLst>
          </p:cNvPr>
          <p:cNvSpPr>
            <a:spLocks noGrp="1"/>
          </p:cNvSpPr>
          <p:nvPr>
            <p:ph type="title" hasCustomPrompt="1"/>
          </p:nvPr>
        </p:nvSpPr>
        <p:spPr>
          <a:xfrm>
            <a:off x="549728" y="571500"/>
            <a:ext cx="11092543" cy="315912"/>
          </a:xfrm>
          <a:prstGeom prst="rect">
            <a:avLst/>
          </a:prstGeom>
        </p:spPr>
        <p:txBody>
          <a:bodyPr vert="horz" lIns="91440" tIns="45720" rIns="91440" bIns="45720" rtlCol="0" anchor="ctr">
            <a:noAutofit/>
          </a:bodyPr>
          <a:lstStyle>
            <a:lvl1pPr>
              <a:defRPr/>
            </a:lvl1pPr>
          </a:lstStyle>
          <a:p>
            <a:r>
              <a:rPr lang="en-US" dirty="0"/>
              <a:t>Resources</a:t>
            </a:r>
          </a:p>
        </p:txBody>
      </p:sp>
      <p:sp>
        <p:nvSpPr>
          <p:cNvPr id="4" name="Text Placeholder 2">
            <a:extLst>
              <a:ext uri="{FF2B5EF4-FFF2-40B4-BE49-F238E27FC236}">
                <a16:creationId xmlns:a16="http://schemas.microsoft.com/office/drawing/2014/main" id="{8DF445EF-3411-43AF-81B1-32ADE62B1698}"/>
              </a:ext>
            </a:extLst>
          </p:cNvPr>
          <p:cNvSpPr>
            <a:spLocks noGrp="1"/>
          </p:cNvSpPr>
          <p:nvPr>
            <p:ph type="body" sz="quarter" idx="10"/>
          </p:nvPr>
        </p:nvSpPr>
        <p:spPr>
          <a:xfrm>
            <a:off x="496888" y="1181100"/>
            <a:ext cx="11199812" cy="5105400"/>
          </a:xfrm>
          <a:prstGeom prst="rect">
            <a:avLst/>
          </a:prstGeom>
        </p:spPr>
        <p:txBody>
          <a:bodyPr/>
          <a:lstStyle>
            <a:lvl1pPr marL="285750" indent="-285750">
              <a:buSzPct val="135000"/>
              <a:buFont typeface="Arial" panose="020B0604020202020204" pitchFamily="34" charset="0"/>
              <a:buChar char="•"/>
              <a:defRPr sz="1800">
                <a:solidFill>
                  <a:srgbClr val="1A1A1A"/>
                </a:solidFill>
              </a:defRPr>
            </a:lvl1pPr>
            <a:lvl2pPr marL="742950" indent="-285750">
              <a:buSzPct val="135000"/>
              <a:buFont typeface="Arial" panose="020B0604020202020204" pitchFamily="34" charset="0"/>
              <a:buChar char="•"/>
              <a:defRPr sz="1800">
                <a:solidFill>
                  <a:srgbClr val="1A1A1A"/>
                </a:solidFill>
              </a:defRPr>
            </a:lvl2pPr>
            <a:lvl3pPr marL="1200150" indent="-285750">
              <a:buSzPct val="135000"/>
              <a:buFont typeface="Arial" panose="020B0604020202020204" pitchFamily="34" charset="0"/>
              <a:buChar char="•"/>
              <a:defRPr sz="1800">
                <a:solidFill>
                  <a:srgbClr val="1A1A1A"/>
                </a:solidFill>
              </a:defRPr>
            </a:lvl3pPr>
            <a:lvl4pPr marL="1657350" indent="-285750">
              <a:buSzPct val="135000"/>
              <a:buFont typeface="Arial" panose="020B0604020202020204" pitchFamily="34" charset="0"/>
              <a:buChar char="•"/>
              <a:defRPr sz="1800">
                <a:solidFill>
                  <a:srgbClr val="1A1A1A"/>
                </a:solidFill>
              </a:defRPr>
            </a:lvl4pPr>
            <a:lvl5pPr marL="2114550" indent="-285750">
              <a:buSzPct val="135000"/>
              <a:buFont typeface="Arial" panose="020B0604020202020204" pitchFamily="34" charset="0"/>
              <a:buChar char="•"/>
              <a:defRPr sz="1800">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arallelogram 5">
            <a:extLst>
              <a:ext uri="{FF2B5EF4-FFF2-40B4-BE49-F238E27FC236}">
                <a16:creationId xmlns:a16="http://schemas.microsoft.com/office/drawing/2014/main" id="{5EA3C601-9E0B-4B0D-9E05-56F494144893}"/>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8" name="Rectangle 7">
            <a:extLst>
              <a:ext uri="{FF2B5EF4-FFF2-40B4-BE49-F238E27FC236}">
                <a16:creationId xmlns:a16="http://schemas.microsoft.com/office/drawing/2014/main" id="{A4F0F2A3-95CB-4525-866A-4ED4E260AD41}"/>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583725486"/>
      </p:ext>
    </p:extLst>
  </p:cSld>
  <p:clrMapOvr>
    <a:masterClrMapping/>
  </p:clrMapOvr>
  <p:extLst>
    <p:ext uri="{DCECCB84-F9BA-43D5-87BE-67443E8EF086}">
      <p15:sldGuideLst xmlns:p15="http://schemas.microsoft.com/office/powerpoint/2012/main">
        <p15:guide id="1" orient="horz" pos="360">
          <p15:clr>
            <a:srgbClr val="FBAE40"/>
          </p15:clr>
        </p15:guide>
        <p15:guide id="2" pos="312">
          <p15:clr>
            <a:srgbClr val="FBAE40"/>
          </p15:clr>
        </p15:guide>
        <p15:guide id="3" pos="7368">
          <p15:clr>
            <a:srgbClr val="FBAE40"/>
          </p15:clr>
        </p15:guide>
        <p15:guide id="4" orient="horz" pos="39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Cus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Parallelogram 3">
            <a:extLst>
              <a:ext uri="{FF2B5EF4-FFF2-40B4-BE49-F238E27FC236}">
                <a16:creationId xmlns:a16="http://schemas.microsoft.com/office/drawing/2014/main" id="{560B84C7-5193-449C-8492-B09B64EF86ED}"/>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5" name="Rectangle 4">
            <a:extLst>
              <a:ext uri="{FF2B5EF4-FFF2-40B4-BE49-F238E27FC236}">
                <a16:creationId xmlns:a16="http://schemas.microsoft.com/office/drawing/2014/main" id="{7E36A31D-B326-44DB-8E46-BC668A4D7AD1}"/>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148569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826F25A6-EC8A-490D-BC68-7C39C9395E15}"/>
              </a:ext>
            </a:extLst>
          </p:cNvPr>
          <p:cNvSpPr/>
          <p:nvPr userDrawn="1"/>
        </p:nvSpPr>
        <p:spPr>
          <a:xfrm>
            <a:off x="10901516" y="212060"/>
            <a:ext cx="1111045" cy="264242"/>
          </a:xfrm>
          <a:prstGeom prst="parallelogram">
            <a:avLst>
              <a:gd name="adj" fmla="val 88256"/>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fld id="{7B4C3B08-6104-4EAF-B4E0-24B8D96B7CA3}" type="slidenum">
              <a:rPr lang="en-US" sz="1400" smtClean="0"/>
              <a:pPr marL="0" marR="0" lvl="0" indent="0" algn="ctr" defTabSz="457200" rtl="0" eaLnBrk="1" fontAlgn="auto" latinLnBrk="0" hangingPunct="1">
                <a:lnSpc>
                  <a:spcPct val="100000"/>
                </a:lnSpc>
                <a:spcBef>
                  <a:spcPts val="0"/>
                </a:spcBef>
                <a:spcAft>
                  <a:spcPts val="0"/>
                </a:spcAft>
                <a:buClrTx/>
                <a:buSzTx/>
                <a:buFontTx/>
                <a:buNone/>
                <a:tabLst/>
                <a:defRPr/>
              </a:pPr>
              <a:t>‹#›</a:t>
            </a:fld>
            <a:endParaRPr lang="en-US" sz="1400" dirty="0"/>
          </a:p>
        </p:txBody>
      </p:sp>
      <p:sp>
        <p:nvSpPr>
          <p:cNvPr id="4" name="Rectangle 3">
            <a:extLst>
              <a:ext uri="{FF2B5EF4-FFF2-40B4-BE49-F238E27FC236}">
                <a16:creationId xmlns:a16="http://schemas.microsoft.com/office/drawing/2014/main" id="{51EFA46C-5F60-4055-918E-C339E966227A}"/>
              </a:ext>
            </a:extLst>
          </p:cNvPr>
          <p:cNvSpPr/>
          <p:nvPr userDrawn="1"/>
        </p:nvSpPr>
        <p:spPr>
          <a:xfrm>
            <a:off x="10668000" y="212060"/>
            <a:ext cx="609600" cy="264242"/>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Slide</a:t>
            </a:r>
          </a:p>
        </p:txBody>
      </p:sp>
    </p:spTree>
    <p:extLst>
      <p:ext uri="{BB962C8B-B14F-4D97-AF65-F5344CB8AC3E}">
        <p14:creationId xmlns:p14="http://schemas.microsoft.com/office/powerpoint/2010/main" val="3420666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219205"/>
            <a:ext cx="10972800" cy="4906963"/>
          </a:xfrm>
          <a:prstGeom prst="rect">
            <a:avLst/>
          </a:prstGeom>
        </p:spPr>
        <p:txBody>
          <a:bodyPr/>
          <a:lstStyle>
            <a:lvl1pPr marL="123444" indent="-123444">
              <a:defRPr sz="1350">
                <a:solidFill>
                  <a:schemeClr val="tx1"/>
                </a:solidFill>
                <a:latin typeface="+mn-lt"/>
              </a:defRPr>
            </a:lvl1pPr>
            <a:lvl2pPr>
              <a:defRPr sz="1350">
                <a:latin typeface="+mn-lt"/>
              </a:defRPr>
            </a:lvl2pPr>
            <a:lvl3pPr>
              <a:defRPr sz="1350">
                <a:latin typeface="+mn-lt"/>
              </a:defRPr>
            </a:lvl3pPr>
            <a:lvl4pPr>
              <a:defRPr sz="1350">
                <a:latin typeface="+mn-lt"/>
              </a:defRPr>
            </a:lvl4pPr>
            <a:lvl5pPr>
              <a:defRPr sz="13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8"/>
          <p:cNvSpPr>
            <a:spLocks noGrp="1"/>
          </p:cNvSpPr>
          <p:nvPr>
            <p:ph type="dt" sz="half" idx="10"/>
          </p:nvPr>
        </p:nvSpPr>
        <p:spPr/>
        <p:txBody>
          <a:bodyPr/>
          <a:lstStyle>
            <a:lvl1pPr>
              <a:defRPr/>
            </a:lvl1pPr>
          </a:lstStyle>
          <a:p>
            <a:pPr>
              <a:defRPr/>
            </a:pPr>
            <a:endParaRPr lang="en-US" dirty="0">
              <a:solidFill>
                <a:prstClr val="white"/>
              </a:solidFill>
              <a:latin typeface="Calibri"/>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latin typeface="Calibri"/>
            </a:endParaRPr>
          </a:p>
        </p:txBody>
      </p:sp>
      <p:sp>
        <p:nvSpPr>
          <p:cNvPr id="7" name="Slide Number Placeholder 10"/>
          <p:cNvSpPr>
            <a:spLocks noGrp="1"/>
          </p:cNvSpPr>
          <p:nvPr>
            <p:ph type="sldNum" sz="quarter" idx="12"/>
          </p:nvPr>
        </p:nvSpPr>
        <p:spPr>
          <a:xfrm>
            <a:off x="9004300" y="6553200"/>
            <a:ext cx="2844800" cy="304800"/>
          </a:xfrm>
        </p:spPr>
        <p:txBody>
          <a:bodyPr/>
          <a:lstStyle>
            <a:lvl1pPr>
              <a:defRPr/>
            </a:lvl1pPr>
          </a:lstStyle>
          <a:p>
            <a:pPr>
              <a:defRPr/>
            </a:pPr>
            <a:fld id="{B5D49A97-9B22-D549-B192-48BA620B0C07}" type="slidenum">
              <a:rPr lang="en-US">
                <a:solidFill>
                  <a:prstClr val="white"/>
                </a:solidFill>
                <a:latin typeface="Calibri"/>
              </a:rPr>
              <a:pPr>
                <a:defRPr/>
              </a:pPr>
              <a:t>‹#›</a:t>
            </a:fld>
            <a:endParaRPr lang="en-US" dirty="0">
              <a:solidFill>
                <a:prstClr val="white"/>
              </a:solidFill>
              <a:latin typeface="Calibri"/>
            </a:endParaRPr>
          </a:p>
        </p:txBody>
      </p:sp>
      <p:sp>
        <p:nvSpPr>
          <p:cNvPr id="8" name="Title 1"/>
          <p:cNvSpPr>
            <a:spLocks noGrp="1"/>
          </p:cNvSpPr>
          <p:nvPr>
            <p:ph type="title"/>
          </p:nvPr>
        </p:nvSpPr>
        <p:spPr>
          <a:xfrm>
            <a:off x="1320800" y="76200"/>
            <a:ext cx="10261600" cy="685800"/>
          </a:xfrm>
          <a:prstGeom prst="rect">
            <a:avLst/>
          </a:prstGeom>
        </p:spPr>
        <p:txBody>
          <a:bodyPr vert="horz" anchor="ctr" anchorCtr="0"/>
          <a:lstStyle>
            <a:lvl1pPr algn="l">
              <a:defRPr sz="1500" b="1" cap="none" spc="0" baseline="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68942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728" y="571500"/>
            <a:ext cx="11092543" cy="315912"/>
          </a:xfrm>
          <a:prstGeom prst="rect">
            <a:avLst/>
          </a:prstGeom>
        </p:spPr>
        <p:txBody>
          <a:bodyPr vert="horz" lIns="91440" tIns="45720" rIns="91440" bIns="45720" rtlCol="0" anchor="ctr">
            <a:noAutofit/>
          </a:bodyPr>
          <a:lstStyle/>
          <a:p>
            <a:r>
              <a:rPr lang="en-US" dirty="0"/>
              <a:t>Click to edit Master title style</a:t>
            </a:r>
          </a:p>
        </p:txBody>
      </p:sp>
      <p:sp>
        <p:nvSpPr>
          <p:cNvPr id="3" name="Slide Number Placeholder 5">
            <a:extLst>
              <a:ext uri="{FF2B5EF4-FFF2-40B4-BE49-F238E27FC236}">
                <a16:creationId xmlns:a16="http://schemas.microsoft.com/office/drawing/2014/main" id="{DBAD8537-CA46-4A4A-B7A0-2796CD52B96B}"/>
              </a:ext>
            </a:extLst>
          </p:cNvPr>
          <p:cNvSpPr>
            <a:spLocks noGrp="1"/>
          </p:cNvSpPr>
          <p:nvPr>
            <p:ph type="sldNum" sz="quarter" idx="4"/>
          </p:nvPr>
        </p:nvSpPr>
        <p:spPr>
          <a:xfrm>
            <a:off x="11058832" y="117884"/>
            <a:ext cx="936523" cy="365125"/>
          </a:xfrm>
          <a:prstGeom prst="rect">
            <a:avLst/>
          </a:prstGeom>
        </p:spPr>
        <p:txBody>
          <a:bodyPr/>
          <a:lstStyle/>
          <a:p>
            <a:fld id="{7B4C3B08-6104-4EAF-B4E0-24B8D96B7CA3}" type="slidenum">
              <a:rPr lang="en-US" smtClean="0"/>
              <a:t>‹#›</a:t>
            </a:fld>
            <a:endParaRPr lang="en-US" dirty="0"/>
          </a:p>
        </p:txBody>
      </p:sp>
    </p:spTree>
    <p:extLst>
      <p:ext uri="{BB962C8B-B14F-4D97-AF65-F5344CB8AC3E}">
        <p14:creationId xmlns:p14="http://schemas.microsoft.com/office/powerpoint/2010/main" val="3585905251"/>
      </p:ext>
    </p:extLst>
  </p:cSld>
  <p:clrMap bg1="lt1" tx1="dk1" bg2="lt2" tx2="dk2" accent1="accent1" accent2="accent2" accent3="accent3" accent4="accent4" accent5="accent5" accent6="accent6" hlink="hlink" folHlink="folHlink"/>
  <p:sldLayoutIdLst>
    <p:sldLayoutId id="2147483666" r:id="rId1"/>
    <p:sldLayoutId id="2147483674" r:id="rId2"/>
    <p:sldLayoutId id="2147483678" r:id="rId3"/>
    <p:sldLayoutId id="2147483706" r:id="rId4"/>
    <p:sldLayoutId id="2147483669" r:id="rId5"/>
    <p:sldLayoutId id="2147483697" r:id="rId6"/>
    <p:sldLayoutId id="2147483681" r:id="rId7"/>
    <p:sldLayoutId id="2147483698" r:id="rId8"/>
    <p:sldLayoutId id="2147483682" r:id="rId9"/>
    <p:sldLayoutId id="2147483683" r:id="rId10"/>
    <p:sldLayoutId id="2147483667" r:id="rId11"/>
    <p:sldLayoutId id="2147483673" r:id="rId12"/>
    <p:sldLayoutId id="2147483693" r:id="rId13"/>
    <p:sldLayoutId id="2147483694" r:id="rId14"/>
    <p:sldLayoutId id="2147483695" r:id="rId15"/>
    <p:sldLayoutId id="2147483671" r:id="rId16"/>
    <p:sldLayoutId id="2147483672" r:id="rId17"/>
    <p:sldLayoutId id="2147483707" r:id="rId18"/>
  </p:sldLayoutIdLst>
  <p:hf hdr="0" ftr="0" dt="0"/>
  <p:txStyles>
    <p:titleStyle>
      <a:lvl1pPr algn="ctr" defTabSz="914400" rtl="0" eaLnBrk="1" latinLnBrk="0" hangingPunct="1">
        <a:lnSpc>
          <a:spcPct val="90000"/>
        </a:lnSpc>
        <a:spcBef>
          <a:spcPct val="0"/>
        </a:spcBef>
        <a:buNone/>
        <a:defRPr sz="2400" b="1" i="0" u="none" kern="1200">
          <a:solidFill>
            <a:srgbClr val="00003C"/>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 userDrawn="1">
          <p15:clr>
            <a:srgbClr val="F26B43"/>
          </p15:clr>
        </p15:guide>
        <p15:guide id="3" pos="7368" userDrawn="1">
          <p15:clr>
            <a:srgbClr val="F26B43"/>
          </p15:clr>
        </p15:guide>
        <p15:guide id="4" orient="horz" pos="360" userDrawn="1">
          <p15:clr>
            <a:srgbClr val="F26B43"/>
          </p15:clr>
        </p15:guide>
        <p15:guide id="5" orient="horz" pos="3960" userDrawn="1">
          <p15:clr>
            <a:srgbClr val="F26B43"/>
          </p15:clr>
        </p15:guide>
        <p15:guide id="6" pos="3840" userDrawn="1">
          <p15:clr>
            <a:srgbClr val="F26B43"/>
          </p15:clr>
        </p15:guide>
        <p15:guide id="7" orient="horz" pos="74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hyperlink" Target="https://www.knowva.ebenefits.va.gov/system/templates/selfservice/va_ssnew/help/customer/locale/en-US/portal/554400000001018/content/554400000072609/PART-01-GENERAL-CHAPTER-09-WORK-STUDY-ALLOWANCE-PROGRAM?query=work%20study" TargetMode="External"/><Relationship Id="rId2" Type="http://schemas.openxmlformats.org/officeDocument/2006/relationships/hyperlink" Target="https://gibill.custhelp.va.gov/app/utils/login_form/redirect/ask" TargetMode="External"/><Relationship Id="rId1" Type="http://schemas.openxmlformats.org/officeDocument/2006/relationships/slideLayout" Target="../slideLayouts/slideLayout2.xml"/><Relationship Id="rId5" Type="http://schemas.openxmlformats.org/officeDocument/2006/relationships/hyperlink" Target="https://content.govdelivery.com/attachments/USVAVBA/2020/05/19/file_attachments/1454649/Sample%20Time%20Record_Final.docx" TargetMode="External"/><Relationship Id="rId4" Type="http://schemas.openxmlformats.org/officeDocument/2006/relationships/hyperlink" Target="https://content.govdelivery.com/attachments/USVAVBA/2020/05/14/file_attachments/1451202/FAQs%20for%20WS%20Supervisors%20%28PL%20116-140%20Section%203%29.pd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4798-3473-4EB1-8930-9935DA13455B}"/>
              </a:ext>
            </a:extLst>
          </p:cNvPr>
          <p:cNvSpPr>
            <a:spLocks noGrp="1"/>
          </p:cNvSpPr>
          <p:nvPr>
            <p:ph type="ctrTitle"/>
          </p:nvPr>
        </p:nvSpPr>
        <p:spPr>
          <a:xfrm>
            <a:off x="1524000" y="3428999"/>
            <a:ext cx="9144000" cy="1429439"/>
          </a:xfrm>
        </p:spPr>
        <p:txBody>
          <a:bodyPr/>
          <a:lstStyle/>
          <a:p>
            <a:pPr>
              <a:spcBef>
                <a:spcPts val="600"/>
              </a:spcBef>
              <a:spcAft>
                <a:spcPts val="600"/>
              </a:spcAft>
            </a:pPr>
            <a:r>
              <a:rPr lang="en-US" dirty="0"/>
              <a:t>Education Service</a:t>
            </a:r>
            <a:br>
              <a:rPr lang="en-US" dirty="0"/>
            </a:br>
            <a:r>
              <a:rPr lang="en-US" dirty="0"/>
              <a:t>School Certifying Official Training </a:t>
            </a:r>
            <a:br>
              <a:rPr lang="en-US" dirty="0"/>
            </a:br>
            <a:r>
              <a:rPr lang="en-US" dirty="0"/>
              <a:t>Work Study Allowance Program </a:t>
            </a:r>
          </a:p>
        </p:txBody>
      </p:sp>
    </p:spTree>
    <p:extLst>
      <p:ext uri="{BB962C8B-B14F-4D97-AF65-F5344CB8AC3E}">
        <p14:creationId xmlns:p14="http://schemas.microsoft.com/office/powerpoint/2010/main" val="3806211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Learning Objectives</a:t>
            </a:r>
          </a:p>
        </p:txBody>
      </p:sp>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p:txBody>
          <a:bodyPr anchor="ctr"/>
          <a:lstStyle/>
          <a:p>
            <a:pPr marL="0" indent="0">
              <a:spcAft>
                <a:spcPts val="1200"/>
              </a:spcAft>
              <a:buNone/>
            </a:pPr>
            <a:r>
              <a:rPr lang="en-US" b="1" dirty="0"/>
              <a:t>Upon completion of this module, you should be able to:</a:t>
            </a:r>
          </a:p>
          <a:p>
            <a:pPr>
              <a:spcAft>
                <a:spcPts val="1200"/>
              </a:spcAft>
            </a:pPr>
            <a:r>
              <a:rPr lang="en-US" dirty="0"/>
              <a:t>Describe the benefits of the Work Study program</a:t>
            </a:r>
          </a:p>
          <a:p>
            <a:pPr lvl="0">
              <a:spcAft>
                <a:spcPts val="1200"/>
              </a:spcAft>
            </a:pPr>
            <a:r>
              <a:rPr lang="en-US" dirty="0"/>
              <a:t>Identify the criteria used to select students</a:t>
            </a:r>
          </a:p>
          <a:p>
            <a:pPr lvl="0">
              <a:spcAft>
                <a:spcPts val="1200"/>
              </a:spcAft>
            </a:pPr>
            <a:r>
              <a:rPr lang="en-US" dirty="0"/>
              <a:t>Describe the duties of a site supervisor</a:t>
            </a:r>
          </a:p>
          <a:p>
            <a:pPr lvl="0">
              <a:spcAft>
                <a:spcPts val="1200"/>
              </a:spcAft>
            </a:pPr>
            <a:r>
              <a:rPr lang="en-US" dirty="0"/>
              <a:t>Understand Work Study contracts</a:t>
            </a:r>
          </a:p>
          <a:p>
            <a:pPr lvl="0">
              <a:spcAft>
                <a:spcPts val="1200"/>
              </a:spcAft>
            </a:pPr>
            <a:r>
              <a:rPr lang="en-US" dirty="0"/>
              <a:t>Identify the requirements for payments</a:t>
            </a:r>
          </a:p>
          <a:p>
            <a:pPr lvl="0">
              <a:spcAft>
                <a:spcPts val="1200"/>
              </a:spcAft>
            </a:pPr>
            <a:r>
              <a:rPr lang="en-US" dirty="0"/>
              <a:t>Understand the impact of Public Law (PL) 116-140</a:t>
            </a:r>
          </a:p>
          <a:p>
            <a:pPr lvl="0">
              <a:spcAft>
                <a:spcPts val="1200"/>
              </a:spcAft>
            </a:pPr>
            <a:r>
              <a:rPr lang="en-US" dirty="0"/>
              <a:t>Know how to contact Work Study</a:t>
            </a:r>
          </a:p>
        </p:txBody>
      </p:sp>
      <p:pic>
        <p:nvPicPr>
          <p:cNvPr id="5" name="Picture Placeholder 4">
            <a:extLst>
              <a:ext uri="{FF2B5EF4-FFF2-40B4-BE49-F238E27FC236}">
                <a16:creationId xmlns:a16="http://schemas.microsoft.com/office/drawing/2014/main" id="{C0E159F3-18FD-4039-820C-ECDCF90A2E7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5" b="45"/>
          <a:stretch>
            <a:fillRect/>
          </a:stretch>
        </p:blipFill>
        <p:spPr/>
      </p:pic>
    </p:spTree>
    <p:extLst>
      <p:ext uri="{BB962C8B-B14F-4D97-AF65-F5344CB8AC3E}">
        <p14:creationId xmlns:p14="http://schemas.microsoft.com/office/powerpoint/2010/main" val="2196167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23AAB-1A22-47AC-979A-A997BABD4051}"/>
              </a:ext>
            </a:extLst>
          </p:cNvPr>
          <p:cNvSpPr>
            <a:spLocks noGrp="1"/>
          </p:cNvSpPr>
          <p:nvPr>
            <p:ph type="title"/>
          </p:nvPr>
        </p:nvSpPr>
        <p:spPr/>
        <p:txBody>
          <a:bodyPr/>
          <a:lstStyle/>
          <a:p>
            <a:r>
              <a:rPr lang="en-US" dirty="0"/>
              <a:t>Topics</a:t>
            </a:r>
          </a:p>
        </p:txBody>
      </p:sp>
      <p:sp>
        <p:nvSpPr>
          <p:cNvPr id="4" name="Text Placeholder 3">
            <a:extLst>
              <a:ext uri="{FF2B5EF4-FFF2-40B4-BE49-F238E27FC236}">
                <a16:creationId xmlns:a16="http://schemas.microsoft.com/office/drawing/2014/main" id="{1CA10884-9744-40AE-BD2C-D0D1E8AAF236}"/>
              </a:ext>
            </a:extLst>
          </p:cNvPr>
          <p:cNvSpPr>
            <a:spLocks noGrp="1"/>
          </p:cNvSpPr>
          <p:nvPr>
            <p:ph type="body" sz="quarter" idx="11"/>
          </p:nvPr>
        </p:nvSpPr>
        <p:spPr>
          <a:xfrm>
            <a:off x="3073706" y="1276512"/>
            <a:ext cx="7645706" cy="4209888"/>
          </a:xfrm>
        </p:spPr>
        <p:txBody>
          <a:bodyPr anchor="ctr"/>
          <a:lstStyle/>
          <a:p>
            <a:pPr marL="0" lvl="0" indent="0">
              <a:lnSpc>
                <a:spcPct val="100000"/>
              </a:lnSpc>
              <a:spcAft>
                <a:spcPts val="1800"/>
              </a:spcAft>
              <a:buNone/>
            </a:pPr>
            <a:endParaRPr lang="en-US" b="1" dirty="0"/>
          </a:p>
          <a:p>
            <a:pPr lvl="0">
              <a:lnSpc>
                <a:spcPct val="100000"/>
              </a:lnSpc>
              <a:spcAft>
                <a:spcPts val="1800"/>
              </a:spcAft>
            </a:pPr>
            <a:r>
              <a:rPr lang="en-US" b="1" dirty="0"/>
              <a:t>Overview of the VA Work Study Program</a:t>
            </a:r>
          </a:p>
          <a:p>
            <a:pPr lvl="0">
              <a:lnSpc>
                <a:spcPct val="100000"/>
              </a:lnSpc>
              <a:spcAft>
                <a:spcPts val="1800"/>
              </a:spcAft>
            </a:pPr>
            <a:r>
              <a:rPr lang="en-US" b="1" dirty="0"/>
              <a:t>Student and Facility Qualifications</a:t>
            </a:r>
          </a:p>
          <a:p>
            <a:pPr lvl="0">
              <a:lnSpc>
                <a:spcPct val="100000"/>
              </a:lnSpc>
              <a:spcAft>
                <a:spcPts val="1800"/>
              </a:spcAft>
            </a:pPr>
            <a:r>
              <a:rPr lang="en-US" b="1" dirty="0"/>
              <a:t>Work Study Policies</a:t>
            </a:r>
          </a:p>
          <a:p>
            <a:pPr lvl="0">
              <a:lnSpc>
                <a:spcPct val="100000"/>
              </a:lnSpc>
              <a:spcAft>
                <a:spcPts val="1800"/>
              </a:spcAft>
            </a:pPr>
            <a:r>
              <a:rPr lang="en-US" b="1" dirty="0"/>
              <a:t>Impact of Public Law 116-140</a:t>
            </a:r>
          </a:p>
        </p:txBody>
      </p:sp>
    </p:spTree>
    <p:extLst>
      <p:ext uri="{BB962C8B-B14F-4D97-AF65-F5344CB8AC3E}">
        <p14:creationId xmlns:p14="http://schemas.microsoft.com/office/powerpoint/2010/main" val="394606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06A3-B47B-417C-AA5F-5484381816FB}"/>
              </a:ext>
            </a:extLst>
          </p:cNvPr>
          <p:cNvSpPr>
            <a:spLocks noGrp="1"/>
          </p:cNvSpPr>
          <p:nvPr>
            <p:ph type="ctrTitle"/>
          </p:nvPr>
        </p:nvSpPr>
        <p:spPr>
          <a:xfrm>
            <a:off x="1524000" y="3591498"/>
            <a:ext cx="9144000" cy="1181207"/>
          </a:xfrm>
        </p:spPr>
        <p:txBody>
          <a:bodyPr/>
          <a:lstStyle/>
          <a:p>
            <a:r>
              <a:rPr lang="en-US" dirty="0"/>
              <a:t>Overview of the VA Work Study Program</a:t>
            </a:r>
          </a:p>
        </p:txBody>
      </p:sp>
    </p:spTree>
    <p:extLst>
      <p:ext uri="{BB962C8B-B14F-4D97-AF65-F5344CB8AC3E}">
        <p14:creationId xmlns:p14="http://schemas.microsoft.com/office/powerpoint/2010/main" val="3315503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B4D67B-E2FC-415D-BD63-8C83963031E9}"/>
              </a:ext>
            </a:extLst>
          </p:cNvPr>
          <p:cNvSpPr>
            <a:spLocks noGrp="1"/>
          </p:cNvSpPr>
          <p:nvPr>
            <p:ph type="title"/>
          </p:nvPr>
        </p:nvSpPr>
        <p:spPr/>
        <p:txBody>
          <a:bodyPr/>
          <a:lstStyle/>
          <a:p>
            <a:r>
              <a:rPr lang="en-US" dirty="0"/>
              <a:t>What is the Work Study Program?</a:t>
            </a:r>
          </a:p>
        </p:txBody>
      </p:sp>
      <p:pic>
        <p:nvPicPr>
          <p:cNvPr id="4" name="Picture Placeholder 3">
            <a:extLst>
              <a:ext uri="{FF2B5EF4-FFF2-40B4-BE49-F238E27FC236}">
                <a16:creationId xmlns:a16="http://schemas.microsoft.com/office/drawing/2014/main" id="{54410029-BF6A-4B53-9F33-7E5C71764D2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5" b="45"/>
          <a:stretch>
            <a:fillRect/>
          </a:stretch>
        </p:blipFill>
        <p:spPr/>
      </p:pic>
      <p:sp>
        <p:nvSpPr>
          <p:cNvPr id="7" name="Text Placeholder 6">
            <a:extLst>
              <a:ext uri="{FF2B5EF4-FFF2-40B4-BE49-F238E27FC236}">
                <a16:creationId xmlns:a16="http://schemas.microsoft.com/office/drawing/2014/main" id="{4B854EFA-EC04-4179-8331-5CDC0C27C088}"/>
              </a:ext>
            </a:extLst>
          </p:cNvPr>
          <p:cNvSpPr>
            <a:spLocks noGrp="1"/>
          </p:cNvSpPr>
          <p:nvPr>
            <p:ph type="body" sz="quarter" idx="11"/>
          </p:nvPr>
        </p:nvSpPr>
        <p:spPr/>
        <p:txBody>
          <a:bodyPr anchor="ctr">
            <a:normAutofit/>
          </a:bodyPr>
          <a:lstStyle/>
          <a:p>
            <a:pPr marL="0" indent="0">
              <a:spcAft>
                <a:spcPts val="1200"/>
              </a:spcAft>
              <a:buNone/>
            </a:pPr>
            <a:r>
              <a:rPr lang="en-US" dirty="0"/>
              <a:t>Work Study is:</a:t>
            </a:r>
          </a:p>
          <a:p>
            <a:pPr>
              <a:spcAft>
                <a:spcPts val="1200"/>
              </a:spcAft>
            </a:pPr>
            <a:r>
              <a:rPr lang="en-US" dirty="0"/>
              <a:t>A Veterans Administration (VA) tax exempt education benefit</a:t>
            </a:r>
          </a:p>
          <a:p>
            <a:pPr>
              <a:spcAft>
                <a:spcPts val="1200"/>
              </a:spcAft>
            </a:pPr>
            <a:r>
              <a:rPr lang="en-US" dirty="0"/>
              <a:t>Paid to students for performing VA-related activities</a:t>
            </a:r>
          </a:p>
          <a:p>
            <a:pPr>
              <a:spcAft>
                <a:spcPts val="1200"/>
              </a:spcAft>
            </a:pPr>
            <a:r>
              <a:rPr lang="en-US" b="1" dirty="0"/>
              <a:t>Not</a:t>
            </a:r>
            <a:r>
              <a:rPr lang="en-US" dirty="0"/>
              <a:t> income </a:t>
            </a:r>
          </a:p>
        </p:txBody>
      </p:sp>
    </p:spTree>
    <p:extLst>
      <p:ext uri="{BB962C8B-B14F-4D97-AF65-F5344CB8AC3E}">
        <p14:creationId xmlns:p14="http://schemas.microsoft.com/office/powerpoint/2010/main" val="2625975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23AAB-1A22-47AC-979A-A997BABD4051}"/>
              </a:ext>
            </a:extLst>
          </p:cNvPr>
          <p:cNvSpPr>
            <a:spLocks noGrp="1"/>
          </p:cNvSpPr>
          <p:nvPr>
            <p:ph type="title"/>
          </p:nvPr>
        </p:nvSpPr>
        <p:spPr/>
        <p:txBody>
          <a:bodyPr/>
          <a:lstStyle/>
          <a:p>
            <a:r>
              <a:rPr lang="en-US" dirty="0"/>
              <a:t>Benefits to the Institution</a:t>
            </a:r>
          </a:p>
        </p:txBody>
      </p:sp>
      <p:pic>
        <p:nvPicPr>
          <p:cNvPr id="8" name="Picture Placeholder 7">
            <a:extLst>
              <a:ext uri="{FF2B5EF4-FFF2-40B4-BE49-F238E27FC236}">
                <a16:creationId xmlns:a16="http://schemas.microsoft.com/office/drawing/2014/main" id="{40BBBEDD-961A-418F-8C82-1D394D85698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833" r="24833"/>
          <a:stretch>
            <a:fillRect/>
          </a:stretch>
        </p:blipFill>
        <p:spPr/>
      </p:pic>
      <p:sp>
        <p:nvSpPr>
          <p:cNvPr id="4" name="Text Placeholder 3">
            <a:extLst>
              <a:ext uri="{FF2B5EF4-FFF2-40B4-BE49-F238E27FC236}">
                <a16:creationId xmlns:a16="http://schemas.microsoft.com/office/drawing/2014/main" id="{1CA10884-9744-40AE-BD2C-D0D1E8AAF236}"/>
              </a:ext>
            </a:extLst>
          </p:cNvPr>
          <p:cNvSpPr>
            <a:spLocks noGrp="1"/>
          </p:cNvSpPr>
          <p:nvPr>
            <p:ph type="body" sz="quarter" idx="11"/>
          </p:nvPr>
        </p:nvSpPr>
        <p:spPr/>
        <p:txBody>
          <a:bodyPr anchor="ctr"/>
          <a:lstStyle/>
          <a:p>
            <a:pPr>
              <a:spcAft>
                <a:spcPts val="1200"/>
              </a:spcAft>
              <a:defRPr/>
            </a:pPr>
            <a:r>
              <a:rPr lang="en-US" altLang="en-US" dirty="0">
                <a:cs typeface="Georgia" pitchFamily="18" charset="0"/>
              </a:rPr>
              <a:t>No cost to the school</a:t>
            </a:r>
          </a:p>
          <a:p>
            <a:pPr>
              <a:spcAft>
                <a:spcPts val="1200"/>
              </a:spcAft>
              <a:defRPr/>
            </a:pPr>
            <a:r>
              <a:rPr lang="en-US" altLang="en-US" dirty="0">
                <a:cs typeface="Georgia" pitchFamily="18" charset="0"/>
              </a:rPr>
              <a:t>Students help with VA-related activities</a:t>
            </a:r>
          </a:p>
          <a:p>
            <a:pPr>
              <a:spcAft>
                <a:spcPts val="1200"/>
              </a:spcAft>
              <a:defRPr/>
            </a:pPr>
            <a:r>
              <a:rPr lang="en-US" altLang="en-US" dirty="0">
                <a:cs typeface="Georgia" pitchFamily="18" charset="0"/>
              </a:rPr>
              <a:t>Students assist Veteran and dependent students with benefits and services</a:t>
            </a:r>
          </a:p>
        </p:txBody>
      </p:sp>
    </p:spTree>
    <p:extLst>
      <p:ext uri="{BB962C8B-B14F-4D97-AF65-F5344CB8AC3E}">
        <p14:creationId xmlns:p14="http://schemas.microsoft.com/office/powerpoint/2010/main" val="51170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06A3-B47B-417C-AA5F-5484381816FB}"/>
              </a:ext>
            </a:extLst>
          </p:cNvPr>
          <p:cNvSpPr>
            <a:spLocks noGrp="1"/>
          </p:cNvSpPr>
          <p:nvPr>
            <p:ph type="ctrTitle"/>
          </p:nvPr>
        </p:nvSpPr>
        <p:spPr/>
        <p:txBody>
          <a:bodyPr/>
          <a:lstStyle/>
          <a:p>
            <a:r>
              <a:rPr lang="en-US" dirty="0"/>
              <a:t>Student and Facility Qualifications</a:t>
            </a:r>
          </a:p>
        </p:txBody>
      </p:sp>
    </p:spTree>
    <p:extLst>
      <p:ext uri="{BB962C8B-B14F-4D97-AF65-F5344CB8AC3E}">
        <p14:creationId xmlns:p14="http://schemas.microsoft.com/office/powerpoint/2010/main" val="340538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Student Qualifications (1 of 2)</a:t>
            </a:r>
          </a:p>
        </p:txBody>
      </p:sp>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p:txBody>
          <a:bodyPr anchor="ctr"/>
          <a:lstStyle/>
          <a:p>
            <a:pPr marL="0" indent="0">
              <a:spcAft>
                <a:spcPts val="1200"/>
              </a:spcAft>
              <a:buNone/>
              <a:defRPr/>
            </a:pPr>
            <a:r>
              <a:rPr lang="en-US" altLang="en-US" dirty="0"/>
              <a:t>Students must receive benefits through Title 38 or Title 10 under one of the following programs:</a:t>
            </a:r>
          </a:p>
          <a:p>
            <a:pPr>
              <a:spcAft>
                <a:spcPts val="1200"/>
              </a:spcAft>
              <a:defRPr/>
            </a:pPr>
            <a:r>
              <a:rPr lang="en-US" altLang="en-US" dirty="0"/>
              <a:t> Ch30:  Montgomery GI Bill® (MGIB)</a:t>
            </a:r>
          </a:p>
          <a:p>
            <a:pPr>
              <a:spcAft>
                <a:spcPts val="1200"/>
              </a:spcAft>
              <a:defRPr/>
            </a:pPr>
            <a:r>
              <a:rPr lang="en-US" altLang="en-US" dirty="0"/>
              <a:t> Ch31:  Vocational Rehabilitation</a:t>
            </a:r>
          </a:p>
          <a:p>
            <a:pPr>
              <a:spcAft>
                <a:spcPts val="1200"/>
              </a:spcAft>
              <a:defRPr/>
            </a:pPr>
            <a:r>
              <a:rPr lang="en-US" altLang="en-US" dirty="0"/>
              <a:t> Ch32:  Veterans Educational Assistance Program (VEAP)</a:t>
            </a:r>
          </a:p>
          <a:p>
            <a:pPr>
              <a:spcAft>
                <a:spcPts val="1200"/>
              </a:spcAft>
              <a:defRPr/>
            </a:pPr>
            <a:r>
              <a:rPr lang="en-US" altLang="en-US" dirty="0"/>
              <a:t> Ch33:  Post-9/11 GI Bill, including Transfer of Entitlement (TOE) and Fry Scholarship</a:t>
            </a:r>
          </a:p>
          <a:p>
            <a:pPr>
              <a:spcAft>
                <a:spcPts val="1200"/>
              </a:spcAft>
              <a:defRPr/>
            </a:pPr>
            <a:r>
              <a:rPr lang="en-US" altLang="en-US" dirty="0"/>
              <a:t>Ch35:  Dependents Educational Assistance (DEA)</a:t>
            </a:r>
          </a:p>
          <a:p>
            <a:pPr>
              <a:spcAft>
                <a:spcPts val="1200"/>
              </a:spcAft>
              <a:defRPr/>
            </a:pPr>
            <a:r>
              <a:rPr lang="en-US" altLang="en-US" dirty="0"/>
              <a:t>Ch1606:  MGIB – Selected Reserve (SR)</a:t>
            </a:r>
          </a:p>
        </p:txBody>
      </p:sp>
      <p:pic>
        <p:nvPicPr>
          <p:cNvPr id="7" name="Picture Placeholder 2">
            <a:extLst>
              <a:ext uri="{FF2B5EF4-FFF2-40B4-BE49-F238E27FC236}">
                <a16:creationId xmlns:a16="http://schemas.microsoft.com/office/drawing/2014/main" id="{D7110448-7546-4806-AE65-CF477A8BC779}"/>
              </a:ext>
            </a:extLst>
          </p:cNvPr>
          <p:cNvPicPr>
            <a:picLocks noChangeAspect="1"/>
          </p:cNvPicPr>
          <p:nvPr/>
        </p:nvPicPr>
        <p:blipFill>
          <a:blip r:embed="rId3">
            <a:extLst>
              <a:ext uri="{28A0092B-C50C-407E-A947-70E740481C1C}">
                <a14:useLocalDpi xmlns:a14="http://schemas.microsoft.com/office/drawing/2010/main" val="0"/>
              </a:ext>
            </a:extLst>
          </a:blip>
          <a:srcRect t="45" b="45"/>
          <a:stretch>
            <a:fillRect/>
          </a:stretch>
        </p:blipFill>
        <p:spPr>
          <a:xfrm>
            <a:off x="495300" y="1181100"/>
            <a:ext cx="3953486" cy="5105400"/>
          </a:xfrm>
          <a:prstGeom prst="rect">
            <a:avLst/>
          </a:prstGeom>
          <a:effectLst>
            <a:outerShdw blurRad="177800" dist="38100" dir="2700000" algn="br" rotWithShape="0">
              <a:prstClr val="black">
                <a:alpha val="60000"/>
              </a:prstClr>
            </a:outerShdw>
          </a:effectLst>
        </p:spPr>
      </p:pic>
    </p:spTree>
    <p:extLst>
      <p:ext uri="{BB962C8B-B14F-4D97-AF65-F5344CB8AC3E}">
        <p14:creationId xmlns:p14="http://schemas.microsoft.com/office/powerpoint/2010/main" val="3747509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Student Qualifications (2 of 2)</a:t>
            </a:r>
          </a:p>
        </p:txBody>
      </p:sp>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p:txBody>
          <a:bodyPr anchor="ctr"/>
          <a:lstStyle/>
          <a:p>
            <a:pPr marL="0" indent="0">
              <a:spcAft>
                <a:spcPts val="1200"/>
              </a:spcAft>
              <a:buNone/>
              <a:defRPr/>
            </a:pPr>
            <a:r>
              <a:rPr lang="en-US" altLang="en-US" dirty="0">
                <a:cs typeface="Georgia" pitchFamily="18" charset="0"/>
              </a:rPr>
              <a:t>Students must also:</a:t>
            </a:r>
          </a:p>
          <a:p>
            <a:pPr>
              <a:spcAft>
                <a:spcPts val="1200"/>
              </a:spcAft>
              <a:defRPr/>
            </a:pPr>
            <a:r>
              <a:rPr lang="en-US" dirty="0"/>
              <a:t>Be enrolled in an approved degree, vocational or </a:t>
            </a:r>
            <a:br>
              <a:rPr lang="en-US" dirty="0"/>
            </a:br>
            <a:r>
              <a:rPr lang="en-US" dirty="0"/>
              <a:t>professional program </a:t>
            </a:r>
            <a:endParaRPr lang="en-US" altLang="en-US" dirty="0">
              <a:cs typeface="Georgia" pitchFamily="18" charset="0"/>
            </a:endParaRPr>
          </a:p>
          <a:p>
            <a:pPr>
              <a:spcAft>
                <a:spcPts val="1200"/>
              </a:spcAft>
              <a:defRPr/>
            </a:pPr>
            <a:r>
              <a:rPr lang="en-US" altLang="en-US" dirty="0">
                <a:cs typeface="Georgia" pitchFamily="18" charset="0"/>
              </a:rPr>
              <a:t>Be at a rate of ¾ time or higher; or, 75% ROP for Ch33 participants</a:t>
            </a:r>
          </a:p>
          <a:p>
            <a:pPr>
              <a:spcAft>
                <a:spcPts val="1200"/>
              </a:spcAft>
              <a:defRPr/>
            </a:pPr>
            <a:r>
              <a:rPr lang="en-US" altLang="en-US" dirty="0">
                <a:cs typeface="Georgia" pitchFamily="18" charset="0"/>
              </a:rPr>
              <a:t>Work at a VA approved work site</a:t>
            </a:r>
          </a:p>
        </p:txBody>
      </p:sp>
      <p:pic>
        <p:nvPicPr>
          <p:cNvPr id="7" name="Picture Placeholder 2">
            <a:extLst>
              <a:ext uri="{FF2B5EF4-FFF2-40B4-BE49-F238E27FC236}">
                <a16:creationId xmlns:a16="http://schemas.microsoft.com/office/drawing/2014/main" id="{D7110448-7546-4806-AE65-CF477A8BC779}"/>
              </a:ext>
            </a:extLst>
          </p:cNvPr>
          <p:cNvPicPr>
            <a:picLocks noChangeAspect="1"/>
          </p:cNvPicPr>
          <p:nvPr/>
        </p:nvPicPr>
        <p:blipFill>
          <a:blip r:embed="rId3">
            <a:extLst>
              <a:ext uri="{28A0092B-C50C-407E-A947-70E740481C1C}">
                <a14:useLocalDpi xmlns:a14="http://schemas.microsoft.com/office/drawing/2010/main" val="0"/>
              </a:ext>
            </a:extLst>
          </a:blip>
          <a:srcRect t="45" b="45"/>
          <a:stretch>
            <a:fillRect/>
          </a:stretch>
        </p:blipFill>
        <p:spPr>
          <a:xfrm>
            <a:off x="495300" y="1181100"/>
            <a:ext cx="3953486" cy="5105400"/>
          </a:xfrm>
          <a:prstGeom prst="rect">
            <a:avLst/>
          </a:prstGeom>
          <a:effectLst>
            <a:outerShdw blurRad="177800" dist="38100" dir="2700000" algn="br" rotWithShape="0">
              <a:prstClr val="black">
                <a:alpha val="60000"/>
              </a:prstClr>
            </a:outerShdw>
          </a:effectLst>
        </p:spPr>
      </p:pic>
    </p:spTree>
    <p:extLst>
      <p:ext uri="{BB962C8B-B14F-4D97-AF65-F5344CB8AC3E}">
        <p14:creationId xmlns:p14="http://schemas.microsoft.com/office/powerpoint/2010/main" val="3202807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Student Selection</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1"/>
          </p:nvPr>
        </p:nvSpPr>
        <p:spPr/>
        <p:txBody>
          <a:bodyPr anchor="ctr"/>
          <a:lstStyle/>
          <a:p>
            <a:pPr marL="0" indent="0">
              <a:spcAft>
                <a:spcPts val="1200"/>
              </a:spcAft>
              <a:buNone/>
              <a:defRPr/>
            </a:pPr>
            <a:r>
              <a:rPr lang="en-US" altLang="en-US" dirty="0">
                <a:ea typeface="Georgia" pitchFamily="18" charset="0"/>
                <a:cs typeface="Georgia" pitchFamily="18" charset="0"/>
              </a:rPr>
              <a:t>The following factors need to be carefully evaluated:</a:t>
            </a:r>
          </a:p>
          <a:p>
            <a:pPr>
              <a:spcAft>
                <a:spcPts val="1200"/>
              </a:spcAft>
              <a:defRPr/>
            </a:pPr>
            <a:r>
              <a:rPr lang="en-US" altLang="en-US" dirty="0">
                <a:ea typeface="Georgia" pitchFamily="18" charset="0"/>
                <a:cs typeface="Georgia" pitchFamily="18" charset="0"/>
              </a:rPr>
              <a:t>Service-connected disabilities have priority (30% or more)</a:t>
            </a:r>
          </a:p>
          <a:p>
            <a:pPr>
              <a:spcAft>
                <a:spcPts val="1200"/>
              </a:spcAft>
              <a:defRPr/>
            </a:pPr>
            <a:r>
              <a:rPr lang="en-US" altLang="en-US" dirty="0">
                <a:ea typeface="Georgia" pitchFamily="18" charset="0"/>
                <a:cs typeface="Georgia" pitchFamily="18" charset="0"/>
              </a:rPr>
              <a:t>Financial need</a:t>
            </a:r>
          </a:p>
          <a:p>
            <a:pPr>
              <a:spcAft>
                <a:spcPts val="1200"/>
              </a:spcAft>
              <a:defRPr/>
            </a:pPr>
            <a:r>
              <a:rPr lang="en-US" altLang="en-US" dirty="0">
                <a:ea typeface="Georgia" pitchFamily="18" charset="0"/>
                <a:cs typeface="Georgia" pitchFamily="18" charset="0"/>
              </a:rPr>
              <a:t>Availability of transportation</a:t>
            </a:r>
          </a:p>
          <a:p>
            <a:pPr>
              <a:spcAft>
                <a:spcPts val="1200"/>
              </a:spcAft>
              <a:defRPr/>
            </a:pPr>
            <a:r>
              <a:rPr lang="en-US" altLang="en-US" dirty="0">
                <a:ea typeface="Georgia" pitchFamily="18" charset="0"/>
                <a:cs typeface="Georgia" pitchFamily="18" charset="0"/>
              </a:rPr>
              <a:t>Motivation</a:t>
            </a:r>
          </a:p>
          <a:p>
            <a:pPr>
              <a:spcAft>
                <a:spcPts val="1200"/>
              </a:spcAft>
              <a:defRPr/>
            </a:pPr>
            <a:r>
              <a:rPr lang="en-US" altLang="en-US" dirty="0">
                <a:ea typeface="Georgia" pitchFamily="18" charset="0"/>
                <a:cs typeface="Georgia" pitchFamily="18" charset="0"/>
              </a:rPr>
              <a:t>Work assignments don’t conflict with disability</a:t>
            </a:r>
          </a:p>
        </p:txBody>
      </p:sp>
      <p:pic>
        <p:nvPicPr>
          <p:cNvPr id="7" name="Picture Placeholder 3">
            <a:extLst>
              <a:ext uri="{FF2B5EF4-FFF2-40B4-BE49-F238E27FC236}">
                <a16:creationId xmlns:a16="http://schemas.microsoft.com/office/drawing/2014/main" id="{82288C06-AAA2-4093-923D-B9ECE50C3E9A}"/>
              </a:ext>
            </a:extLst>
          </p:cNvPr>
          <p:cNvPicPr>
            <a:picLocks noChangeAspect="1"/>
          </p:cNvPicPr>
          <p:nvPr/>
        </p:nvPicPr>
        <p:blipFill>
          <a:blip r:embed="rId3">
            <a:extLst>
              <a:ext uri="{28A0092B-C50C-407E-A947-70E740481C1C}">
                <a14:useLocalDpi xmlns:a14="http://schemas.microsoft.com/office/drawing/2010/main" val="0"/>
              </a:ext>
            </a:extLst>
          </a:blip>
          <a:srcRect t="45" b="45"/>
          <a:stretch>
            <a:fillRect/>
          </a:stretch>
        </p:blipFill>
        <p:spPr>
          <a:xfrm>
            <a:off x="7751880" y="1192290"/>
            <a:ext cx="3944820" cy="5094210"/>
          </a:xfrm>
          <a:prstGeom prst="rect">
            <a:avLst/>
          </a:prstGeom>
          <a:effectLst>
            <a:outerShdw blurRad="177800" dist="38100" dir="2700000" algn="br" rotWithShape="0">
              <a:prstClr val="black">
                <a:alpha val="60000"/>
              </a:prstClr>
            </a:outerShdw>
          </a:effectLst>
        </p:spPr>
      </p:pic>
    </p:spTree>
    <p:extLst>
      <p:ext uri="{BB962C8B-B14F-4D97-AF65-F5344CB8AC3E}">
        <p14:creationId xmlns:p14="http://schemas.microsoft.com/office/powerpoint/2010/main" val="3647565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Facility Qualifications</a:t>
            </a:r>
          </a:p>
        </p:txBody>
      </p:sp>
      <p:pic>
        <p:nvPicPr>
          <p:cNvPr id="12" name="Picture Placeholder 11">
            <a:extLst>
              <a:ext uri="{FF2B5EF4-FFF2-40B4-BE49-F238E27FC236}">
                <a16:creationId xmlns:a16="http://schemas.microsoft.com/office/drawing/2014/main" id="{0DC21FE5-4656-4B86-AF7A-7F345F97B61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5" b="45"/>
          <a:stretch>
            <a:fillRect/>
          </a:stretch>
        </p:blipFill>
        <p:spPr/>
      </p:pic>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p:txBody>
          <a:bodyPr anchor="ctr"/>
          <a:lstStyle/>
          <a:p>
            <a:pPr marL="0" indent="0">
              <a:spcAft>
                <a:spcPts val="1200"/>
              </a:spcAft>
              <a:buNone/>
            </a:pPr>
            <a:r>
              <a:rPr lang="en-US" dirty="0"/>
              <a:t>Work Study sites include, but are not limited to:</a:t>
            </a:r>
          </a:p>
          <a:p>
            <a:pPr>
              <a:spcAft>
                <a:spcPts val="1200"/>
              </a:spcAft>
            </a:pPr>
            <a:r>
              <a:rPr lang="en-US" dirty="0"/>
              <a:t>Department of Defense (DOD) Facilities</a:t>
            </a:r>
          </a:p>
          <a:p>
            <a:pPr>
              <a:spcAft>
                <a:spcPts val="1200"/>
              </a:spcAft>
            </a:pPr>
            <a:r>
              <a:rPr lang="en-US" dirty="0"/>
              <a:t>VA Regional Offices, Medical Centers and other VA facilities</a:t>
            </a:r>
          </a:p>
          <a:p>
            <a:pPr>
              <a:spcAft>
                <a:spcPts val="1200"/>
              </a:spcAft>
            </a:pPr>
            <a:r>
              <a:rPr lang="en-US" dirty="0"/>
              <a:t>Educational Institutions</a:t>
            </a:r>
          </a:p>
          <a:p>
            <a:pPr>
              <a:spcAft>
                <a:spcPts val="1200"/>
              </a:spcAft>
            </a:pPr>
            <a:r>
              <a:rPr lang="en-US" dirty="0"/>
              <a:t>National/State Veteran Cemeteries</a:t>
            </a:r>
          </a:p>
          <a:p>
            <a:pPr>
              <a:spcAft>
                <a:spcPts val="1200"/>
              </a:spcAft>
            </a:pPr>
            <a:r>
              <a:rPr lang="en-US" dirty="0"/>
              <a:t>Domiciliary Care Facilities</a:t>
            </a:r>
          </a:p>
          <a:p>
            <a:pPr>
              <a:spcAft>
                <a:spcPts val="1200"/>
              </a:spcAft>
            </a:pPr>
            <a:r>
              <a:rPr lang="en-US" dirty="0"/>
              <a:t>Other non-VA Facilities</a:t>
            </a:r>
          </a:p>
          <a:p>
            <a:pPr>
              <a:spcAft>
                <a:spcPts val="1200"/>
              </a:spcAft>
            </a:pPr>
            <a:r>
              <a:rPr lang="en-US" dirty="0"/>
              <a:t>State Approving Agencies</a:t>
            </a:r>
          </a:p>
          <a:p>
            <a:pPr>
              <a:spcAft>
                <a:spcPts val="1200"/>
              </a:spcAft>
            </a:pPr>
            <a:r>
              <a:rPr lang="en-US" dirty="0"/>
              <a:t>Vet Success Centers </a:t>
            </a:r>
          </a:p>
        </p:txBody>
      </p:sp>
    </p:spTree>
    <p:extLst>
      <p:ext uri="{BB962C8B-B14F-4D97-AF65-F5344CB8AC3E}">
        <p14:creationId xmlns:p14="http://schemas.microsoft.com/office/powerpoint/2010/main" val="1515036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Duty Qualifications</a:t>
            </a:r>
          </a:p>
        </p:txBody>
      </p:sp>
      <p:pic>
        <p:nvPicPr>
          <p:cNvPr id="12" name="Picture Placeholder 11">
            <a:extLst>
              <a:ext uri="{FF2B5EF4-FFF2-40B4-BE49-F238E27FC236}">
                <a16:creationId xmlns:a16="http://schemas.microsoft.com/office/drawing/2014/main" id="{0DC21FE5-4656-4B86-AF7A-7F345F97B61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497029" y="1192290"/>
            <a:ext cx="3941361" cy="5094210"/>
          </a:xfrm>
        </p:spPr>
      </p:pic>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p:txBody>
          <a:bodyPr anchor="ctr"/>
          <a:lstStyle/>
          <a:p>
            <a:pPr marL="0" indent="0">
              <a:spcAft>
                <a:spcPts val="1200"/>
              </a:spcAft>
              <a:buNone/>
            </a:pPr>
            <a:r>
              <a:rPr lang="en-US" dirty="0"/>
              <a:t>Work Study job duties must:</a:t>
            </a:r>
          </a:p>
          <a:p>
            <a:pPr>
              <a:spcAft>
                <a:spcPts val="1200"/>
              </a:spcAft>
            </a:pPr>
            <a:r>
              <a:rPr lang="en-US" altLang="en-US" dirty="0">
                <a:ea typeface="Georgia" pitchFamily="18" charset="0"/>
                <a:cs typeface="Georgia" pitchFamily="18" charset="0"/>
              </a:rPr>
              <a:t>Perform the work specifically listed in the site’s job description</a:t>
            </a:r>
          </a:p>
          <a:p>
            <a:pPr>
              <a:spcAft>
                <a:spcPts val="1200"/>
              </a:spcAft>
            </a:pPr>
            <a:r>
              <a:rPr lang="en-US" altLang="en-US" dirty="0">
                <a:ea typeface="Georgia" pitchFamily="18" charset="0"/>
                <a:cs typeface="Georgia" pitchFamily="18" charset="0"/>
              </a:rPr>
              <a:t>Be 100% VA-related activities performance tasks</a:t>
            </a:r>
          </a:p>
          <a:p>
            <a:pPr>
              <a:spcAft>
                <a:spcPts val="1200"/>
              </a:spcAft>
            </a:pPr>
            <a:r>
              <a:rPr lang="en-US" altLang="en-US" dirty="0">
                <a:ea typeface="Georgia" pitchFamily="18" charset="0"/>
                <a:cs typeface="Georgia" pitchFamily="18" charset="0"/>
              </a:rPr>
              <a:t>Work solely at the specific work site listed on the time record</a:t>
            </a:r>
          </a:p>
          <a:p>
            <a:pPr>
              <a:spcAft>
                <a:spcPts val="1200"/>
              </a:spcAft>
            </a:pPr>
            <a:r>
              <a:rPr lang="en-US" altLang="en-US" dirty="0"/>
              <a:t>Only VA facilities are permitted to allow Work Study students to provide transportation or operate a motorized vehicle </a:t>
            </a:r>
          </a:p>
        </p:txBody>
      </p:sp>
    </p:spTree>
    <p:extLst>
      <p:ext uri="{BB962C8B-B14F-4D97-AF65-F5344CB8AC3E}">
        <p14:creationId xmlns:p14="http://schemas.microsoft.com/office/powerpoint/2010/main" val="2826870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B11F-BEF6-4C43-AC01-313FB596E4D5}"/>
              </a:ext>
            </a:extLst>
          </p:cNvPr>
          <p:cNvSpPr>
            <a:spLocks noGrp="1"/>
          </p:cNvSpPr>
          <p:nvPr>
            <p:ph type="title"/>
          </p:nvPr>
        </p:nvSpPr>
        <p:spPr/>
        <p:txBody>
          <a:bodyPr/>
          <a:lstStyle/>
          <a:p>
            <a:r>
              <a:rPr lang="en-US" dirty="0"/>
              <a:t>Duty Qualifications at Education Facilities</a:t>
            </a:r>
          </a:p>
        </p:txBody>
      </p:sp>
      <p:sp>
        <p:nvSpPr>
          <p:cNvPr id="4" name="Text Placeholder 3">
            <a:extLst>
              <a:ext uri="{FF2B5EF4-FFF2-40B4-BE49-F238E27FC236}">
                <a16:creationId xmlns:a16="http://schemas.microsoft.com/office/drawing/2014/main" id="{EEC31642-63E7-421C-826B-E5614626737C}"/>
              </a:ext>
            </a:extLst>
          </p:cNvPr>
          <p:cNvSpPr>
            <a:spLocks noGrp="1"/>
          </p:cNvSpPr>
          <p:nvPr>
            <p:ph type="body" sz="quarter" idx="11"/>
          </p:nvPr>
        </p:nvSpPr>
        <p:spPr>
          <a:xfrm>
            <a:off x="4837113" y="1181100"/>
            <a:ext cx="6859587" cy="5094210"/>
          </a:xfrm>
        </p:spPr>
        <p:txBody>
          <a:bodyPr anchor="ctr"/>
          <a:lstStyle/>
          <a:p>
            <a:pPr marL="0" indent="0">
              <a:buNone/>
            </a:pPr>
            <a:endParaRPr lang="en-US" dirty="0"/>
          </a:p>
          <a:p>
            <a:pPr marL="0" indent="0">
              <a:spcAft>
                <a:spcPts val="1200"/>
              </a:spcAft>
              <a:buNone/>
            </a:pPr>
            <a:r>
              <a:rPr lang="en-US" dirty="0"/>
              <a:t>Educational facilities are limited to the type of work/duties their students can perform. These include:</a:t>
            </a:r>
          </a:p>
          <a:p>
            <a:pPr>
              <a:spcAft>
                <a:spcPts val="1200"/>
              </a:spcAft>
              <a:buFont typeface="Arial" charset="0"/>
              <a:buChar char="•"/>
            </a:pPr>
            <a:r>
              <a:rPr lang="en-US" altLang="en-US" dirty="0">
                <a:ea typeface="Georgia" pitchFamily="18" charset="0"/>
                <a:cs typeface="Georgia" pitchFamily="18" charset="0"/>
              </a:rPr>
              <a:t>Dissemination of information regarding benefits and/or services</a:t>
            </a:r>
          </a:p>
          <a:p>
            <a:pPr>
              <a:spcAft>
                <a:spcPts val="1200"/>
              </a:spcAft>
              <a:buFont typeface="Arial" charset="0"/>
              <a:buChar char="•"/>
            </a:pPr>
            <a:r>
              <a:rPr lang="en-US" altLang="en-US" dirty="0">
                <a:ea typeface="Georgia" pitchFamily="18" charset="0"/>
                <a:cs typeface="Georgia" pitchFamily="18" charset="0"/>
              </a:rPr>
              <a:t>Preparation, processing, maintaining and organizing veteran-related files</a:t>
            </a:r>
          </a:p>
          <a:p>
            <a:pPr>
              <a:spcAft>
                <a:spcPts val="1200"/>
              </a:spcAft>
              <a:buFont typeface="Arial" charset="0"/>
              <a:buChar char="•"/>
            </a:pPr>
            <a:r>
              <a:rPr lang="en-US" altLang="en-US" dirty="0">
                <a:ea typeface="Georgia" pitchFamily="18" charset="0"/>
                <a:cs typeface="Georgia" pitchFamily="18" charset="0"/>
              </a:rPr>
              <a:t>VA outreach in effort with a VA employee controlling the work activities</a:t>
            </a:r>
          </a:p>
          <a:p>
            <a:endParaRPr lang="en-US" dirty="0"/>
          </a:p>
        </p:txBody>
      </p:sp>
      <p:pic>
        <p:nvPicPr>
          <p:cNvPr id="7" name="Picture Placeholder 2">
            <a:extLst>
              <a:ext uri="{FF2B5EF4-FFF2-40B4-BE49-F238E27FC236}">
                <a16:creationId xmlns:a16="http://schemas.microsoft.com/office/drawing/2014/main" id="{76F0D713-08E8-4544-A4DB-8F20448B40DD}"/>
              </a:ext>
            </a:extLst>
          </p:cNvPr>
          <p:cNvPicPr>
            <a:picLocks noChangeAspect="1"/>
          </p:cNvPicPr>
          <p:nvPr/>
        </p:nvPicPr>
        <p:blipFill>
          <a:blip r:embed="rId3">
            <a:extLst>
              <a:ext uri="{28A0092B-C50C-407E-A947-70E740481C1C}">
                <a14:useLocalDpi xmlns:a14="http://schemas.microsoft.com/office/drawing/2010/main" val="0"/>
              </a:ext>
            </a:extLst>
          </a:blip>
          <a:srcRect t="45" b="45"/>
          <a:stretch>
            <a:fillRect/>
          </a:stretch>
        </p:blipFill>
        <p:spPr>
          <a:xfrm>
            <a:off x="495300" y="1192290"/>
            <a:ext cx="3944820" cy="5094210"/>
          </a:xfrm>
          <a:prstGeom prst="rect">
            <a:avLst/>
          </a:prstGeom>
          <a:effectLst>
            <a:outerShdw blurRad="177800" dist="38100" dir="2700000" algn="br" rotWithShape="0">
              <a:prstClr val="black">
                <a:alpha val="60000"/>
              </a:prstClr>
            </a:outerShdw>
          </a:effectLst>
        </p:spPr>
      </p:pic>
    </p:spTree>
    <p:extLst>
      <p:ext uri="{BB962C8B-B14F-4D97-AF65-F5344CB8AC3E}">
        <p14:creationId xmlns:p14="http://schemas.microsoft.com/office/powerpoint/2010/main" val="760063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Site Supervisor Responsibilities</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1"/>
          </p:nvPr>
        </p:nvSpPr>
        <p:spPr/>
        <p:txBody>
          <a:bodyPr anchor="ctr"/>
          <a:lstStyle/>
          <a:p>
            <a:pPr>
              <a:lnSpc>
                <a:spcPct val="100000"/>
              </a:lnSpc>
              <a:spcAft>
                <a:spcPts val="1200"/>
              </a:spcAft>
            </a:pPr>
            <a:r>
              <a:rPr lang="en-US" altLang="en-US" dirty="0">
                <a:ea typeface="Georgia" pitchFamily="18" charset="0"/>
                <a:cs typeface="Georgia" pitchFamily="18" charset="0"/>
              </a:rPr>
              <a:t>Provide direct supervision</a:t>
            </a:r>
          </a:p>
          <a:p>
            <a:pPr>
              <a:lnSpc>
                <a:spcPct val="100000"/>
              </a:lnSpc>
              <a:spcAft>
                <a:spcPts val="1200"/>
              </a:spcAft>
            </a:pPr>
            <a:r>
              <a:rPr lang="en-US" altLang="en-US" dirty="0">
                <a:ea typeface="Georgia" pitchFamily="18" charset="0"/>
                <a:cs typeface="Georgia" pitchFamily="18" charset="0"/>
              </a:rPr>
              <a:t>Provide appropriate training</a:t>
            </a:r>
          </a:p>
          <a:p>
            <a:pPr>
              <a:lnSpc>
                <a:spcPct val="100000"/>
              </a:lnSpc>
              <a:spcAft>
                <a:spcPts val="1200"/>
              </a:spcAft>
            </a:pPr>
            <a:r>
              <a:rPr lang="en-US" altLang="en-US" dirty="0">
                <a:ea typeface="Georgia" pitchFamily="18" charset="0"/>
                <a:cs typeface="Georgia" pitchFamily="18" charset="0"/>
              </a:rPr>
              <a:t>Ensure only approved tasks are performed</a:t>
            </a:r>
          </a:p>
          <a:p>
            <a:pPr>
              <a:lnSpc>
                <a:spcPct val="100000"/>
              </a:lnSpc>
              <a:spcAft>
                <a:spcPts val="1200"/>
              </a:spcAft>
            </a:pPr>
            <a:r>
              <a:rPr lang="en-US" altLang="en-US" dirty="0">
                <a:ea typeface="Georgia" pitchFamily="18" charset="0"/>
                <a:cs typeface="Georgia" pitchFamily="18" charset="0"/>
              </a:rPr>
              <a:t>Ensure only approved  hours are worked</a:t>
            </a:r>
          </a:p>
          <a:p>
            <a:pPr>
              <a:lnSpc>
                <a:spcPct val="100000"/>
              </a:lnSpc>
              <a:spcAft>
                <a:spcPts val="1200"/>
              </a:spcAft>
            </a:pPr>
            <a:r>
              <a:rPr lang="en-US" altLang="en-US" dirty="0">
                <a:ea typeface="Georgia" pitchFamily="18" charset="0"/>
                <a:cs typeface="Georgia" pitchFamily="18" charset="0"/>
              </a:rPr>
              <a:t>Maintain records for a minimum of 3 years</a:t>
            </a:r>
          </a:p>
          <a:p>
            <a:pPr>
              <a:lnSpc>
                <a:spcPct val="100000"/>
              </a:lnSpc>
              <a:spcAft>
                <a:spcPts val="1200"/>
              </a:spcAft>
            </a:pPr>
            <a:r>
              <a:rPr lang="en-US" altLang="en-US" dirty="0">
                <a:ea typeface="Georgia" pitchFamily="18" charset="0"/>
                <a:cs typeface="Georgia" pitchFamily="18" charset="0"/>
              </a:rPr>
              <a:t>Read the </a:t>
            </a:r>
            <a:r>
              <a:rPr lang="en-US" altLang="en-US" i="1" dirty="0">
                <a:ea typeface="Georgia" pitchFamily="18" charset="0"/>
                <a:cs typeface="Georgia" pitchFamily="18" charset="0"/>
              </a:rPr>
              <a:t>Work Study Site Supervisor Handbook</a:t>
            </a:r>
          </a:p>
        </p:txBody>
      </p:sp>
      <p:pic>
        <p:nvPicPr>
          <p:cNvPr id="9" name="Picture 8">
            <a:extLst>
              <a:ext uri="{FF2B5EF4-FFF2-40B4-BE49-F238E27FC236}">
                <a16:creationId xmlns:a16="http://schemas.microsoft.com/office/drawing/2014/main" id="{961C8774-2F79-4D94-826B-92A58BF76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192290"/>
            <a:ext cx="3944820" cy="5098680"/>
          </a:xfrm>
          <a:prstGeom prst="rect">
            <a:avLst/>
          </a:prstGeom>
        </p:spPr>
      </p:pic>
    </p:spTree>
    <p:extLst>
      <p:ext uri="{BB962C8B-B14F-4D97-AF65-F5344CB8AC3E}">
        <p14:creationId xmlns:p14="http://schemas.microsoft.com/office/powerpoint/2010/main" val="278034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p:txBody>
          <a:bodyPr anchor="ctr"/>
          <a:lstStyle/>
          <a:p>
            <a:r>
              <a:rPr lang="en-US" altLang="en-US" dirty="0"/>
              <a:t>Students must receive benefits through Title 38 or Title 10 in order to qualify for Work Study</a:t>
            </a:r>
            <a:r>
              <a:rPr lang="en-US" dirty="0"/>
              <a:t>.</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p:txBody>
          <a:bodyPr anchor="t"/>
          <a:lstStyle/>
          <a:p>
            <a:pPr lvl="0"/>
            <a:r>
              <a:rPr lang="en-US" dirty="0"/>
              <a:t>True</a:t>
            </a:r>
          </a:p>
          <a:p>
            <a:pPr lvl="0"/>
            <a:r>
              <a:rPr lang="en-US" dirty="0"/>
              <a:t>False</a:t>
            </a:r>
          </a:p>
        </p:txBody>
      </p:sp>
    </p:spTree>
    <p:extLst>
      <p:ext uri="{BB962C8B-B14F-4D97-AF65-F5344CB8AC3E}">
        <p14:creationId xmlns:p14="http://schemas.microsoft.com/office/powerpoint/2010/main" val="1459751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p:txBody>
          <a:bodyPr anchor="ctr"/>
          <a:lstStyle/>
          <a:p>
            <a:r>
              <a:rPr lang="en-US" altLang="en-US" dirty="0"/>
              <a:t>Students must receive benefits through Title 38 or Title 10 in order to qualify for Work Study</a:t>
            </a:r>
            <a:r>
              <a:rPr lang="en-US" dirty="0"/>
              <a:t>.</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p:txBody>
          <a:bodyPr anchor="t"/>
          <a:lstStyle/>
          <a:p>
            <a:pPr lvl="0"/>
            <a:r>
              <a:rPr lang="en-US" b="1" dirty="0"/>
              <a:t>True</a:t>
            </a:r>
          </a:p>
          <a:p>
            <a:pPr lvl="0"/>
            <a:r>
              <a:rPr lang="en-US" dirty="0"/>
              <a:t>False</a:t>
            </a:r>
          </a:p>
        </p:txBody>
      </p:sp>
    </p:spTree>
    <p:extLst>
      <p:ext uri="{BB962C8B-B14F-4D97-AF65-F5344CB8AC3E}">
        <p14:creationId xmlns:p14="http://schemas.microsoft.com/office/powerpoint/2010/main" val="4223265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p:txBody>
          <a:bodyPr anchor="ctr"/>
          <a:lstStyle/>
          <a:p>
            <a:r>
              <a:rPr lang="en-US" dirty="0"/>
              <a:t>Which statements are the most accurate about student selection? (Select all that apply)</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a:xfrm>
            <a:off x="495300" y="3429000"/>
            <a:ext cx="11375858" cy="2857500"/>
          </a:xfrm>
        </p:spPr>
        <p:txBody>
          <a:bodyPr anchor="t"/>
          <a:lstStyle/>
          <a:p>
            <a:pPr>
              <a:defRPr/>
            </a:pPr>
            <a:r>
              <a:rPr lang="en-US" dirty="0"/>
              <a:t>A. </a:t>
            </a:r>
            <a:r>
              <a:rPr lang="en-US" altLang="en-US" dirty="0">
                <a:ea typeface="Georgia" pitchFamily="18" charset="0"/>
                <a:cs typeface="Georgia" pitchFamily="18" charset="0"/>
              </a:rPr>
              <a:t>Service-connected disabilities have priority</a:t>
            </a:r>
          </a:p>
          <a:p>
            <a:pPr>
              <a:defRPr/>
            </a:pPr>
            <a:r>
              <a:rPr lang="en-US" altLang="en-US" dirty="0">
                <a:ea typeface="Georgia" pitchFamily="18" charset="0"/>
                <a:cs typeface="Georgia" pitchFamily="18" charset="0"/>
              </a:rPr>
              <a:t>B. They do not need to exhibit financial need</a:t>
            </a:r>
          </a:p>
          <a:p>
            <a:pPr>
              <a:defRPr/>
            </a:pPr>
            <a:r>
              <a:rPr lang="en-US" altLang="en-US" dirty="0">
                <a:ea typeface="Georgia" pitchFamily="18" charset="0"/>
                <a:cs typeface="Georgia" pitchFamily="18" charset="0"/>
              </a:rPr>
              <a:t>C. Must have availability to transportation</a:t>
            </a:r>
          </a:p>
          <a:p>
            <a:pPr>
              <a:defRPr/>
            </a:pPr>
            <a:r>
              <a:rPr lang="en-US" altLang="en-US" dirty="0">
                <a:ea typeface="Georgia" pitchFamily="18" charset="0"/>
                <a:cs typeface="Georgia" pitchFamily="18" charset="0"/>
              </a:rPr>
              <a:t>D. Work assignments don’t conflict with disability</a:t>
            </a:r>
          </a:p>
        </p:txBody>
      </p:sp>
    </p:spTree>
    <p:extLst>
      <p:ext uri="{BB962C8B-B14F-4D97-AF65-F5344CB8AC3E}">
        <p14:creationId xmlns:p14="http://schemas.microsoft.com/office/powerpoint/2010/main" val="4224066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p:txBody>
          <a:bodyPr anchor="ctr"/>
          <a:lstStyle/>
          <a:p>
            <a:r>
              <a:rPr lang="en-US" dirty="0"/>
              <a:t>Which statements are the most accurate about student selection? (Select all that apply)</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a:xfrm>
            <a:off x="495300" y="3429000"/>
            <a:ext cx="11375858" cy="2857500"/>
          </a:xfrm>
        </p:spPr>
        <p:txBody>
          <a:bodyPr anchor="t"/>
          <a:lstStyle/>
          <a:p>
            <a:pPr>
              <a:defRPr/>
            </a:pPr>
            <a:r>
              <a:rPr lang="en-US" b="1" dirty="0"/>
              <a:t>A. </a:t>
            </a:r>
            <a:r>
              <a:rPr lang="en-US" altLang="en-US" b="1" dirty="0">
                <a:ea typeface="Georgia" pitchFamily="18" charset="0"/>
                <a:cs typeface="Georgia" pitchFamily="18" charset="0"/>
              </a:rPr>
              <a:t>Service-connected disabilities have priority</a:t>
            </a:r>
          </a:p>
          <a:p>
            <a:pPr>
              <a:defRPr/>
            </a:pPr>
            <a:r>
              <a:rPr lang="en-US" altLang="en-US" dirty="0">
                <a:ea typeface="Georgia" pitchFamily="18" charset="0"/>
                <a:cs typeface="Georgia" pitchFamily="18" charset="0"/>
              </a:rPr>
              <a:t>B. They do not need to exhibit financial need</a:t>
            </a:r>
          </a:p>
          <a:p>
            <a:pPr>
              <a:defRPr/>
            </a:pPr>
            <a:r>
              <a:rPr lang="en-US" altLang="en-US" b="1" dirty="0">
                <a:ea typeface="Georgia" pitchFamily="18" charset="0"/>
                <a:cs typeface="Georgia" pitchFamily="18" charset="0"/>
              </a:rPr>
              <a:t>C. Must have availability to transportation</a:t>
            </a:r>
          </a:p>
          <a:p>
            <a:pPr>
              <a:defRPr/>
            </a:pPr>
            <a:r>
              <a:rPr lang="en-US" altLang="en-US" b="1" dirty="0">
                <a:ea typeface="Georgia" pitchFamily="18" charset="0"/>
                <a:cs typeface="Georgia" pitchFamily="18" charset="0"/>
              </a:rPr>
              <a:t>D. Work assignments don’t conflict with disability</a:t>
            </a:r>
          </a:p>
        </p:txBody>
      </p:sp>
    </p:spTree>
    <p:extLst>
      <p:ext uri="{BB962C8B-B14F-4D97-AF65-F5344CB8AC3E}">
        <p14:creationId xmlns:p14="http://schemas.microsoft.com/office/powerpoint/2010/main" val="3628709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06A3-B47B-417C-AA5F-5484381816FB}"/>
              </a:ext>
            </a:extLst>
          </p:cNvPr>
          <p:cNvSpPr>
            <a:spLocks noGrp="1"/>
          </p:cNvSpPr>
          <p:nvPr>
            <p:ph type="ctrTitle"/>
          </p:nvPr>
        </p:nvSpPr>
        <p:spPr/>
        <p:txBody>
          <a:bodyPr/>
          <a:lstStyle/>
          <a:p>
            <a:r>
              <a:rPr lang="en-US" dirty="0"/>
              <a:t>Work Study Policies</a:t>
            </a:r>
          </a:p>
        </p:txBody>
      </p:sp>
    </p:spTree>
    <p:extLst>
      <p:ext uri="{BB962C8B-B14F-4D97-AF65-F5344CB8AC3E}">
        <p14:creationId xmlns:p14="http://schemas.microsoft.com/office/powerpoint/2010/main" val="2165824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20</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a:xfrm>
            <a:off x="977669" y="91468"/>
            <a:ext cx="10261600" cy="685800"/>
          </a:xfrm>
        </p:spPr>
        <p:txBody>
          <a:bodyPr/>
          <a:lstStyle/>
          <a:p>
            <a:pPr algn="ctr"/>
            <a:r>
              <a:rPr lang="en-US" sz="2400" dirty="0">
                <a:solidFill>
                  <a:srgbClr val="002060"/>
                </a:solidFill>
                <a:latin typeface="Arial" panose="020B0604020202020204" pitchFamily="34" charset="0"/>
                <a:cs typeface="Arial" panose="020B0604020202020204" pitchFamily="34" charset="0"/>
              </a:rPr>
              <a:t>Contract Agreement and Time Records</a:t>
            </a:r>
          </a:p>
        </p:txBody>
      </p:sp>
      <p:sp>
        <p:nvSpPr>
          <p:cNvPr id="7" name="Rectangle 6">
            <a:extLst>
              <a:ext uri="{FF2B5EF4-FFF2-40B4-BE49-F238E27FC236}">
                <a16:creationId xmlns:a16="http://schemas.microsoft.com/office/drawing/2014/main" id="{071970DD-CCDE-4F91-A18D-7E027D5969E5}"/>
              </a:ext>
            </a:extLst>
          </p:cNvPr>
          <p:cNvSpPr/>
          <p:nvPr/>
        </p:nvSpPr>
        <p:spPr>
          <a:xfrm>
            <a:off x="2007436" y="1334347"/>
            <a:ext cx="8177128" cy="4714763"/>
          </a:xfrm>
          <a:prstGeom prst="rect">
            <a:avLst/>
          </a:prstGeom>
        </p:spPr>
        <p:txBody>
          <a:bodyPr wrap="square" lIns="0" tIns="0" rIns="0" bIns="0">
            <a:noAutofit/>
          </a:bodyPr>
          <a:lstStyle/>
          <a:p>
            <a:pPr>
              <a:lnSpc>
                <a:spcPct val="90000"/>
              </a:lnSpc>
            </a:pPr>
            <a:endParaRPr lang="en-US" sz="20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09ABCE7-FBC2-47E3-BEA9-BCCCD5F356FE}"/>
              </a:ext>
            </a:extLst>
          </p:cNvPr>
          <p:cNvSpPr/>
          <p:nvPr/>
        </p:nvSpPr>
        <p:spPr>
          <a:xfrm>
            <a:off x="1715193" y="1274688"/>
            <a:ext cx="8786552" cy="4714762"/>
          </a:xfrm>
          <a:prstGeom prst="rect">
            <a:avLst/>
          </a:prstGeom>
        </p:spPr>
        <p:txBody>
          <a:bodyPr wrap="square" lIns="0" tIns="0" rIns="0" bIns="0">
            <a:noAutofit/>
          </a:bodyPr>
          <a:lstStyle/>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Site Supervisors should obtain the student’s signature on the agreement, </a:t>
            </a:r>
          </a:p>
          <a:p>
            <a:pPr>
              <a:lnSpc>
                <a:spcPct val="90000"/>
              </a:lnSpc>
            </a:pPr>
            <a:r>
              <a:rPr lang="en-US" sz="1900" dirty="0">
                <a:latin typeface="Arial" panose="020B0604020202020204" pitchFamily="34" charset="0"/>
                <a:cs typeface="Arial" panose="020B0604020202020204" pitchFamily="34" charset="0"/>
              </a:rPr>
              <a:t>     VA form 22-8692, and return it to Work Study.</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Advance payment and time records cannot be processed until the signed contract is received  </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Time records may be submitted every 50 hours or 2 weeks, whichever comes first</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Time record hours should be kept cumulative, initialed, signed, and filled out before starting a new Time Record</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Zero hour time records must continue with cumulative hours from previous time records</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The student can expect payment 3-5 business days after the time record has been processed</a:t>
            </a:r>
          </a:p>
          <a:p>
            <a:pPr>
              <a:lnSpc>
                <a:spcPct val="90000"/>
              </a:lnSpc>
            </a:pPr>
            <a:endParaRPr lang="en-US" sz="2000" dirty="0">
              <a:latin typeface="Arial" panose="020B0604020202020204" pitchFamily="34" charset="0"/>
              <a:cs typeface="Arial" panose="020B0604020202020204" pitchFamily="34" charset="0"/>
            </a:endParaRPr>
          </a:p>
          <a:p>
            <a:pPr>
              <a:lnSpc>
                <a:spcPct val="90000"/>
              </a:lnSpc>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119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Work Study Contracts</a:t>
            </a:r>
          </a:p>
        </p:txBody>
      </p:sp>
      <p:pic>
        <p:nvPicPr>
          <p:cNvPr id="3" name="Picture Placeholder 2">
            <a:extLst>
              <a:ext uri="{FF2B5EF4-FFF2-40B4-BE49-F238E27FC236}">
                <a16:creationId xmlns:a16="http://schemas.microsoft.com/office/drawing/2014/main" id="{6997CD43-6226-40C0-88CD-179337C543D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23" b="323"/>
          <a:stretch>
            <a:fillRect/>
          </a:stretch>
        </p:blipFill>
        <p:spPr/>
      </p:pic>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1"/>
          </p:nvPr>
        </p:nvSpPr>
        <p:spPr/>
        <p:txBody>
          <a:bodyPr anchor="ctr"/>
          <a:lstStyle/>
          <a:p>
            <a:pPr marL="0" indent="0">
              <a:spcAft>
                <a:spcPts val="1200"/>
              </a:spcAft>
              <a:buNone/>
            </a:pPr>
            <a:r>
              <a:rPr lang="en-US" dirty="0"/>
              <a:t>If approved:</a:t>
            </a:r>
          </a:p>
          <a:p>
            <a:pPr lvl="1">
              <a:spcBef>
                <a:spcPts val="1000"/>
              </a:spcBef>
              <a:spcAft>
                <a:spcPts val="1200"/>
              </a:spcAft>
            </a:pPr>
            <a:r>
              <a:rPr lang="en-US" dirty="0"/>
              <a:t>Contract and time record sent to site supervisor</a:t>
            </a:r>
          </a:p>
          <a:p>
            <a:pPr lvl="1">
              <a:spcBef>
                <a:spcPts val="1000"/>
              </a:spcBef>
              <a:spcAft>
                <a:spcPts val="1200"/>
              </a:spcAft>
            </a:pPr>
            <a:r>
              <a:rPr lang="en-US" dirty="0"/>
              <a:t>Time frame and number of approved hours</a:t>
            </a:r>
          </a:p>
          <a:p>
            <a:pPr lvl="1">
              <a:spcBef>
                <a:spcPts val="1000"/>
              </a:spcBef>
              <a:spcAft>
                <a:spcPts val="1200"/>
              </a:spcAft>
            </a:pPr>
            <a:r>
              <a:rPr lang="en-US" dirty="0"/>
              <a:t>Students may not begin working prior to VA approving the contract</a:t>
            </a:r>
          </a:p>
          <a:p>
            <a:pPr marL="0" indent="0">
              <a:spcAft>
                <a:spcPts val="1200"/>
              </a:spcAft>
              <a:buNone/>
            </a:pPr>
            <a:r>
              <a:rPr lang="en-US" dirty="0"/>
              <a:t>If denied:</a:t>
            </a:r>
          </a:p>
          <a:p>
            <a:pPr lvl="1">
              <a:spcBef>
                <a:spcPts val="1000"/>
              </a:spcBef>
              <a:spcAft>
                <a:spcPts val="1200"/>
              </a:spcAft>
            </a:pPr>
            <a:r>
              <a:rPr lang="en-US" dirty="0"/>
              <a:t>Denial letter sent to student</a:t>
            </a:r>
          </a:p>
          <a:p>
            <a:pPr lvl="1">
              <a:spcBef>
                <a:spcPts val="1000"/>
              </a:spcBef>
              <a:spcAft>
                <a:spcPts val="1200"/>
              </a:spcAft>
            </a:pPr>
            <a:r>
              <a:rPr lang="en-US" dirty="0"/>
              <a:t>Courtesy email sent to site supervisor</a:t>
            </a:r>
          </a:p>
        </p:txBody>
      </p:sp>
      <p:pic>
        <p:nvPicPr>
          <p:cNvPr id="5" name="Picture 4">
            <a:extLst>
              <a:ext uri="{FF2B5EF4-FFF2-40B4-BE49-F238E27FC236}">
                <a16:creationId xmlns:a16="http://schemas.microsoft.com/office/drawing/2014/main" id="{5106A70F-BF2B-497B-AE23-4C311BDADE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1181100"/>
            <a:ext cx="3944820" cy="5105400"/>
          </a:xfrm>
          <a:prstGeom prst="rect">
            <a:avLst/>
          </a:prstGeom>
        </p:spPr>
      </p:pic>
    </p:spTree>
    <p:extLst>
      <p:ext uri="{BB962C8B-B14F-4D97-AF65-F5344CB8AC3E}">
        <p14:creationId xmlns:p14="http://schemas.microsoft.com/office/powerpoint/2010/main" val="3538227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78BE160-9F52-4340-858C-157D546DA516}"/>
              </a:ext>
            </a:extLst>
          </p:cNvPr>
          <p:cNvSpPr>
            <a:spLocks noGrp="1"/>
          </p:cNvSpPr>
          <p:nvPr>
            <p:ph type="title"/>
          </p:nvPr>
        </p:nvSpPr>
        <p:spPr/>
        <p:txBody>
          <a:bodyPr/>
          <a:lstStyle/>
          <a:p>
            <a:r>
              <a:rPr lang="en-US" dirty="0"/>
              <a:t>Hours of Service</a:t>
            </a:r>
          </a:p>
        </p:txBody>
      </p:sp>
      <p:sp>
        <p:nvSpPr>
          <p:cNvPr id="13" name="Text Placeholder 12">
            <a:extLst>
              <a:ext uri="{FF2B5EF4-FFF2-40B4-BE49-F238E27FC236}">
                <a16:creationId xmlns:a16="http://schemas.microsoft.com/office/drawing/2014/main" id="{A2A39E63-55E9-4424-AC83-AE921E0C8CDC}"/>
              </a:ext>
            </a:extLst>
          </p:cNvPr>
          <p:cNvSpPr>
            <a:spLocks noGrp="1"/>
          </p:cNvSpPr>
          <p:nvPr>
            <p:ph type="body" sz="quarter" idx="11"/>
          </p:nvPr>
        </p:nvSpPr>
        <p:spPr/>
        <p:txBody>
          <a:bodyPr anchor="ctr"/>
          <a:lstStyle/>
          <a:p>
            <a:pPr marL="0" indent="0" algn="ctr">
              <a:spcAft>
                <a:spcPts val="1200"/>
              </a:spcAft>
              <a:buNone/>
            </a:pPr>
            <a:r>
              <a:rPr lang="en-US" b="1" dirty="0"/>
              <a:t>Maximum Hours</a:t>
            </a:r>
            <a:endParaRPr lang="en-US" dirty="0"/>
          </a:p>
          <a:p>
            <a:pPr>
              <a:spcAft>
                <a:spcPts val="1200"/>
              </a:spcAft>
            </a:pPr>
            <a:r>
              <a:rPr lang="en-US" dirty="0"/>
              <a:t>25 hours per week, prorated for partial weeks </a:t>
            </a:r>
            <a:endParaRPr lang="en-US" altLang="en-US" dirty="0">
              <a:ea typeface="Georgia" pitchFamily="18" charset="0"/>
              <a:cs typeface="Georgia" pitchFamily="18" charset="0"/>
            </a:endParaRPr>
          </a:p>
          <a:p>
            <a:pPr>
              <a:spcAft>
                <a:spcPts val="1200"/>
              </a:spcAft>
            </a:pPr>
            <a:r>
              <a:rPr lang="en-US" dirty="0"/>
              <a:t>Can be up to one (1) year or a maximum of 1300 hours </a:t>
            </a:r>
          </a:p>
          <a:p>
            <a:pPr>
              <a:spcAft>
                <a:spcPts val="1200"/>
              </a:spcAft>
            </a:pPr>
            <a:r>
              <a:rPr lang="en-US" altLang="en-US" dirty="0">
                <a:ea typeface="Georgia" pitchFamily="18" charset="0"/>
                <a:cs typeface="Georgia" pitchFamily="18" charset="0"/>
              </a:rPr>
              <a:t>Not limited to number a of hours in a day or week </a:t>
            </a:r>
          </a:p>
          <a:p>
            <a:pPr>
              <a:spcAft>
                <a:spcPts val="1200"/>
              </a:spcAft>
            </a:pPr>
            <a:r>
              <a:rPr lang="en-US" altLang="en-US" dirty="0">
                <a:ea typeface="Georgia" pitchFamily="18" charset="0"/>
                <a:cs typeface="Georgia" pitchFamily="18" charset="0"/>
              </a:rPr>
              <a:t>Can only work number of hours approved on contract</a:t>
            </a:r>
          </a:p>
          <a:p>
            <a:pPr>
              <a:spcAft>
                <a:spcPts val="1200"/>
              </a:spcAft>
            </a:pPr>
            <a:r>
              <a:rPr lang="en-US" altLang="en-US" dirty="0">
                <a:ea typeface="Georgia" pitchFamily="18" charset="0"/>
                <a:cs typeface="Georgia" pitchFamily="18" charset="0"/>
              </a:rPr>
              <a:t>Not eligible for overtime pay</a:t>
            </a:r>
          </a:p>
          <a:p>
            <a:pPr>
              <a:spcAft>
                <a:spcPts val="1200"/>
              </a:spcAft>
            </a:pPr>
            <a:r>
              <a:rPr lang="en-US" altLang="en-US" dirty="0">
                <a:ea typeface="Georgia" pitchFamily="18" charset="0"/>
                <a:cs typeface="Georgia" pitchFamily="18" charset="0"/>
              </a:rPr>
              <a:t>Covered under Worker’s Compensation laws </a:t>
            </a:r>
          </a:p>
        </p:txBody>
      </p:sp>
      <p:pic>
        <p:nvPicPr>
          <p:cNvPr id="4" name="Picture 3">
            <a:extLst>
              <a:ext uri="{FF2B5EF4-FFF2-40B4-BE49-F238E27FC236}">
                <a16:creationId xmlns:a16="http://schemas.microsoft.com/office/drawing/2014/main" id="{C2D78288-49BB-43D9-A3B8-E7F4FEE26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338" y="1181100"/>
            <a:ext cx="3941362" cy="5094210"/>
          </a:xfrm>
          <a:prstGeom prst="rect">
            <a:avLst/>
          </a:prstGeom>
        </p:spPr>
      </p:pic>
    </p:spTree>
    <p:extLst>
      <p:ext uri="{BB962C8B-B14F-4D97-AF65-F5344CB8AC3E}">
        <p14:creationId xmlns:p14="http://schemas.microsoft.com/office/powerpoint/2010/main" val="948912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D57BA7-B045-4306-AE7B-75BC6DB7315C}"/>
              </a:ext>
            </a:extLst>
          </p:cNvPr>
          <p:cNvSpPr>
            <a:spLocks noGrp="1"/>
          </p:cNvSpPr>
          <p:nvPr>
            <p:ph type="title"/>
          </p:nvPr>
        </p:nvSpPr>
        <p:spPr/>
        <p:txBody>
          <a:bodyPr/>
          <a:lstStyle/>
          <a:p>
            <a:r>
              <a:rPr lang="en-US" dirty="0"/>
              <a:t>Extensions (1 of 3)</a:t>
            </a:r>
          </a:p>
        </p:txBody>
      </p:sp>
      <p:sp>
        <p:nvSpPr>
          <p:cNvPr id="7" name="Text Placeholder 6">
            <a:extLst>
              <a:ext uri="{FF2B5EF4-FFF2-40B4-BE49-F238E27FC236}">
                <a16:creationId xmlns:a16="http://schemas.microsoft.com/office/drawing/2014/main" id="{32707B01-CE95-4F47-BFC0-95F719380560}"/>
              </a:ext>
            </a:extLst>
          </p:cNvPr>
          <p:cNvSpPr>
            <a:spLocks noGrp="1"/>
          </p:cNvSpPr>
          <p:nvPr>
            <p:ph type="body" sz="quarter" idx="11"/>
          </p:nvPr>
        </p:nvSpPr>
        <p:spPr>
          <a:xfrm>
            <a:off x="549728" y="1192290"/>
            <a:ext cx="6859587" cy="4698922"/>
          </a:xfrm>
        </p:spPr>
        <p:txBody>
          <a:bodyPr anchor="ctr"/>
          <a:lstStyle/>
          <a:p>
            <a:pPr marL="0" indent="0" algn="ctr">
              <a:spcAft>
                <a:spcPts val="1200"/>
              </a:spcAft>
              <a:buNone/>
            </a:pPr>
            <a:r>
              <a:rPr lang="en-US" b="1" dirty="0"/>
              <a:t>Contract Extension</a:t>
            </a:r>
            <a:endParaRPr lang="en-US" dirty="0"/>
          </a:p>
          <a:p>
            <a:pPr>
              <a:spcAft>
                <a:spcPts val="1200"/>
              </a:spcAft>
            </a:pPr>
            <a:r>
              <a:rPr lang="en-US" altLang="en-US" dirty="0">
                <a:ea typeface="Georgia" pitchFamily="18" charset="0"/>
                <a:cs typeface="Georgia" pitchFamily="18" charset="0"/>
              </a:rPr>
              <a:t>A continuation of the original agreement </a:t>
            </a:r>
          </a:p>
          <a:p>
            <a:pPr>
              <a:spcAft>
                <a:spcPts val="1200"/>
              </a:spcAft>
            </a:pPr>
            <a:r>
              <a:rPr lang="en-US" dirty="0"/>
              <a:t>Begins when previous contract ends or 30 days before next term starts </a:t>
            </a:r>
          </a:p>
          <a:p>
            <a:pPr>
              <a:spcAft>
                <a:spcPts val="1200"/>
              </a:spcAft>
            </a:pPr>
            <a:r>
              <a:rPr lang="en-US" dirty="0"/>
              <a:t>All hours from previous contract not worked by the END DATE are forfeited</a:t>
            </a:r>
          </a:p>
          <a:p>
            <a:pPr>
              <a:spcAft>
                <a:spcPts val="1200"/>
              </a:spcAft>
            </a:pPr>
            <a:r>
              <a:rPr lang="en-US" dirty="0">
                <a:latin typeface="Arial" panose="020B0604020202020204" pitchFamily="34" charset="0"/>
                <a:cs typeface="Arial" panose="020B0604020202020204" pitchFamily="34" charset="0"/>
              </a:rPr>
              <a:t>Contract extensions requests can be submitted through the GI Bill ® Ask a Question site</a:t>
            </a:r>
            <a:endParaRPr lang="en-US" dirty="0"/>
          </a:p>
          <a:p>
            <a:pPr>
              <a:spcAft>
                <a:spcPts val="1200"/>
              </a:spcAft>
            </a:pPr>
            <a:r>
              <a:rPr lang="en-US" dirty="0"/>
              <a:t>Must be approved by VA</a:t>
            </a:r>
          </a:p>
        </p:txBody>
      </p:sp>
      <p:pic>
        <p:nvPicPr>
          <p:cNvPr id="10" name="Picture 9">
            <a:extLst>
              <a:ext uri="{FF2B5EF4-FFF2-40B4-BE49-F238E27FC236}">
                <a16:creationId xmlns:a16="http://schemas.microsoft.com/office/drawing/2014/main" id="{03FA6A8B-37FE-40E2-991C-B2A33D91C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091" y="1181100"/>
            <a:ext cx="3810000" cy="4924425"/>
          </a:xfrm>
          <a:prstGeom prst="rect">
            <a:avLst/>
          </a:prstGeom>
        </p:spPr>
      </p:pic>
      <p:pic>
        <p:nvPicPr>
          <p:cNvPr id="3" name="Picture 2">
            <a:extLst>
              <a:ext uri="{FF2B5EF4-FFF2-40B4-BE49-F238E27FC236}">
                <a16:creationId xmlns:a16="http://schemas.microsoft.com/office/drawing/2014/main" id="{0E64300F-48C2-4100-832D-589668CB1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6091" y="966787"/>
            <a:ext cx="3810000" cy="4924425"/>
          </a:xfrm>
          <a:prstGeom prst="rect">
            <a:avLst/>
          </a:prstGeom>
        </p:spPr>
      </p:pic>
    </p:spTree>
    <p:extLst>
      <p:ext uri="{BB962C8B-B14F-4D97-AF65-F5344CB8AC3E}">
        <p14:creationId xmlns:p14="http://schemas.microsoft.com/office/powerpoint/2010/main" val="210335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D57BA7-B045-4306-AE7B-75BC6DB7315C}"/>
              </a:ext>
            </a:extLst>
          </p:cNvPr>
          <p:cNvSpPr>
            <a:spLocks noGrp="1"/>
          </p:cNvSpPr>
          <p:nvPr>
            <p:ph type="title"/>
          </p:nvPr>
        </p:nvSpPr>
        <p:spPr/>
        <p:txBody>
          <a:bodyPr/>
          <a:lstStyle/>
          <a:p>
            <a:r>
              <a:rPr lang="en-US" dirty="0"/>
              <a:t>Extensions (2 of 3)</a:t>
            </a:r>
          </a:p>
        </p:txBody>
      </p:sp>
      <p:sp>
        <p:nvSpPr>
          <p:cNvPr id="7" name="Text Placeholder 6">
            <a:extLst>
              <a:ext uri="{FF2B5EF4-FFF2-40B4-BE49-F238E27FC236}">
                <a16:creationId xmlns:a16="http://schemas.microsoft.com/office/drawing/2014/main" id="{32707B01-CE95-4F47-BFC0-95F719380560}"/>
              </a:ext>
            </a:extLst>
          </p:cNvPr>
          <p:cNvSpPr>
            <a:spLocks noGrp="1"/>
          </p:cNvSpPr>
          <p:nvPr>
            <p:ph type="body" sz="quarter" idx="11"/>
          </p:nvPr>
        </p:nvSpPr>
        <p:spPr>
          <a:xfrm>
            <a:off x="495300" y="1181100"/>
            <a:ext cx="6859587" cy="4710112"/>
          </a:xfrm>
        </p:spPr>
        <p:txBody>
          <a:bodyPr anchor="ctr"/>
          <a:lstStyle/>
          <a:p>
            <a:pPr marL="0" indent="0" algn="ctr">
              <a:spcAft>
                <a:spcPts val="1200"/>
              </a:spcAft>
              <a:buNone/>
            </a:pPr>
            <a:r>
              <a:rPr lang="en-US" b="1" dirty="0"/>
              <a:t>Working 30 days prior to begin date</a:t>
            </a:r>
            <a:endParaRPr lang="en-US" dirty="0"/>
          </a:p>
          <a:p>
            <a:pPr>
              <a:spcAft>
                <a:spcPts val="1200"/>
              </a:spcAft>
            </a:pPr>
            <a:r>
              <a:rPr lang="en-US" dirty="0"/>
              <a:t>May start up to 30 days before the term with no extra hours</a:t>
            </a:r>
          </a:p>
          <a:p>
            <a:pPr>
              <a:spcAft>
                <a:spcPts val="1200"/>
              </a:spcAft>
            </a:pPr>
            <a:r>
              <a:rPr lang="en-US" dirty="0"/>
              <a:t>Automatically given when processed before term starts </a:t>
            </a:r>
          </a:p>
          <a:p>
            <a:pPr>
              <a:spcAft>
                <a:spcPts val="1200"/>
              </a:spcAft>
            </a:pPr>
            <a:r>
              <a:rPr lang="en-US" dirty="0"/>
              <a:t>Allows a larger timeframe to work allotted hours</a:t>
            </a:r>
          </a:p>
        </p:txBody>
      </p:sp>
      <p:pic>
        <p:nvPicPr>
          <p:cNvPr id="10" name="Picture 9">
            <a:extLst>
              <a:ext uri="{FF2B5EF4-FFF2-40B4-BE49-F238E27FC236}">
                <a16:creationId xmlns:a16="http://schemas.microsoft.com/office/drawing/2014/main" id="{03FA6A8B-37FE-40E2-991C-B2A33D91C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091" y="1181100"/>
            <a:ext cx="3810000" cy="4924425"/>
          </a:xfrm>
          <a:prstGeom prst="rect">
            <a:avLst/>
          </a:prstGeom>
        </p:spPr>
      </p:pic>
      <p:pic>
        <p:nvPicPr>
          <p:cNvPr id="3" name="Picture 2">
            <a:extLst>
              <a:ext uri="{FF2B5EF4-FFF2-40B4-BE49-F238E27FC236}">
                <a16:creationId xmlns:a16="http://schemas.microsoft.com/office/drawing/2014/main" id="{0E64300F-48C2-4100-832D-589668CB1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6091" y="966787"/>
            <a:ext cx="3810000" cy="4924425"/>
          </a:xfrm>
          <a:prstGeom prst="rect">
            <a:avLst/>
          </a:prstGeom>
        </p:spPr>
      </p:pic>
    </p:spTree>
    <p:extLst>
      <p:ext uri="{BB962C8B-B14F-4D97-AF65-F5344CB8AC3E}">
        <p14:creationId xmlns:p14="http://schemas.microsoft.com/office/powerpoint/2010/main" val="192899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D57BA7-B045-4306-AE7B-75BC6DB7315C}"/>
              </a:ext>
            </a:extLst>
          </p:cNvPr>
          <p:cNvSpPr>
            <a:spLocks noGrp="1"/>
          </p:cNvSpPr>
          <p:nvPr>
            <p:ph type="title"/>
          </p:nvPr>
        </p:nvSpPr>
        <p:spPr/>
        <p:txBody>
          <a:bodyPr/>
          <a:lstStyle/>
          <a:p>
            <a:r>
              <a:rPr lang="en-US" dirty="0"/>
              <a:t>Extensions (3 of 3)</a:t>
            </a:r>
          </a:p>
        </p:txBody>
      </p:sp>
      <p:sp>
        <p:nvSpPr>
          <p:cNvPr id="7" name="Text Placeholder 6">
            <a:extLst>
              <a:ext uri="{FF2B5EF4-FFF2-40B4-BE49-F238E27FC236}">
                <a16:creationId xmlns:a16="http://schemas.microsoft.com/office/drawing/2014/main" id="{32707B01-CE95-4F47-BFC0-95F719380560}"/>
              </a:ext>
            </a:extLst>
          </p:cNvPr>
          <p:cNvSpPr>
            <a:spLocks noGrp="1"/>
          </p:cNvSpPr>
          <p:nvPr>
            <p:ph type="body" sz="quarter" idx="11"/>
          </p:nvPr>
        </p:nvSpPr>
        <p:spPr/>
        <p:txBody>
          <a:bodyPr anchor="ctr"/>
          <a:lstStyle/>
          <a:p>
            <a:pPr marL="0" indent="0" algn="ctr">
              <a:spcAft>
                <a:spcPts val="1200"/>
              </a:spcAft>
              <a:buNone/>
            </a:pPr>
            <a:r>
              <a:rPr lang="en-US" b="1" dirty="0"/>
              <a:t>Zero Hour Extension</a:t>
            </a:r>
            <a:endParaRPr lang="en-US" dirty="0"/>
          </a:p>
          <a:p>
            <a:pPr>
              <a:spcAft>
                <a:spcPts val="1200"/>
              </a:spcAft>
            </a:pPr>
            <a:r>
              <a:rPr lang="en-US" dirty="0"/>
              <a:t>Used at the end of a contract</a:t>
            </a:r>
          </a:p>
          <a:p>
            <a:pPr>
              <a:spcAft>
                <a:spcPts val="1200"/>
              </a:spcAft>
            </a:pPr>
            <a:r>
              <a:rPr lang="en-US" dirty="0"/>
              <a:t>Additional timeframe to work hours from previous contract</a:t>
            </a:r>
          </a:p>
          <a:p>
            <a:pPr>
              <a:spcAft>
                <a:spcPts val="1200"/>
              </a:spcAft>
            </a:pPr>
            <a:r>
              <a:rPr lang="en-US" dirty="0"/>
              <a:t>Does not exceed 30 days from END DATE of previous contract</a:t>
            </a:r>
          </a:p>
          <a:p>
            <a:pPr>
              <a:spcAft>
                <a:spcPts val="1200"/>
              </a:spcAft>
            </a:pPr>
            <a:r>
              <a:rPr lang="en-US" b="1" dirty="0"/>
              <a:t>Not</a:t>
            </a:r>
            <a:r>
              <a:rPr lang="en-US" dirty="0"/>
              <a:t> to be used when out of hours on previous contract</a:t>
            </a:r>
          </a:p>
          <a:p>
            <a:pPr>
              <a:spcAft>
                <a:spcPts val="1200"/>
              </a:spcAft>
            </a:pPr>
            <a:r>
              <a:rPr lang="en-US" dirty="0">
                <a:latin typeface="Arial" panose="020B0604020202020204" pitchFamily="34" charset="0"/>
                <a:cs typeface="Arial" panose="020B0604020202020204" pitchFamily="34" charset="0"/>
              </a:rPr>
              <a:t>Zero hour extension requests can be submitted through the GI Bill ® Ask a Question site</a:t>
            </a:r>
            <a:endParaRPr lang="en-US" dirty="0"/>
          </a:p>
          <a:p>
            <a:pPr>
              <a:spcAft>
                <a:spcPts val="1200"/>
              </a:spcAft>
            </a:pPr>
            <a:r>
              <a:rPr lang="en-US" dirty="0"/>
              <a:t>Must be approved by VA</a:t>
            </a:r>
          </a:p>
        </p:txBody>
      </p:sp>
      <p:pic>
        <p:nvPicPr>
          <p:cNvPr id="10" name="Picture 9">
            <a:extLst>
              <a:ext uri="{FF2B5EF4-FFF2-40B4-BE49-F238E27FC236}">
                <a16:creationId xmlns:a16="http://schemas.microsoft.com/office/drawing/2014/main" id="{03FA6A8B-37FE-40E2-991C-B2A33D91C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091" y="1181100"/>
            <a:ext cx="3810000" cy="4924425"/>
          </a:xfrm>
          <a:prstGeom prst="rect">
            <a:avLst/>
          </a:prstGeom>
        </p:spPr>
      </p:pic>
      <p:pic>
        <p:nvPicPr>
          <p:cNvPr id="3" name="Picture 2">
            <a:extLst>
              <a:ext uri="{FF2B5EF4-FFF2-40B4-BE49-F238E27FC236}">
                <a16:creationId xmlns:a16="http://schemas.microsoft.com/office/drawing/2014/main" id="{0E64300F-48C2-4100-832D-589668CB1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6091" y="966787"/>
            <a:ext cx="3810000" cy="4924425"/>
          </a:xfrm>
          <a:prstGeom prst="rect">
            <a:avLst/>
          </a:prstGeom>
        </p:spPr>
      </p:pic>
    </p:spTree>
    <p:extLst>
      <p:ext uri="{BB962C8B-B14F-4D97-AF65-F5344CB8AC3E}">
        <p14:creationId xmlns:p14="http://schemas.microsoft.com/office/powerpoint/2010/main" val="3123993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B4D67B-E2FC-415D-BD63-8C83963031E9}"/>
              </a:ext>
            </a:extLst>
          </p:cNvPr>
          <p:cNvSpPr>
            <a:spLocks noGrp="1"/>
          </p:cNvSpPr>
          <p:nvPr>
            <p:ph type="title"/>
          </p:nvPr>
        </p:nvSpPr>
        <p:spPr/>
        <p:txBody>
          <a:bodyPr/>
          <a:lstStyle/>
          <a:p>
            <a:r>
              <a:rPr lang="en-US" dirty="0"/>
              <a:t>Work Study Payments</a:t>
            </a:r>
          </a:p>
        </p:txBody>
      </p:sp>
      <p:pic>
        <p:nvPicPr>
          <p:cNvPr id="4" name="Picture Placeholder 3">
            <a:extLst>
              <a:ext uri="{FF2B5EF4-FFF2-40B4-BE49-F238E27FC236}">
                <a16:creationId xmlns:a16="http://schemas.microsoft.com/office/drawing/2014/main" id="{80627A63-34FC-4ADC-8951-C39A4FB7323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574" b="1574"/>
          <a:stretch>
            <a:fillRect/>
          </a:stretch>
        </p:blipFill>
        <p:spPr/>
      </p:pic>
      <p:sp>
        <p:nvSpPr>
          <p:cNvPr id="7" name="Text Placeholder 6">
            <a:extLst>
              <a:ext uri="{FF2B5EF4-FFF2-40B4-BE49-F238E27FC236}">
                <a16:creationId xmlns:a16="http://schemas.microsoft.com/office/drawing/2014/main" id="{4B854EFA-EC04-4179-8331-5CDC0C27C088}"/>
              </a:ext>
            </a:extLst>
          </p:cNvPr>
          <p:cNvSpPr>
            <a:spLocks noGrp="1"/>
          </p:cNvSpPr>
          <p:nvPr>
            <p:ph type="body" sz="quarter" idx="11"/>
          </p:nvPr>
        </p:nvSpPr>
        <p:spPr/>
        <p:txBody>
          <a:bodyPr anchor="ctr">
            <a:normAutofit/>
          </a:bodyPr>
          <a:lstStyle/>
          <a:p>
            <a:pPr>
              <a:spcAft>
                <a:spcPts val="1200"/>
              </a:spcAft>
            </a:pPr>
            <a:r>
              <a:rPr lang="en-US" altLang="en-US" dirty="0">
                <a:ea typeface="Georgia" pitchFamily="18" charset="0"/>
                <a:cs typeface="Georgia" pitchFamily="18" charset="0"/>
              </a:rPr>
              <a:t>Paid in 50 hour increments or two weeks, whichever comes first</a:t>
            </a:r>
          </a:p>
          <a:p>
            <a:pPr>
              <a:spcAft>
                <a:spcPts val="1200"/>
              </a:spcAft>
            </a:pPr>
            <a:r>
              <a:rPr lang="en-US" altLang="en-US" dirty="0">
                <a:ea typeface="Georgia" pitchFamily="18" charset="0"/>
                <a:cs typeface="Georgia" pitchFamily="18" charset="0"/>
              </a:rPr>
              <a:t>Paid the higher of either the state or federal minimum wage</a:t>
            </a:r>
          </a:p>
          <a:p>
            <a:pPr>
              <a:spcAft>
                <a:spcPts val="1200"/>
              </a:spcAft>
            </a:pPr>
            <a:r>
              <a:rPr lang="en-US" dirty="0">
                <a:latin typeface="Arial" panose="020B0604020202020204" pitchFamily="34" charset="0"/>
                <a:cs typeface="Arial" panose="020B0604020202020204" pitchFamily="34" charset="0"/>
              </a:rPr>
              <a:t>Once a new rate has taken effect by the Department of Labor, any hours worked on or after the effective date will be paid at the higher rate</a:t>
            </a:r>
            <a:endParaRPr lang="en-US" altLang="en-US" dirty="0">
              <a:ea typeface="Georgia" pitchFamily="18" charset="0"/>
              <a:cs typeface="Georgia" pitchFamily="18" charset="0"/>
            </a:endParaRPr>
          </a:p>
          <a:p>
            <a:pPr>
              <a:spcAft>
                <a:spcPts val="1200"/>
              </a:spcAft>
            </a:pPr>
            <a:r>
              <a:rPr lang="en-US" altLang="en-US" dirty="0">
                <a:ea typeface="Georgia" pitchFamily="18" charset="0"/>
                <a:cs typeface="Georgia" pitchFamily="18" charset="0"/>
              </a:rPr>
              <a:t>Time Records processed in order of receipt</a:t>
            </a:r>
          </a:p>
          <a:p>
            <a:pPr>
              <a:spcAft>
                <a:spcPts val="1200"/>
              </a:spcAft>
            </a:pPr>
            <a:r>
              <a:rPr lang="en-US" altLang="en-US" dirty="0">
                <a:ea typeface="Georgia" pitchFamily="18" charset="0"/>
                <a:cs typeface="Georgia" pitchFamily="18" charset="0"/>
              </a:rPr>
              <a:t>VA will not process and pay out “Future Dates”</a:t>
            </a:r>
          </a:p>
          <a:p>
            <a:pPr>
              <a:spcAft>
                <a:spcPts val="1200"/>
              </a:spcAft>
            </a:pPr>
            <a:r>
              <a:rPr lang="en-US" altLang="en-US" dirty="0">
                <a:ea typeface="Georgia" pitchFamily="18" charset="0"/>
                <a:cs typeface="Georgia" pitchFamily="18" charset="0"/>
              </a:rPr>
              <a:t>VA will not make time record corrections</a:t>
            </a:r>
          </a:p>
          <a:p>
            <a:pPr>
              <a:spcAft>
                <a:spcPts val="1200"/>
              </a:spcAft>
            </a:pPr>
            <a:r>
              <a:rPr lang="en-US" altLang="en-US" dirty="0">
                <a:ea typeface="Georgia" pitchFamily="18" charset="0"/>
                <a:cs typeface="Georgia" pitchFamily="18" charset="0"/>
              </a:rPr>
              <a:t>Students will not be paid prior to the date VA approved</a:t>
            </a:r>
          </a:p>
        </p:txBody>
      </p:sp>
      <p:pic>
        <p:nvPicPr>
          <p:cNvPr id="3" name="Picture 2">
            <a:extLst>
              <a:ext uri="{FF2B5EF4-FFF2-40B4-BE49-F238E27FC236}">
                <a16:creationId xmlns:a16="http://schemas.microsoft.com/office/drawing/2014/main" id="{774B44A0-DC88-473E-98B1-F5886BA33C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1192290"/>
            <a:ext cx="3944820" cy="5098680"/>
          </a:xfrm>
          <a:prstGeom prst="rect">
            <a:avLst/>
          </a:prstGeom>
        </p:spPr>
      </p:pic>
    </p:spTree>
    <p:extLst>
      <p:ext uri="{BB962C8B-B14F-4D97-AF65-F5344CB8AC3E}">
        <p14:creationId xmlns:p14="http://schemas.microsoft.com/office/powerpoint/2010/main" val="274906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B4D67B-E2FC-415D-BD63-8C83963031E9}"/>
              </a:ext>
            </a:extLst>
          </p:cNvPr>
          <p:cNvSpPr>
            <a:spLocks noGrp="1"/>
          </p:cNvSpPr>
          <p:nvPr>
            <p:ph type="title"/>
          </p:nvPr>
        </p:nvSpPr>
        <p:spPr/>
        <p:txBody>
          <a:bodyPr/>
          <a:lstStyle/>
          <a:p>
            <a:r>
              <a:rPr lang="en-US" dirty="0"/>
              <a:t>Advanced Pay</a:t>
            </a:r>
          </a:p>
        </p:txBody>
      </p:sp>
      <p:sp>
        <p:nvSpPr>
          <p:cNvPr id="7" name="Text Placeholder 6">
            <a:extLst>
              <a:ext uri="{FF2B5EF4-FFF2-40B4-BE49-F238E27FC236}">
                <a16:creationId xmlns:a16="http://schemas.microsoft.com/office/drawing/2014/main" id="{4B854EFA-EC04-4179-8331-5CDC0C27C088}"/>
              </a:ext>
            </a:extLst>
          </p:cNvPr>
          <p:cNvSpPr>
            <a:spLocks noGrp="1"/>
          </p:cNvSpPr>
          <p:nvPr>
            <p:ph type="body" sz="quarter" idx="11"/>
          </p:nvPr>
        </p:nvSpPr>
        <p:spPr/>
        <p:txBody>
          <a:bodyPr anchor="ctr"/>
          <a:lstStyle/>
          <a:p>
            <a:pPr marL="0" indent="0">
              <a:spcAft>
                <a:spcPts val="1200"/>
              </a:spcAft>
              <a:buNone/>
            </a:pPr>
            <a:r>
              <a:rPr lang="en-US" dirty="0"/>
              <a:t>Students may elect (from the application) to be paid in advance for 50 hours in their Work Study agreement</a:t>
            </a:r>
          </a:p>
          <a:p>
            <a:pPr>
              <a:spcAft>
                <a:spcPts val="1200"/>
              </a:spcAft>
            </a:pPr>
            <a:r>
              <a:rPr lang="en-US" dirty="0"/>
              <a:t>The advance payment is recouped from the first regular payment</a:t>
            </a:r>
          </a:p>
          <a:p>
            <a:pPr>
              <a:spcAft>
                <a:spcPts val="1200"/>
              </a:spcAft>
            </a:pPr>
            <a:r>
              <a:rPr lang="en-US" dirty="0"/>
              <a:t>Students must fulfill their requirement within 60 days of starting their contract</a:t>
            </a:r>
          </a:p>
        </p:txBody>
      </p:sp>
      <p:pic>
        <p:nvPicPr>
          <p:cNvPr id="8" name="Picture 7">
            <a:extLst>
              <a:ext uri="{FF2B5EF4-FFF2-40B4-BE49-F238E27FC236}">
                <a16:creationId xmlns:a16="http://schemas.microsoft.com/office/drawing/2014/main" id="{5886D7A3-5436-4760-A960-C6D661D5E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181100"/>
            <a:ext cx="3832860" cy="4953972"/>
          </a:xfrm>
          <a:prstGeom prst="rect">
            <a:avLst/>
          </a:prstGeom>
        </p:spPr>
      </p:pic>
      <p:pic>
        <p:nvPicPr>
          <p:cNvPr id="12" name="Picture 11">
            <a:extLst>
              <a:ext uri="{FF2B5EF4-FFF2-40B4-BE49-F238E27FC236}">
                <a16:creationId xmlns:a16="http://schemas.microsoft.com/office/drawing/2014/main" id="{573CC918-8096-4C8C-BF28-1E01E6906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28" y="1210647"/>
            <a:ext cx="3810000" cy="4924425"/>
          </a:xfrm>
          <a:prstGeom prst="rect">
            <a:avLst/>
          </a:prstGeom>
        </p:spPr>
      </p:pic>
    </p:spTree>
    <p:extLst>
      <p:ext uri="{BB962C8B-B14F-4D97-AF65-F5344CB8AC3E}">
        <p14:creationId xmlns:p14="http://schemas.microsoft.com/office/powerpoint/2010/main" val="2219818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B4D67B-E2FC-415D-BD63-8C83963031E9}"/>
              </a:ext>
            </a:extLst>
          </p:cNvPr>
          <p:cNvSpPr>
            <a:spLocks noGrp="1"/>
          </p:cNvSpPr>
          <p:nvPr>
            <p:ph type="title"/>
          </p:nvPr>
        </p:nvSpPr>
        <p:spPr/>
        <p:txBody>
          <a:bodyPr/>
          <a:lstStyle/>
          <a:p>
            <a:r>
              <a:rPr lang="en-US" dirty="0"/>
              <a:t>Student Reduction or Terminations</a:t>
            </a:r>
          </a:p>
        </p:txBody>
      </p:sp>
      <p:pic>
        <p:nvPicPr>
          <p:cNvPr id="4" name="Picture Placeholder 3">
            <a:extLst>
              <a:ext uri="{FF2B5EF4-FFF2-40B4-BE49-F238E27FC236}">
                <a16:creationId xmlns:a16="http://schemas.microsoft.com/office/drawing/2014/main" id="{7F72F002-65D0-4842-932E-862A750FCBC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5" b="45"/>
          <a:stretch>
            <a:fillRect/>
          </a:stretch>
        </p:blipFill>
        <p:spPr/>
      </p:pic>
      <p:sp>
        <p:nvSpPr>
          <p:cNvPr id="7" name="Text Placeholder 6">
            <a:extLst>
              <a:ext uri="{FF2B5EF4-FFF2-40B4-BE49-F238E27FC236}">
                <a16:creationId xmlns:a16="http://schemas.microsoft.com/office/drawing/2014/main" id="{4B854EFA-EC04-4179-8331-5CDC0C27C088}"/>
              </a:ext>
            </a:extLst>
          </p:cNvPr>
          <p:cNvSpPr>
            <a:spLocks noGrp="1"/>
          </p:cNvSpPr>
          <p:nvPr>
            <p:ph type="body" sz="quarter" idx="11"/>
          </p:nvPr>
        </p:nvSpPr>
        <p:spPr>
          <a:xfrm>
            <a:off x="4837113" y="1181100"/>
            <a:ext cx="7151687" cy="5094210"/>
          </a:xfrm>
        </p:spPr>
        <p:txBody>
          <a:bodyPr anchor="ctr">
            <a:normAutofit/>
          </a:bodyPr>
          <a:lstStyle/>
          <a:p>
            <a:pPr marL="0" indent="0">
              <a:spcAft>
                <a:spcPts val="1200"/>
              </a:spcAft>
              <a:buNone/>
            </a:pPr>
            <a:r>
              <a:rPr lang="en-US" dirty="0"/>
              <a:t>If enrollment status changes, report it to Work Study Department immediately.</a:t>
            </a:r>
            <a:endParaRPr lang="en-US" i="1" dirty="0"/>
          </a:p>
          <a:p>
            <a:pPr marL="0" indent="0">
              <a:spcAft>
                <a:spcPts val="1200"/>
              </a:spcAft>
              <a:buNone/>
            </a:pPr>
            <a:r>
              <a:rPr lang="en-US" b="1" dirty="0"/>
              <a:t>Reduction</a:t>
            </a:r>
          </a:p>
          <a:p>
            <a:pPr>
              <a:spcAft>
                <a:spcPts val="1200"/>
              </a:spcAft>
            </a:pPr>
            <a:r>
              <a:rPr lang="en-US" dirty="0"/>
              <a:t>In most instances, VA allows the student to continue/finish </a:t>
            </a:r>
          </a:p>
          <a:p>
            <a:pPr>
              <a:spcAft>
                <a:spcPts val="1200"/>
              </a:spcAft>
            </a:pPr>
            <a:r>
              <a:rPr lang="en-US" dirty="0"/>
              <a:t>If the pattern continues, VA will notify site and student</a:t>
            </a:r>
            <a:endParaRPr lang="en-US" b="1" dirty="0"/>
          </a:p>
          <a:p>
            <a:pPr marL="0" indent="0">
              <a:spcAft>
                <a:spcPts val="1200"/>
              </a:spcAft>
              <a:buNone/>
            </a:pPr>
            <a:r>
              <a:rPr lang="en-US" b="1" dirty="0"/>
              <a:t>Termination</a:t>
            </a:r>
          </a:p>
          <a:p>
            <a:pPr>
              <a:spcAft>
                <a:spcPts val="1200"/>
              </a:spcAft>
            </a:pPr>
            <a:r>
              <a:rPr lang="en-US" dirty="0"/>
              <a:t>Contract stopped at the end of the month of the withdrawal  </a:t>
            </a:r>
          </a:p>
          <a:p>
            <a:pPr>
              <a:spcAft>
                <a:spcPts val="1200"/>
              </a:spcAft>
            </a:pPr>
            <a:r>
              <a:rPr lang="en-US" dirty="0"/>
              <a:t>If advancement received, the student is allowed to work until it’s paid</a:t>
            </a:r>
            <a:endParaRPr lang="en-US" b="1" dirty="0"/>
          </a:p>
        </p:txBody>
      </p:sp>
      <p:pic>
        <p:nvPicPr>
          <p:cNvPr id="3" name="Picture 2">
            <a:extLst>
              <a:ext uri="{FF2B5EF4-FFF2-40B4-BE49-F238E27FC236}">
                <a16:creationId xmlns:a16="http://schemas.microsoft.com/office/drawing/2014/main" id="{811B0B7C-9002-405C-9595-16D0B3BBA5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1181100"/>
            <a:ext cx="3944820" cy="5098680"/>
          </a:xfrm>
          <a:prstGeom prst="rect">
            <a:avLst/>
          </a:prstGeom>
        </p:spPr>
      </p:pic>
    </p:spTree>
    <p:extLst>
      <p:ext uri="{BB962C8B-B14F-4D97-AF65-F5344CB8AC3E}">
        <p14:creationId xmlns:p14="http://schemas.microsoft.com/office/powerpoint/2010/main" val="2086890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a:xfrm>
            <a:off x="495300" y="1192117"/>
            <a:ext cx="11201400" cy="1962148"/>
          </a:xfrm>
        </p:spPr>
        <p:txBody>
          <a:bodyPr anchor="ctr"/>
          <a:lstStyle/>
          <a:p>
            <a:r>
              <a:rPr lang="en-US" dirty="0"/>
              <a:t>Which statements are the most accurate about hours of service? (Select all that apply)</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a:xfrm>
            <a:off x="495300" y="3429000"/>
            <a:ext cx="11375858" cy="2857500"/>
          </a:xfrm>
        </p:spPr>
        <p:txBody>
          <a:bodyPr anchor="t"/>
          <a:lstStyle/>
          <a:p>
            <a:r>
              <a:rPr lang="en-US" dirty="0"/>
              <a:t>A. 25 hours per week, prorated for partial weeks </a:t>
            </a:r>
            <a:endParaRPr lang="en-US" altLang="en-US" dirty="0">
              <a:ea typeface="Georgia" pitchFamily="18" charset="0"/>
              <a:cs typeface="Georgia" pitchFamily="18" charset="0"/>
            </a:endParaRPr>
          </a:p>
          <a:p>
            <a:r>
              <a:rPr lang="en-US" dirty="0"/>
              <a:t>B. Can be up to one (1) year or a maximum of 1300 hours </a:t>
            </a:r>
          </a:p>
          <a:p>
            <a:r>
              <a:rPr lang="en-US" altLang="en-US" dirty="0">
                <a:ea typeface="Georgia" pitchFamily="18" charset="0"/>
                <a:cs typeface="Georgia" pitchFamily="18" charset="0"/>
              </a:rPr>
              <a:t>C. Limited to a number  of hours in a day or week </a:t>
            </a:r>
          </a:p>
          <a:p>
            <a:r>
              <a:rPr lang="en-US" altLang="en-US" dirty="0">
                <a:ea typeface="Georgia" pitchFamily="18" charset="0"/>
                <a:cs typeface="Georgia" pitchFamily="18" charset="0"/>
              </a:rPr>
              <a:t>D. Can only work number of hours approved on contract</a:t>
            </a:r>
          </a:p>
          <a:p>
            <a:r>
              <a:rPr lang="en-US" altLang="en-US" dirty="0">
                <a:ea typeface="Georgia" pitchFamily="18" charset="0"/>
                <a:cs typeface="Georgia" pitchFamily="18" charset="0"/>
              </a:rPr>
              <a:t>E. Is eligible for overtime pay</a:t>
            </a:r>
          </a:p>
        </p:txBody>
      </p:sp>
    </p:spTree>
    <p:extLst>
      <p:ext uri="{BB962C8B-B14F-4D97-AF65-F5344CB8AC3E}">
        <p14:creationId xmlns:p14="http://schemas.microsoft.com/office/powerpoint/2010/main" val="323001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8BE08-E0EC-4560-9504-7E23417800B6}"/>
              </a:ext>
            </a:extLst>
          </p:cNvPr>
          <p:cNvSpPr>
            <a:spLocks noGrp="1"/>
          </p:cNvSpPr>
          <p:nvPr>
            <p:ph type="body" sz="quarter" idx="11"/>
          </p:nvPr>
        </p:nvSpPr>
        <p:spPr/>
        <p:txBody>
          <a:bodyPr anchor="ctr"/>
          <a:lstStyle/>
          <a:p>
            <a:r>
              <a:rPr lang="en-US" dirty="0"/>
              <a:t>Which statements are the most accurate about hours of service? (Select all that apply)</a:t>
            </a:r>
          </a:p>
        </p:txBody>
      </p:sp>
      <p:sp>
        <p:nvSpPr>
          <p:cNvPr id="8" name="Title 7">
            <a:extLst>
              <a:ext uri="{FF2B5EF4-FFF2-40B4-BE49-F238E27FC236}">
                <a16:creationId xmlns:a16="http://schemas.microsoft.com/office/drawing/2014/main" id="{4E306A25-5F09-491E-9624-921B0F3CC0E8}"/>
              </a:ext>
            </a:extLst>
          </p:cNvPr>
          <p:cNvSpPr>
            <a:spLocks noGrp="1"/>
          </p:cNvSpPr>
          <p:nvPr>
            <p:ph type="title"/>
          </p:nvPr>
        </p:nvSpPr>
        <p:spPr/>
        <p:txBody>
          <a:bodyPr/>
          <a:lstStyle/>
          <a:p>
            <a:r>
              <a:rPr lang="en-US" dirty="0"/>
              <a:t>Section Review</a:t>
            </a:r>
          </a:p>
        </p:txBody>
      </p:sp>
      <p:sp>
        <p:nvSpPr>
          <p:cNvPr id="10" name="Text Placeholder 9">
            <a:extLst>
              <a:ext uri="{FF2B5EF4-FFF2-40B4-BE49-F238E27FC236}">
                <a16:creationId xmlns:a16="http://schemas.microsoft.com/office/drawing/2014/main" id="{D64EAE61-296A-4A55-9A7B-47DC9354050F}"/>
              </a:ext>
            </a:extLst>
          </p:cNvPr>
          <p:cNvSpPr>
            <a:spLocks noGrp="1"/>
          </p:cNvSpPr>
          <p:nvPr>
            <p:ph type="body" sz="quarter" idx="10"/>
          </p:nvPr>
        </p:nvSpPr>
        <p:spPr>
          <a:xfrm>
            <a:off x="495300" y="3429000"/>
            <a:ext cx="11375858" cy="2857500"/>
          </a:xfrm>
        </p:spPr>
        <p:txBody>
          <a:bodyPr anchor="t"/>
          <a:lstStyle/>
          <a:p>
            <a:r>
              <a:rPr lang="en-US" b="1" dirty="0"/>
              <a:t>A. 25 hours per week, prorated for partial weeks </a:t>
            </a:r>
            <a:endParaRPr lang="en-US" altLang="en-US" b="1" dirty="0">
              <a:ea typeface="Georgia" pitchFamily="18" charset="0"/>
              <a:cs typeface="Georgia" pitchFamily="18" charset="0"/>
            </a:endParaRPr>
          </a:p>
          <a:p>
            <a:r>
              <a:rPr lang="en-US" b="1" dirty="0"/>
              <a:t>B. Can be up to one (1) year or a maximum of 1300 hours </a:t>
            </a:r>
          </a:p>
          <a:p>
            <a:r>
              <a:rPr lang="en-US" altLang="en-US" dirty="0">
                <a:ea typeface="Georgia" pitchFamily="18" charset="0"/>
                <a:cs typeface="Georgia" pitchFamily="18" charset="0"/>
              </a:rPr>
              <a:t>C. Limited to a number  of hours in a day or week </a:t>
            </a:r>
          </a:p>
          <a:p>
            <a:r>
              <a:rPr lang="en-US" altLang="en-US" b="1" dirty="0">
                <a:ea typeface="Georgia" pitchFamily="18" charset="0"/>
                <a:cs typeface="Georgia" pitchFamily="18" charset="0"/>
              </a:rPr>
              <a:t>D. Can only work number of hours approved on contract</a:t>
            </a:r>
          </a:p>
          <a:p>
            <a:r>
              <a:rPr lang="en-US" altLang="en-US" dirty="0">
                <a:ea typeface="Georgia" pitchFamily="18" charset="0"/>
                <a:cs typeface="Georgia" pitchFamily="18" charset="0"/>
              </a:rPr>
              <a:t>E. Is eligible for overtime pay</a:t>
            </a:r>
          </a:p>
        </p:txBody>
      </p:sp>
    </p:spTree>
    <p:extLst>
      <p:ext uri="{BB962C8B-B14F-4D97-AF65-F5344CB8AC3E}">
        <p14:creationId xmlns:p14="http://schemas.microsoft.com/office/powerpoint/2010/main" val="2780816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40BAB9B-ED2E-4BB1-8576-F78371DEC2CB}"/>
              </a:ext>
            </a:extLst>
          </p:cNvPr>
          <p:cNvSpPr>
            <a:spLocks noGrp="1"/>
          </p:cNvSpPr>
          <p:nvPr>
            <p:ph type="body" sz="quarter" idx="11"/>
          </p:nvPr>
        </p:nvSpPr>
        <p:spPr/>
        <p:txBody>
          <a:bodyPr anchor="ctr"/>
          <a:lstStyle/>
          <a:p>
            <a:r>
              <a:rPr lang="en-US" altLang="en-US" dirty="0">
                <a:ea typeface="Georgia" pitchFamily="18" charset="0"/>
                <a:cs typeface="Georgia" pitchFamily="18" charset="0"/>
              </a:rPr>
              <a:t>The VA will process and pay out “Future Dates” for payments</a:t>
            </a:r>
            <a:r>
              <a:rPr lang="en-US" dirty="0"/>
              <a:t>.</a:t>
            </a:r>
          </a:p>
        </p:txBody>
      </p:sp>
      <p:sp>
        <p:nvSpPr>
          <p:cNvPr id="10" name="Title 9">
            <a:extLst>
              <a:ext uri="{FF2B5EF4-FFF2-40B4-BE49-F238E27FC236}">
                <a16:creationId xmlns:a16="http://schemas.microsoft.com/office/drawing/2014/main" id="{E54E2696-3E0F-437A-95A1-8E2B1031284F}"/>
              </a:ext>
            </a:extLst>
          </p:cNvPr>
          <p:cNvSpPr>
            <a:spLocks noGrp="1"/>
          </p:cNvSpPr>
          <p:nvPr>
            <p:ph type="title"/>
          </p:nvPr>
        </p:nvSpPr>
        <p:spPr/>
        <p:txBody>
          <a:bodyPr/>
          <a:lstStyle/>
          <a:p>
            <a:r>
              <a:rPr lang="en-US" dirty="0"/>
              <a:t>Section Review</a:t>
            </a:r>
          </a:p>
        </p:txBody>
      </p:sp>
      <p:sp>
        <p:nvSpPr>
          <p:cNvPr id="6" name="Text Placeholder 5">
            <a:extLst>
              <a:ext uri="{FF2B5EF4-FFF2-40B4-BE49-F238E27FC236}">
                <a16:creationId xmlns:a16="http://schemas.microsoft.com/office/drawing/2014/main" id="{92EEDC14-F9BE-4695-8AA3-B219F256004D}"/>
              </a:ext>
            </a:extLst>
          </p:cNvPr>
          <p:cNvSpPr>
            <a:spLocks noGrp="1"/>
          </p:cNvSpPr>
          <p:nvPr>
            <p:ph type="body" sz="quarter" idx="10"/>
          </p:nvPr>
        </p:nvSpPr>
        <p:spPr/>
        <p:txBody>
          <a:bodyPr/>
          <a:lstStyle/>
          <a:p>
            <a:pPr lvl="0"/>
            <a:r>
              <a:rPr lang="en-US" dirty="0"/>
              <a:t>True</a:t>
            </a:r>
          </a:p>
          <a:p>
            <a:pPr lvl="0"/>
            <a:r>
              <a:rPr lang="en-US" dirty="0"/>
              <a:t>False</a:t>
            </a:r>
          </a:p>
        </p:txBody>
      </p:sp>
    </p:spTree>
    <p:extLst>
      <p:ext uri="{BB962C8B-B14F-4D97-AF65-F5344CB8AC3E}">
        <p14:creationId xmlns:p14="http://schemas.microsoft.com/office/powerpoint/2010/main" val="654469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40BAB9B-ED2E-4BB1-8576-F78371DEC2CB}"/>
              </a:ext>
            </a:extLst>
          </p:cNvPr>
          <p:cNvSpPr>
            <a:spLocks noGrp="1"/>
          </p:cNvSpPr>
          <p:nvPr>
            <p:ph type="body" sz="quarter" idx="11"/>
          </p:nvPr>
        </p:nvSpPr>
        <p:spPr/>
        <p:txBody>
          <a:bodyPr anchor="ctr"/>
          <a:lstStyle/>
          <a:p>
            <a:r>
              <a:rPr lang="en-US" altLang="en-US" dirty="0">
                <a:ea typeface="Georgia" pitchFamily="18" charset="0"/>
                <a:cs typeface="Georgia" pitchFamily="18" charset="0"/>
              </a:rPr>
              <a:t>The VA will process and pay out “Future Dates” for payments</a:t>
            </a:r>
            <a:r>
              <a:rPr lang="en-US" dirty="0"/>
              <a:t>.</a:t>
            </a:r>
          </a:p>
        </p:txBody>
      </p:sp>
      <p:sp>
        <p:nvSpPr>
          <p:cNvPr id="10" name="Title 9">
            <a:extLst>
              <a:ext uri="{FF2B5EF4-FFF2-40B4-BE49-F238E27FC236}">
                <a16:creationId xmlns:a16="http://schemas.microsoft.com/office/drawing/2014/main" id="{E54E2696-3E0F-437A-95A1-8E2B1031284F}"/>
              </a:ext>
            </a:extLst>
          </p:cNvPr>
          <p:cNvSpPr>
            <a:spLocks noGrp="1"/>
          </p:cNvSpPr>
          <p:nvPr>
            <p:ph type="title"/>
          </p:nvPr>
        </p:nvSpPr>
        <p:spPr/>
        <p:txBody>
          <a:bodyPr/>
          <a:lstStyle/>
          <a:p>
            <a:r>
              <a:rPr lang="en-US" dirty="0"/>
              <a:t>Section Review</a:t>
            </a:r>
          </a:p>
        </p:txBody>
      </p:sp>
      <p:sp>
        <p:nvSpPr>
          <p:cNvPr id="6" name="Text Placeholder 5">
            <a:extLst>
              <a:ext uri="{FF2B5EF4-FFF2-40B4-BE49-F238E27FC236}">
                <a16:creationId xmlns:a16="http://schemas.microsoft.com/office/drawing/2014/main" id="{92EEDC14-F9BE-4695-8AA3-B219F256004D}"/>
              </a:ext>
            </a:extLst>
          </p:cNvPr>
          <p:cNvSpPr>
            <a:spLocks noGrp="1"/>
          </p:cNvSpPr>
          <p:nvPr>
            <p:ph type="body" sz="quarter" idx="10"/>
          </p:nvPr>
        </p:nvSpPr>
        <p:spPr/>
        <p:txBody>
          <a:bodyPr/>
          <a:lstStyle/>
          <a:p>
            <a:pPr lvl="0"/>
            <a:r>
              <a:rPr lang="en-US" dirty="0"/>
              <a:t>True</a:t>
            </a:r>
          </a:p>
          <a:p>
            <a:pPr lvl="0"/>
            <a:r>
              <a:rPr lang="en-US" b="1" dirty="0"/>
              <a:t>False</a:t>
            </a:r>
          </a:p>
        </p:txBody>
      </p:sp>
    </p:spTree>
    <p:extLst>
      <p:ext uri="{BB962C8B-B14F-4D97-AF65-F5344CB8AC3E}">
        <p14:creationId xmlns:p14="http://schemas.microsoft.com/office/powerpoint/2010/main" val="1236957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FDCB7-3502-4D75-91AA-435088E0F45C}"/>
              </a:ext>
            </a:extLst>
          </p:cNvPr>
          <p:cNvSpPr>
            <a:spLocks noGrp="1"/>
          </p:cNvSpPr>
          <p:nvPr>
            <p:ph type="title"/>
          </p:nvPr>
        </p:nvSpPr>
        <p:spPr/>
        <p:txBody>
          <a:bodyPr/>
          <a:lstStyle/>
          <a:p>
            <a:r>
              <a:rPr lang="en-US" dirty="0"/>
              <a:t>Submitting VA Work Study Documents</a:t>
            </a:r>
          </a:p>
        </p:txBody>
      </p:sp>
      <p:pic>
        <p:nvPicPr>
          <p:cNvPr id="6" name="Picture Placeholder 5">
            <a:extLst>
              <a:ext uri="{FF2B5EF4-FFF2-40B4-BE49-F238E27FC236}">
                <a16:creationId xmlns:a16="http://schemas.microsoft.com/office/drawing/2014/main" id="{E59DD0E0-1EC6-4EC6-BD82-AB2CD4072CA1}"/>
              </a:ext>
            </a:extLst>
          </p:cNvPr>
          <p:cNvPicPr>
            <a:picLocks noGrp="1" noChangeAspect="1"/>
          </p:cNvPicPr>
          <p:nvPr>
            <p:ph type="pic" sz="quarter" idx="10"/>
          </p:nvPr>
        </p:nvPicPr>
        <p:blipFill>
          <a:blip r:embed="rId2"/>
          <a:srcRect l="13389" r="13389"/>
          <a:stretch>
            <a:fillRect/>
          </a:stretch>
        </p:blipFill>
        <p:spPr>
          <a:xfrm>
            <a:off x="9741408" y="1181100"/>
            <a:ext cx="1743456" cy="5094211"/>
          </a:xfrm>
          <a:prstGeom prst="rect">
            <a:avLst/>
          </a:prstGeom>
          <a:ln>
            <a:solidFill>
              <a:schemeClr val="accent5"/>
            </a:solidFill>
          </a:ln>
        </p:spPr>
      </p:pic>
      <p:sp>
        <p:nvSpPr>
          <p:cNvPr id="4" name="Text Placeholder 3">
            <a:extLst>
              <a:ext uri="{FF2B5EF4-FFF2-40B4-BE49-F238E27FC236}">
                <a16:creationId xmlns:a16="http://schemas.microsoft.com/office/drawing/2014/main" id="{0E13009D-A661-4E72-A56E-9487BDC358A6}"/>
              </a:ext>
            </a:extLst>
          </p:cNvPr>
          <p:cNvSpPr>
            <a:spLocks noGrp="1"/>
          </p:cNvSpPr>
          <p:nvPr>
            <p:ph type="body" sz="quarter" idx="11"/>
          </p:nvPr>
        </p:nvSpPr>
        <p:spPr>
          <a:xfrm>
            <a:off x="549728" y="1454226"/>
            <a:ext cx="8989127" cy="5403773"/>
          </a:xfrm>
        </p:spPr>
        <p:txBody>
          <a:bodyPr anchor="t" anchorCtr="0"/>
          <a:lstStyle/>
          <a:p>
            <a:pPr marL="0" indent="0">
              <a:spcAft>
                <a:spcPts val="1200"/>
              </a:spcAft>
              <a:buNone/>
            </a:pPr>
            <a:r>
              <a:rPr lang="en-US" dirty="0">
                <a:cs typeface="Times New Roman" panose="02020603050405020304" pitchFamily="18" charset="0"/>
              </a:rPr>
              <a:t>All Work Study documents should be submitted through the GI Bill “Ask a Question” website.</a:t>
            </a:r>
          </a:p>
          <a:p>
            <a:pPr>
              <a:spcAft>
                <a:spcPts val="1200"/>
              </a:spcAft>
            </a:pPr>
            <a:r>
              <a:rPr lang="en-US" dirty="0">
                <a:cs typeface="Times New Roman" panose="02020603050405020304" pitchFamily="18" charset="0"/>
              </a:rPr>
              <a:t>Select “Work Study” from the category drop down menu along with the appropriate subcategory (Application, Inquiry, Time Card, Signed Contract, Position Description)</a:t>
            </a:r>
          </a:p>
          <a:p>
            <a:pPr>
              <a:spcAft>
                <a:spcPts val="1200"/>
              </a:spcAft>
            </a:pPr>
            <a:r>
              <a:rPr lang="en-US" dirty="0">
                <a:cs typeface="Times New Roman" panose="02020603050405020304" pitchFamily="18" charset="0"/>
              </a:rPr>
              <a:t>Do not include personal identifiable information in the subject line of your request</a:t>
            </a:r>
          </a:p>
          <a:p>
            <a:pPr>
              <a:spcAft>
                <a:spcPts val="1200"/>
              </a:spcAft>
            </a:pPr>
            <a:r>
              <a:rPr lang="en-US" dirty="0">
                <a:cs typeface="Times New Roman" panose="02020603050405020304" pitchFamily="18" charset="0"/>
              </a:rPr>
              <a:t>Enter the student’s file number or agreement control number in the body of the message</a:t>
            </a:r>
          </a:p>
          <a:p>
            <a:pPr>
              <a:spcAft>
                <a:spcPts val="1200"/>
              </a:spcAft>
            </a:pPr>
            <a:r>
              <a:rPr lang="en-US" dirty="0">
                <a:cs typeface="Times New Roman" panose="02020603050405020304" pitchFamily="18" charset="0"/>
              </a:rPr>
              <a:t>A field toward the bottom of the page will allow you to attach documents </a:t>
            </a:r>
          </a:p>
          <a:p>
            <a:pPr>
              <a:spcAft>
                <a:spcPts val="1200"/>
              </a:spcAft>
            </a:pPr>
            <a:r>
              <a:rPr lang="en-US" dirty="0">
                <a:cs typeface="Times New Roman" panose="02020603050405020304" pitchFamily="18" charset="0"/>
              </a:rPr>
              <a:t>Create a new incident for each document submission or inquiry</a:t>
            </a:r>
          </a:p>
          <a:p>
            <a:pPr>
              <a:spcAft>
                <a:spcPts val="1200"/>
              </a:spcAft>
            </a:pPr>
            <a:r>
              <a:rPr lang="en-US" dirty="0">
                <a:cs typeface="Times New Roman" panose="02020603050405020304" pitchFamily="18" charset="0"/>
              </a:rPr>
              <a:t>Do not submit multiple students on one entry</a:t>
            </a:r>
          </a:p>
          <a:p>
            <a:pPr>
              <a:spcAft>
                <a:spcPts val="1200"/>
              </a:spcAft>
            </a:pPr>
            <a:r>
              <a:rPr lang="en-US" dirty="0">
                <a:latin typeface="Arial" panose="020B0604020202020204" pitchFamily="34" charset="0"/>
                <a:cs typeface="Arial" panose="020B0604020202020204" pitchFamily="34" charset="0"/>
              </a:rPr>
              <a:t>You’ll receive a response once the request is processed, or if Work Study needs more/corrected/denial information</a:t>
            </a:r>
          </a:p>
          <a:p>
            <a:pPr>
              <a:spcAft>
                <a:spcPts val="1200"/>
              </a:spcAft>
            </a:pPr>
            <a:endParaRPr lang="en-US" dirty="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98094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06A3-B47B-417C-AA5F-5484381816FB}"/>
              </a:ext>
            </a:extLst>
          </p:cNvPr>
          <p:cNvSpPr>
            <a:spLocks noGrp="1"/>
          </p:cNvSpPr>
          <p:nvPr>
            <p:ph type="ctrTitle"/>
          </p:nvPr>
        </p:nvSpPr>
        <p:spPr/>
        <p:txBody>
          <a:bodyPr/>
          <a:lstStyle/>
          <a:p>
            <a:r>
              <a:rPr lang="en-US" dirty="0"/>
              <a:t>Impact of Public Law 116-140</a:t>
            </a:r>
          </a:p>
        </p:txBody>
      </p:sp>
    </p:spTree>
    <p:extLst>
      <p:ext uri="{BB962C8B-B14F-4D97-AF65-F5344CB8AC3E}">
        <p14:creationId xmlns:p14="http://schemas.microsoft.com/office/powerpoint/2010/main" val="4270602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35</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p:txBody>
          <a:bodyPr/>
          <a:lstStyle/>
          <a:p>
            <a:pPr algn="ctr"/>
            <a:r>
              <a:rPr lang="en-US" sz="2400" dirty="0">
                <a:solidFill>
                  <a:srgbClr val="002060"/>
                </a:solidFill>
                <a:latin typeface="Arial" panose="020B0604020202020204" pitchFamily="34" charset="0"/>
                <a:cs typeface="Arial" panose="020B0604020202020204" pitchFamily="34" charset="0"/>
              </a:rPr>
              <a:t>Public Law 116-140 Highlights</a:t>
            </a:r>
          </a:p>
        </p:txBody>
      </p:sp>
      <p:sp>
        <p:nvSpPr>
          <p:cNvPr id="7" name="Rectangle 6">
            <a:extLst>
              <a:ext uri="{FF2B5EF4-FFF2-40B4-BE49-F238E27FC236}">
                <a16:creationId xmlns:a16="http://schemas.microsoft.com/office/drawing/2014/main" id="{071970DD-CCDE-4F91-A18D-7E027D5969E5}"/>
              </a:ext>
            </a:extLst>
          </p:cNvPr>
          <p:cNvSpPr/>
          <p:nvPr/>
        </p:nvSpPr>
        <p:spPr>
          <a:xfrm>
            <a:off x="1803918" y="1393644"/>
            <a:ext cx="8606907" cy="4991104"/>
          </a:xfrm>
          <a:prstGeom prst="rect">
            <a:avLst/>
          </a:prstGeom>
        </p:spPr>
        <p:txBody>
          <a:bodyPr wrap="square" lIns="0" tIns="0" rIns="0" bIns="0">
            <a:noAutofit/>
          </a:bodyPr>
          <a:lstStyle/>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On April 28, 2020, the Student Veteran Coronavirus Response Act of 2020 was signed into law.  Public Law (PL) 116-140 provided additional assistance to Veterans regarding the Novel Coronavirus (COVID-19) and its impact on VA Education benefits</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Authorizes Work Study payments to continue in the case of an individual who had an active contract and was in receipt of Work Study payments but is unable to continue to perform the qualifying activities or had a reduction in hours due to COVID-19</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Authorizes Work Study to extend the Work study agreement for any subsequent periods of enrollment for those individuals who had an active contract and were in receipt of Work Study payments but </a:t>
            </a:r>
            <a:r>
              <a:rPr lang="en-US" sz="1900" dirty="0">
                <a:solidFill>
                  <a:srgbClr val="1A1A1A"/>
                </a:solidFill>
                <a:latin typeface="Arial" panose="020B0604020202020204" pitchFamily="34" charset="0"/>
                <a:cs typeface="Arial" panose="020B0604020202020204" pitchFamily="34" charset="0"/>
              </a:rPr>
              <a:t>are unable </a:t>
            </a:r>
            <a:r>
              <a:rPr lang="en-US" sz="1900" dirty="0">
                <a:latin typeface="Arial" panose="020B0604020202020204" pitchFamily="34" charset="0"/>
                <a:cs typeface="Arial" panose="020B0604020202020204" pitchFamily="34" charset="0"/>
              </a:rPr>
              <a:t>to continue to perform the qualifying activities or had a reduction in hours due to COVID-19</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The period covered is March 1, 2020 to December 21, 2020</a:t>
            </a:r>
          </a:p>
          <a:p>
            <a:pPr>
              <a:lnSpc>
                <a:spcPct val="90000"/>
              </a:lnSpc>
            </a:pPr>
            <a:endParaRPr lang="en-US" sz="2000" dirty="0">
              <a:latin typeface="Arial" panose="020B0604020202020204" pitchFamily="34" charset="0"/>
              <a:cs typeface="Arial" panose="020B0604020202020204" pitchFamily="34" charset="0"/>
            </a:endParaRPr>
          </a:p>
          <a:p>
            <a:pPr>
              <a:lnSpc>
                <a:spcPct val="90000"/>
              </a:lnSpc>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8334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36</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p:txBody>
          <a:bodyPr/>
          <a:lstStyle/>
          <a:p>
            <a:pPr algn="ctr"/>
            <a:r>
              <a:rPr lang="en-US" sz="2400" dirty="0">
                <a:solidFill>
                  <a:schemeClr val="tx1"/>
                </a:solidFill>
                <a:latin typeface="Arial" panose="020B0604020202020204" pitchFamily="34" charset="0"/>
                <a:cs typeface="Arial" panose="020B0604020202020204" pitchFamily="34" charset="0"/>
              </a:rPr>
              <a:t>Qualifications</a:t>
            </a:r>
          </a:p>
        </p:txBody>
      </p:sp>
      <p:sp>
        <p:nvSpPr>
          <p:cNvPr id="7" name="Rectangle 6">
            <a:extLst>
              <a:ext uri="{FF2B5EF4-FFF2-40B4-BE49-F238E27FC236}">
                <a16:creationId xmlns:a16="http://schemas.microsoft.com/office/drawing/2014/main" id="{071970DD-CCDE-4F91-A18D-7E027D5969E5}"/>
              </a:ext>
            </a:extLst>
          </p:cNvPr>
          <p:cNvSpPr/>
          <p:nvPr/>
        </p:nvSpPr>
        <p:spPr>
          <a:xfrm>
            <a:off x="1713237" y="1215288"/>
            <a:ext cx="8765527" cy="5026893"/>
          </a:xfrm>
          <a:prstGeom prst="rect">
            <a:avLst/>
          </a:prstGeom>
        </p:spPr>
        <p:txBody>
          <a:bodyPr wrap="square" lIns="0" tIns="0" rIns="0" bIns="0">
            <a:noAutofit/>
          </a:bodyPr>
          <a:lstStyle/>
          <a:p>
            <a:pPr marL="285750" indent="-285750">
              <a:lnSpc>
                <a:spcPct val="90000"/>
              </a:lnSpc>
              <a:buFont typeface="Wingdings" panose="05000000000000000000" pitchFamily="2" charset="2"/>
              <a:buChar char="§"/>
            </a:pPr>
            <a:r>
              <a:rPr lang="en-US" dirty="0">
                <a:solidFill>
                  <a:srgbClr val="1A1A1A"/>
                </a:solidFill>
                <a:latin typeface="Arial" panose="020B0604020202020204" pitchFamily="34" charset="0"/>
                <a:cs typeface="Arial" panose="020B0604020202020204" pitchFamily="34" charset="0"/>
              </a:rPr>
              <a:t>The Work Study student must be in receipt of the Work Study allowance with an active contract that was interrupted due to COVID-19</a:t>
            </a:r>
          </a:p>
          <a:p>
            <a:pPr marL="285750" indent="-285750">
              <a:lnSpc>
                <a:spcPct val="9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
            </a:pPr>
            <a:r>
              <a:rPr lang="en-US" dirty="0">
                <a:latin typeface="Arial" panose="020B0604020202020204" pitchFamily="34" charset="0"/>
                <a:cs typeface="Arial" panose="020B0604020202020204" pitchFamily="34" charset="0"/>
              </a:rPr>
              <a:t>The student’s work had to be affected by COVID-19, by either having their hours reduced or having no work at all</a:t>
            </a:r>
          </a:p>
          <a:p>
            <a:pPr marL="285750" indent="-285750">
              <a:lnSpc>
                <a:spcPct val="9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
            </a:pPr>
            <a:r>
              <a:rPr lang="en-US" dirty="0">
                <a:latin typeface="Arial" panose="020B0604020202020204" pitchFamily="34" charset="0"/>
                <a:cs typeface="Arial" panose="020B0604020202020204" pitchFamily="34" charset="0"/>
              </a:rPr>
              <a:t>The student will be paid 25 hours per week, every two weeks, until the restrictions surrounding the qualifying work are lifted, the student’s contract ends, the total approved contract hours are reached, or December 21, 2020, whichever occurs first </a:t>
            </a:r>
          </a:p>
          <a:p>
            <a:pPr marL="285750" indent="-285750">
              <a:lnSpc>
                <a:spcPct val="9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
            </a:pPr>
            <a:r>
              <a:rPr lang="en-US" dirty="0">
                <a:latin typeface="Arial" panose="020B0604020202020204" pitchFamily="34" charset="0"/>
                <a:cs typeface="Arial" panose="020B0604020202020204" pitchFamily="34" charset="0"/>
              </a:rPr>
              <a:t>The student must still meet Work Study eligibility requirements and be performing approved duties </a:t>
            </a:r>
          </a:p>
          <a:p>
            <a:pPr marL="285750" indent="-285750">
              <a:lnSpc>
                <a:spcPct val="9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
            </a:pPr>
            <a:r>
              <a:rPr lang="en-US" dirty="0">
                <a:latin typeface="Arial" panose="020B0604020202020204" pitchFamily="34" charset="0"/>
                <a:cs typeface="Arial" panose="020B0604020202020204" pitchFamily="34" charset="0"/>
              </a:rPr>
              <a:t>Work Study students who elect not to work when a work site is operational, shall not be paid these continuation of Work Study payments </a:t>
            </a:r>
          </a:p>
          <a:p>
            <a:pPr marL="285750" indent="-285750">
              <a:lnSpc>
                <a:spcPct val="9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
            </a:pPr>
            <a:r>
              <a:rPr lang="en-US" dirty="0">
                <a:latin typeface="Arial" panose="020B0604020202020204" pitchFamily="34" charset="0"/>
                <a:cs typeface="Arial" panose="020B0604020202020204" pitchFamily="34" charset="0"/>
              </a:rPr>
              <a:t>Students who continue to perform the qualifying work per their contract are not affected by this law. Site Supervisors will continue to verify hours worked as before. Students will be paid as hours are submitted and verified </a:t>
            </a:r>
          </a:p>
        </p:txBody>
      </p:sp>
    </p:spTree>
    <p:extLst>
      <p:ext uri="{BB962C8B-B14F-4D97-AF65-F5344CB8AC3E}">
        <p14:creationId xmlns:p14="http://schemas.microsoft.com/office/powerpoint/2010/main" val="969324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37</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p:txBody>
          <a:bodyPr/>
          <a:lstStyle/>
          <a:p>
            <a:pPr algn="ctr"/>
            <a:r>
              <a:rPr lang="en-US" sz="2400" dirty="0">
                <a:solidFill>
                  <a:srgbClr val="002060"/>
                </a:solidFill>
                <a:latin typeface="Arial" panose="020B0604020202020204" pitchFamily="34" charset="0"/>
                <a:cs typeface="Arial" panose="020B0604020202020204" pitchFamily="34" charset="0"/>
              </a:rPr>
              <a:t>Procedures for Reporting</a:t>
            </a:r>
          </a:p>
        </p:txBody>
      </p:sp>
      <p:sp>
        <p:nvSpPr>
          <p:cNvPr id="7" name="Rectangle 6">
            <a:extLst>
              <a:ext uri="{FF2B5EF4-FFF2-40B4-BE49-F238E27FC236}">
                <a16:creationId xmlns:a16="http://schemas.microsoft.com/office/drawing/2014/main" id="{071970DD-CCDE-4F91-A18D-7E027D5969E5}"/>
              </a:ext>
            </a:extLst>
          </p:cNvPr>
          <p:cNvSpPr/>
          <p:nvPr/>
        </p:nvSpPr>
        <p:spPr>
          <a:xfrm>
            <a:off x="2007436" y="1334347"/>
            <a:ext cx="8177128" cy="4714763"/>
          </a:xfrm>
          <a:prstGeom prst="rect">
            <a:avLst/>
          </a:prstGeom>
        </p:spPr>
        <p:txBody>
          <a:bodyPr wrap="square" lIns="0" tIns="0" rIns="0" bIns="0">
            <a:noAutofit/>
          </a:bodyPr>
          <a:lstStyle/>
          <a:p>
            <a:pPr>
              <a:lnSpc>
                <a:spcPct val="90000"/>
              </a:lnSpc>
            </a:pPr>
            <a:endParaRPr lang="en-US" sz="20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09ABCE7-FBC2-47E3-BEA9-BCCCD5F356FE}"/>
              </a:ext>
            </a:extLst>
          </p:cNvPr>
          <p:cNvSpPr/>
          <p:nvPr/>
        </p:nvSpPr>
        <p:spPr>
          <a:xfrm>
            <a:off x="1677954" y="1458266"/>
            <a:ext cx="8860505" cy="4714763"/>
          </a:xfrm>
          <a:prstGeom prst="rect">
            <a:avLst/>
          </a:prstGeom>
        </p:spPr>
        <p:txBody>
          <a:bodyPr wrap="square" lIns="0" tIns="0" rIns="0" bIns="0">
            <a:noAutofit/>
          </a:bodyPr>
          <a:lstStyle/>
          <a:p>
            <a:pPr marL="342900" indent="-342900">
              <a:lnSpc>
                <a:spcPct val="90000"/>
              </a:lnSpc>
              <a:buFont typeface="Wingdings" panose="05000000000000000000" pitchFamily="2" charset="2"/>
              <a:buChar char="§"/>
            </a:pPr>
            <a:r>
              <a:rPr lang="en-US" sz="2000" dirty="0">
                <a:solidFill>
                  <a:srgbClr val="1A1A1A"/>
                </a:solidFill>
                <a:latin typeface="Arial" panose="020B0604020202020204" pitchFamily="34" charset="0"/>
                <a:cs typeface="Arial" panose="020B0604020202020204" pitchFamily="34" charset="0"/>
              </a:rPr>
              <a:t>Students with reduced hours or experiencing the inability to work due to COVID-19 can be paid retroactively beginning March 1, 2020, or the date in which they were affected by COVID-19, whichever is later</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The Site Supervisor must report the student has a reduction in hours or is unable to work due to reasons associated with COVID-19</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solidFill>
                  <a:srgbClr val="1A1A1A"/>
                </a:solidFill>
                <a:latin typeface="Arial" panose="020B0604020202020204" pitchFamily="34" charset="0"/>
                <a:cs typeface="Arial" panose="020B0604020202020204" pitchFamily="34" charset="0"/>
              </a:rPr>
              <a:t>On the student’s time record the Site Supervisor must report the date when the student was no longer able to work or had their work hours reduced</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solidFill>
                  <a:srgbClr val="1A1A1A"/>
                </a:solidFill>
                <a:latin typeface="Arial" panose="020B0604020202020204" pitchFamily="34" charset="0"/>
                <a:cs typeface="Arial" panose="020B0604020202020204" pitchFamily="34" charset="0"/>
              </a:rPr>
              <a:t>When filling out the time record, the Site Supervisor must write </a:t>
            </a:r>
            <a:r>
              <a:rPr lang="en-US" sz="2000" b="1" dirty="0">
                <a:solidFill>
                  <a:srgbClr val="1A1A1A"/>
                </a:solidFill>
                <a:latin typeface="Arial" panose="020B0604020202020204" pitchFamily="34" charset="0"/>
                <a:cs typeface="Arial" panose="020B0604020202020204" pitchFamily="34" charset="0"/>
              </a:rPr>
              <a:t>“COVID”</a:t>
            </a:r>
            <a:r>
              <a:rPr lang="en-US" sz="2000" dirty="0">
                <a:solidFill>
                  <a:srgbClr val="1A1A1A"/>
                </a:solidFill>
                <a:latin typeface="Arial" panose="020B0604020202020204" pitchFamily="34" charset="0"/>
                <a:cs typeface="Arial" panose="020B0604020202020204" pitchFamily="34" charset="0"/>
              </a:rPr>
              <a:t>, next to the initials for the periods in which they’re requesting payment</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Work Study will pay 25 hours per week for a student that has been unable to work or had their hours reduced due to COVID-19</a:t>
            </a:r>
          </a:p>
          <a:p>
            <a:pPr>
              <a:lnSpc>
                <a:spcPct val="90000"/>
              </a:lnSpc>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0921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a:xfrm>
            <a:off x="8277225" y="6553200"/>
            <a:ext cx="2133600" cy="304800"/>
          </a:xfrm>
        </p:spPr>
        <p:txBody>
          <a:bodyPr/>
          <a:lstStyle/>
          <a:p>
            <a:pPr>
              <a:defRPr/>
            </a:pPr>
            <a:fld id="{B5D49A97-9B22-D549-B192-48BA620B0C07}" type="slidenum">
              <a:rPr lang="en-US" smtClean="0">
                <a:solidFill>
                  <a:prstClr val="white"/>
                </a:solidFill>
                <a:latin typeface="Calibri"/>
              </a:rPr>
              <a:pPr>
                <a:defRPr/>
              </a:pPr>
              <a:t>38</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a:xfrm>
            <a:off x="2514600" y="76200"/>
            <a:ext cx="7696200" cy="685800"/>
          </a:xfrm>
        </p:spPr>
        <p:txBody>
          <a:bodyPr/>
          <a:lstStyle/>
          <a:p>
            <a:pPr algn="ctr"/>
            <a:r>
              <a:rPr lang="en-US" sz="2400" dirty="0">
                <a:solidFill>
                  <a:srgbClr val="002060"/>
                </a:solidFill>
                <a:latin typeface="Arial" panose="020B0604020202020204" pitchFamily="34" charset="0"/>
                <a:cs typeface="Arial" panose="020B0604020202020204" pitchFamily="34" charset="0"/>
              </a:rPr>
              <a:t>Time Record Example A</a:t>
            </a:r>
          </a:p>
        </p:txBody>
      </p:sp>
      <p:sp>
        <p:nvSpPr>
          <p:cNvPr id="7" name="Rectangle 6">
            <a:extLst>
              <a:ext uri="{FF2B5EF4-FFF2-40B4-BE49-F238E27FC236}">
                <a16:creationId xmlns:a16="http://schemas.microsoft.com/office/drawing/2014/main" id="{071970DD-CCDE-4F91-A18D-7E027D5969E5}"/>
              </a:ext>
            </a:extLst>
          </p:cNvPr>
          <p:cNvSpPr/>
          <p:nvPr/>
        </p:nvSpPr>
        <p:spPr>
          <a:xfrm>
            <a:off x="1890206" y="1334347"/>
            <a:ext cx="8294359" cy="4714763"/>
          </a:xfrm>
          <a:prstGeom prst="rect">
            <a:avLst/>
          </a:prstGeom>
        </p:spPr>
        <p:txBody>
          <a:bodyPr wrap="square" lIns="0" tIns="0" rIns="0" bIns="0">
            <a:noAutofit/>
          </a:bodyPr>
          <a:lstStyle/>
          <a:p>
            <a:pPr>
              <a:lnSpc>
                <a:spcPct val="90000"/>
              </a:lnSpc>
            </a:pPr>
            <a:endParaRPr lang="en-US" sz="20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09ABCE7-FBC2-47E3-BEA9-BCCCD5F356FE}"/>
              </a:ext>
            </a:extLst>
          </p:cNvPr>
          <p:cNvSpPr/>
          <p:nvPr/>
        </p:nvSpPr>
        <p:spPr>
          <a:xfrm>
            <a:off x="1890205" y="1274688"/>
            <a:ext cx="8177128" cy="4714762"/>
          </a:xfrm>
          <a:prstGeom prst="rect">
            <a:avLst/>
          </a:prstGeom>
        </p:spPr>
        <p:txBody>
          <a:bodyPr wrap="square" lIns="0" tIns="0" rIns="0" bIns="0">
            <a:noAutofit/>
          </a:bodyPr>
          <a:lstStyle/>
          <a:p>
            <a:pPr>
              <a:lnSpc>
                <a:spcPct val="90000"/>
              </a:lnSpc>
            </a:pPr>
            <a:endParaRPr lang="en-US"/>
          </a:p>
          <a:p>
            <a:pPr>
              <a:lnSpc>
                <a:spcPct val="90000"/>
              </a:lnSpc>
            </a:pPr>
            <a:endParaRPr lang="en-US" sz="2000">
              <a:latin typeface="Arial" panose="020B0604020202020204" pitchFamily="34" charset="0"/>
              <a:cs typeface="Arial" panose="020B0604020202020204" pitchFamily="34" charset="0"/>
            </a:endParaRPr>
          </a:p>
          <a:p>
            <a:pPr>
              <a:lnSpc>
                <a:spcPct val="90000"/>
              </a:lnSpc>
            </a:pPr>
            <a:endParaRPr lang="en-US" sz="2000">
              <a:latin typeface="Arial" panose="020B0604020202020204" pitchFamily="34" charset="0"/>
              <a:cs typeface="Arial" panose="020B0604020202020204" pitchFamily="34" charset="0"/>
            </a:endParaRPr>
          </a:p>
          <a:p>
            <a:pPr>
              <a:lnSpc>
                <a:spcPct val="90000"/>
              </a:lnSpc>
            </a:pPr>
            <a:endParaRPr lang="en-US" sz="20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5011456-EC1A-4AA7-A49A-E3CB52AA91DE}"/>
              </a:ext>
            </a:extLst>
          </p:cNvPr>
          <p:cNvPicPr/>
          <p:nvPr/>
        </p:nvPicPr>
        <p:blipFill>
          <a:blip r:embed="rId3"/>
          <a:stretch>
            <a:fillRect/>
          </a:stretch>
        </p:blipFill>
        <p:spPr>
          <a:xfrm>
            <a:off x="1842797" y="964643"/>
            <a:ext cx="8458999" cy="5466303"/>
          </a:xfrm>
          <a:prstGeom prst="rect">
            <a:avLst/>
          </a:prstGeom>
          <a:ln>
            <a:solidFill>
              <a:schemeClr val="accent2"/>
            </a:solidFill>
          </a:ln>
        </p:spPr>
      </p:pic>
    </p:spTree>
    <p:extLst>
      <p:ext uri="{BB962C8B-B14F-4D97-AF65-F5344CB8AC3E}">
        <p14:creationId xmlns:p14="http://schemas.microsoft.com/office/powerpoint/2010/main" val="4085855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a:xfrm>
            <a:off x="8277225" y="6553200"/>
            <a:ext cx="2133600" cy="304800"/>
          </a:xfrm>
        </p:spPr>
        <p:txBody>
          <a:bodyPr/>
          <a:lstStyle/>
          <a:p>
            <a:pPr>
              <a:defRPr/>
            </a:pPr>
            <a:fld id="{B5D49A97-9B22-D549-B192-48BA620B0C07}" type="slidenum">
              <a:rPr lang="en-US" smtClean="0">
                <a:solidFill>
                  <a:prstClr val="white"/>
                </a:solidFill>
                <a:latin typeface="Calibri"/>
              </a:rPr>
              <a:pPr>
                <a:defRPr/>
              </a:pPr>
              <a:t>39</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a:xfrm>
            <a:off x="2514600" y="76200"/>
            <a:ext cx="7696200" cy="685800"/>
          </a:xfrm>
        </p:spPr>
        <p:txBody>
          <a:bodyPr/>
          <a:lstStyle/>
          <a:p>
            <a:pPr algn="ctr"/>
            <a:r>
              <a:rPr lang="en-US" sz="2400" dirty="0">
                <a:solidFill>
                  <a:srgbClr val="002060"/>
                </a:solidFill>
                <a:latin typeface="Arial" panose="020B0604020202020204" pitchFamily="34" charset="0"/>
                <a:cs typeface="Arial" panose="020B0604020202020204" pitchFamily="34" charset="0"/>
              </a:rPr>
              <a:t>Time Record Example B</a:t>
            </a:r>
          </a:p>
        </p:txBody>
      </p:sp>
      <p:sp>
        <p:nvSpPr>
          <p:cNvPr id="7" name="Rectangle 6">
            <a:extLst>
              <a:ext uri="{FF2B5EF4-FFF2-40B4-BE49-F238E27FC236}">
                <a16:creationId xmlns:a16="http://schemas.microsoft.com/office/drawing/2014/main" id="{071970DD-CCDE-4F91-A18D-7E027D5969E5}"/>
              </a:ext>
            </a:extLst>
          </p:cNvPr>
          <p:cNvSpPr/>
          <p:nvPr/>
        </p:nvSpPr>
        <p:spPr>
          <a:xfrm>
            <a:off x="1729274" y="1334347"/>
            <a:ext cx="8789437" cy="4714763"/>
          </a:xfrm>
          <a:prstGeom prst="rect">
            <a:avLst/>
          </a:prstGeom>
        </p:spPr>
        <p:txBody>
          <a:bodyPr wrap="square" lIns="0" tIns="0" rIns="0" bIns="0">
            <a:noAutofit/>
          </a:bodyPr>
          <a:lstStyle/>
          <a:p>
            <a:pPr>
              <a:lnSpc>
                <a:spcPct val="90000"/>
              </a:lnSpc>
            </a:pPr>
            <a:endParaRPr lang="en-US" sz="20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B273D7D-5D53-4153-8947-4ED66028B012}"/>
              </a:ext>
            </a:extLst>
          </p:cNvPr>
          <p:cNvPicPr/>
          <p:nvPr/>
        </p:nvPicPr>
        <p:blipFill>
          <a:blip r:embed="rId3"/>
          <a:stretch>
            <a:fillRect/>
          </a:stretch>
        </p:blipFill>
        <p:spPr>
          <a:xfrm>
            <a:off x="2149152" y="974690"/>
            <a:ext cx="7837713" cy="5476353"/>
          </a:xfrm>
          <a:prstGeom prst="rect">
            <a:avLst/>
          </a:prstGeom>
          <a:ln>
            <a:solidFill>
              <a:schemeClr val="accent2"/>
            </a:solidFill>
          </a:ln>
        </p:spPr>
      </p:pic>
    </p:spTree>
    <p:extLst>
      <p:ext uri="{BB962C8B-B14F-4D97-AF65-F5344CB8AC3E}">
        <p14:creationId xmlns:p14="http://schemas.microsoft.com/office/powerpoint/2010/main" val="2002560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40</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p:txBody>
          <a:bodyPr/>
          <a:lstStyle/>
          <a:p>
            <a:pPr algn="ctr"/>
            <a:r>
              <a:rPr lang="en-US" sz="2400" dirty="0">
                <a:solidFill>
                  <a:srgbClr val="002060"/>
                </a:solidFill>
                <a:latin typeface="Arial" panose="020B0604020202020204" pitchFamily="34" charset="0"/>
                <a:cs typeface="Arial" panose="020B0604020202020204" pitchFamily="34" charset="0"/>
              </a:rPr>
              <a:t>Procedures for Reporting Continued</a:t>
            </a:r>
          </a:p>
        </p:txBody>
      </p:sp>
      <p:sp>
        <p:nvSpPr>
          <p:cNvPr id="7" name="Rectangle 6">
            <a:extLst>
              <a:ext uri="{FF2B5EF4-FFF2-40B4-BE49-F238E27FC236}">
                <a16:creationId xmlns:a16="http://schemas.microsoft.com/office/drawing/2014/main" id="{071970DD-CCDE-4F91-A18D-7E027D5969E5}"/>
              </a:ext>
            </a:extLst>
          </p:cNvPr>
          <p:cNvSpPr/>
          <p:nvPr/>
        </p:nvSpPr>
        <p:spPr>
          <a:xfrm>
            <a:off x="1822581" y="1242177"/>
            <a:ext cx="8733453" cy="3180535"/>
          </a:xfrm>
          <a:prstGeom prst="rect">
            <a:avLst/>
          </a:prstGeom>
        </p:spPr>
        <p:txBody>
          <a:bodyPr wrap="square" lIns="0" tIns="0" rIns="0" bIns="0">
            <a:noAutofit/>
          </a:bodyPr>
          <a:lstStyle/>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Work Study is unable to pay future dates</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For payments over $1,500.00, there’s a system pay limit of $1,500.00 that requires multiple payments processed daily until complete</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Students can continue to receive the payment for 25 hours through December 21, 2020 if the emergency situation continues</a:t>
            </a:r>
          </a:p>
          <a:p>
            <a:pPr marL="342900" indent="-342900">
              <a:lnSpc>
                <a:spcPct val="90000"/>
              </a:lnSpc>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Work Study will write new contracts for the student based on enrollment.  These should be requested by Site Supervisors as they normally would</a:t>
            </a:r>
          </a:p>
        </p:txBody>
      </p:sp>
    </p:spTree>
    <p:extLst>
      <p:ext uri="{BB962C8B-B14F-4D97-AF65-F5344CB8AC3E}">
        <p14:creationId xmlns:p14="http://schemas.microsoft.com/office/powerpoint/2010/main" val="1558978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D3A061-4FE2-4031-B7B0-3C4797143C3E}"/>
              </a:ext>
            </a:extLst>
          </p:cNvPr>
          <p:cNvSpPr>
            <a:spLocks noGrp="1"/>
          </p:cNvSpPr>
          <p:nvPr>
            <p:ph type="sldNum" sz="quarter" idx="12"/>
          </p:nvPr>
        </p:nvSpPr>
        <p:spPr/>
        <p:txBody>
          <a:bodyPr/>
          <a:lstStyle/>
          <a:p>
            <a:pPr>
              <a:defRPr/>
            </a:pPr>
            <a:fld id="{B5D49A97-9B22-D549-B192-48BA620B0C07}" type="slidenum">
              <a:rPr lang="en-US" smtClean="0">
                <a:solidFill>
                  <a:prstClr val="white"/>
                </a:solidFill>
                <a:latin typeface="Calibri"/>
              </a:rPr>
              <a:pPr>
                <a:defRPr/>
              </a:pPr>
              <a:t>41</a:t>
            </a:fld>
            <a:endParaRPr lang="en-US" dirty="0">
              <a:solidFill>
                <a:prstClr val="white"/>
              </a:solidFill>
              <a:latin typeface="Calibri"/>
            </a:endParaRPr>
          </a:p>
        </p:txBody>
      </p:sp>
      <p:sp>
        <p:nvSpPr>
          <p:cNvPr id="4" name="Title 3">
            <a:extLst>
              <a:ext uri="{FF2B5EF4-FFF2-40B4-BE49-F238E27FC236}">
                <a16:creationId xmlns:a16="http://schemas.microsoft.com/office/drawing/2014/main" id="{161EC4E2-07C8-4BCE-836C-3C9BFD6C679A}"/>
              </a:ext>
            </a:extLst>
          </p:cNvPr>
          <p:cNvSpPr>
            <a:spLocks noGrp="1"/>
          </p:cNvSpPr>
          <p:nvPr>
            <p:ph type="title"/>
          </p:nvPr>
        </p:nvSpPr>
        <p:spPr/>
        <p:txBody>
          <a:bodyPr/>
          <a:lstStyle/>
          <a:p>
            <a:pPr algn="ctr"/>
            <a:r>
              <a:rPr lang="en-US" sz="2400" dirty="0">
                <a:solidFill>
                  <a:srgbClr val="002060"/>
                </a:solidFill>
                <a:latin typeface="Arial" panose="020B0604020202020204" pitchFamily="34" charset="0"/>
                <a:cs typeface="Arial" panose="020B0604020202020204" pitchFamily="34" charset="0"/>
              </a:rPr>
              <a:t>Other Considerations</a:t>
            </a:r>
          </a:p>
        </p:txBody>
      </p:sp>
      <p:sp>
        <p:nvSpPr>
          <p:cNvPr id="7" name="Rectangle 6">
            <a:extLst>
              <a:ext uri="{FF2B5EF4-FFF2-40B4-BE49-F238E27FC236}">
                <a16:creationId xmlns:a16="http://schemas.microsoft.com/office/drawing/2014/main" id="{071970DD-CCDE-4F91-A18D-7E027D5969E5}"/>
              </a:ext>
            </a:extLst>
          </p:cNvPr>
          <p:cNvSpPr/>
          <p:nvPr/>
        </p:nvSpPr>
        <p:spPr>
          <a:xfrm>
            <a:off x="2007436" y="1334347"/>
            <a:ext cx="8177128" cy="4714763"/>
          </a:xfrm>
          <a:prstGeom prst="rect">
            <a:avLst/>
          </a:prstGeom>
        </p:spPr>
        <p:txBody>
          <a:bodyPr wrap="square" lIns="0" tIns="0" rIns="0" bIns="0">
            <a:noAutofit/>
          </a:bodyPr>
          <a:lstStyle/>
          <a:p>
            <a:pPr>
              <a:lnSpc>
                <a:spcPct val="90000"/>
              </a:lnSpc>
            </a:pPr>
            <a:endParaRPr lang="en-US" sz="20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09ABCE7-FBC2-47E3-BEA9-BCCCD5F356FE}"/>
              </a:ext>
            </a:extLst>
          </p:cNvPr>
          <p:cNvSpPr/>
          <p:nvPr/>
        </p:nvSpPr>
        <p:spPr>
          <a:xfrm>
            <a:off x="1719943" y="1334346"/>
            <a:ext cx="8690882" cy="5287111"/>
          </a:xfrm>
          <a:prstGeom prst="rect">
            <a:avLst/>
          </a:prstGeom>
        </p:spPr>
        <p:txBody>
          <a:bodyPr wrap="square" lIns="0" tIns="0" rIns="0" bIns="0">
            <a:noAutofit/>
          </a:bodyPr>
          <a:lstStyle/>
          <a:p>
            <a:pPr marL="342900" indent="-342900">
              <a:lnSpc>
                <a:spcPct val="90000"/>
              </a:lnSpc>
              <a:buFont typeface="Wingdings" panose="05000000000000000000" pitchFamily="2" charset="2"/>
              <a:buChar char="§"/>
            </a:pPr>
            <a:r>
              <a:rPr lang="en-US" sz="1900" dirty="0">
                <a:solidFill>
                  <a:srgbClr val="1A1A1A"/>
                </a:solidFill>
                <a:latin typeface="Arial" panose="020B0604020202020204" pitchFamily="34" charset="0"/>
                <a:cs typeface="Arial" panose="020B0604020202020204" pitchFamily="34" charset="0"/>
              </a:rPr>
              <a:t>Students that did </a:t>
            </a:r>
            <a:r>
              <a:rPr lang="en-US" sz="1900" b="1" dirty="0">
                <a:solidFill>
                  <a:srgbClr val="1A1A1A"/>
                </a:solidFill>
                <a:latin typeface="Arial" panose="020B0604020202020204" pitchFamily="34" charset="0"/>
                <a:cs typeface="Arial" panose="020B0604020202020204" pitchFamily="34" charset="0"/>
              </a:rPr>
              <a:t>not </a:t>
            </a:r>
            <a:r>
              <a:rPr lang="en-US" sz="1900" dirty="0">
                <a:solidFill>
                  <a:srgbClr val="1A1A1A"/>
                </a:solidFill>
                <a:latin typeface="Arial" panose="020B0604020202020204" pitchFamily="34" charset="0"/>
                <a:cs typeface="Arial" panose="020B0604020202020204" pitchFamily="34" charset="0"/>
              </a:rPr>
              <a:t>have a contract and were in receipt of Work Study payments that was affected by COVID-19, can receive new Work Study contracts but would </a:t>
            </a:r>
            <a:r>
              <a:rPr lang="en-US" sz="1900" b="1" dirty="0">
                <a:solidFill>
                  <a:srgbClr val="1A1A1A"/>
                </a:solidFill>
                <a:latin typeface="Arial" panose="020B0604020202020204" pitchFamily="34" charset="0"/>
                <a:cs typeface="Arial" panose="020B0604020202020204" pitchFamily="34" charset="0"/>
              </a:rPr>
              <a:t>not </a:t>
            </a:r>
            <a:r>
              <a:rPr lang="en-US" sz="1900" dirty="0">
                <a:solidFill>
                  <a:srgbClr val="1A1A1A"/>
                </a:solidFill>
                <a:latin typeface="Arial" panose="020B0604020202020204" pitchFamily="34" charset="0"/>
                <a:cs typeface="Arial" panose="020B0604020202020204" pitchFamily="34" charset="0"/>
              </a:rPr>
              <a:t>be eligible to receive the 25 hours per week payment</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Work Study is a VA Education benefit; therefore, unemployment </a:t>
            </a:r>
            <a:r>
              <a:rPr lang="en-US" sz="1900" i="1" dirty="0">
                <a:latin typeface="Arial" panose="020B0604020202020204" pitchFamily="34" charset="0"/>
                <a:cs typeface="Arial" panose="020B0604020202020204" pitchFamily="34" charset="0"/>
              </a:rPr>
              <a:t>may </a:t>
            </a:r>
            <a:r>
              <a:rPr lang="en-US" sz="1900" dirty="0">
                <a:latin typeface="Arial" panose="020B0604020202020204" pitchFamily="34" charset="0"/>
                <a:cs typeface="Arial" panose="020B0604020202020204" pitchFamily="34" charset="0"/>
              </a:rPr>
              <a:t>not be approved. However, if the student has any unemployment benefit questions, they should contact their state or local unemployment office</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If a student or Site Supervisor’s signature/initials are unable to be obtained due to COVID-19, the Site Supervisor must include this information in the body of the “Ask a Question” submission</a:t>
            </a:r>
          </a:p>
          <a:p>
            <a:pPr marL="342900" indent="-342900">
              <a:lnSpc>
                <a:spcPct val="90000"/>
              </a:lnSpc>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The Site Supervisor may submit the Student Work Study Agreement (VA Form 8692) stating the student read and understands the contract; however, the student could not sign the form due to COVID-19 circumstances</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a:p>
            <a:pPr marL="342900" indent="-342900">
              <a:lnSpc>
                <a:spcPct val="9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The Site Supervisor remains responsible for making sure the student is working on approved tasks and maintaining records of how hours worked were verified</a:t>
            </a:r>
          </a:p>
          <a:p>
            <a:pPr>
              <a:lnSpc>
                <a:spcPct val="90000"/>
              </a:lnSpc>
            </a:pPr>
            <a:endParaRPr lang="en-US" sz="1900" dirty="0">
              <a:latin typeface="Arial" panose="020B0604020202020204" pitchFamily="34" charset="0"/>
              <a:cs typeface="Arial" panose="020B0604020202020204" pitchFamily="34" charset="0"/>
            </a:endParaRPr>
          </a:p>
          <a:p>
            <a:pPr>
              <a:lnSpc>
                <a:spcPct val="90000"/>
              </a:lnSpc>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972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8ECC5-71C4-4967-8A2F-A8FE4432A166}"/>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F3F49EDA-8C88-4463-A17F-3A1B3B9E3658}"/>
              </a:ext>
            </a:extLst>
          </p:cNvPr>
          <p:cNvSpPr>
            <a:spLocks noGrp="1"/>
          </p:cNvSpPr>
          <p:nvPr>
            <p:ph type="body" sz="quarter" idx="11"/>
          </p:nvPr>
        </p:nvSpPr>
        <p:spPr>
          <a:xfrm>
            <a:off x="549728" y="1619896"/>
            <a:ext cx="9820399" cy="4666604"/>
          </a:xfrm>
        </p:spPr>
        <p:txBody>
          <a:bodyPr/>
          <a:lstStyle/>
          <a:p>
            <a:pPr marL="0" indent="0">
              <a:buNone/>
            </a:pPr>
            <a:endParaRPr lang="en-US" dirty="0">
              <a:latin typeface="Times New Roman" panose="02020603050405020304" pitchFamily="18" charset="0"/>
              <a:cs typeface="Times New Roman" panose="02020603050405020304" pitchFamily="18" charset="0"/>
            </a:endParaRPr>
          </a:p>
          <a:p>
            <a:pPr defTabSz="685800">
              <a:spcBef>
                <a:spcPts val="563"/>
              </a:spcBef>
              <a:buFont typeface="Wingdings" panose="05000000000000000000" pitchFamily="2" charset="2"/>
              <a:buChar char="§"/>
              <a:defRPr/>
            </a:pPr>
            <a:r>
              <a:rPr lang="en-US" b="1" dirty="0">
                <a:solidFill>
                  <a:srgbClr val="44546A"/>
                </a:solidFill>
                <a:latin typeface="Arial" panose="020B0604020202020204" pitchFamily="34" charset="0"/>
                <a:cs typeface="Arial" panose="020B0604020202020204" pitchFamily="34" charset="0"/>
                <a:hlinkClick r:id="rId2"/>
              </a:rPr>
              <a:t>GI Bill ® Ask a Question Website  </a:t>
            </a:r>
            <a:r>
              <a:rPr lang="en-US" dirty="0">
                <a:cs typeface="Times New Roman" panose="02020603050405020304" pitchFamily="18" charset="0"/>
              </a:rPr>
              <a:t> </a:t>
            </a:r>
            <a:endParaRPr lang="en-US" b="1" dirty="0">
              <a:solidFill>
                <a:srgbClr val="44546A"/>
              </a:solidFill>
              <a:latin typeface="Arial" panose="020B0604020202020204" pitchFamily="34" charset="0"/>
              <a:cs typeface="Arial" panose="020B0604020202020204" pitchFamily="34" charset="0"/>
              <a:hlinkClick r:id="rId2"/>
            </a:endParaRPr>
          </a:p>
          <a:p>
            <a:pPr defTabSz="685800">
              <a:spcBef>
                <a:spcPts val="563"/>
              </a:spcBef>
              <a:buFont typeface="Wingdings" panose="05000000000000000000" pitchFamily="2" charset="2"/>
              <a:buChar char="§"/>
              <a:defRPr/>
            </a:pPr>
            <a:endParaRPr lang="en-US" b="1" dirty="0">
              <a:solidFill>
                <a:srgbClr val="44546A"/>
              </a:solidFill>
              <a:latin typeface="Arial" panose="020B0604020202020204" pitchFamily="34" charset="0"/>
              <a:cs typeface="Arial" panose="020B0604020202020204" pitchFamily="34" charset="0"/>
              <a:hlinkClick r:id="rId2"/>
            </a:endParaRPr>
          </a:p>
          <a:p>
            <a:pPr defTabSz="685800">
              <a:spcBef>
                <a:spcPts val="563"/>
              </a:spcBef>
              <a:buFont typeface="Wingdings" panose="05000000000000000000" pitchFamily="2" charset="2"/>
              <a:buChar char="§"/>
              <a:defRPr/>
            </a:pPr>
            <a:r>
              <a:rPr lang="en-US" b="1" dirty="0">
                <a:solidFill>
                  <a:srgbClr val="44546A"/>
                </a:solidFill>
                <a:latin typeface="Arial" panose="020B0604020202020204" pitchFamily="34" charset="0"/>
                <a:cs typeface="Arial" panose="020B0604020202020204" pitchFamily="34" charset="0"/>
                <a:hlinkClick r:id="rId3"/>
              </a:rPr>
              <a:t>Online SCO Handbook – Work Study</a:t>
            </a:r>
          </a:p>
          <a:p>
            <a:pPr defTabSz="685800">
              <a:spcBef>
                <a:spcPts val="563"/>
              </a:spcBef>
              <a:buFont typeface="Wingdings" panose="05000000000000000000" pitchFamily="2" charset="2"/>
              <a:buChar char="§"/>
              <a:defRPr/>
            </a:pPr>
            <a:endParaRPr lang="en-US" b="1" dirty="0">
              <a:solidFill>
                <a:srgbClr val="44546A"/>
              </a:solidFill>
              <a:latin typeface="Arial" panose="020B0604020202020204" pitchFamily="34" charset="0"/>
              <a:cs typeface="Arial" panose="020B0604020202020204" pitchFamily="34" charset="0"/>
              <a:hlinkClick r:id="rId3"/>
            </a:endParaRPr>
          </a:p>
          <a:p>
            <a:pPr defTabSz="685800">
              <a:spcBef>
                <a:spcPts val="563"/>
              </a:spcBef>
              <a:buFont typeface="Wingdings" panose="05000000000000000000" pitchFamily="2" charset="2"/>
              <a:buChar char="§"/>
              <a:defRPr/>
            </a:pPr>
            <a:r>
              <a:rPr lang="en-US" b="1" u="sng" dirty="0">
                <a:latin typeface="Arial" panose="020B0604020202020204" pitchFamily="34" charset="0"/>
                <a:cs typeface="Arial" panose="020B0604020202020204" pitchFamily="34" charset="0"/>
                <a:hlinkClick r:id="rId4"/>
              </a:rPr>
              <a:t>Frequently Asked Questions (FAQs) for Work Study Site Supervisors Regarding PL 116-140 (Work Study) </a:t>
            </a:r>
            <a:endParaRPr lang="en-US" b="1" u="sng" dirty="0">
              <a:latin typeface="Arial" panose="020B0604020202020204" pitchFamily="34" charset="0"/>
              <a:cs typeface="Arial" panose="020B0604020202020204" pitchFamily="34" charset="0"/>
            </a:endParaRPr>
          </a:p>
          <a:p>
            <a:pPr defTabSz="685800">
              <a:spcBef>
                <a:spcPts val="563"/>
              </a:spcBef>
              <a:buFont typeface="Wingdings" panose="05000000000000000000" pitchFamily="2" charset="2"/>
              <a:buChar char="§"/>
              <a:defRPr/>
            </a:pPr>
            <a:endParaRPr lang="en-US" b="1" u="sng" dirty="0">
              <a:solidFill>
                <a:srgbClr val="44546A"/>
              </a:solidFill>
              <a:latin typeface="Arial" panose="020B0604020202020204" pitchFamily="34" charset="0"/>
              <a:cs typeface="Arial" panose="020B0604020202020204" pitchFamily="34" charset="0"/>
            </a:endParaRPr>
          </a:p>
          <a:p>
            <a:pPr defTabSz="685800">
              <a:spcBef>
                <a:spcPts val="563"/>
              </a:spcBef>
              <a:buFont typeface="Wingdings" panose="05000000000000000000" pitchFamily="2" charset="2"/>
              <a:buChar char="§"/>
              <a:defRPr/>
            </a:pPr>
            <a:r>
              <a:rPr lang="en-US" b="1" u="sng" dirty="0">
                <a:latin typeface="Arial" panose="020B0604020202020204" pitchFamily="34" charset="0"/>
                <a:cs typeface="Arial" panose="020B0604020202020204" pitchFamily="34" charset="0"/>
                <a:hlinkClick r:id="rId5"/>
              </a:rPr>
              <a:t>Sample Time Record for PL 116-140 (Work Study</a:t>
            </a:r>
            <a:endParaRPr lang="en-US" b="1" u="sng" dirty="0">
              <a:latin typeface="Arial" panose="020B0604020202020204" pitchFamily="34" charset="0"/>
              <a:cs typeface="Arial" panose="020B0604020202020204" pitchFamily="34" charset="0"/>
            </a:endParaRPr>
          </a:p>
          <a:p>
            <a:pPr defTabSz="685800">
              <a:spcBef>
                <a:spcPts val="563"/>
              </a:spcBef>
              <a:buFont typeface="Wingdings" panose="05000000000000000000" pitchFamily="2" charset="2"/>
              <a:buChar char="§"/>
              <a:defRPr/>
            </a:pPr>
            <a:endParaRPr lang="en-US" dirty="0">
              <a:latin typeface="Times New Roman" panose="02020603050405020304" pitchFamily="18" charset="0"/>
              <a:cs typeface="Times New Roman" panose="02020603050405020304" pitchFamily="18" charset="0"/>
            </a:endParaRPr>
          </a:p>
          <a:p>
            <a:pPr>
              <a:spcAft>
                <a:spcPts val="1200"/>
              </a:spcAft>
              <a:buClr>
                <a:schemeClr val="tx1"/>
              </a:buClr>
              <a:buFont typeface="Wingdings" panose="05000000000000000000" pitchFamily="2" charset="2"/>
              <a:buChar char="§"/>
            </a:pPr>
            <a:r>
              <a:rPr lang="en-US" b="1" dirty="0">
                <a:solidFill>
                  <a:schemeClr val="accent5">
                    <a:lumMod val="75000"/>
                  </a:schemeClr>
                </a:solidFill>
                <a:cs typeface="Times New Roman" panose="02020603050405020304" pitchFamily="18" charset="0"/>
              </a:rPr>
              <a:t>GI Bill Ask a Question Site Supervisor number 1-855-225-1159, option 2</a:t>
            </a:r>
          </a:p>
          <a:p>
            <a:pPr>
              <a:spcAft>
                <a:spcPts val="1200"/>
              </a:spcAft>
              <a:buClr>
                <a:schemeClr val="tx1"/>
              </a:buClr>
              <a:buFont typeface="Wingdings" panose="05000000000000000000" pitchFamily="2" charset="2"/>
              <a:buChar char="§"/>
            </a:pPr>
            <a:r>
              <a:rPr lang="en-US" b="1" dirty="0">
                <a:solidFill>
                  <a:schemeClr val="accent5">
                    <a:lumMod val="75000"/>
                  </a:schemeClr>
                </a:solidFill>
                <a:cs typeface="Times New Roman" panose="02020603050405020304" pitchFamily="18" charset="0"/>
              </a:rPr>
              <a:t>Work Study students may call 1-888-442-4551</a:t>
            </a:r>
            <a:endParaRPr lang="en-US" b="1" dirty="0">
              <a:solidFill>
                <a:schemeClr val="accent5">
                  <a:lumMod val="75000"/>
                </a:schemeClr>
              </a:solidFill>
            </a:endParaRPr>
          </a:p>
        </p:txBody>
      </p:sp>
    </p:spTree>
    <p:extLst>
      <p:ext uri="{BB962C8B-B14F-4D97-AF65-F5344CB8AC3E}">
        <p14:creationId xmlns:p14="http://schemas.microsoft.com/office/powerpoint/2010/main" val="1794219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86DC16-C527-4E1E-84C0-A87F013761DD}"/>
              </a:ext>
            </a:extLst>
          </p:cNvPr>
          <p:cNvSpPr>
            <a:spLocks noGrp="1"/>
          </p:cNvSpPr>
          <p:nvPr>
            <p:ph type="title"/>
          </p:nvPr>
        </p:nvSpPr>
        <p:spPr/>
        <p:txBody>
          <a:bodyPr/>
          <a:lstStyle/>
          <a:p>
            <a:endParaRPr lang="en-US" dirty="0"/>
          </a:p>
        </p:txBody>
      </p:sp>
      <p:pic>
        <p:nvPicPr>
          <p:cNvPr id="3" name="Picture Placeholder 2">
            <a:extLst>
              <a:ext uri="{FF2B5EF4-FFF2-40B4-BE49-F238E27FC236}">
                <a16:creationId xmlns:a16="http://schemas.microsoft.com/office/drawing/2014/main" id="{5A485A48-A8DB-4017-B7A9-A8FB8A5B669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5" b="45"/>
          <a:stretch>
            <a:fillRect/>
          </a:stretch>
        </p:blipFill>
        <p:spPr/>
      </p:pic>
      <p:sp>
        <p:nvSpPr>
          <p:cNvPr id="7" name="Text Placeholder 6">
            <a:extLst>
              <a:ext uri="{FF2B5EF4-FFF2-40B4-BE49-F238E27FC236}">
                <a16:creationId xmlns:a16="http://schemas.microsoft.com/office/drawing/2014/main" id="{15C34F31-5C5E-49F2-90CA-7AAE912CA6CD}"/>
              </a:ext>
            </a:extLst>
          </p:cNvPr>
          <p:cNvSpPr>
            <a:spLocks noGrp="1"/>
          </p:cNvSpPr>
          <p:nvPr>
            <p:ph type="body" sz="quarter" idx="11"/>
          </p:nvPr>
        </p:nvSpPr>
        <p:spPr>
          <a:xfrm>
            <a:off x="495300" y="1181100"/>
            <a:ext cx="6859587" cy="5094210"/>
          </a:xfrm>
        </p:spPr>
        <p:txBody>
          <a:bodyPr anchor="ctr"/>
          <a:lstStyle/>
          <a:p>
            <a:pPr marL="0" indent="0">
              <a:spcAft>
                <a:spcPts val="1200"/>
              </a:spcAft>
              <a:buNone/>
            </a:pPr>
            <a:r>
              <a:rPr lang="en-US" dirty="0"/>
              <a:t>You should be able to:</a:t>
            </a:r>
          </a:p>
          <a:p>
            <a:pPr>
              <a:spcAft>
                <a:spcPts val="1200"/>
              </a:spcAft>
            </a:pPr>
            <a:r>
              <a:rPr lang="en-US" dirty="0"/>
              <a:t>Describe the benefits of the Work Study program</a:t>
            </a:r>
          </a:p>
          <a:p>
            <a:pPr lvl="0">
              <a:spcAft>
                <a:spcPts val="1200"/>
              </a:spcAft>
            </a:pPr>
            <a:r>
              <a:rPr lang="en-US" dirty="0"/>
              <a:t>Identify the criteria used to select students</a:t>
            </a:r>
          </a:p>
          <a:p>
            <a:pPr lvl="0">
              <a:spcAft>
                <a:spcPts val="1200"/>
              </a:spcAft>
            </a:pPr>
            <a:r>
              <a:rPr lang="en-US" dirty="0"/>
              <a:t>Describe the duties of a site supervisor</a:t>
            </a:r>
          </a:p>
          <a:p>
            <a:pPr lvl="0">
              <a:spcAft>
                <a:spcPts val="1200"/>
              </a:spcAft>
            </a:pPr>
            <a:r>
              <a:rPr lang="en-US" dirty="0"/>
              <a:t>Understand Work Study contracts</a:t>
            </a:r>
          </a:p>
          <a:p>
            <a:pPr lvl="0">
              <a:spcAft>
                <a:spcPts val="1200"/>
              </a:spcAft>
            </a:pPr>
            <a:r>
              <a:rPr lang="en-US" dirty="0"/>
              <a:t>Identify the requirements for payments</a:t>
            </a:r>
          </a:p>
          <a:p>
            <a:pPr lvl="0">
              <a:spcAft>
                <a:spcPts val="1200"/>
              </a:spcAft>
            </a:pPr>
            <a:r>
              <a:rPr lang="en-US" dirty="0"/>
              <a:t>Understand the impact of PL 116-140</a:t>
            </a:r>
          </a:p>
          <a:p>
            <a:pPr>
              <a:spcAft>
                <a:spcPts val="1200"/>
              </a:spcAft>
            </a:pPr>
            <a:r>
              <a:rPr lang="en-US" dirty="0"/>
              <a:t>Know how to contact Work Study</a:t>
            </a:r>
          </a:p>
          <a:p>
            <a:pPr marL="0" lvl="0" indent="0">
              <a:spcAft>
                <a:spcPts val="1200"/>
              </a:spcAft>
              <a:buNone/>
            </a:pPr>
            <a:endParaRPr lang="en-US" dirty="0"/>
          </a:p>
        </p:txBody>
      </p:sp>
    </p:spTree>
    <p:extLst>
      <p:ext uri="{BB962C8B-B14F-4D97-AF65-F5344CB8AC3E}">
        <p14:creationId xmlns:p14="http://schemas.microsoft.com/office/powerpoint/2010/main" val="3248739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07074-67ED-477C-A144-1C137DD30A9D}"/>
              </a:ext>
            </a:extLst>
          </p:cNvPr>
          <p:cNvSpPr>
            <a:spLocks noGrp="1"/>
          </p:cNvSpPr>
          <p:nvPr>
            <p:ph type="title"/>
          </p:nvPr>
        </p:nvSpPr>
        <p:spPr/>
        <p:txBody>
          <a:bodyPr/>
          <a:lstStyle/>
          <a:p>
            <a:r>
              <a:rPr lang="en-US" dirty="0"/>
              <a:t>Q &amp; A</a:t>
            </a:r>
          </a:p>
        </p:txBody>
      </p:sp>
      <p:pic>
        <p:nvPicPr>
          <p:cNvPr id="8" name="Picture 7">
            <a:extLst>
              <a:ext uri="{FF2B5EF4-FFF2-40B4-BE49-F238E27FC236}">
                <a16:creationId xmlns:a16="http://schemas.microsoft.com/office/drawing/2014/main" id="{B4C4860A-3639-4A1E-A411-F8501F26C4E4}"/>
              </a:ext>
            </a:extLst>
          </p:cNvPr>
          <p:cNvPicPr>
            <a:picLocks noChangeAspect="1"/>
          </p:cNvPicPr>
          <p:nvPr/>
        </p:nvPicPr>
        <p:blipFill>
          <a:blip r:embed="rId3"/>
          <a:stretch>
            <a:fillRect/>
          </a:stretch>
        </p:blipFill>
        <p:spPr>
          <a:xfrm>
            <a:off x="2261578" y="920332"/>
            <a:ext cx="7668841" cy="5366168"/>
          </a:xfrm>
          <a:prstGeom prst="rect">
            <a:avLst/>
          </a:prstGeom>
        </p:spPr>
      </p:pic>
    </p:spTree>
    <p:extLst>
      <p:ext uri="{BB962C8B-B14F-4D97-AF65-F5344CB8AC3E}">
        <p14:creationId xmlns:p14="http://schemas.microsoft.com/office/powerpoint/2010/main" val="3354446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06A3-B47B-417C-AA5F-5484381816FB}"/>
              </a:ext>
            </a:extLst>
          </p:cNvPr>
          <p:cNvSpPr>
            <a:spLocks noGrp="1"/>
          </p:cNvSpPr>
          <p:nvPr>
            <p:ph type="ctrTitle"/>
          </p:nvPr>
        </p:nvSpPr>
        <p:spPr/>
        <p:txBody>
          <a:bodyPr/>
          <a:lstStyle/>
          <a:p>
            <a:r>
              <a:rPr lang="en-US" dirty="0"/>
              <a:t>Thank you for your time today!</a:t>
            </a:r>
          </a:p>
        </p:txBody>
      </p:sp>
    </p:spTree>
    <p:extLst>
      <p:ext uri="{BB962C8B-B14F-4D97-AF65-F5344CB8AC3E}">
        <p14:creationId xmlns:p14="http://schemas.microsoft.com/office/powerpoint/2010/main" val="19012511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65&quot;&gt;&lt;/object&gt;&lt;object type=&quot;2&quot; unique_id=&quot;10066&quot;&gt;&lt;object type=&quot;3&quot; unique_id=&quot;10067&quot;&gt;&lt;property id=&quot;20148&quot; value=&quot;5&quot;/&gt;&lt;property id=&quot;20300&quot; value=&quot;Slide 1 - &amp;quot;Education Service School Certifying Official Training  Work Study Allowance Program &amp;quot;&quot;/&gt;&lt;property id=&quot;20307&quot; value=&quot;305&quot;/&gt;&lt;/object&gt;&lt;object type=&quot;3&quot; unique_id=&quot;10069&quot;&gt;&lt;property id=&quot;20148&quot; value=&quot;5&quot;/&gt;&lt;property id=&quot;20300&quot; value=&quot;Slide 4 - &amp;quot;Learning Objectives&amp;quot;&quot;/&gt;&lt;property id=&quot;20307&quot; value=&quot;293&quot;/&gt;&lt;/object&gt;&lt;object type=&quot;3&quot; unique_id=&quot;10071&quot;&gt;&lt;property id=&quot;20148&quot; value=&quot;5&quot;/&gt;&lt;property id=&quot;20300&quot; value=&quot;Slide 8 - &amp;quot;Benefits to the Institution&amp;quot;&quot;/&gt;&lt;property id=&quot;20307&quot; value=&quot;316&quot;/&gt;&lt;/object&gt;&lt;object type=&quot;3&quot; unique_id=&quot;10075&quot;&gt;&lt;property id=&quot;20148&quot; value=&quot;5&quot;/&gt;&lt;property id=&quot;20300&quot; value=&quot;Slide 23 - &amp;quot;Hours of Service&amp;quot;&quot;/&gt;&lt;property id=&quot;20307&quot; value=&quot;320&quot;/&gt;&lt;/object&gt;&lt;object type=&quot;3&quot; unique_id=&quot;10076&quot;&gt;&lt;property id=&quot;20148&quot; value=&quot;5&quot;/&gt;&lt;property id=&quot;20300&quot; value=&quot;Slide 10 - &amp;quot;Student Qualifications (1 of 2)&amp;quot;&quot;/&gt;&lt;property id=&quot;20307&quot; value=&quot;321&quot;/&gt;&lt;/object&gt;&lt;object type=&quot;3&quot; unique_id=&quot;10078&quot;&gt;&lt;property id=&quot;20148&quot; value=&quot;5&quot;/&gt;&lt;property id=&quot;20300&quot; value=&quot;Slide 27 - &amp;quot;Work-Study Payments&amp;quot;&quot;/&gt;&lt;property id=&quot;20307&quot; value=&quot;309&quot;/&gt;&lt;/object&gt;&lt;object type=&quot;3&quot; unique_id=&quot;10081&quot;&gt;&lt;property id=&quot;20148&quot; value=&quot;5&quot;/&gt;&lt;property id=&quot;20300&quot; value=&quot;Slide 32 - &amp;quot;Section Review&amp;quot;&quot;/&gt;&lt;property id=&quot;20307&quot; value=&quot;312&quot;/&gt;&lt;/object&gt;&lt;object type=&quot;3&quot; unique_id=&quot;10088&quot;&gt;&lt;property id=&quot;20148&quot; value=&quot;5&quot;/&gt;&lt;property id=&quot;20300&quot; value=&quot;Slide 6 - &amp;quot;Overview of the VA Work Study Program&amp;quot;&quot;/&gt;&lt;property id=&quot;20307&quot; value=&quot;304&quot;/&gt;&lt;/object&gt;&lt;object type=&quot;3&quot; unique_id=&quot;14366&quot;&gt;&lt;property id=&quot;20148&quot; value=&quot;5&quot;/&gt;&lt;property id=&quot;20300&quot; value=&quot;Slide 13 - &amp;quot;Facility Qualifications&amp;quot;&quot;/&gt;&lt;property id=&quot;20307&quot; value=&quot;324&quot;/&gt;&lt;/object&gt;&lt;object type=&quot;3&quot; unique_id=&quot;14367&quot;&gt;&lt;property id=&quot;20148&quot; value=&quot;5&quot;/&gt;&lt;property id=&quot;20300&quot; value=&quot;Slide 16 - &amp;quot;Site Supervisor Responsibilities&amp;quot;&quot;/&gt;&lt;property id=&quot;20307&quot; value=&quot;325&quot;/&gt;&lt;/object&gt;&lt;object type=&quot;3&quot; unique_id=&quot;14368&quot;&gt;&lt;property id=&quot;20148&quot; value=&quot;5&quot;/&gt;&lt;property id=&quot;20300&quot; value=&quot;Slide 21 - &amp;quot;Work-Study Policies&amp;quot;&quot;/&gt;&lt;property id=&quot;20307&quot; value=&quot;326&quot;/&gt;&lt;/object&gt;&lt;object type=&quot;3&quot; unique_id=&quot;15297&quot;&gt;&lt;property id=&quot;20148&quot; value=&quot;5&quot;/&gt;&lt;property id=&quot;20300&quot; value=&quot;Slide 28 - &amp;quot;Advanced Pay&amp;quot;&quot;/&gt;&lt;property id=&quot;20307&quot; value=&quot;328&quot;/&gt;&lt;/object&gt;&lt;object type=&quot;3&quot; unique_id=&quot;16353&quot;&gt;&lt;property id=&quot;20148&quot; value=&quot;5&quot;/&gt;&lt;property id=&quot;20300&quot; value=&quot;Slide 12 - &amp;quot;Student Selection&amp;quot;&quot;/&gt;&lt;property id=&quot;20307&quot; value=&quot;352&quot;/&gt;&lt;/object&gt;&lt;object type=&quot;3&quot; unique_id=&quot;16354&quot;&gt;&lt;property id=&quot;20148&quot; value=&quot;5&quot;/&gt;&lt;property id=&quot;20300&quot; value=&quot;Slide 22 - &amp;quot;Work-Study Contracts&amp;quot;&quot;/&gt;&lt;property id=&quot;20307&quot; value=&quot;353&quot;/&gt;&lt;/object&gt;&lt;object type=&quot;3&quot; unique_id=&quot;16355&quot;&gt;&lt;property id=&quot;20148&quot; value=&quot;5&quot;/&gt;&lt;property id=&quot;20300&quot; value=&quot;Slide 17 - &amp;quot;Section Review&amp;quot;&quot;/&gt;&lt;property id=&quot;20307&quot; value=&quot;354&quot;/&gt;&lt;/object&gt;&lt;object type=&quot;3&quot; unique_id=&quot;16357&quot;&gt;&lt;property id=&quot;20148&quot; value=&quot;5&quot;/&gt;&lt;property id=&quot;20300&quot; value=&quot;Slide 19 - &amp;quot;Section Review&amp;quot;&quot;/&gt;&lt;property id=&quot;20307&quot; value=&quot;357&quot;/&gt;&lt;/object&gt;&lt;object type=&quot;3&quot; unique_id=&quot;16595&quot;&gt;&lt;property id=&quot;20148&quot; value=&quot;5&quot;/&gt;&lt;property id=&quot;20300&quot; value=&quot;Slide 24 - &amp;quot;Extensions (1 of 3)&amp;quot;&quot;/&gt;&lt;property id=&quot;20307&quot; value=&quot;360&quot;/&gt;&lt;/object&gt;&lt;object type=&quot;3&quot; unique_id=&quot;17822&quot;&gt;&lt;property id=&quot;20148&quot; value=&quot;5&quot;/&gt;&lt;property id=&quot;20300&quot; value=&quot;Slide 29 - &amp;quot;Student Reduction or Terminations&amp;quot;&quot;/&gt;&lt;property id=&quot;20307&quot; value=&quot;367&quot;/&gt;&lt;/object&gt;&lt;object type=&quot;3&quot; unique_id=&quot;20405&quot;&gt;&lt;property id=&quot;20148&quot; value=&quot;5&quot;/&gt;&lt;property id=&quot;20300&quot; value=&quot;Slide 2 - &amp;quot;Ice Breaker&amp;quot;&quot;/&gt;&lt;property id=&quot;20307&quot; value=&quot;322&quot;/&gt;&lt;/object&gt;&lt;object type=&quot;3&quot; unique_id=&quot;20406&quot;&gt;&lt;property id=&quot;20148&quot; value=&quot;5&quot;/&gt;&lt;property id=&quot;20300&quot; value=&quot;Slide 3 - &amp;quot;Ice Breaker&amp;quot;&quot;/&gt;&lt;property id=&quot;20307&quot; value=&quot;420&quot;/&gt;&lt;/object&gt;&lt;object type=&quot;3&quot; unique_id=&quot;20407&quot;&gt;&lt;property id=&quot;20148&quot; value=&quot;5&quot;/&gt;&lt;property id=&quot;20300&quot; value=&quot;Slide 5 - &amp;quot;Topics&amp;quot;&quot;/&gt;&lt;property id=&quot;20307&quot; value=&quot;421&quot;/&gt;&lt;/object&gt;&lt;object type=&quot;3&quot; unique_id=&quot;20431&quot;&gt;&lt;property id=&quot;20148&quot; value=&quot;5&quot;/&gt;&lt;property id=&quot;20300&quot; value=&quot;Slide 34&quot;/&gt;&lt;property id=&quot;20307&quot; value=&quot;418&quot;/&gt;&lt;/object&gt;&lt;object type=&quot;3&quot; unique_id=&quot;20432&quot;&gt;&lt;property id=&quot;20148&quot; value=&quot;5&quot;/&gt;&lt;property id=&quot;20300&quot; value=&quot;Slide 36 - &amp;quot;Thank you for your time today!&amp;quot;&quot;/&gt;&lt;property id=&quot;20307&quot; value=&quot;306&quot;/&gt;&lt;/object&gt;&lt;object type=&quot;3&quot; unique_id=&quot;21276&quot;&gt;&lt;property id=&quot;20148&quot; value=&quot;5&quot;/&gt;&lt;property id=&quot;20300&quot; value=&quot;Slide 7 - &amp;quot;What is the Work-Study Program?&amp;quot;&quot;/&gt;&lt;property id=&quot;20307&quot; value=&quot;422&quot;/&gt;&lt;/object&gt;&lt;object type=&quot;3&quot; unique_id=&quot;21277&quot;&gt;&lt;property id=&quot;20148&quot; value=&quot;5&quot;/&gt;&lt;property id=&quot;20300&quot; value=&quot;Slide 9 - &amp;quot;Student and Facility Qualifications&amp;quot;&quot;/&gt;&lt;property id=&quot;20307&quot; value=&quot;423&quot;/&gt;&lt;/object&gt;&lt;object type=&quot;3&quot; unique_id=&quot;21278&quot;&gt;&lt;property id=&quot;20148&quot; value=&quot;5&quot;/&gt;&lt;property id=&quot;20300&quot; value=&quot;Slide 11 - &amp;quot;Student Qualifications (2 of 2)&amp;quot;&quot;/&gt;&lt;property id=&quot;20307&quot; value=&quot;424&quot;/&gt;&lt;/object&gt;&lt;object type=&quot;3&quot; unique_id=&quot;21279&quot;&gt;&lt;property id=&quot;20148&quot; value=&quot;5&quot;/&gt;&lt;property id=&quot;20300&quot; value=&quot;Slide 14 - &amp;quot;Duty Qualifications&amp;quot;&quot;/&gt;&lt;property id=&quot;20307&quot; value=&quot;425&quot;/&gt;&lt;/object&gt;&lt;object type=&quot;3&quot; unique_id=&quot;21280&quot;&gt;&lt;property id=&quot;20148&quot; value=&quot;5&quot;/&gt;&lt;property id=&quot;20300&quot; value=&quot;Slide 15 - &amp;quot;Duty Qualifications at Education Facilities&amp;quot;&quot;/&gt;&lt;property id=&quot;20307&quot; value=&quot;426&quot;/&gt;&lt;/object&gt;&lt;object type=&quot;3&quot; unique_id=&quot;21832&quot;&gt;&lt;property id=&quot;20148&quot; value=&quot;5&quot;/&gt;&lt;property id=&quot;20300&quot; value=&quot;Slide 18 - &amp;quot;Section Review&amp;quot;&quot;/&gt;&lt;property id=&quot;20307&quot; value=&quot;428&quot;/&gt;&lt;/object&gt;&lt;object type=&quot;3&quot; unique_id=&quot;21833&quot;&gt;&lt;property id=&quot;20148&quot; value=&quot;5&quot;/&gt;&lt;property id=&quot;20300&quot; value=&quot;Slide 20 - &amp;quot;Section Review&amp;quot;&quot;/&gt;&lt;property id=&quot;20307&quot; value=&quot;427&quot;/&gt;&lt;/object&gt;&lt;object type=&quot;3&quot; unique_id=&quot;21834&quot;&gt;&lt;property id=&quot;20148&quot; value=&quot;5&quot;/&gt;&lt;property id=&quot;20300&quot; value=&quot;Slide 25 - &amp;quot;Extensions (2 of 3)&amp;quot;&quot;/&gt;&lt;property id=&quot;20307&quot; value=&quot;429&quot;/&gt;&lt;/object&gt;&lt;object type=&quot;3&quot; unique_id=&quot;21835&quot;&gt;&lt;property id=&quot;20148&quot; value=&quot;5&quot;/&gt;&lt;property id=&quot;20300&quot; value=&quot;Slide 26 - &amp;quot;Extensions (3 of 3)&amp;quot;&quot;/&gt;&lt;property id=&quot;20307&quot; value=&quot;430&quot;/&gt;&lt;/object&gt;&lt;object type=&quot;3&quot; unique_id=&quot;21836&quot;&gt;&lt;property id=&quot;20148&quot; value=&quot;5&quot;/&gt;&lt;property id=&quot;20300&quot; value=&quot;Slide 30 - &amp;quot;Section Review&amp;quot;&quot;/&gt;&lt;property id=&quot;20307&quot; value=&quot;431&quot;/&gt;&lt;/object&gt;&lt;object type=&quot;3&quot; unique_id=&quot;21837&quot;&gt;&lt;property id=&quot;20148&quot; value=&quot;5&quot;/&gt;&lt;property id=&quot;20300&quot; value=&quot;Slide 31 - &amp;quot;Section Review&amp;quot;&quot;/&gt;&lt;property id=&quot;20307&quot; value=&quot;432&quot;/&gt;&lt;/object&gt;&lt;object type=&quot;3&quot; unique_id=&quot;21838&quot;&gt;&lt;property id=&quot;20148&quot; value=&quot;5&quot;/&gt;&lt;property id=&quot;20300&quot; value=&quot;Slide 33 - &amp;quot;Section Review&amp;quot;&quot;/&gt;&lt;property id=&quot;20307&quot; value=&quot;433&quot;/&gt;&lt;/object&gt;&lt;object type=&quot;3&quot; unique_id=&quot;22266&quot;&gt;&lt;property id=&quot;20148&quot; value=&quot;5&quot;/&gt;&lt;property id=&quot;20300&quot; value=&quot;Slide 35 - &amp;quot;Q &amp;amp; A&amp;quot;&quot;/&gt;&lt;property id=&quot;20307&quot; value=&quot;434&quot;/&gt;&lt;/object&gt;&lt;/object&gt;&lt;/object&gt;&lt;/database&gt;"/>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item1.xml><?xml version="1.0" encoding="utf-8"?>
<Control xmlns="http://schemas.microsoft.com/VisualStudio/2011/storyboarding/control">
  <Id Name="ee353fad-9f9f-40f5-9a38-61918d877170" Revision="1" Stencil="System.MyShapes" StencilVersion="1.0"/>
</Control>
</file>

<file path=customXml/item2.xml><?xml version="1.0" encoding="utf-8"?>
<Control xmlns="http://schemas.microsoft.com/VisualStudio/2011/storyboarding/control">
  <Id Name="e4954507-88a6-4873-b8a6-4571dbdec720" Revision="1" Stencil="System.MyShapes" StencilVersion="1.0"/>
</Control>
</file>

<file path=customXml/item3.xml><?xml version="1.0" encoding="utf-8"?>
<Control xmlns="http://schemas.microsoft.com/VisualStudio/2011/storyboarding/control">
  <Id Name="ee353fad-9f9f-40f5-9a38-61918d877170" Revision="1" Stencil="System.MyShapes" StencilVersion="1.0"/>
</Control>
</file>

<file path=customXml/item4.xml><?xml version="1.0" encoding="utf-8"?>
<Control xmlns="http://schemas.microsoft.com/VisualStudio/2011/storyboarding/control">
  <Id Name="ee353fad-9f9f-40f5-9a38-61918d877170" Revision="1" Stencil="System.MyShapes" StencilVersion="1.0"/>
</Control>
</file>

<file path=customXml/item5.xml><?xml version="1.0" encoding="utf-8"?>
<Control xmlns="http://schemas.microsoft.com/VisualStudio/2011/storyboarding/control">
  <Id Name="ee353fad-9f9f-40f5-9a38-61918d877170" Revision="1" Stencil="System.MyShapes" StencilVersion="1.0"/>
</Control>
</file>

<file path=customXml/item6.xml><?xml version="1.0" encoding="utf-8"?>
<Control xmlns="http://schemas.microsoft.com/VisualStudio/2011/storyboarding/control">
  <Id Name="ee353fad-9f9f-40f5-9a38-61918d877170" Revision="1" Stencil="System.MyShapes" StencilVersion="1.0"/>
</Control>
</file>

<file path=customXml/item7.xml><?xml version="1.0" encoding="utf-8"?>
<Control xmlns="http://schemas.microsoft.com/VisualStudio/2011/storyboarding/control">
  <Id Name="e4954507-88a6-4873-b8a6-4571dbdec720" Revision="1" Stencil="System.MyShapes" StencilVersion="1.0"/>
</Control>
</file>

<file path=customXml/item8.xml><?xml version="1.0" encoding="utf-8"?>
<Control xmlns="http://schemas.microsoft.com/VisualStudio/2011/storyboarding/control">
  <Id Name="ee353fad-9f9f-40f5-9a38-61918d877170" Revision="1" Stencil="System.MyShapes" StencilVersion="1.0"/>
</Control>
</file>

<file path=customXml/item9.xml><?xml version="1.0" encoding="utf-8"?>
<Control xmlns="http://schemas.microsoft.com/VisualStudio/2011/storyboarding/control">
  <Id Name="ee353fad-9f9f-40f5-9a38-61918d877170" Revision="1" Stencil="System.MyShapes" StencilVersion="1.0"/>
</Control>
</file>

<file path=customXml/item10.xml><?xml version="1.0" encoding="utf-8"?>
<Control xmlns="http://schemas.microsoft.com/VisualStudio/2011/storyboarding/control">
  <Id Name="ee353fad-9f9f-40f5-9a38-61918d877170" Revision="1" Stencil="System.MyShapes" StencilVersion="1.0"/>
</Control>
</file>

<file path=customXml/item11.xml><?xml version="1.0" encoding="utf-8"?>
<Control xmlns="http://schemas.microsoft.com/VisualStudio/2011/storyboarding/control">
  <Id Name="ee353fad-9f9f-40f5-9a38-61918d877170" Revision="1" Stencil="System.MyShapes" StencilVersion="1.0"/>
</Control>
</file>

<file path=customXml/item12.xml><?xml version="1.0" encoding="utf-8"?>
<Control xmlns="http://schemas.microsoft.com/VisualStudio/2011/storyboarding/control">
  <Id Name="e4954507-88a6-4873-b8a6-4571dbdec720" Revision="1" Stencil="System.MyShapes" StencilVersion="1.0"/>
</Control>
</file>

<file path=customXml/item13.xml><?xml version="1.0" encoding="utf-8"?>
<Control xmlns="http://schemas.microsoft.com/VisualStudio/2011/storyboarding/control">
  <Id Name="ee353fad-9f9f-40f5-9a38-61918d877170" Revision="1" Stencil="System.MyShapes" StencilVersion="1.0"/>
</Control>
</file>

<file path=customXml/item14.xml><?xml version="1.0" encoding="utf-8"?>
<Control xmlns="http://schemas.microsoft.com/VisualStudio/2011/storyboarding/control">
  <Id Name="ee353fad-9f9f-40f5-9a38-61918d877170" Revision="1" Stencil="System.MyShapes" StencilVersion="1.0"/>
</Control>
</file>

<file path=customXml/item15.xml><?xml version="1.0" encoding="utf-8"?>
<Control xmlns="http://schemas.microsoft.com/VisualStudio/2011/storyboarding/control">
  <Id Name="ee353fad-9f9f-40f5-9a38-61918d877170" Revision="1" Stencil="System.MyShapes" StencilVersion="1.0"/>
</Control>
</file>

<file path=customXml/item16.xml><?xml version="1.0" encoding="utf-8"?>
<Control xmlns="http://schemas.microsoft.com/VisualStudio/2011/storyboarding/control">
  <Id Name="e4954507-88a6-4873-b8a6-4571dbdec720" Revision="1" Stencil="System.MyShapes" StencilVersion="1.0"/>
</Control>
</file>

<file path=customXml/item17.xml><?xml version="1.0" encoding="utf-8"?>
<Control xmlns="http://schemas.microsoft.com/VisualStudio/2011/storyboarding/control">
  <Id Name="ee353fad-9f9f-40f5-9a38-61918d877170" Revision="1" Stencil="System.MyShapes" StencilVersion="1.0"/>
</Control>
</file>

<file path=customXml/item18.xml><?xml version="1.0" encoding="utf-8"?>
<Control xmlns="http://schemas.microsoft.com/VisualStudio/2011/storyboarding/control">
  <Id Name="ee353fad-9f9f-40f5-9a38-61918d877170" Revision="1" Stencil="System.MyShapes" StencilVersion="1.0"/>
</Control>
</file>

<file path=customXml/item19.xml><?xml version="1.0" encoding="utf-8"?>
<Control xmlns="http://schemas.microsoft.com/VisualStudio/2011/storyboarding/control">
  <Id Name="ee353fad-9f9f-40f5-9a38-61918d877170" Revision="1" Stencil="System.MyShapes" StencilVersion="1.0"/>
</Control>
</file>

<file path=customXml/item20.xml><?xml version="1.0" encoding="utf-8"?>
<Control xmlns="http://schemas.microsoft.com/VisualStudio/2011/storyboarding/control">
  <Id Name="e4954507-88a6-4873-b8a6-4571dbdec720" Revision="1" Stencil="System.MyShapes" StencilVersion="1.0"/>
</Control>
</file>

<file path=customXml/item21.xml><?xml version="1.0" encoding="utf-8"?>
<Control xmlns="http://schemas.microsoft.com/VisualStudio/2011/storyboarding/control">
  <Id Name="ee353fad-9f9f-40f5-9a38-61918d877170" Revision="1" Stencil="System.MyShapes" StencilVersion="1.0"/>
</Control>
</file>

<file path=customXml/item22.xml><?xml version="1.0" encoding="utf-8"?>
<Control xmlns="http://schemas.microsoft.com/VisualStudio/2011/storyboarding/control">
  <Id Name="ee353fad-9f9f-40f5-9a38-61918d877170" Revision="1" Stencil="System.MyShapes" StencilVersion="1.0"/>
</Control>
</file>

<file path=customXml/item23.xml><?xml version="1.0" encoding="utf-8"?>
<Control xmlns="http://schemas.microsoft.com/VisualStudio/2011/storyboarding/control">
  <Id Name="e4954507-88a6-4873-b8a6-4571dbdec720" Revision="1" Stencil="System.MyShapes" StencilVersion="1.0"/>
</Control>
</file>

<file path=customXml/itemProps1.xml><?xml version="1.0" encoding="utf-8"?>
<ds:datastoreItem xmlns:ds="http://schemas.openxmlformats.org/officeDocument/2006/customXml" ds:itemID="{15A6F8CA-597A-4781-9D97-6BECE3271088}">
  <ds:schemaRefs>
    <ds:schemaRef ds:uri="http://schemas.microsoft.com/VisualStudio/2011/storyboarding/control"/>
  </ds:schemaRefs>
</ds:datastoreItem>
</file>

<file path=customXml/itemProps2.xml><?xml version="1.0" encoding="utf-8"?>
<ds:datastoreItem xmlns:ds="http://schemas.openxmlformats.org/officeDocument/2006/customXml" ds:itemID="{3E9A21E5-A03D-4A59-AFB7-FC21E164FEE9}">
  <ds:schemaRefs>
    <ds:schemaRef ds:uri="http://schemas.microsoft.com/VisualStudio/2011/storyboarding/control"/>
  </ds:schemaRefs>
</ds:datastoreItem>
</file>

<file path=customXml/itemProps3.xml><?xml version="1.0" encoding="utf-8"?>
<ds:datastoreItem xmlns:ds="http://schemas.openxmlformats.org/officeDocument/2006/customXml" ds:itemID="{58A6ED23-6818-4825-8F1F-6EA64675461F}">
  <ds:schemaRefs>
    <ds:schemaRef ds:uri="http://schemas.microsoft.com/VisualStudio/2011/storyboarding/control"/>
  </ds:schemaRefs>
</ds:datastoreItem>
</file>

<file path=customXml/itemProps4.xml><?xml version="1.0" encoding="utf-8"?>
<ds:datastoreItem xmlns:ds="http://schemas.openxmlformats.org/officeDocument/2006/customXml" ds:itemID="{3E487DE2-C076-4DB0-B34D-7F09B8A2FEB6}">
  <ds:schemaRefs>
    <ds:schemaRef ds:uri="http://schemas.microsoft.com/VisualStudio/2011/storyboarding/control"/>
  </ds:schemaRefs>
</ds:datastoreItem>
</file>

<file path=customXml/itemProps5.xml><?xml version="1.0" encoding="utf-8"?>
<ds:datastoreItem xmlns:ds="http://schemas.openxmlformats.org/officeDocument/2006/customXml" ds:itemID="{68799478-25BB-41BC-9005-01D636D4B99B}">
  <ds:schemaRefs>
    <ds:schemaRef ds:uri="http://schemas.microsoft.com/VisualStudio/2011/storyboarding/control"/>
  </ds:schemaRefs>
</ds:datastoreItem>
</file>

<file path=customXml/itemProps6.xml><?xml version="1.0" encoding="utf-8"?>
<ds:datastoreItem xmlns:ds="http://schemas.openxmlformats.org/officeDocument/2006/customXml" ds:itemID="{9D92DAB2-1CC3-4C6F-9B88-35C4286DF1D3}">
  <ds:schemaRefs>
    <ds:schemaRef ds:uri="http://schemas.microsoft.com/VisualStudio/2011/storyboarding/control"/>
  </ds:schemaRefs>
</ds:datastoreItem>
</file>

<file path=customXml/itemProps7.xml><?xml version="1.0" encoding="utf-8"?>
<ds:datastoreItem xmlns:ds="http://schemas.openxmlformats.org/officeDocument/2006/customXml" ds:itemID="{A93F0F69-2273-482A-815B-6AC2273973BC}">
  <ds:schemaRefs>
    <ds:schemaRef ds:uri="http://schemas.microsoft.com/VisualStudio/2011/storyboarding/control"/>
  </ds:schemaRefs>
</ds:datastoreItem>
</file>

<file path=customXml/itemProps8.xml><?xml version="1.0" encoding="utf-8"?>
<ds:datastoreItem xmlns:ds="http://schemas.openxmlformats.org/officeDocument/2006/customXml" ds:itemID="{8A187FA0-28ED-41E1-AD3D-1185B0F1E58F}">
  <ds:schemaRefs>
    <ds:schemaRef ds:uri="http://schemas.microsoft.com/VisualStudio/2011/storyboarding/control"/>
  </ds:schemaRefs>
</ds:datastoreItem>
</file>

<file path=customXml/itemProps9.xml><?xml version="1.0" encoding="utf-8"?>
<ds:datastoreItem xmlns:ds="http://schemas.openxmlformats.org/officeDocument/2006/customXml" ds:itemID="{1D38B6FE-065F-416D-84B5-8140F9D4384C}">
  <ds:schemaRefs>
    <ds:schemaRef ds:uri="http://schemas.microsoft.com/VisualStudio/2011/storyboarding/control"/>
  </ds:schemaRefs>
</ds:datastoreItem>
</file>

<file path=customXml/itemProps10.xml><?xml version="1.0" encoding="utf-8"?>
<ds:datastoreItem xmlns:ds="http://schemas.openxmlformats.org/officeDocument/2006/customXml" ds:itemID="{917104FD-4945-47F7-9E22-DE51A25A5CAD}">
  <ds:schemaRefs>
    <ds:schemaRef ds:uri="http://schemas.microsoft.com/VisualStudio/2011/storyboarding/control"/>
  </ds:schemaRefs>
</ds:datastoreItem>
</file>

<file path=customXml/itemProps11.xml><?xml version="1.0" encoding="utf-8"?>
<ds:datastoreItem xmlns:ds="http://schemas.openxmlformats.org/officeDocument/2006/customXml" ds:itemID="{3EA832B7-5C38-4D86-AE47-65D9791BBB47}">
  <ds:schemaRefs>
    <ds:schemaRef ds:uri="http://schemas.microsoft.com/VisualStudio/2011/storyboarding/control"/>
  </ds:schemaRefs>
</ds:datastoreItem>
</file>

<file path=customXml/itemProps12.xml><?xml version="1.0" encoding="utf-8"?>
<ds:datastoreItem xmlns:ds="http://schemas.openxmlformats.org/officeDocument/2006/customXml" ds:itemID="{30FCE078-6915-4FD3-9FCF-E3F1A6C0D241}">
  <ds:schemaRefs>
    <ds:schemaRef ds:uri="http://schemas.microsoft.com/VisualStudio/2011/storyboarding/control"/>
  </ds:schemaRefs>
</ds:datastoreItem>
</file>

<file path=customXml/itemProps13.xml><?xml version="1.0" encoding="utf-8"?>
<ds:datastoreItem xmlns:ds="http://schemas.openxmlformats.org/officeDocument/2006/customXml" ds:itemID="{96D09929-55DA-4DF3-9DCB-DDF31A9B67CB}">
  <ds:schemaRefs>
    <ds:schemaRef ds:uri="http://schemas.microsoft.com/VisualStudio/2011/storyboarding/control"/>
  </ds:schemaRefs>
</ds:datastoreItem>
</file>

<file path=customXml/itemProps14.xml><?xml version="1.0" encoding="utf-8"?>
<ds:datastoreItem xmlns:ds="http://schemas.openxmlformats.org/officeDocument/2006/customXml" ds:itemID="{24A6FA6C-AD63-4D13-A54A-14B5C62909C8}">
  <ds:schemaRefs>
    <ds:schemaRef ds:uri="http://schemas.microsoft.com/VisualStudio/2011/storyboarding/control"/>
  </ds:schemaRefs>
</ds:datastoreItem>
</file>

<file path=customXml/itemProps15.xml><?xml version="1.0" encoding="utf-8"?>
<ds:datastoreItem xmlns:ds="http://schemas.openxmlformats.org/officeDocument/2006/customXml" ds:itemID="{9347BBE9-FB74-405E-A782-EAD2DD36011E}">
  <ds:schemaRefs>
    <ds:schemaRef ds:uri="http://schemas.microsoft.com/VisualStudio/2011/storyboarding/control"/>
  </ds:schemaRefs>
</ds:datastoreItem>
</file>

<file path=customXml/itemProps16.xml><?xml version="1.0" encoding="utf-8"?>
<ds:datastoreItem xmlns:ds="http://schemas.openxmlformats.org/officeDocument/2006/customXml" ds:itemID="{3F43A79A-62A2-42CE-85FD-868B973E190F}">
  <ds:schemaRefs>
    <ds:schemaRef ds:uri="http://schemas.microsoft.com/VisualStudio/2011/storyboarding/control"/>
  </ds:schemaRefs>
</ds:datastoreItem>
</file>

<file path=customXml/itemProps17.xml><?xml version="1.0" encoding="utf-8"?>
<ds:datastoreItem xmlns:ds="http://schemas.openxmlformats.org/officeDocument/2006/customXml" ds:itemID="{98E24449-A7D6-4FB3-84B4-F9E09A31B802}">
  <ds:schemaRefs>
    <ds:schemaRef ds:uri="http://schemas.microsoft.com/VisualStudio/2011/storyboarding/control"/>
  </ds:schemaRefs>
</ds:datastoreItem>
</file>

<file path=customXml/itemProps18.xml><?xml version="1.0" encoding="utf-8"?>
<ds:datastoreItem xmlns:ds="http://schemas.openxmlformats.org/officeDocument/2006/customXml" ds:itemID="{7D2C6C31-9A24-4582-94EB-EE162A729434}">
  <ds:schemaRefs>
    <ds:schemaRef ds:uri="http://schemas.microsoft.com/VisualStudio/2011/storyboarding/control"/>
  </ds:schemaRefs>
</ds:datastoreItem>
</file>

<file path=customXml/itemProps19.xml><?xml version="1.0" encoding="utf-8"?>
<ds:datastoreItem xmlns:ds="http://schemas.openxmlformats.org/officeDocument/2006/customXml" ds:itemID="{6D657E32-EC6C-454E-9C2D-E987326D1B30}">
  <ds:schemaRefs>
    <ds:schemaRef ds:uri="http://schemas.microsoft.com/VisualStudio/2011/storyboarding/control"/>
  </ds:schemaRefs>
</ds:datastoreItem>
</file>

<file path=customXml/itemProps20.xml><?xml version="1.0" encoding="utf-8"?>
<ds:datastoreItem xmlns:ds="http://schemas.openxmlformats.org/officeDocument/2006/customXml" ds:itemID="{68587D6C-69F1-465E-ABF7-26C2D46E46C6}">
  <ds:schemaRefs>
    <ds:schemaRef ds:uri="http://schemas.microsoft.com/VisualStudio/2011/storyboarding/control"/>
  </ds:schemaRefs>
</ds:datastoreItem>
</file>

<file path=customXml/itemProps21.xml><?xml version="1.0" encoding="utf-8"?>
<ds:datastoreItem xmlns:ds="http://schemas.openxmlformats.org/officeDocument/2006/customXml" ds:itemID="{E32A8E51-316F-4A74-AA14-26F5C86F3C98}">
  <ds:schemaRefs>
    <ds:schemaRef ds:uri="http://schemas.microsoft.com/VisualStudio/2011/storyboarding/control"/>
  </ds:schemaRefs>
</ds:datastoreItem>
</file>

<file path=customXml/itemProps22.xml><?xml version="1.0" encoding="utf-8"?>
<ds:datastoreItem xmlns:ds="http://schemas.openxmlformats.org/officeDocument/2006/customXml" ds:itemID="{B22AAB79-D206-48EA-A4F4-3CCF1171837D}">
  <ds:schemaRefs>
    <ds:schemaRef ds:uri="http://schemas.microsoft.com/VisualStudio/2011/storyboarding/control"/>
  </ds:schemaRefs>
</ds:datastoreItem>
</file>

<file path=customXml/itemProps23.xml><?xml version="1.0" encoding="utf-8"?>
<ds:datastoreItem xmlns:ds="http://schemas.openxmlformats.org/officeDocument/2006/customXml" ds:itemID="{1CA068BA-DD92-4E61-8A5B-3CAB077D182C}">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emplate>Office Theme</Template>
  <TotalTime>10106</TotalTime>
  <Words>5400</Words>
  <Application>Microsoft Office PowerPoint</Application>
  <PresentationFormat>Widescreen</PresentationFormat>
  <Paragraphs>607</Paragraphs>
  <Slides>45</Slides>
  <Notes>43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Times New Roman</vt:lpstr>
      <vt:lpstr>Wingdings</vt:lpstr>
      <vt:lpstr>Office Theme</vt:lpstr>
      <vt:lpstr>Education Service School Certifying Official Training  Work Study Allowance Program </vt:lpstr>
      <vt:lpstr>Learning Objectives</vt:lpstr>
      <vt:lpstr>Topics</vt:lpstr>
      <vt:lpstr>Overview of the VA Work Study Program</vt:lpstr>
      <vt:lpstr>What is the Work Study Program?</vt:lpstr>
      <vt:lpstr>Benefits to the Institution</vt:lpstr>
      <vt:lpstr>Student and Facility Qualifications</vt:lpstr>
      <vt:lpstr>Student Qualifications (1 of 2)</vt:lpstr>
      <vt:lpstr>Student Qualifications (2 of 2)</vt:lpstr>
      <vt:lpstr>Student Selection</vt:lpstr>
      <vt:lpstr>Facility Qualifications</vt:lpstr>
      <vt:lpstr>Duty Qualifications</vt:lpstr>
      <vt:lpstr>Duty Qualifications at Education Facilities</vt:lpstr>
      <vt:lpstr>Site Supervisor Responsibilities</vt:lpstr>
      <vt:lpstr>Section Review</vt:lpstr>
      <vt:lpstr>Section Review</vt:lpstr>
      <vt:lpstr>Section Review</vt:lpstr>
      <vt:lpstr>Section Review</vt:lpstr>
      <vt:lpstr>Work Study Policies</vt:lpstr>
      <vt:lpstr>Contract Agreement and Time Records</vt:lpstr>
      <vt:lpstr>Work Study Contracts</vt:lpstr>
      <vt:lpstr>Hours of Service</vt:lpstr>
      <vt:lpstr>Extensions (1 of 3)</vt:lpstr>
      <vt:lpstr>Extensions (2 of 3)</vt:lpstr>
      <vt:lpstr>Extensions (3 of 3)</vt:lpstr>
      <vt:lpstr>Work Study Payments</vt:lpstr>
      <vt:lpstr>Advanced Pay</vt:lpstr>
      <vt:lpstr>Student Reduction or Terminations</vt:lpstr>
      <vt:lpstr>Section Review</vt:lpstr>
      <vt:lpstr>Section Review</vt:lpstr>
      <vt:lpstr>Section Review</vt:lpstr>
      <vt:lpstr>Section Review</vt:lpstr>
      <vt:lpstr>Submitting VA Work Study Documents</vt:lpstr>
      <vt:lpstr>Impact of Public Law 116-140</vt:lpstr>
      <vt:lpstr>Public Law 116-140 Highlights</vt:lpstr>
      <vt:lpstr>Qualifications</vt:lpstr>
      <vt:lpstr>Procedures for Reporting</vt:lpstr>
      <vt:lpstr>Time Record Example A</vt:lpstr>
      <vt:lpstr>Time Record Example B</vt:lpstr>
      <vt:lpstr>Procedures for Reporting Continued</vt:lpstr>
      <vt:lpstr>Other Considerations</vt:lpstr>
      <vt:lpstr>Resources</vt:lpstr>
      <vt:lpstr>PowerPoint Presentation</vt:lpstr>
      <vt:lpstr>Q &amp; A</vt:lpstr>
      <vt:lpstr>Thank you for your time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Le</dc:creator>
  <cp:lastModifiedBy>White, Kevin J., VBAMUSK</cp:lastModifiedBy>
  <cp:revision>422</cp:revision>
  <dcterms:created xsi:type="dcterms:W3CDTF">2019-03-06T14:22:07Z</dcterms:created>
  <dcterms:modified xsi:type="dcterms:W3CDTF">2020-09-24T21:11:55Z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y fmtid="{D5CDD505-2E9C-101B-9397-08002B2CF9AE}" pid="3" name="Tfs.LastKnownPath">
    <vt:lpwstr>\\server2012\UserShares\MLe\01_VBA\CLIN001\02_SCO\Phase_2\PPT Template\EDU_SCO_ppt_template_UPDATED_03142019.pptx</vt:lpwstr>
  </property>
</Properties>
</file>