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24"/>
  </p:sldMasterIdLst>
  <p:notesMasterIdLst>
    <p:notesMasterId r:id="rId118"/>
  </p:notesMasterIdLst>
  <p:handoutMasterIdLst>
    <p:handoutMasterId r:id="rId119"/>
  </p:handoutMasterIdLst>
  <p:sldIdLst>
    <p:sldId id="659" r:id="rId25"/>
    <p:sldId id="435" r:id="rId26"/>
    <p:sldId id="293" r:id="rId27"/>
    <p:sldId id="421" r:id="rId28"/>
    <p:sldId id="647" r:id="rId29"/>
    <p:sldId id="633" r:id="rId30"/>
    <p:sldId id="544" r:id="rId31"/>
    <p:sldId id="545" r:id="rId32"/>
    <p:sldId id="546" r:id="rId33"/>
    <p:sldId id="648" r:id="rId34"/>
    <p:sldId id="548" r:id="rId35"/>
    <p:sldId id="549" r:id="rId36"/>
    <p:sldId id="550" r:id="rId37"/>
    <p:sldId id="649" r:id="rId38"/>
    <p:sldId id="552" r:id="rId39"/>
    <p:sldId id="553" r:id="rId40"/>
    <p:sldId id="554" r:id="rId41"/>
    <p:sldId id="555" r:id="rId42"/>
    <p:sldId id="556" r:id="rId43"/>
    <p:sldId id="650" r:id="rId44"/>
    <p:sldId id="558" r:id="rId45"/>
    <p:sldId id="651" r:id="rId46"/>
    <p:sldId id="634" r:id="rId47"/>
    <p:sldId id="560" r:id="rId48"/>
    <p:sldId id="561" r:id="rId49"/>
    <p:sldId id="562" r:id="rId50"/>
    <p:sldId id="563" r:id="rId51"/>
    <p:sldId id="564" r:id="rId52"/>
    <p:sldId id="566" r:id="rId53"/>
    <p:sldId id="567" r:id="rId54"/>
    <p:sldId id="568" r:id="rId55"/>
    <p:sldId id="569" r:id="rId56"/>
    <p:sldId id="570" r:id="rId57"/>
    <p:sldId id="571" r:id="rId58"/>
    <p:sldId id="572" r:id="rId59"/>
    <p:sldId id="573" r:id="rId60"/>
    <p:sldId id="574" r:id="rId61"/>
    <p:sldId id="575" r:id="rId62"/>
    <p:sldId id="636" r:id="rId63"/>
    <p:sldId id="576" r:id="rId64"/>
    <p:sldId id="577" r:id="rId65"/>
    <p:sldId id="578" r:id="rId66"/>
    <p:sldId id="579" r:id="rId67"/>
    <p:sldId id="580" r:id="rId68"/>
    <p:sldId id="581" r:id="rId69"/>
    <p:sldId id="582" r:id="rId70"/>
    <p:sldId id="583" r:id="rId71"/>
    <p:sldId id="585" r:id="rId72"/>
    <p:sldId id="652" r:id="rId73"/>
    <p:sldId id="587" r:id="rId74"/>
    <p:sldId id="588" r:id="rId75"/>
    <p:sldId id="589" r:id="rId76"/>
    <p:sldId id="591" r:id="rId77"/>
    <p:sldId id="594" r:id="rId78"/>
    <p:sldId id="653" r:id="rId79"/>
    <p:sldId id="596" r:id="rId80"/>
    <p:sldId id="635" r:id="rId81"/>
    <p:sldId id="654" r:id="rId82"/>
    <p:sldId id="598" r:id="rId83"/>
    <p:sldId id="599" r:id="rId84"/>
    <p:sldId id="600" r:id="rId85"/>
    <p:sldId id="601" r:id="rId86"/>
    <p:sldId id="655" r:id="rId87"/>
    <p:sldId id="603" r:id="rId88"/>
    <p:sldId id="604" r:id="rId89"/>
    <p:sldId id="606" r:id="rId90"/>
    <p:sldId id="607" r:id="rId91"/>
    <p:sldId id="610" r:id="rId92"/>
    <p:sldId id="611" r:id="rId93"/>
    <p:sldId id="618" r:id="rId94"/>
    <p:sldId id="640" r:id="rId95"/>
    <p:sldId id="641" r:id="rId96"/>
    <p:sldId id="645" r:id="rId97"/>
    <p:sldId id="646" r:id="rId98"/>
    <p:sldId id="656" r:id="rId99"/>
    <p:sldId id="620" r:id="rId100"/>
    <p:sldId id="621" r:id="rId101"/>
    <p:sldId id="657" r:id="rId102"/>
    <p:sldId id="642" r:id="rId103"/>
    <p:sldId id="623" r:id="rId104"/>
    <p:sldId id="624" r:id="rId105"/>
    <p:sldId id="625" r:id="rId106"/>
    <p:sldId id="626" r:id="rId107"/>
    <p:sldId id="628" r:id="rId108"/>
    <p:sldId id="658" r:id="rId109"/>
    <p:sldId id="630" r:id="rId110"/>
    <p:sldId id="418" r:id="rId111"/>
    <p:sldId id="434" r:id="rId112"/>
    <p:sldId id="1428" r:id="rId113"/>
    <p:sldId id="269" r:id="rId114"/>
    <p:sldId id="1429" r:id="rId115"/>
    <p:sldId id="276" r:id="rId116"/>
    <p:sldId id="306" r:id="rId117"/>
  </p:sldIdLst>
  <p:sldSz cx="12192000" cy="6858000"/>
  <p:notesSz cx="6858000" cy="9144000"/>
  <p:custDataLst>
    <p:tags r:id="rId1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775"/>
    <a:srgbClr val="1A1A1A"/>
    <a:srgbClr val="FFFFFF"/>
    <a:srgbClr val="181818"/>
    <a:srgbClr val="FFA013"/>
    <a:srgbClr val="264A7A"/>
    <a:srgbClr val="343434"/>
    <a:srgbClr val="282828"/>
    <a:srgbClr val="808080"/>
    <a:srgbClr val="2447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3792" autoAdjust="0"/>
  </p:normalViewPr>
  <p:slideViewPr>
    <p:cSldViewPr snapToGrid="0">
      <p:cViewPr varScale="1">
        <p:scale>
          <a:sx n="75" d="100"/>
          <a:sy n="75" d="100"/>
        </p:scale>
        <p:origin x="60" y="882"/>
      </p:cViewPr>
      <p:guideLst/>
    </p:cSldViewPr>
  </p:slideViewPr>
  <p:notesTextViewPr>
    <p:cViewPr>
      <p:scale>
        <a:sx n="3" d="2"/>
        <a:sy n="3" d="2"/>
      </p:scale>
      <p:origin x="0" y="0"/>
    </p:cViewPr>
  </p:notesTextViewPr>
  <p:sorterViewPr>
    <p:cViewPr varScale="1">
      <p:scale>
        <a:sx n="100" d="100"/>
        <a:sy n="100" d="100"/>
      </p:scale>
      <p:origin x="0" y="-21546"/>
    </p:cViewPr>
  </p:sorterViewPr>
  <p:notesViewPr>
    <p:cSldViewPr snapToGrid="0" showGuides="1">
      <p:cViewPr varScale="1">
        <p:scale>
          <a:sx n="88" d="100"/>
          <a:sy n="88" d="100"/>
        </p:scale>
        <p:origin x="373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customXml" Target="../customXml/item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customXml" Target="../customXml/item16.xml"/><Relationship Id="rId107" Type="http://schemas.openxmlformats.org/officeDocument/2006/relationships/slide" Target="slides/slide83.xml"/><Relationship Id="rId11" Type="http://schemas.openxmlformats.org/officeDocument/2006/relationships/customXml" Target="../customXml/item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slide" Target="slides/slide89.xml"/><Relationship Id="rId11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handoutMaster" Target="handoutMasters/handoutMaster1.xml"/><Relationship Id="rId10" Type="http://schemas.openxmlformats.org/officeDocument/2006/relationships/customXml" Target="../customXml/item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tags" Target="tags/tag1.xml"/><Relationship Id="rId7" Type="http://schemas.openxmlformats.org/officeDocument/2006/relationships/customXml" Target="../customXml/item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239F6-694E-4C5E-8832-035AB69BBE2A}"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7B3EFBBC-9608-410B-B7C3-F359AF42CE77}">
      <dgm:prSet phldrT="[Text]"/>
      <dgm:spPr>
        <a:solidFill>
          <a:schemeClr val="tx2">
            <a:lumMod val="75000"/>
          </a:schemeClr>
        </a:solidFill>
      </dgm:spPr>
      <dgm:t>
        <a:bodyPr/>
        <a:lstStyle/>
        <a:p>
          <a:r>
            <a:rPr lang="en-US" dirty="0"/>
            <a:t>Ensure facilities and their approved programs comply with the law</a:t>
          </a:r>
        </a:p>
      </dgm:t>
    </dgm:pt>
    <dgm:pt modelId="{CFD15ADF-85CC-416D-ABA7-78BE35D82EF7}" type="parTrans" cxnId="{2A76CB84-A4CD-4850-9BE0-485492734BAB}">
      <dgm:prSet/>
      <dgm:spPr/>
      <dgm:t>
        <a:bodyPr/>
        <a:lstStyle/>
        <a:p>
          <a:endParaRPr lang="en-US"/>
        </a:p>
      </dgm:t>
    </dgm:pt>
    <dgm:pt modelId="{A4EA858A-BAF2-4CEB-AA8A-9E46AD3530AB}" type="sibTrans" cxnId="{2A76CB84-A4CD-4850-9BE0-485492734BAB}">
      <dgm:prSet/>
      <dgm:spPr/>
      <dgm:t>
        <a:bodyPr/>
        <a:lstStyle/>
        <a:p>
          <a:endParaRPr lang="en-US"/>
        </a:p>
      </dgm:t>
    </dgm:pt>
    <dgm:pt modelId="{CEA930E7-6392-4A61-B8DF-459E8B0DF2DB}">
      <dgm:prSet/>
      <dgm:spPr>
        <a:solidFill>
          <a:schemeClr val="tx2">
            <a:lumMod val="75000"/>
          </a:schemeClr>
        </a:solidFill>
      </dgm:spPr>
      <dgm:t>
        <a:bodyPr/>
        <a:lstStyle/>
        <a:p>
          <a:r>
            <a:rPr lang="en-US" dirty="0"/>
            <a:t>Cooperate with the State Approving Agency</a:t>
          </a:r>
        </a:p>
      </dgm:t>
    </dgm:pt>
    <dgm:pt modelId="{84562019-CCAA-4CCC-9198-F5F23EE7066B}" type="parTrans" cxnId="{8D97E932-87B9-4BA9-A620-6D353993ECB3}">
      <dgm:prSet/>
      <dgm:spPr/>
      <dgm:t>
        <a:bodyPr/>
        <a:lstStyle/>
        <a:p>
          <a:endParaRPr lang="en-US"/>
        </a:p>
      </dgm:t>
    </dgm:pt>
    <dgm:pt modelId="{01071813-4858-494D-ADA7-E929FD5A1737}" type="sibTrans" cxnId="{8D97E932-87B9-4BA9-A620-6D353993ECB3}">
      <dgm:prSet/>
      <dgm:spPr/>
      <dgm:t>
        <a:bodyPr/>
        <a:lstStyle/>
        <a:p>
          <a:endParaRPr lang="en-US"/>
        </a:p>
      </dgm:t>
    </dgm:pt>
    <dgm:pt modelId="{8C39AD72-A9BA-4ACC-809B-5A446C3D12B6}">
      <dgm:prSet/>
      <dgm:spPr>
        <a:solidFill>
          <a:schemeClr val="tx2">
            <a:lumMod val="75000"/>
          </a:schemeClr>
        </a:solidFill>
      </dgm:spPr>
      <dgm:t>
        <a:bodyPr/>
        <a:lstStyle/>
        <a:p>
          <a:r>
            <a:rPr lang="en-US" dirty="0"/>
            <a:t>Verify prompt and accurate payments are made</a:t>
          </a:r>
        </a:p>
      </dgm:t>
    </dgm:pt>
    <dgm:pt modelId="{6E914FCF-457D-4618-BE17-BA1ACF02D149}" type="parTrans" cxnId="{CA68BDFC-3D96-425D-9422-9E15BF57496B}">
      <dgm:prSet/>
      <dgm:spPr/>
      <dgm:t>
        <a:bodyPr/>
        <a:lstStyle/>
        <a:p>
          <a:endParaRPr lang="en-US"/>
        </a:p>
      </dgm:t>
    </dgm:pt>
    <dgm:pt modelId="{27C3D10C-5CE8-4174-A2B0-E8723A1A5937}" type="sibTrans" cxnId="{CA68BDFC-3D96-425D-9422-9E15BF57496B}">
      <dgm:prSet/>
      <dgm:spPr/>
      <dgm:t>
        <a:bodyPr/>
        <a:lstStyle/>
        <a:p>
          <a:endParaRPr lang="en-US"/>
        </a:p>
      </dgm:t>
    </dgm:pt>
    <dgm:pt modelId="{90C7EB7C-CC21-4E80-912B-46D83BE8C04D}">
      <dgm:prSet/>
      <dgm:spPr>
        <a:solidFill>
          <a:schemeClr val="tx2">
            <a:lumMod val="75000"/>
          </a:schemeClr>
        </a:solidFill>
      </dgm:spPr>
      <dgm:t>
        <a:bodyPr/>
        <a:lstStyle/>
        <a:p>
          <a:r>
            <a:rPr lang="en-US" dirty="0"/>
            <a:t>Identify training issues and provide needed assistance</a:t>
          </a:r>
        </a:p>
      </dgm:t>
    </dgm:pt>
    <dgm:pt modelId="{11B71608-E207-44AC-92BA-BD76BD07A9C5}" type="parTrans" cxnId="{D0AE6E77-4A8D-4B02-BB83-6DEEC9783623}">
      <dgm:prSet/>
      <dgm:spPr/>
      <dgm:t>
        <a:bodyPr/>
        <a:lstStyle/>
        <a:p>
          <a:endParaRPr lang="en-US"/>
        </a:p>
      </dgm:t>
    </dgm:pt>
    <dgm:pt modelId="{9E1BA0B3-9F9E-4FEE-A63C-A92A0A23785D}" type="sibTrans" cxnId="{D0AE6E77-4A8D-4B02-BB83-6DEEC9783623}">
      <dgm:prSet/>
      <dgm:spPr/>
      <dgm:t>
        <a:bodyPr/>
        <a:lstStyle/>
        <a:p>
          <a:endParaRPr lang="en-US"/>
        </a:p>
      </dgm:t>
    </dgm:pt>
    <dgm:pt modelId="{46B3A949-D51E-4FC3-88C3-1ADDB37C405A}">
      <dgm:prSet/>
      <dgm:spPr>
        <a:solidFill>
          <a:schemeClr val="tx2">
            <a:lumMod val="75000"/>
          </a:schemeClr>
        </a:solidFill>
      </dgm:spPr>
      <dgm:t>
        <a:bodyPr/>
        <a:lstStyle/>
        <a:p>
          <a:r>
            <a:rPr lang="en-US" dirty="0"/>
            <a:t>Correct discrepancies</a:t>
          </a:r>
        </a:p>
      </dgm:t>
    </dgm:pt>
    <dgm:pt modelId="{C3888015-F373-44F5-A65D-C6D34F5AA914}" type="parTrans" cxnId="{1F6F6701-8CD2-4947-910A-B2BF44E9B56C}">
      <dgm:prSet/>
      <dgm:spPr/>
      <dgm:t>
        <a:bodyPr/>
        <a:lstStyle/>
        <a:p>
          <a:endParaRPr lang="en-US"/>
        </a:p>
      </dgm:t>
    </dgm:pt>
    <dgm:pt modelId="{D9AF3E96-D328-443E-83C6-1600BFC3FF77}" type="sibTrans" cxnId="{1F6F6701-8CD2-4947-910A-B2BF44E9B56C}">
      <dgm:prSet/>
      <dgm:spPr/>
      <dgm:t>
        <a:bodyPr/>
        <a:lstStyle/>
        <a:p>
          <a:endParaRPr lang="en-US"/>
        </a:p>
      </dgm:t>
    </dgm:pt>
    <dgm:pt modelId="{4575C843-7332-418F-9DE2-F4AD0A925865}" type="pres">
      <dgm:prSet presAssocID="{F21239F6-694E-4C5E-8832-035AB69BBE2A}" presName="cycle" presStyleCnt="0">
        <dgm:presLayoutVars>
          <dgm:dir/>
          <dgm:resizeHandles val="exact"/>
        </dgm:presLayoutVars>
      </dgm:prSet>
      <dgm:spPr/>
    </dgm:pt>
    <dgm:pt modelId="{D662DE5F-162C-4B5F-BE79-C08F1FB804C0}" type="pres">
      <dgm:prSet presAssocID="{7B3EFBBC-9608-410B-B7C3-F359AF42CE77}" presName="node" presStyleLbl="node1" presStyleIdx="0" presStyleCnt="5">
        <dgm:presLayoutVars>
          <dgm:bulletEnabled val="1"/>
        </dgm:presLayoutVars>
      </dgm:prSet>
      <dgm:spPr/>
    </dgm:pt>
    <dgm:pt modelId="{5F937CE5-678F-4C30-9554-B8913C888CA3}" type="pres">
      <dgm:prSet presAssocID="{7B3EFBBC-9608-410B-B7C3-F359AF42CE77}" presName="spNode" presStyleCnt="0"/>
      <dgm:spPr/>
    </dgm:pt>
    <dgm:pt modelId="{2E4AD285-3FA7-4619-A81F-1F46A420BEA4}" type="pres">
      <dgm:prSet presAssocID="{A4EA858A-BAF2-4CEB-AA8A-9E46AD3530AB}" presName="sibTrans" presStyleLbl="sibTrans1D1" presStyleIdx="0" presStyleCnt="5"/>
      <dgm:spPr/>
    </dgm:pt>
    <dgm:pt modelId="{B3F69FA8-4D09-4DCB-8531-B1187B4FEB3B}" type="pres">
      <dgm:prSet presAssocID="{CEA930E7-6392-4A61-B8DF-459E8B0DF2DB}" presName="node" presStyleLbl="node1" presStyleIdx="1" presStyleCnt="5">
        <dgm:presLayoutVars>
          <dgm:bulletEnabled val="1"/>
        </dgm:presLayoutVars>
      </dgm:prSet>
      <dgm:spPr/>
    </dgm:pt>
    <dgm:pt modelId="{E234ADFC-C890-45B5-9BAD-698A09E30781}" type="pres">
      <dgm:prSet presAssocID="{CEA930E7-6392-4A61-B8DF-459E8B0DF2DB}" presName="spNode" presStyleCnt="0"/>
      <dgm:spPr/>
    </dgm:pt>
    <dgm:pt modelId="{4D3F2682-6F69-4DF0-BF45-236E1E68DE5B}" type="pres">
      <dgm:prSet presAssocID="{01071813-4858-494D-ADA7-E929FD5A1737}" presName="sibTrans" presStyleLbl="sibTrans1D1" presStyleIdx="1" presStyleCnt="5"/>
      <dgm:spPr/>
    </dgm:pt>
    <dgm:pt modelId="{93DB101C-527A-404C-B2E7-4A7F0EDD7FF3}" type="pres">
      <dgm:prSet presAssocID="{8C39AD72-A9BA-4ACC-809B-5A446C3D12B6}" presName="node" presStyleLbl="node1" presStyleIdx="2" presStyleCnt="5">
        <dgm:presLayoutVars>
          <dgm:bulletEnabled val="1"/>
        </dgm:presLayoutVars>
      </dgm:prSet>
      <dgm:spPr/>
    </dgm:pt>
    <dgm:pt modelId="{A5525E28-798D-4408-8684-CF29C34CF8D9}" type="pres">
      <dgm:prSet presAssocID="{8C39AD72-A9BA-4ACC-809B-5A446C3D12B6}" presName="spNode" presStyleCnt="0"/>
      <dgm:spPr/>
    </dgm:pt>
    <dgm:pt modelId="{1631C101-B82E-4D8A-B367-61EA6D42D5AC}" type="pres">
      <dgm:prSet presAssocID="{27C3D10C-5CE8-4174-A2B0-E8723A1A5937}" presName="sibTrans" presStyleLbl="sibTrans1D1" presStyleIdx="2" presStyleCnt="5"/>
      <dgm:spPr/>
    </dgm:pt>
    <dgm:pt modelId="{CB0F631D-079F-4881-8A1E-42EB085E10D7}" type="pres">
      <dgm:prSet presAssocID="{90C7EB7C-CC21-4E80-912B-46D83BE8C04D}" presName="node" presStyleLbl="node1" presStyleIdx="3" presStyleCnt="5">
        <dgm:presLayoutVars>
          <dgm:bulletEnabled val="1"/>
        </dgm:presLayoutVars>
      </dgm:prSet>
      <dgm:spPr/>
    </dgm:pt>
    <dgm:pt modelId="{2DD6D0A2-F426-495C-AD0E-DB6A3AA547C0}" type="pres">
      <dgm:prSet presAssocID="{90C7EB7C-CC21-4E80-912B-46D83BE8C04D}" presName="spNode" presStyleCnt="0"/>
      <dgm:spPr/>
    </dgm:pt>
    <dgm:pt modelId="{03E7B94D-FB86-4379-A41A-869869F46FC1}" type="pres">
      <dgm:prSet presAssocID="{9E1BA0B3-9F9E-4FEE-A63C-A92A0A23785D}" presName="sibTrans" presStyleLbl="sibTrans1D1" presStyleIdx="3" presStyleCnt="5"/>
      <dgm:spPr/>
    </dgm:pt>
    <dgm:pt modelId="{7C059FBB-4817-4AE5-84D7-F3BF920DC5C5}" type="pres">
      <dgm:prSet presAssocID="{46B3A949-D51E-4FC3-88C3-1ADDB37C405A}" presName="node" presStyleLbl="node1" presStyleIdx="4" presStyleCnt="5">
        <dgm:presLayoutVars>
          <dgm:bulletEnabled val="1"/>
        </dgm:presLayoutVars>
      </dgm:prSet>
      <dgm:spPr/>
    </dgm:pt>
    <dgm:pt modelId="{4D488A69-2DEA-426A-818F-EE6340CD71CB}" type="pres">
      <dgm:prSet presAssocID="{46B3A949-D51E-4FC3-88C3-1ADDB37C405A}" presName="spNode" presStyleCnt="0"/>
      <dgm:spPr/>
    </dgm:pt>
    <dgm:pt modelId="{3ADEBAC6-ABEA-4AB2-898B-20586A6DE565}" type="pres">
      <dgm:prSet presAssocID="{D9AF3E96-D328-443E-83C6-1600BFC3FF77}" presName="sibTrans" presStyleLbl="sibTrans1D1" presStyleIdx="4" presStyleCnt="5"/>
      <dgm:spPr/>
    </dgm:pt>
  </dgm:ptLst>
  <dgm:cxnLst>
    <dgm:cxn modelId="{1F6F6701-8CD2-4947-910A-B2BF44E9B56C}" srcId="{F21239F6-694E-4C5E-8832-035AB69BBE2A}" destId="{46B3A949-D51E-4FC3-88C3-1ADDB37C405A}" srcOrd="4" destOrd="0" parTransId="{C3888015-F373-44F5-A65D-C6D34F5AA914}" sibTransId="{D9AF3E96-D328-443E-83C6-1600BFC3FF77}"/>
    <dgm:cxn modelId="{542DCE18-AF55-4B89-9CA3-ABB7B8415966}" type="presOf" srcId="{A4EA858A-BAF2-4CEB-AA8A-9E46AD3530AB}" destId="{2E4AD285-3FA7-4619-A81F-1F46A420BEA4}" srcOrd="0" destOrd="0" presId="urn:microsoft.com/office/officeart/2005/8/layout/cycle6"/>
    <dgm:cxn modelId="{1227821C-4E98-4F0C-998B-1DAD2D9A7A1D}" type="presOf" srcId="{CEA930E7-6392-4A61-B8DF-459E8B0DF2DB}" destId="{B3F69FA8-4D09-4DCB-8531-B1187B4FEB3B}" srcOrd="0" destOrd="0" presId="urn:microsoft.com/office/officeart/2005/8/layout/cycle6"/>
    <dgm:cxn modelId="{8D97E932-87B9-4BA9-A620-6D353993ECB3}" srcId="{F21239F6-694E-4C5E-8832-035AB69BBE2A}" destId="{CEA930E7-6392-4A61-B8DF-459E8B0DF2DB}" srcOrd="1" destOrd="0" parTransId="{84562019-CCAA-4CCC-9198-F5F23EE7066B}" sibTransId="{01071813-4858-494D-ADA7-E929FD5A1737}"/>
    <dgm:cxn modelId="{40B8AF3A-531F-46AA-893A-31E1DCD72F3F}" type="presOf" srcId="{9E1BA0B3-9F9E-4FEE-A63C-A92A0A23785D}" destId="{03E7B94D-FB86-4379-A41A-869869F46FC1}" srcOrd="0" destOrd="0" presId="urn:microsoft.com/office/officeart/2005/8/layout/cycle6"/>
    <dgm:cxn modelId="{1FE8F15C-D1A4-4AB9-B5C8-00D440AB02AC}" type="presOf" srcId="{D9AF3E96-D328-443E-83C6-1600BFC3FF77}" destId="{3ADEBAC6-ABEA-4AB2-898B-20586A6DE565}" srcOrd="0" destOrd="0" presId="urn:microsoft.com/office/officeart/2005/8/layout/cycle6"/>
    <dgm:cxn modelId="{16E56153-0992-4272-BE4C-789EF7352017}" type="presOf" srcId="{F21239F6-694E-4C5E-8832-035AB69BBE2A}" destId="{4575C843-7332-418F-9DE2-F4AD0A925865}" srcOrd="0" destOrd="0" presId="urn:microsoft.com/office/officeart/2005/8/layout/cycle6"/>
    <dgm:cxn modelId="{DE1D9D75-6240-4063-A3FD-E3BE76A3E369}" type="presOf" srcId="{46B3A949-D51E-4FC3-88C3-1ADDB37C405A}" destId="{7C059FBB-4817-4AE5-84D7-F3BF920DC5C5}" srcOrd="0" destOrd="0" presId="urn:microsoft.com/office/officeart/2005/8/layout/cycle6"/>
    <dgm:cxn modelId="{D0AE6E77-4A8D-4B02-BB83-6DEEC9783623}" srcId="{F21239F6-694E-4C5E-8832-035AB69BBE2A}" destId="{90C7EB7C-CC21-4E80-912B-46D83BE8C04D}" srcOrd="3" destOrd="0" parTransId="{11B71608-E207-44AC-92BA-BD76BD07A9C5}" sibTransId="{9E1BA0B3-9F9E-4FEE-A63C-A92A0A23785D}"/>
    <dgm:cxn modelId="{2A76CB84-A4CD-4850-9BE0-485492734BAB}" srcId="{F21239F6-694E-4C5E-8832-035AB69BBE2A}" destId="{7B3EFBBC-9608-410B-B7C3-F359AF42CE77}" srcOrd="0" destOrd="0" parTransId="{CFD15ADF-85CC-416D-ABA7-78BE35D82EF7}" sibTransId="{A4EA858A-BAF2-4CEB-AA8A-9E46AD3530AB}"/>
    <dgm:cxn modelId="{4BE6498F-CF10-4D91-B7EC-CED0ACCCE8F2}" type="presOf" srcId="{90C7EB7C-CC21-4E80-912B-46D83BE8C04D}" destId="{CB0F631D-079F-4881-8A1E-42EB085E10D7}" srcOrd="0" destOrd="0" presId="urn:microsoft.com/office/officeart/2005/8/layout/cycle6"/>
    <dgm:cxn modelId="{84132D96-DB0F-47D9-80BB-E3E46E8B54D1}" type="presOf" srcId="{8C39AD72-A9BA-4ACC-809B-5A446C3D12B6}" destId="{93DB101C-527A-404C-B2E7-4A7F0EDD7FF3}" srcOrd="0" destOrd="0" presId="urn:microsoft.com/office/officeart/2005/8/layout/cycle6"/>
    <dgm:cxn modelId="{4EA97FD8-2CAC-43A4-9044-428EB75E4592}" type="presOf" srcId="{27C3D10C-5CE8-4174-A2B0-E8723A1A5937}" destId="{1631C101-B82E-4D8A-B367-61EA6D42D5AC}" srcOrd="0" destOrd="0" presId="urn:microsoft.com/office/officeart/2005/8/layout/cycle6"/>
    <dgm:cxn modelId="{04C48BD8-17DF-4CFC-BC1F-7800ABD0B213}" type="presOf" srcId="{01071813-4858-494D-ADA7-E929FD5A1737}" destId="{4D3F2682-6F69-4DF0-BF45-236E1E68DE5B}" srcOrd="0" destOrd="0" presId="urn:microsoft.com/office/officeart/2005/8/layout/cycle6"/>
    <dgm:cxn modelId="{BDE874E9-E99D-4B2E-87D8-0FE157C27CD0}" type="presOf" srcId="{7B3EFBBC-9608-410B-B7C3-F359AF42CE77}" destId="{D662DE5F-162C-4B5F-BE79-C08F1FB804C0}" srcOrd="0" destOrd="0" presId="urn:microsoft.com/office/officeart/2005/8/layout/cycle6"/>
    <dgm:cxn modelId="{CA68BDFC-3D96-425D-9422-9E15BF57496B}" srcId="{F21239F6-694E-4C5E-8832-035AB69BBE2A}" destId="{8C39AD72-A9BA-4ACC-809B-5A446C3D12B6}" srcOrd="2" destOrd="0" parTransId="{6E914FCF-457D-4618-BE17-BA1ACF02D149}" sibTransId="{27C3D10C-5CE8-4174-A2B0-E8723A1A5937}"/>
    <dgm:cxn modelId="{8875DE4B-7EF4-4B64-9D8C-B6B566D731A6}" type="presParOf" srcId="{4575C843-7332-418F-9DE2-F4AD0A925865}" destId="{D662DE5F-162C-4B5F-BE79-C08F1FB804C0}" srcOrd="0" destOrd="0" presId="urn:microsoft.com/office/officeart/2005/8/layout/cycle6"/>
    <dgm:cxn modelId="{C765F9B7-EB88-42D5-A0FD-90F5CC3C7960}" type="presParOf" srcId="{4575C843-7332-418F-9DE2-F4AD0A925865}" destId="{5F937CE5-678F-4C30-9554-B8913C888CA3}" srcOrd="1" destOrd="0" presId="urn:microsoft.com/office/officeart/2005/8/layout/cycle6"/>
    <dgm:cxn modelId="{92DE9B72-9058-48EF-BEDE-35ECA02EB674}" type="presParOf" srcId="{4575C843-7332-418F-9DE2-F4AD0A925865}" destId="{2E4AD285-3FA7-4619-A81F-1F46A420BEA4}" srcOrd="2" destOrd="0" presId="urn:microsoft.com/office/officeart/2005/8/layout/cycle6"/>
    <dgm:cxn modelId="{0715DAD7-C34E-4793-990D-B8992FF18B74}" type="presParOf" srcId="{4575C843-7332-418F-9DE2-F4AD0A925865}" destId="{B3F69FA8-4D09-4DCB-8531-B1187B4FEB3B}" srcOrd="3" destOrd="0" presId="urn:microsoft.com/office/officeart/2005/8/layout/cycle6"/>
    <dgm:cxn modelId="{5C79C4AB-E485-4C9D-B6B4-92BC098010EC}" type="presParOf" srcId="{4575C843-7332-418F-9DE2-F4AD0A925865}" destId="{E234ADFC-C890-45B5-9BAD-698A09E30781}" srcOrd="4" destOrd="0" presId="urn:microsoft.com/office/officeart/2005/8/layout/cycle6"/>
    <dgm:cxn modelId="{E7A4A239-07AE-4701-B860-3B4997F94132}" type="presParOf" srcId="{4575C843-7332-418F-9DE2-F4AD0A925865}" destId="{4D3F2682-6F69-4DF0-BF45-236E1E68DE5B}" srcOrd="5" destOrd="0" presId="urn:microsoft.com/office/officeart/2005/8/layout/cycle6"/>
    <dgm:cxn modelId="{733B244B-E939-4CF7-9207-4DE0EAD65F34}" type="presParOf" srcId="{4575C843-7332-418F-9DE2-F4AD0A925865}" destId="{93DB101C-527A-404C-B2E7-4A7F0EDD7FF3}" srcOrd="6" destOrd="0" presId="urn:microsoft.com/office/officeart/2005/8/layout/cycle6"/>
    <dgm:cxn modelId="{98CDC306-0BFD-4536-9B83-13ADB0173223}" type="presParOf" srcId="{4575C843-7332-418F-9DE2-F4AD0A925865}" destId="{A5525E28-798D-4408-8684-CF29C34CF8D9}" srcOrd="7" destOrd="0" presId="urn:microsoft.com/office/officeart/2005/8/layout/cycle6"/>
    <dgm:cxn modelId="{D725CB9C-2287-4C39-88E0-266AA91E2357}" type="presParOf" srcId="{4575C843-7332-418F-9DE2-F4AD0A925865}" destId="{1631C101-B82E-4D8A-B367-61EA6D42D5AC}" srcOrd="8" destOrd="0" presId="urn:microsoft.com/office/officeart/2005/8/layout/cycle6"/>
    <dgm:cxn modelId="{902A8673-3C0A-4FC7-B232-4DC1C879B675}" type="presParOf" srcId="{4575C843-7332-418F-9DE2-F4AD0A925865}" destId="{CB0F631D-079F-4881-8A1E-42EB085E10D7}" srcOrd="9" destOrd="0" presId="urn:microsoft.com/office/officeart/2005/8/layout/cycle6"/>
    <dgm:cxn modelId="{78E15CB4-2AB1-491B-ACF2-9BF14788E721}" type="presParOf" srcId="{4575C843-7332-418F-9DE2-F4AD0A925865}" destId="{2DD6D0A2-F426-495C-AD0E-DB6A3AA547C0}" srcOrd="10" destOrd="0" presId="urn:microsoft.com/office/officeart/2005/8/layout/cycle6"/>
    <dgm:cxn modelId="{4A993B47-D1D3-42CC-9870-380EFDD2AA76}" type="presParOf" srcId="{4575C843-7332-418F-9DE2-F4AD0A925865}" destId="{03E7B94D-FB86-4379-A41A-869869F46FC1}" srcOrd="11" destOrd="0" presId="urn:microsoft.com/office/officeart/2005/8/layout/cycle6"/>
    <dgm:cxn modelId="{24EEFD80-B005-4EC7-86D4-1B75C054F632}" type="presParOf" srcId="{4575C843-7332-418F-9DE2-F4AD0A925865}" destId="{7C059FBB-4817-4AE5-84D7-F3BF920DC5C5}" srcOrd="12" destOrd="0" presId="urn:microsoft.com/office/officeart/2005/8/layout/cycle6"/>
    <dgm:cxn modelId="{DCE46CD7-BDCF-455C-9EE6-270B6F75BCFE}" type="presParOf" srcId="{4575C843-7332-418F-9DE2-F4AD0A925865}" destId="{4D488A69-2DEA-426A-818F-EE6340CD71CB}" srcOrd="13" destOrd="0" presId="urn:microsoft.com/office/officeart/2005/8/layout/cycle6"/>
    <dgm:cxn modelId="{D1D512D5-858F-42B2-AC36-ABDCFD56B482}" type="presParOf" srcId="{4575C843-7332-418F-9DE2-F4AD0A925865}" destId="{3ADEBAC6-ABEA-4AB2-898B-20586A6DE565}"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B03783-F159-476C-B7BE-CE8E277529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3291C21-F079-4987-B9F9-B8D13A173DE1}">
      <dgm:prSet phldrT="[Text]"/>
      <dgm:spPr>
        <a:solidFill>
          <a:schemeClr val="tx2">
            <a:lumMod val="75000"/>
          </a:schemeClr>
        </a:solidFill>
      </dgm:spPr>
      <dgm:t>
        <a:bodyPr/>
        <a:lstStyle/>
        <a:p>
          <a:r>
            <a:rPr lang="en-US" dirty="0"/>
            <a:t>Schools and training establishments must make records of progress and training, tuition and charges, and other records available upon request by a duly authorized representative of the Government. (38 U.S.C. 3690(c))</a:t>
          </a:r>
        </a:p>
      </dgm:t>
    </dgm:pt>
    <dgm:pt modelId="{F0741354-42A0-4C17-B074-00F9EC6F23E4}" type="parTrans" cxnId="{E63CE8D1-0D41-4DAE-8D1B-DDD90418AD6E}">
      <dgm:prSet/>
      <dgm:spPr/>
      <dgm:t>
        <a:bodyPr/>
        <a:lstStyle/>
        <a:p>
          <a:endParaRPr lang="en-US"/>
        </a:p>
      </dgm:t>
    </dgm:pt>
    <dgm:pt modelId="{5DD42F30-42DE-4920-BC7D-1C94B53D9356}" type="sibTrans" cxnId="{E63CE8D1-0D41-4DAE-8D1B-DDD90418AD6E}">
      <dgm:prSet/>
      <dgm:spPr/>
      <dgm:t>
        <a:bodyPr/>
        <a:lstStyle/>
        <a:p>
          <a:endParaRPr lang="en-US"/>
        </a:p>
      </dgm:t>
    </dgm:pt>
    <dgm:pt modelId="{EF74509F-E1B1-4BE1-AEBD-D6044477F44E}" type="pres">
      <dgm:prSet presAssocID="{CCB03783-F159-476C-B7BE-CE8E27752983}" presName="linear" presStyleCnt="0">
        <dgm:presLayoutVars>
          <dgm:animLvl val="lvl"/>
          <dgm:resizeHandles val="exact"/>
        </dgm:presLayoutVars>
      </dgm:prSet>
      <dgm:spPr/>
    </dgm:pt>
    <dgm:pt modelId="{2A39037A-C11D-4D9B-A622-5F8293586478}" type="pres">
      <dgm:prSet presAssocID="{53291C21-F079-4987-B9F9-B8D13A173DE1}" presName="parentText" presStyleLbl="node1" presStyleIdx="0" presStyleCnt="1" custScaleX="53809" custScaleY="115783" custLinFactNeighborX="-23096" custLinFactNeighborY="-11195">
        <dgm:presLayoutVars>
          <dgm:chMax val="0"/>
          <dgm:bulletEnabled val="1"/>
        </dgm:presLayoutVars>
      </dgm:prSet>
      <dgm:spPr/>
    </dgm:pt>
  </dgm:ptLst>
  <dgm:cxnLst>
    <dgm:cxn modelId="{40819315-2403-4940-BC10-0B8B0213065E}" type="presOf" srcId="{53291C21-F079-4987-B9F9-B8D13A173DE1}" destId="{2A39037A-C11D-4D9B-A622-5F8293586478}" srcOrd="0" destOrd="0" presId="urn:microsoft.com/office/officeart/2005/8/layout/vList2"/>
    <dgm:cxn modelId="{C9CEA773-8291-4B32-A5E3-1EF77625C427}" type="presOf" srcId="{CCB03783-F159-476C-B7BE-CE8E27752983}" destId="{EF74509F-E1B1-4BE1-AEBD-D6044477F44E}" srcOrd="0" destOrd="0" presId="urn:microsoft.com/office/officeart/2005/8/layout/vList2"/>
    <dgm:cxn modelId="{E63CE8D1-0D41-4DAE-8D1B-DDD90418AD6E}" srcId="{CCB03783-F159-476C-B7BE-CE8E27752983}" destId="{53291C21-F079-4987-B9F9-B8D13A173DE1}" srcOrd="0" destOrd="0" parTransId="{F0741354-42A0-4C17-B074-00F9EC6F23E4}" sibTransId="{5DD42F30-42DE-4920-BC7D-1C94B53D9356}"/>
    <dgm:cxn modelId="{2A81A0AB-141E-4CD8-8042-D1FFBB0A65D4}" type="presParOf" srcId="{EF74509F-E1B1-4BE1-AEBD-D6044477F44E}" destId="{2A39037A-C11D-4D9B-A622-5F829358647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B84ABE-0391-4E29-B481-D7008A237DC2}"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B497BD32-B019-4023-A568-BCFEC442E7C5}">
      <dgm:prSet/>
      <dgm:spPr>
        <a:solidFill>
          <a:schemeClr val="tx2">
            <a:lumMod val="75000"/>
          </a:schemeClr>
        </a:solidFill>
      </dgm:spPr>
      <dgm:t>
        <a:bodyPr/>
        <a:lstStyle/>
        <a:p>
          <a:r>
            <a:rPr lang="en-US" dirty="0"/>
            <a:t>FERPA allows the institution the right to disclose student records or identifiable information without the student's consent under the following circumstances:</a:t>
          </a:r>
        </a:p>
      </dgm:t>
    </dgm:pt>
    <dgm:pt modelId="{6DDB5E7F-3877-48DD-A565-88833FA28F59}" type="parTrans" cxnId="{73348715-3F4B-4730-A506-41B641623D01}">
      <dgm:prSet/>
      <dgm:spPr/>
      <dgm:t>
        <a:bodyPr/>
        <a:lstStyle/>
        <a:p>
          <a:endParaRPr lang="en-US"/>
        </a:p>
      </dgm:t>
    </dgm:pt>
    <dgm:pt modelId="{0B74C680-D40A-4A6F-B745-2ED3DB7B71F5}" type="sibTrans" cxnId="{73348715-3F4B-4730-A506-41B641623D01}">
      <dgm:prSet/>
      <dgm:spPr/>
      <dgm:t>
        <a:bodyPr/>
        <a:lstStyle/>
        <a:p>
          <a:endParaRPr lang="en-US"/>
        </a:p>
      </dgm:t>
    </dgm:pt>
    <dgm:pt modelId="{872A4AF9-A2B5-428C-9C80-E39A6AD10F34}">
      <dgm:prSet/>
      <dgm:spPr>
        <a:solidFill>
          <a:schemeClr val="accent6">
            <a:lumMod val="50000"/>
          </a:schemeClr>
        </a:solidFill>
      </dgm:spPr>
      <dgm:t>
        <a:bodyPr/>
        <a:lstStyle/>
        <a:p>
          <a:r>
            <a:rPr lang="en-US" dirty="0"/>
            <a:t>To authorized representatives for audit of Federal or State supported programs</a:t>
          </a:r>
        </a:p>
      </dgm:t>
    </dgm:pt>
    <dgm:pt modelId="{5458C1E1-65EB-4D0D-95D2-3053BB72CA26}" type="parTrans" cxnId="{7455D485-7E7A-4876-B15C-7E787CF6E120}">
      <dgm:prSet/>
      <dgm:spPr/>
      <dgm:t>
        <a:bodyPr/>
        <a:lstStyle/>
        <a:p>
          <a:endParaRPr lang="en-US"/>
        </a:p>
      </dgm:t>
    </dgm:pt>
    <dgm:pt modelId="{99A8FA0F-3C76-4E9F-B427-BDBFB0ECC22E}" type="sibTrans" cxnId="{7455D485-7E7A-4876-B15C-7E787CF6E120}">
      <dgm:prSet/>
      <dgm:spPr/>
      <dgm:t>
        <a:bodyPr/>
        <a:lstStyle/>
        <a:p>
          <a:endParaRPr lang="en-US"/>
        </a:p>
      </dgm:t>
    </dgm:pt>
    <dgm:pt modelId="{5174F685-A958-4E93-B73C-80713CB31132}">
      <dgm:prSet/>
      <dgm:spPr>
        <a:solidFill>
          <a:schemeClr val="accent6">
            <a:lumMod val="50000"/>
          </a:schemeClr>
        </a:solidFill>
      </dgm:spPr>
      <dgm:t>
        <a:bodyPr/>
        <a:lstStyle/>
        <a:p>
          <a:r>
            <a:rPr lang="en-US" dirty="0"/>
            <a:t>Veteran's Administration officials</a:t>
          </a:r>
        </a:p>
      </dgm:t>
    </dgm:pt>
    <dgm:pt modelId="{AEBBACAB-6B53-4DE4-9545-4A9A906DB54C}" type="parTrans" cxnId="{E8C7BB63-49FD-437D-89BB-A5A02F563EF4}">
      <dgm:prSet/>
      <dgm:spPr/>
      <dgm:t>
        <a:bodyPr/>
        <a:lstStyle/>
        <a:p>
          <a:endParaRPr lang="en-US"/>
        </a:p>
      </dgm:t>
    </dgm:pt>
    <dgm:pt modelId="{B5088FCE-3062-4A14-9138-3EC706EB3BA3}" type="sibTrans" cxnId="{E8C7BB63-49FD-437D-89BB-A5A02F563EF4}">
      <dgm:prSet/>
      <dgm:spPr/>
      <dgm:t>
        <a:bodyPr/>
        <a:lstStyle/>
        <a:p>
          <a:endParaRPr lang="en-US"/>
        </a:p>
      </dgm:t>
    </dgm:pt>
    <dgm:pt modelId="{8E9EA5BF-54A2-40EB-89BD-F537816A2E26}" type="pres">
      <dgm:prSet presAssocID="{2FB84ABE-0391-4E29-B481-D7008A237DC2}" presName="linear" presStyleCnt="0">
        <dgm:presLayoutVars>
          <dgm:animLvl val="lvl"/>
          <dgm:resizeHandles val="exact"/>
        </dgm:presLayoutVars>
      </dgm:prSet>
      <dgm:spPr/>
    </dgm:pt>
    <dgm:pt modelId="{7326225E-F102-4983-8ABE-858241210FAC}" type="pres">
      <dgm:prSet presAssocID="{B497BD32-B019-4023-A568-BCFEC442E7C5}" presName="parentText" presStyleLbl="node1" presStyleIdx="0" presStyleCnt="3">
        <dgm:presLayoutVars>
          <dgm:chMax val="0"/>
          <dgm:bulletEnabled val="1"/>
        </dgm:presLayoutVars>
      </dgm:prSet>
      <dgm:spPr/>
    </dgm:pt>
    <dgm:pt modelId="{CA05827F-EBDF-4D96-B3F7-A21988FA3279}" type="pres">
      <dgm:prSet presAssocID="{0B74C680-D40A-4A6F-B745-2ED3DB7B71F5}" presName="spacer" presStyleCnt="0"/>
      <dgm:spPr/>
    </dgm:pt>
    <dgm:pt modelId="{5D721BF5-4C20-4B85-BDF6-094A36BE85ED}" type="pres">
      <dgm:prSet presAssocID="{872A4AF9-A2B5-428C-9C80-E39A6AD10F34}" presName="parentText" presStyleLbl="node1" presStyleIdx="1" presStyleCnt="3" custLinFactNeighborX="15686" custLinFactNeighborY="27998">
        <dgm:presLayoutVars>
          <dgm:chMax val="0"/>
          <dgm:bulletEnabled val="1"/>
        </dgm:presLayoutVars>
      </dgm:prSet>
      <dgm:spPr/>
    </dgm:pt>
    <dgm:pt modelId="{5A5A8627-466F-43E2-BBC9-EAC879FE2B1C}" type="pres">
      <dgm:prSet presAssocID="{99A8FA0F-3C76-4E9F-B427-BDBFB0ECC22E}" presName="spacer" presStyleCnt="0"/>
      <dgm:spPr/>
    </dgm:pt>
    <dgm:pt modelId="{5FAF3669-193C-481E-9178-9675FDA55A1A}" type="pres">
      <dgm:prSet presAssocID="{5174F685-A958-4E93-B73C-80713CB31132}" presName="parentText" presStyleLbl="node1" presStyleIdx="2" presStyleCnt="3">
        <dgm:presLayoutVars>
          <dgm:chMax val="0"/>
          <dgm:bulletEnabled val="1"/>
        </dgm:presLayoutVars>
      </dgm:prSet>
      <dgm:spPr/>
    </dgm:pt>
  </dgm:ptLst>
  <dgm:cxnLst>
    <dgm:cxn modelId="{73348715-3F4B-4730-A506-41B641623D01}" srcId="{2FB84ABE-0391-4E29-B481-D7008A237DC2}" destId="{B497BD32-B019-4023-A568-BCFEC442E7C5}" srcOrd="0" destOrd="0" parTransId="{6DDB5E7F-3877-48DD-A565-88833FA28F59}" sibTransId="{0B74C680-D40A-4A6F-B745-2ED3DB7B71F5}"/>
    <dgm:cxn modelId="{19D01C1D-C98A-4F11-AB00-0DA42974D38E}" type="presOf" srcId="{5174F685-A958-4E93-B73C-80713CB31132}" destId="{5FAF3669-193C-481E-9178-9675FDA55A1A}" srcOrd="0" destOrd="0" presId="urn:microsoft.com/office/officeart/2005/8/layout/vList2"/>
    <dgm:cxn modelId="{21B03D1E-F59B-4CA4-ACCB-30B73863F525}" type="presOf" srcId="{872A4AF9-A2B5-428C-9C80-E39A6AD10F34}" destId="{5D721BF5-4C20-4B85-BDF6-094A36BE85ED}" srcOrd="0" destOrd="0" presId="urn:microsoft.com/office/officeart/2005/8/layout/vList2"/>
    <dgm:cxn modelId="{E8C7BB63-49FD-437D-89BB-A5A02F563EF4}" srcId="{2FB84ABE-0391-4E29-B481-D7008A237DC2}" destId="{5174F685-A958-4E93-B73C-80713CB31132}" srcOrd="2" destOrd="0" parTransId="{AEBBACAB-6B53-4DE4-9545-4A9A906DB54C}" sibTransId="{B5088FCE-3062-4A14-9138-3EC706EB3BA3}"/>
    <dgm:cxn modelId="{BF1DF46D-32A1-48EF-A91D-01EA044A517F}" type="presOf" srcId="{B497BD32-B019-4023-A568-BCFEC442E7C5}" destId="{7326225E-F102-4983-8ABE-858241210FAC}" srcOrd="0" destOrd="0" presId="urn:microsoft.com/office/officeart/2005/8/layout/vList2"/>
    <dgm:cxn modelId="{055DBA7D-2FBC-4562-A31D-3F58D6681D85}" type="presOf" srcId="{2FB84ABE-0391-4E29-B481-D7008A237DC2}" destId="{8E9EA5BF-54A2-40EB-89BD-F537816A2E26}" srcOrd="0" destOrd="0" presId="urn:microsoft.com/office/officeart/2005/8/layout/vList2"/>
    <dgm:cxn modelId="{7455D485-7E7A-4876-B15C-7E787CF6E120}" srcId="{2FB84ABE-0391-4E29-B481-D7008A237DC2}" destId="{872A4AF9-A2B5-428C-9C80-E39A6AD10F34}" srcOrd="1" destOrd="0" parTransId="{5458C1E1-65EB-4D0D-95D2-3053BB72CA26}" sibTransId="{99A8FA0F-3C76-4E9F-B427-BDBFB0ECC22E}"/>
    <dgm:cxn modelId="{293273EB-F5D1-4F32-A2C7-CDDB8406B6EB}" type="presParOf" srcId="{8E9EA5BF-54A2-40EB-89BD-F537816A2E26}" destId="{7326225E-F102-4983-8ABE-858241210FAC}" srcOrd="0" destOrd="0" presId="urn:microsoft.com/office/officeart/2005/8/layout/vList2"/>
    <dgm:cxn modelId="{F95E8A82-3367-46B7-8E70-3448D5636A53}" type="presParOf" srcId="{8E9EA5BF-54A2-40EB-89BD-F537816A2E26}" destId="{CA05827F-EBDF-4D96-B3F7-A21988FA3279}" srcOrd="1" destOrd="0" presId="urn:microsoft.com/office/officeart/2005/8/layout/vList2"/>
    <dgm:cxn modelId="{869EB34E-D45B-4E74-AED5-70E7F485C804}" type="presParOf" srcId="{8E9EA5BF-54A2-40EB-89BD-F537816A2E26}" destId="{5D721BF5-4C20-4B85-BDF6-094A36BE85ED}" srcOrd="2" destOrd="0" presId="urn:microsoft.com/office/officeart/2005/8/layout/vList2"/>
    <dgm:cxn modelId="{08F0258C-F3DC-4659-81F8-B39F9632CBA1}" type="presParOf" srcId="{8E9EA5BF-54A2-40EB-89BD-F537816A2E26}" destId="{5A5A8627-466F-43E2-BBC9-EAC879FE2B1C}" srcOrd="3" destOrd="0" presId="urn:microsoft.com/office/officeart/2005/8/layout/vList2"/>
    <dgm:cxn modelId="{2CBE00BF-7AE0-4843-A6D4-D70A4D40D7A3}" type="presParOf" srcId="{8E9EA5BF-54A2-40EB-89BD-F537816A2E26}" destId="{5FAF3669-193C-481E-9178-9675FDA55A1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F53129-6A35-4D98-8C03-D254BA1E45EB}" type="doc">
      <dgm:prSet loTypeId="urn:microsoft.com/office/officeart/2005/8/layout/vList4" loCatId="list" qsTypeId="urn:microsoft.com/office/officeart/2005/8/quickstyle/3d3" qsCatId="3D" csTypeId="urn:microsoft.com/office/officeart/2005/8/colors/colorful1" csCatId="colorful" phldr="1"/>
      <dgm:spPr/>
      <dgm:t>
        <a:bodyPr/>
        <a:lstStyle/>
        <a:p>
          <a:endParaRPr lang="en-US"/>
        </a:p>
      </dgm:t>
    </dgm:pt>
    <dgm:pt modelId="{5FA889BE-83C8-4BFA-86E2-2F03D29F55F4}">
      <dgm:prSet phldrT="[Text]"/>
      <dgm:spPr>
        <a:solidFill>
          <a:srgbClr val="008000"/>
        </a:solidFill>
      </dgm:spPr>
      <dgm:t>
        <a:bodyPr/>
        <a:lstStyle/>
        <a:p>
          <a:r>
            <a:rPr lang="en-US" dirty="0"/>
            <a:t>Payment Issues</a:t>
          </a:r>
        </a:p>
      </dgm:t>
    </dgm:pt>
    <dgm:pt modelId="{A17A8F7D-90D6-4A3F-8FA1-2E897F5C4E72}" type="parTrans" cxnId="{F636AB73-C654-47DF-852D-FE87BFE0EC3D}">
      <dgm:prSet/>
      <dgm:spPr/>
      <dgm:t>
        <a:bodyPr/>
        <a:lstStyle/>
        <a:p>
          <a:endParaRPr lang="en-US"/>
        </a:p>
      </dgm:t>
    </dgm:pt>
    <dgm:pt modelId="{66FCFD80-0BF4-4EC2-BA61-CCBE2BF6B722}" type="sibTrans" cxnId="{F636AB73-C654-47DF-852D-FE87BFE0EC3D}">
      <dgm:prSet/>
      <dgm:spPr/>
      <dgm:t>
        <a:bodyPr/>
        <a:lstStyle/>
        <a:p>
          <a:endParaRPr lang="en-US"/>
        </a:p>
      </dgm:t>
    </dgm:pt>
    <dgm:pt modelId="{08EE152D-7378-4841-BCD0-B21B8373C081}">
      <dgm:prSet phldrT="[Text]"/>
      <dgm:spPr>
        <a:solidFill>
          <a:srgbClr val="008000"/>
        </a:solidFill>
      </dgm:spPr>
      <dgm:t>
        <a:bodyPr/>
        <a:lstStyle/>
        <a:p>
          <a:r>
            <a:rPr lang="en-US" dirty="0"/>
            <a:t>Corrective award action will be referred to the RPO </a:t>
          </a:r>
        </a:p>
      </dgm:t>
    </dgm:pt>
    <dgm:pt modelId="{639C7D30-D7A4-4732-AB96-FBFBA4D774BF}" type="parTrans" cxnId="{31FBADBC-9BB7-49E9-BB9A-E373B7EA451D}">
      <dgm:prSet/>
      <dgm:spPr/>
      <dgm:t>
        <a:bodyPr/>
        <a:lstStyle/>
        <a:p>
          <a:endParaRPr lang="en-US"/>
        </a:p>
      </dgm:t>
    </dgm:pt>
    <dgm:pt modelId="{9CDA8850-FF6D-4F92-B5F0-C965F3F4AE24}" type="sibTrans" cxnId="{31FBADBC-9BB7-49E9-BB9A-E373B7EA451D}">
      <dgm:prSet/>
      <dgm:spPr/>
      <dgm:t>
        <a:bodyPr/>
        <a:lstStyle/>
        <a:p>
          <a:endParaRPr lang="en-US"/>
        </a:p>
      </dgm:t>
    </dgm:pt>
    <dgm:pt modelId="{F2DB0AD5-ABDC-4E5B-A372-CB85F95659E6}">
      <dgm:prSet phldrT="[Text]"/>
      <dgm:spPr>
        <a:solidFill>
          <a:srgbClr val="008000"/>
        </a:solidFill>
      </dgm:spPr>
      <dgm:t>
        <a:bodyPr/>
        <a:lstStyle/>
        <a:p>
          <a:r>
            <a:rPr lang="en-US" dirty="0"/>
            <a:t>Initiated by Surveyor or School Certifying Official</a:t>
          </a:r>
        </a:p>
      </dgm:t>
    </dgm:pt>
    <dgm:pt modelId="{6CE83EFB-64D3-4ED5-A752-50B9D4AFF6DD}" type="parTrans" cxnId="{4709CB37-8E83-4AB9-B6B4-9713E77E5D18}">
      <dgm:prSet/>
      <dgm:spPr/>
      <dgm:t>
        <a:bodyPr/>
        <a:lstStyle/>
        <a:p>
          <a:endParaRPr lang="en-US"/>
        </a:p>
      </dgm:t>
    </dgm:pt>
    <dgm:pt modelId="{4C14824F-FE27-44EC-8439-1495DBFF1B51}" type="sibTrans" cxnId="{4709CB37-8E83-4AB9-B6B4-9713E77E5D18}">
      <dgm:prSet/>
      <dgm:spPr/>
      <dgm:t>
        <a:bodyPr/>
        <a:lstStyle/>
        <a:p>
          <a:endParaRPr lang="en-US"/>
        </a:p>
      </dgm:t>
    </dgm:pt>
    <dgm:pt modelId="{C4894B99-C29B-4B21-B77A-DAA675F2A4AB}">
      <dgm:prSet phldrT="[Text]"/>
      <dgm:spPr>
        <a:solidFill>
          <a:srgbClr val="C00000"/>
        </a:solidFill>
      </dgm:spPr>
      <dgm:t>
        <a:bodyPr/>
        <a:lstStyle/>
        <a:p>
          <a:r>
            <a:rPr lang="en-US" dirty="0"/>
            <a:t>Approval Issues</a:t>
          </a:r>
        </a:p>
      </dgm:t>
    </dgm:pt>
    <dgm:pt modelId="{0D50FB32-63A9-4B32-B7CD-F4A5967BB220}" type="parTrans" cxnId="{0D7632CD-BC65-45EE-B886-3CE5D4C5CE81}">
      <dgm:prSet/>
      <dgm:spPr/>
      <dgm:t>
        <a:bodyPr/>
        <a:lstStyle/>
        <a:p>
          <a:endParaRPr lang="en-US"/>
        </a:p>
      </dgm:t>
    </dgm:pt>
    <dgm:pt modelId="{29A93BA1-A58E-4FFA-8AE0-B13DCADB08E8}" type="sibTrans" cxnId="{0D7632CD-BC65-45EE-B886-3CE5D4C5CE81}">
      <dgm:prSet/>
      <dgm:spPr/>
      <dgm:t>
        <a:bodyPr/>
        <a:lstStyle/>
        <a:p>
          <a:endParaRPr lang="en-US"/>
        </a:p>
      </dgm:t>
    </dgm:pt>
    <dgm:pt modelId="{0E40AC3F-CC9F-4C62-A61A-7F796AD7BD27}">
      <dgm:prSet phldrT="[Text]"/>
      <dgm:spPr>
        <a:solidFill>
          <a:srgbClr val="C00000"/>
        </a:solidFill>
      </dgm:spPr>
      <dgm:t>
        <a:bodyPr/>
        <a:lstStyle/>
        <a:p>
          <a:r>
            <a:rPr lang="en-US" dirty="0"/>
            <a:t>State Approving Agency jurisdiction </a:t>
          </a:r>
        </a:p>
      </dgm:t>
    </dgm:pt>
    <dgm:pt modelId="{70949630-443E-4CDA-A9C3-57B52495DC65}" type="parTrans" cxnId="{CA4A3D23-9C2C-418E-A4F4-63F8A629094B}">
      <dgm:prSet/>
      <dgm:spPr/>
      <dgm:t>
        <a:bodyPr/>
        <a:lstStyle/>
        <a:p>
          <a:endParaRPr lang="en-US"/>
        </a:p>
      </dgm:t>
    </dgm:pt>
    <dgm:pt modelId="{C2109307-75FA-4B3D-A553-C90A3E79CA69}" type="sibTrans" cxnId="{CA4A3D23-9C2C-418E-A4F4-63F8A629094B}">
      <dgm:prSet/>
      <dgm:spPr/>
      <dgm:t>
        <a:bodyPr/>
        <a:lstStyle/>
        <a:p>
          <a:endParaRPr lang="en-US"/>
        </a:p>
      </dgm:t>
    </dgm:pt>
    <dgm:pt modelId="{77DFD281-2E69-49B1-8C8B-EE3FDF2FC86B}">
      <dgm:prSet phldrT="[Text]"/>
      <dgm:spPr>
        <a:solidFill>
          <a:srgbClr val="C00000"/>
        </a:solidFill>
      </dgm:spPr>
      <dgm:t>
        <a:bodyPr/>
        <a:lstStyle/>
        <a:p>
          <a:r>
            <a:rPr lang="en-US" dirty="0"/>
            <a:t>SAA will take action involving approval issues </a:t>
          </a:r>
        </a:p>
      </dgm:t>
    </dgm:pt>
    <dgm:pt modelId="{60A76012-6AD2-4C27-BFA9-416CD6254DF9}" type="parTrans" cxnId="{42AE53C9-AC81-4083-BF0E-5202A73ECED5}">
      <dgm:prSet/>
      <dgm:spPr/>
      <dgm:t>
        <a:bodyPr/>
        <a:lstStyle/>
        <a:p>
          <a:endParaRPr lang="en-US"/>
        </a:p>
      </dgm:t>
    </dgm:pt>
    <dgm:pt modelId="{A74B0821-3533-4E90-A4C8-D1D441BD3FE0}" type="sibTrans" cxnId="{42AE53C9-AC81-4083-BF0E-5202A73ECED5}">
      <dgm:prSet/>
      <dgm:spPr/>
      <dgm:t>
        <a:bodyPr/>
        <a:lstStyle/>
        <a:p>
          <a:endParaRPr lang="en-US"/>
        </a:p>
      </dgm:t>
    </dgm:pt>
    <dgm:pt modelId="{3295BD2D-B538-4099-A1BF-6835F872E0C6}">
      <dgm:prSet phldrT="[Text]"/>
      <dgm:spPr>
        <a:solidFill>
          <a:schemeClr val="accent4">
            <a:lumMod val="75000"/>
          </a:schemeClr>
        </a:solidFill>
      </dgm:spPr>
      <dgm:t>
        <a:bodyPr/>
        <a:lstStyle/>
        <a:p>
          <a:r>
            <a:rPr lang="en-US" dirty="0"/>
            <a:t>Other Issues</a:t>
          </a:r>
        </a:p>
      </dgm:t>
    </dgm:pt>
    <dgm:pt modelId="{BB9784D2-2634-4883-9A84-DAA3D0D19537}" type="parTrans" cxnId="{57908474-D16E-489B-856D-F279323E2073}">
      <dgm:prSet/>
      <dgm:spPr/>
      <dgm:t>
        <a:bodyPr/>
        <a:lstStyle/>
        <a:p>
          <a:endParaRPr lang="en-US"/>
        </a:p>
      </dgm:t>
    </dgm:pt>
    <dgm:pt modelId="{B2565769-1882-4C57-88B2-4E3614C8F82A}" type="sibTrans" cxnId="{57908474-D16E-489B-856D-F279323E2073}">
      <dgm:prSet/>
      <dgm:spPr/>
      <dgm:t>
        <a:bodyPr/>
        <a:lstStyle/>
        <a:p>
          <a:endParaRPr lang="en-US"/>
        </a:p>
      </dgm:t>
    </dgm:pt>
    <dgm:pt modelId="{7CF633D5-7937-458F-AA10-344CAA40464C}">
      <dgm:prSet phldrT="[Text]"/>
      <dgm:spPr>
        <a:solidFill>
          <a:schemeClr val="accent4">
            <a:lumMod val="75000"/>
          </a:schemeClr>
        </a:solidFill>
      </dgm:spPr>
      <dgm:t>
        <a:bodyPr/>
        <a:lstStyle/>
        <a:p>
          <a:r>
            <a:rPr lang="en-US" dirty="0"/>
            <a:t>ELR has jurisdiction of issues involving 85/15%</a:t>
          </a:r>
        </a:p>
      </dgm:t>
    </dgm:pt>
    <dgm:pt modelId="{3F43A2F9-86D2-4D63-BC37-6163570E5410}" type="parTrans" cxnId="{27991FA7-2E89-496F-B411-1FFAE5167527}">
      <dgm:prSet/>
      <dgm:spPr/>
      <dgm:t>
        <a:bodyPr/>
        <a:lstStyle/>
        <a:p>
          <a:endParaRPr lang="en-US"/>
        </a:p>
      </dgm:t>
    </dgm:pt>
    <dgm:pt modelId="{22DBE291-A84E-4B58-9CB0-5263228D9136}" type="sibTrans" cxnId="{27991FA7-2E89-496F-B411-1FFAE5167527}">
      <dgm:prSet/>
      <dgm:spPr/>
      <dgm:t>
        <a:bodyPr/>
        <a:lstStyle/>
        <a:p>
          <a:endParaRPr lang="en-US"/>
        </a:p>
      </dgm:t>
    </dgm:pt>
    <dgm:pt modelId="{931FDB1F-5811-462A-AC9C-F90EB378E270}">
      <dgm:prSet phldrT="[Text]"/>
      <dgm:spPr>
        <a:solidFill>
          <a:schemeClr val="accent4">
            <a:lumMod val="75000"/>
          </a:schemeClr>
        </a:solidFill>
      </dgm:spPr>
      <dgm:t>
        <a:bodyPr/>
        <a:lstStyle/>
        <a:p>
          <a:r>
            <a:rPr lang="en-US" dirty="0"/>
            <a:t>If WEAMS needs to be updated, the issue will be referred to ELR</a:t>
          </a:r>
        </a:p>
      </dgm:t>
    </dgm:pt>
    <dgm:pt modelId="{35F67999-E1B9-4AB1-8F06-123B6F086C81}" type="parTrans" cxnId="{646593E8-E231-4086-A239-0AE6AA80A515}">
      <dgm:prSet/>
      <dgm:spPr/>
      <dgm:t>
        <a:bodyPr/>
        <a:lstStyle/>
        <a:p>
          <a:endParaRPr lang="en-US"/>
        </a:p>
      </dgm:t>
    </dgm:pt>
    <dgm:pt modelId="{A718A755-5BE7-4351-8D1E-9AC55FFEB296}" type="sibTrans" cxnId="{646593E8-E231-4086-A239-0AE6AA80A515}">
      <dgm:prSet/>
      <dgm:spPr/>
      <dgm:t>
        <a:bodyPr/>
        <a:lstStyle/>
        <a:p>
          <a:endParaRPr lang="en-US"/>
        </a:p>
      </dgm:t>
    </dgm:pt>
    <dgm:pt modelId="{9E16B93E-A2B2-4056-8B95-C228886A5DDF}" type="pres">
      <dgm:prSet presAssocID="{8BF53129-6A35-4D98-8C03-D254BA1E45EB}" presName="linear" presStyleCnt="0">
        <dgm:presLayoutVars>
          <dgm:dir/>
          <dgm:resizeHandles val="exact"/>
        </dgm:presLayoutVars>
      </dgm:prSet>
      <dgm:spPr/>
    </dgm:pt>
    <dgm:pt modelId="{E49A1FA4-14CC-4468-B7E7-9FEA524FF096}" type="pres">
      <dgm:prSet presAssocID="{5FA889BE-83C8-4BFA-86E2-2F03D29F55F4}" presName="comp" presStyleCnt="0"/>
      <dgm:spPr/>
    </dgm:pt>
    <dgm:pt modelId="{FCB9CE01-BC65-43D4-BD25-64FC1768BAC4}" type="pres">
      <dgm:prSet presAssocID="{5FA889BE-83C8-4BFA-86E2-2F03D29F55F4}" presName="box" presStyleLbl="node1" presStyleIdx="0" presStyleCnt="3"/>
      <dgm:spPr/>
    </dgm:pt>
    <dgm:pt modelId="{621F5FA9-1364-40BC-862D-1676FB70B195}" type="pres">
      <dgm:prSet presAssocID="{5FA889BE-83C8-4BFA-86E2-2F03D29F55F4}" presName="img" presStyleLbl="fgImgPlace1" presStyleIdx="0" presStyleCnt="3"/>
      <dgm:spPr>
        <a:blipFill rotWithShape="1">
          <a:blip xmlns:r="http://schemas.openxmlformats.org/officeDocument/2006/relationships" r:embed="rId1"/>
          <a:stretch>
            <a:fillRect/>
          </a:stretch>
        </a:blipFill>
      </dgm:spPr>
    </dgm:pt>
    <dgm:pt modelId="{C89779BC-3B1C-4B57-A1B0-DC77FF4CC5D2}" type="pres">
      <dgm:prSet presAssocID="{5FA889BE-83C8-4BFA-86E2-2F03D29F55F4}" presName="text" presStyleLbl="node1" presStyleIdx="0" presStyleCnt="3">
        <dgm:presLayoutVars>
          <dgm:bulletEnabled val="1"/>
        </dgm:presLayoutVars>
      </dgm:prSet>
      <dgm:spPr/>
    </dgm:pt>
    <dgm:pt modelId="{78301F1B-F676-4928-83E4-7F106F2A9075}" type="pres">
      <dgm:prSet presAssocID="{66FCFD80-0BF4-4EC2-BA61-CCBE2BF6B722}" presName="spacer" presStyleCnt="0"/>
      <dgm:spPr/>
    </dgm:pt>
    <dgm:pt modelId="{8EE22F9F-1513-418D-8FBE-F8D3665C2BED}" type="pres">
      <dgm:prSet presAssocID="{C4894B99-C29B-4B21-B77A-DAA675F2A4AB}" presName="comp" presStyleCnt="0"/>
      <dgm:spPr/>
    </dgm:pt>
    <dgm:pt modelId="{7210FE74-A855-44AA-8B46-51695AA79C21}" type="pres">
      <dgm:prSet presAssocID="{C4894B99-C29B-4B21-B77A-DAA675F2A4AB}" presName="box" presStyleLbl="node1" presStyleIdx="1" presStyleCnt="3"/>
      <dgm:spPr/>
    </dgm:pt>
    <dgm:pt modelId="{7091F581-7BCA-4CDA-BBBF-13022F175FBC}" type="pres">
      <dgm:prSet presAssocID="{C4894B99-C29B-4B21-B77A-DAA675F2A4AB}" presName="img" presStyleLbl="fgImgPlace1" presStyleIdx="1" presStyleCnt="3" custAng="0" custLinFactNeighborX="932" custLinFactNeighborY="0"/>
      <dgm:spPr>
        <a:blipFill rotWithShape="1">
          <a:blip xmlns:r="http://schemas.openxmlformats.org/officeDocument/2006/relationships" r:embed="rId2"/>
          <a:stretch>
            <a:fillRect/>
          </a:stretch>
        </a:blipFill>
      </dgm:spPr>
    </dgm:pt>
    <dgm:pt modelId="{AC44592A-A549-4D49-AC7F-12210895A103}" type="pres">
      <dgm:prSet presAssocID="{C4894B99-C29B-4B21-B77A-DAA675F2A4AB}" presName="text" presStyleLbl="node1" presStyleIdx="1" presStyleCnt="3">
        <dgm:presLayoutVars>
          <dgm:bulletEnabled val="1"/>
        </dgm:presLayoutVars>
      </dgm:prSet>
      <dgm:spPr/>
    </dgm:pt>
    <dgm:pt modelId="{03D907D8-0468-415A-AD09-E0D7EFE2B131}" type="pres">
      <dgm:prSet presAssocID="{29A93BA1-A58E-4FFA-8AE0-B13DCADB08E8}" presName="spacer" presStyleCnt="0"/>
      <dgm:spPr/>
    </dgm:pt>
    <dgm:pt modelId="{0F0CF2FC-76C3-4057-8E78-D8B0AD72DADB}" type="pres">
      <dgm:prSet presAssocID="{3295BD2D-B538-4099-A1BF-6835F872E0C6}" presName="comp" presStyleCnt="0"/>
      <dgm:spPr/>
    </dgm:pt>
    <dgm:pt modelId="{1C138B45-CFD6-4F2A-AF54-8958C271FCFB}" type="pres">
      <dgm:prSet presAssocID="{3295BD2D-B538-4099-A1BF-6835F872E0C6}" presName="box" presStyleLbl="node1" presStyleIdx="2" presStyleCnt="3"/>
      <dgm:spPr/>
    </dgm:pt>
    <dgm:pt modelId="{939BB060-39DC-4924-94F5-58C33EC8C0F2}" type="pres">
      <dgm:prSet presAssocID="{3295BD2D-B538-4099-A1BF-6835F872E0C6}" presName="img" presStyleLbl="fgImgPlace1" presStyleIdx="2" presStyleCnt="3"/>
      <dgm:spPr>
        <a:blipFill rotWithShape="1">
          <a:blip xmlns:r="http://schemas.openxmlformats.org/officeDocument/2006/relationships" r:embed="rId3"/>
          <a:stretch>
            <a:fillRect/>
          </a:stretch>
        </a:blipFill>
      </dgm:spPr>
    </dgm:pt>
    <dgm:pt modelId="{5C93841E-6495-42C6-8307-05A68C375FC2}" type="pres">
      <dgm:prSet presAssocID="{3295BD2D-B538-4099-A1BF-6835F872E0C6}" presName="text" presStyleLbl="node1" presStyleIdx="2" presStyleCnt="3">
        <dgm:presLayoutVars>
          <dgm:bulletEnabled val="1"/>
        </dgm:presLayoutVars>
      </dgm:prSet>
      <dgm:spPr/>
    </dgm:pt>
  </dgm:ptLst>
  <dgm:cxnLst>
    <dgm:cxn modelId="{5AF92309-B614-49C2-987B-4B1BB532AB4C}" type="presOf" srcId="{931FDB1F-5811-462A-AC9C-F90EB378E270}" destId="{5C93841E-6495-42C6-8307-05A68C375FC2}" srcOrd="1" destOrd="2" presId="urn:microsoft.com/office/officeart/2005/8/layout/vList4"/>
    <dgm:cxn modelId="{CEC6B51A-9517-454C-A220-0D2F8961905A}" type="presOf" srcId="{0E40AC3F-CC9F-4C62-A61A-7F796AD7BD27}" destId="{7210FE74-A855-44AA-8B46-51695AA79C21}" srcOrd="0" destOrd="1" presId="urn:microsoft.com/office/officeart/2005/8/layout/vList4"/>
    <dgm:cxn modelId="{CA4A3D23-9C2C-418E-A4F4-63F8A629094B}" srcId="{C4894B99-C29B-4B21-B77A-DAA675F2A4AB}" destId="{0E40AC3F-CC9F-4C62-A61A-7F796AD7BD27}" srcOrd="0" destOrd="0" parTransId="{70949630-443E-4CDA-A9C3-57B52495DC65}" sibTransId="{C2109307-75FA-4B3D-A553-C90A3E79CA69}"/>
    <dgm:cxn modelId="{2024E426-0EE5-41A9-9CF9-EE5041F855AA}" type="presOf" srcId="{931FDB1F-5811-462A-AC9C-F90EB378E270}" destId="{1C138B45-CFD6-4F2A-AF54-8958C271FCFB}" srcOrd="0" destOrd="2" presId="urn:microsoft.com/office/officeart/2005/8/layout/vList4"/>
    <dgm:cxn modelId="{4709CB37-8E83-4AB9-B6B4-9713E77E5D18}" srcId="{5FA889BE-83C8-4BFA-86E2-2F03D29F55F4}" destId="{F2DB0AD5-ABDC-4E5B-A372-CB85F95659E6}" srcOrd="1" destOrd="0" parTransId="{6CE83EFB-64D3-4ED5-A752-50B9D4AFF6DD}" sibTransId="{4C14824F-FE27-44EC-8439-1495DBFF1B51}"/>
    <dgm:cxn modelId="{7C5FD23A-66B6-4313-AFA1-80E26919CC00}" type="presOf" srcId="{F2DB0AD5-ABDC-4E5B-A372-CB85F95659E6}" destId="{FCB9CE01-BC65-43D4-BD25-64FC1768BAC4}" srcOrd="0" destOrd="2" presId="urn:microsoft.com/office/officeart/2005/8/layout/vList4"/>
    <dgm:cxn modelId="{F04A0442-E0C6-4B93-8D65-2FAD951D4F8E}" type="presOf" srcId="{08EE152D-7378-4841-BCD0-B21B8373C081}" destId="{C89779BC-3B1C-4B57-A1B0-DC77FF4CC5D2}" srcOrd="1" destOrd="1" presId="urn:microsoft.com/office/officeart/2005/8/layout/vList4"/>
    <dgm:cxn modelId="{E119A045-E986-4D2E-A17E-50CCCBD2632C}" type="presOf" srcId="{77DFD281-2E69-49B1-8C8B-EE3FDF2FC86B}" destId="{7210FE74-A855-44AA-8B46-51695AA79C21}" srcOrd="0" destOrd="2" presId="urn:microsoft.com/office/officeart/2005/8/layout/vList4"/>
    <dgm:cxn modelId="{5094BE46-8FA4-4478-AF8B-2EE0F40EA2A3}" type="presOf" srcId="{7CF633D5-7937-458F-AA10-344CAA40464C}" destId="{1C138B45-CFD6-4F2A-AF54-8958C271FCFB}" srcOrd="0" destOrd="1" presId="urn:microsoft.com/office/officeart/2005/8/layout/vList4"/>
    <dgm:cxn modelId="{23775368-7C9F-4829-A8D8-05916CD6A4F1}" type="presOf" srcId="{8BF53129-6A35-4D98-8C03-D254BA1E45EB}" destId="{9E16B93E-A2B2-4056-8B95-C228886A5DDF}" srcOrd="0" destOrd="0" presId="urn:microsoft.com/office/officeart/2005/8/layout/vList4"/>
    <dgm:cxn modelId="{0D614C4E-F0A6-4AAB-86F1-61288E1ABF85}" type="presOf" srcId="{3295BD2D-B538-4099-A1BF-6835F872E0C6}" destId="{1C138B45-CFD6-4F2A-AF54-8958C271FCFB}" srcOrd="0" destOrd="0" presId="urn:microsoft.com/office/officeart/2005/8/layout/vList4"/>
    <dgm:cxn modelId="{F796CA6F-66B8-4253-BA9D-6E7268F5F6FD}" type="presOf" srcId="{3295BD2D-B538-4099-A1BF-6835F872E0C6}" destId="{5C93841E-6495-42C6-8307-05A68C375FC2}" srcOrd="1" destOrd="0" presId="urn:microsoft.com/office/officeart/2005/8/layout/vList4"/>
    <dgm:cxn modelId="{35FFFB4F-1F4E-4F56-96F4-AD4EE0F0B058}" type="presOf" srcId="{0E40AC3F-CC9F-4C62-A61A-7F796AD7BD27}" destId="{AC44592A-A549-4D49-AC7F-12210895A103}" srcOrd="1" destOrd="1" presId="urn:microsoft.com/office/officeart/2005/8/layout/vList4"/>
    <dgm:cxn modelId="{F636AB73-C654-47DF-852D-FE87BFE0EC3D}" srcId="{8BF53129-6A35-4D98-8C03-D254BA1E45EB}" destId="{5FA889BE-83C8-4BFA-86E2-2F03D29F55F4}" srcOrd="0" destOrd="0" parTransId="{A17A8F7D-90D6-4A3F-8FA1-2E897F5C4E72}" sibTransId="{66FCFD80-0BF4-4EC2-BA61-CCBE2BF6B722}"/>
    <dgm:cxn modelId="{EB9DBF53-3CEE-44B9-ABE5-8D35DE5FBF61}" type="presOf" srcId="{08EE152D-7378-4841-BCD0-B21B8373C081}" destId="{FCB9CE01-BC65-43D4-BD25-64FC1768BAC4}" srcOrd="0" destOrd="1" presId="urn:microsoft.com/office/officeart/2005/8/layout/vList4"/>
    <dgm:cxn modelId="{57908474-D16E-489B-856D-F279323E2073}" srcId="{8BF53129-6A35-4D98-8C03-D254BA1E45EB}" destId="{3295BD2D-B538-4099-A1BF-6835F872E0C6}" srcOrd="2" destOrd="0" parTransId="{BB9784D2-2634-4883-9A84-DAA3D0D19537}" sibTransId="{B2565769-1882-4C57-88B2-4E3614C8F82A}"/>
    <dgm:cxn modelId="{D5927E84-1A28-4B5C-BA3A-105FFE5C2A49}" type="presOf" srcId="{7CF633D5-7937-458F-AA10-344CAA40464C}" destId="{5C93841E-6495-42C6-8307-05A68C375FC2}" srcOrd="1" destOrd="1" presId="urn:microsoft.com/office/officeart/2005/8/layout/vList4"/>
    <dgm:cxn modelId="{3AD0108D-7DB3-49D1-98DE-1CFF694C359A}" type="presOf" srcId="{5FA889BE-83C8-4BFA-86E2-2F03D29F55F4}" destId="{C89779BC-3B1C-4B57-A1B0-DC77FF4CC5D2}" srcOrd="1" destOrd="0" presId="urn:microsoft.com/office/officeart/2005/8/layout/vList4"/>
    <dgm:cxn modelId="{27991FA7-2E89-496F-B411-1FFAE5167527}" srcId="{3295BD2D-B538-4099-A1BF-6835F872E0C6}" destId="{7CF633D5-7937-458F-AA10-344CAA40464C}" srcOrd="0" destOrd="0" parTransId="{3F43A2F9-86D2-4D63-BC37-6163570E5410}" sibTransId="{22DBE291-A84E-4B58-9CB0-5263228D9136}"/>
    <dgm:cxn modelId="{63C790B4-EC2E-4075-858D-158ACF172C70}" type="presOf" srcId="{C4894B99-C29B-4B21-B77A-DAA675F2A4AB}" destId="{AC44592A-A549-4D49-AC7F-12210895A103}" srcOrd="1" destOrd="0" presId="urn:microsoft.com/office/officeart/2005/8/layout/vList4"/>
    <dgm:cxn modelId="{31FBADBC-9BB7-49E9-BB9A-E373B7EA451D}" srcId="{5FA889BE-83C8-4BFA-86E2-2F03D29F55F4}" destId="{08EE152D-7378-4841-BCD0-B21B8373C081}" srcOrd="0" destOrd="0" parTransId="{639C7D30-D7A4-4732-AB96-FBFBA4D774BF}" sibTransId="{9CDA8850-FF6D-4F92-B5F0-C965F3F4AE24}"/>
    <dgm:cxn modelId="{EAC730C3-A83D-4FB1-9230-7078A1EFDB85}" type="presOf" srcId="{F2DB0AD5-ABDC-4E5B-A372-CB85F95659E6}" destId="{C89779BC-3B1C-4B57-A1B0-DC77FF4CC5D2}" srcOrd="1" destOrd="2" presId="urn:microsoft.com/office/officeart/2005/8/layout/vList4"/>
    <dgm:cxn modelId="{42AE53C9-AC81-4083-BF0E-5202A73ECED5}" srcId="{C4894B99-C29B-4B21-B77A-DAA675F2A4AB}" destId="{77DFD281-2E69-49B1-8C8B-EE3FDF2FC86B}" srcOrd="1" destOrd="0" parTransId="{60A76012-6AD2-4C27-BFA9-416CD6254DF9}" sibTransId="{A74B0821-3533-4E90-A4C8-D1D441BD3FE0}"/>
    <dgm:cxn modelId="{0D7632CD-BC65-45EE-B886-3CE5D4C5CE81}" srcId="{8BF53129-6A35-4D98-8C03-D254BA1E45EB}" destId="{C4894B99-C29B-4B21-B77A-DAA675F2A4AB}" srcOrd="1" destOrd="0" parTransId="{0D50FB32-63A9-4B32-B7CD-F4A5967BB220}" sibTransId="{29A93BA1-A58E-4FFA-8AE0-B13DCADB08E8}"/>
    <dgm:cxn modelId="{BCBF8ECD-7FDE-43BD-8A3A-A378DF340D64}" type="presOf" srcId="{77DFD281-2E69-49B1-8C8B-EE3FDF2FC86B}" destId="{AC44592A-A549-4D49-AC7F-12210895A103}" srcOrd="1" destOrd="2" presId="urn:microsoft.com/office/officeart/2005/8/layout/vList4"/>
    <dgm:cxn modelId="{646593E8-E231-4086-A239-0AE6AA80A515}" srcId="{3295BD2D-B538-4099-A1BF-6835F872E0C6}" destId="{931FDB1F-5811-462A-AC9C-F90EB378E270}" srcOrd="1" destOrd="0" parTransId="{35F67999-E1B9-4AB1-8F06-123B6F086C81}" sibTransId="{A718A755-5BE7-4351-8D1E-9AC55FFEB296}"/>
    <dgm:cxn modelId="{925850F2-FD1B-41D9-9F71-05DE7052A962}" type="presOf" srcId="{5FA889BE-83C8-4BFA-86E2-2F03D29F55F4}" destId="{FCB9CE01-BC65-43D4-BD25-64FC1768BAC4}" srcOrd="0" destOrd="0" presId="urn:microsoft.com/office/officeart/2005/8/layout/vList4"/>
    <dgm:cxn modelId="{1DC710F7-0F6D-4223-80B0-D1371A913424}" type="presOf" srcId="{C4894B99-C29B-4B21-B77A-DAA675F2A4AB}" destId="{7210FE74-A855-44AA-8B46-51695AA79C21}" srcOrd="0" destOrd="0" presId="urn:microsoft.com/office/officeart/2005/8/layout/vList4"/>
    <dgm:cxn modelId="{499D2C64-81F2-4D39-BB0C-C21FC347D95F}" type="presParOf" srcId="{9E16B93E-A2B2-4056-8B95-C228886A5DDF}" destId="{E49A1FA4-14CC-4468-B7E7-9FEA524FF096}" srcOrd="0" destOrd="0" presId="urn:microsoft.com/office/officeart/2005/8/layout/vList4"/>
    <dgm:cxn modelId="{FCB80C09-A130-4C05-AB3D-8B06F9784B4B}" type="presParOf" srcId="{E49A1FA4-14CC-4468-B7E7-9FEA524FF096}" destId="{FCB9CE01-BC65-43D4-BD25-64FC1768BAC4}" srcOrd="0" destOrd="0" presId="urn:microsoft.com/office/officeart/2005/8/layout/vList4"/>
    <dgm:cxn modelId="{2D1018EE-802F-4F69-A38C-8286F4826897}" type="presParOf" srcId="{E49A1FA4-14CC-4468-B7E7-9FEA524FF096}" destId="{621F5FA9-1364-40BC-862D-1676FB70B195}" srcOrd="1" destOrd="0" presId="urn:microsoft.com/office/officeart/2005/8/layout/vList4"/>
    <dgm:cxn modelId="{41EB991F-130D-448D-81D8-3744999C19B9}" type="presParOf" srcId="{E49A1FA4-14CC-4468-B7E7-9FEA524FF096}" destId="{C89779BC-3B1C-4B57-A1B0-DC77FF4CC5D2}" srcOrd="2" destOrd="0" presId="urn:microsoft.com/office/officeart/2005/8/layout/vList4"/>
    <dgm:cxn modelId="{76992283-DFD5-4C0E-910A-F3A25124DB12}" type="presParOf" srcId="{9E16B93E-A2B2-4056-8B95-C228886A5DDF}" destId="{78301F1B-F676-4928-83E4-7F106F2A9075}" srcOrd="1" destOrd="0" presId="urn:microsoft.com/office/officeart/2005/8/layout/vList4"/>
    <dgm:cxn modelId="{F6777E3E-16AD-4B7E-8517-E534865E37FB}" type="presParOf" srcId="{9E16B93E-A2B2-4056-8B95-C228886A5DDF}" destId="{8EE22F9F-1513-418D-8FBE-F8D3665C2BED}" srcOrd="2" destOrd="0" presId="urn:microsoft.com/office/officeart/2005/8/layout/vList4"/>
    <dgm:cxn modelId="{394C8432-DCE6-4D3B-9A3C-F5DB5DC2631B}" type="presParOf" srcId="{8EE22F9F-1513-418D-8FBE-F8D3665C2BED}" destId="{7210FE74-A855-44AA-8B46-51695AA79C21}" srcOrd="0" destOrd="0" presId="urn:microsoft.com/office/officeart/2005/8/layout/vList4"/>
    <dgm:cxn modelId="{7DC3B080-E492-4966-AF97-ECE42CCB8679}" type="presParOf" srcId="{8EE22F9F-1513-418D-8FBE-F8D3665C2BED}" destId="{7091F581-7BCA-4CDA-BBBF-13022F175FBC}" srcOrd="1" destOrd="0" presId="urn:microsoft.com/office/officeart/2005/8/layout/vList4"/>
    <dgm:cxn modelId="{A6CF6C5A-F2BD-46C3-8FAB-11F660B1D066}" type="presParOf" srcId="{8EE22F9F-1513-418D-8FBE-F8D3665C2BED}" destId="{AC44592A-A549-4D49-AC7F-12210895A103}" srcOrd="2" destOrd="0" presId="urn:microsoft.com/office/officeart/2005/8/layout/vList4"/>
    <dgm:cxn modelId="{C700BB1C-136C-4D00-9683-CD3A632E2C87}" type="presParOf" srcId="{9E16B93E-A2B2-4056-8B95-C228886A5DDF}" destId="{03D907D8-0468-415A-AD09-E0D7EFE2B131}" srcOrd="3" destOrd="0" presId="urn:microsoft.com/office/officeart/2005/8/layout/vList4"/>
    <dgm:cxn modelId="{4722BA8A-D608-4CDB-815A-9E3ECBF5F835}" type="presParOf" srcId="{9E16B93E-A2B2-4056-8B95-C228886A5DDF}" destId="{0F0CF2FC-76C3-4057-8E78-D8B0AD72DADB}" srcOrd="4" destOrd="0" presId="urn:microsoft.com/office/officeart/2005/8/layout/vList4"/>
    <dgm:cxn modelId="{CAC2C651-CAEF-4E38-A235-BA8010F754CC}" type="presParOf" srcId="{0F0CF2FC-76C3-4057-8E78-D8B0AD72DADB}" destId="{1C138B45-CFD6-4F2A-AF54-8958C271FCFB}" srcOrd="0" destOrd="0" presId="urn:microsoft.com/office/officeart/2005/8/layout/vList4"/>
    <dgm:cxn modelId="{A8EDE44D-2F47-41F6-BC97-8A0B4AC6EA51}" type="presParOf" srcId="{0F0CF2FC-76C3-4057-8E78-D8B0AD72DADB}" destId="{939BB060-39DC-4924-94F5-58C33EC8C0F2}" srcOrd="1" destOrd="0" presId="urn:microsoft.com/office/officeart/2005/8/layout/vList4"/>
    <dgm:cxn modelId="{3515B148-E0D4-446B-AE4B-D715BFB5BB8B}" type="presParOf" srcId="{0F0CF2FC-76C3-4057-8E78-D8B0AD72DADB}" destId="{5C93841E-6495-42C6-8307-05A68C375FC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F53129-6A35-4D98-8C03-D254BA1E45EB}" type="doc">
      <dgm:prSet loTypeId="urn:microsoft.com/office/officeart/2005/8/layout/vList4" loCatId="list" qsTypeId="urn:microsoft.com/office/officeart/2005/8/quickstyle/3d3" qsCatId="3D" csTypeId="urn:microsoft.com/office/officeart/2005/8/colors/colorful1" csCatId="colorful" phldr="1"/>
      <dgm:spPr/>
      <dgm:t>
        <a:bodyPr/>
        <a:lstStyle/>
        <a:p>
          <a:endParaRPr lang="en-US"/>
        </a:p>
      </dgm:t>
    </dgm:pt>
    <dgm:pt modelId="{5FA889BE-83C8-4BFA-86E2-2F03D29F55F4}">
      <dgm:prSet phldrT="[Text]"/>
      <dgm:spPr>
        <a:solidFill>
          <a:srgbClr val="008000"/>
        </a:solidFill>
      </dgm:spPr>
      <dgm:t>
        <a:bodyPr/>
        <a:lstStyle/>
        <a:p>
          <a:r>
            <a:rPr lang="en-US" dirty="0"/>
            <a:t>Payment Issues</a:t>
          </a:r>
        </a:p>
      </dgm:t>
    </dgm:pt>
    <dgm:pt modelId="{A17A8F7D-90D6-4A3F-8FA1-2E897F5C4E72}" type="parTrans" cxnId="{F636AB73-C654-47DF-852D-FE87BFE0EC3D}">
      <dgm:prSet/>
      <dgm:spPr/>
      <dgm:t>
        <a:bodyPr/>
        <a:lstStyle/>
        <a:p>
          <a:endParaRPr lang="en-US"/>
        </a:p>
      </dgm:t>
    </dgm:pt>
    <dgm:pt modelId="{66FCFD80-0BF4-4EC2-BA61-CCBE2BF6B722}" type="sibTrans" cxnId="{F636AB73-C654-47DF-852D-FE87BFE0EC3D}">
      <dgm:prSet/>
      <dgm:spPr/>
      <dgm:t>
        <a:bodyPr/>
        <a:lstStyle/>
        <a:p>
          <a:endParaRPr lang="en-US"/>
        </a:p>
      </dgm:t>
    </dgm:pt>
    <dgm:pt modelId="{08EE152D-7378-4841-BCD0-B21B8373C081}">
      <dgm:prSet phldrT="[Text]"/>
      <dgm:spPr>
        <a:solidFill>
          <a:srgbClr val="008000"/>
        </a:solidFill>
      </dgm:spPr>
      <dgm:t>
        <a:bodyPr/>
        <a:lstStyle/>
        <a:p>
          <a:r>
            <a:rPr lang="en-US" dirty="0"/>
            <a:t>Corrective award action will be referred to the RPO </a:t>
          </a:r>
        </a:p>
      </dgm:t>
    </dgm:pt>
    <dgm:pt modelId="{639C7D30-D7A4-4732-AB96-FBFBA4D774BF}" type="parTrans" cxnId="{31FBADBC-9BB7-49E9-BB9A-E373B7EA451D}">
      <dgm:prSet/>
      <dgm:spPr/>
      <dgm:t>
        <a:bodyPr/>
        <a:lstStyle/>
        <a:p>
          <a:endParaRPr lang="en-US"/>
        </a:p>
      </dgm:t>
    </dgm:pt>
    <dgm:pt modelId="{9CDA8850-FF6D-4F92-B5F0-C965F3F4AE24}" type="sibTrans" cxnId="{31FBADBC-9BB7-49E9-BB9A-E373B7EA451D}">
      <dgm:prSet/>
      <dgm:spPr/>
      <dgm:t>
        <a:bodyPr/>
        <a:lstStyle/>
        <a:p>
          <a:endParaRPr lang="en-US"/>
        </a:p>
      </dgm:t>
    </dgm:pt>
    <dgm:pt modelId="{F2DB0AD5-ABDC-4E5B-A372-CB85F95659E6}">
      <dgm:prSet phldrT="[Text]"/>
      <dgm:spPr>
        <a:solidFill>
          <a:srgbClr val="008000"/>
        </a:solidFill>
      </dgm:spPr>
      <dgm:t>
        <a:bodyPr/>
        <a:lstStyle/>
        <a:p>
          <a:r>
            <a:rPr lang="en-US" dirty="0"/>
            <a:t>Initiated by Surveyor or School Certifying Official</a:t>
          </a:r>
        </a:p>
      </dgm:t>
    </dgm:pt>
    <dgm:pt modelId="{6CE83EFB-64D3-4ED5-A752-50B9D4AFF6DD}" type="parTrans" cxnId="{4709CB37-8E83-4AB9-B6B4-9713E77E5D18}">
      <dgm:prSet/>
      <dgm:spPr/>
      <dgm:t>
        <a:bodyPr/>
        <a:lstStyle/>
        <a:p>
          <a:endParaRPr lang="en-US"/>
        </a:p>
      </dgm:t>
    </dgm:pt>
    <dgm:pt modelId="{4C14824F-FE27-44EC-8439-1495DBFF1B51}" type="sibTrans" cxnId="{4709CB37-8E83-4AB9-B6B4-9713E77E5D18}">
      <dgm:prSet/>
      <dgm:spPr/>
      <dgm:t>
        <a:bodyPr/>
        <a:lstStyle/>
        <a:p>
          <a:endParaRPr lang="en-US"/>
        </a:p>
      </dgm:t>
    </dgm:pt>
    <dgm:pt modelId="{C4894B99-C29B-4B21-B77A-DAA675F2A4AB}">
      <dgm:prSet phldrT="[Text]"/>
      <dgm:spPr>
        <a:solidFill>
          <a:srgbClr val="C00000"/>
        </a:solidFill>
      </dgm:spPr>
      <dgm:t>
        <a:bodyPr/>
        <a:lstStyle/>
        <a:p>
          <a:r>
            <a:rPr lang="en-US" dirty="0"/>
            <a:t>Approval Issues</a:t>
          </a:r>
        </a:p>
      </dgm:t>
    </dgm:pt>
    <dgm:pt modelId="{0D50FB32-63A9-4B32-B7CD-F4A5967BB220}" type="parTrans" cxnId="{0D7632CD-BC65-45EE-B886-3CE5D4C5CE81}">
      <dgm:prSet/>
      <dgm:spPr/>
      <dgm:t>
        <a:bodyPr/>
        <a:lstStyle/>
        <a:p>
          <a:endParaRPr lang="en-US"/>
        </a:p>
      </dgm:t>
    </dgm:pt>
    <dgm:pt modelId="{29A93BA1-A58E-4FFA-8AE0-B13DCADB08E8}" type="sibTrans" cxnId="{0D7632CD-BC65-45EE-B886-3CE5D4C5CE81}">
      <dgm:prSet/>
      <dgm:spPr/>
      <dgm:t>
        <a:bodyPr/>
        <a:lstStyle/>
        <a:p>
          <a:endParaRPr lang="en-US"/>
        </a:p>
      </dgm:t>
    </dgm:pt>
    <dgm:pt modelId="{0E40AC3F-CC9F-4C62-A61A-7F796AD7BD27}">
      <dgm:prSet phldrT="[Text]"/>
      <dgm:spPr>
        <a:solidFill>
          <a:srgbClr val="C00000"/>
        </a:solidFill>
      </dgm:spPr>
      <dgm:t>
        <a:bodyPr/>
        <a:lstStyle/>
        <a:p>
          <a:r>
            <a:rPr lang="en-US" dirty="0"/>
            <a:t>State Approving Agency jurisdiction </a:t>
          </a:r>
        </a:p>
      </dgm:t>
    </dgm:pt>
    <dgm:pt modelId="{70949630-443E-4CDA-A9C3-57B52495DC65}" type="parTrans" cxnId="{CA4A3D23-9C2C-418E-A4F4-63F8A629094B}">
      <dgm:prSet/>
      <dgm:spPr/>
      <dgm:t>
        <a:bodyPr/>
        <a:lstStyle/>
        <a:p>
          <a:endParaRPr lang="en-US"/>
        </a:p>
      </dgm:t>
    </dgm:pt>
    <dgm:pt modelId="{C2109307-75FA-4B3D-A553-C90A3E79CA69}" type="sibTrans" cxnId="{CA4A3D23-9C2C-418E-A4F4-63F8A629094B}">
      <dgm:prSet/>
      <dgm:spPr/>
      <dgm:t>
        <a:bodyPr/>
        <a:lstStyle/>
        <a:p>
          <a:endParaRPr lang="en-US"/>
        </a:p>
      </dgm:t>
    </dgm:pt>
    <dgm:pt modelId="{77DFD281-2E69-49B1-8C8B-EE3FDF2FC86B}">
      <dgm:prSet phldrT="[Text]"/>
      <dgm:spPr>
        <a:solidFill>
          <a:srgbClr val="C00000"/>
        </a:solidFill>
      </dgm:spPr>
      <dgm:t>
        <a:bodyPr/>
        <a:lstStyle/>
        <a:p>
          <a:r>
            <a:rPr lang="en-US" dirty="0"/>
            <a:t>SAA will take action involving approval issues </a:t>
          </a:r>
        </a:p>
      </dgm:t>
    </dgm:pt>
    <dgm:pt modelId="{60A76012-6AD2-4C27-BFA9-416CD6254DF9}" type="parTrans" cxnId="{42AE53C9-AC81-4083-BF0E-5202A73ECED5}">
      <dgm:prSet/>
      <dgm:spPr/>
      <dgm:t>
        <a:bodyPr/>
        <a:lstStyle/>
        <a:p>
          <a:endParaRPr lang="en-US"/>
        </a:p>
      </dgm:t>
    </dgm:pt>
    <dgm:pt modelId="{A74B0821-3533-4E90-A4C8-D1D441BD3FE0}" type="sibTrans" cxnId="{42AE53C9-AC81-4083-BF0E-5202A73ECED5}">
      <dgm:prSet/>
      <dgm:spPr/>
      <dgm:t>
        <a:bodyPr/>
        <a:lstStyle/>
        <a:p>
          <a:endParaRPr lang="en-US"/>
        </a:p>
      </dgm:t>
    </dgm:pt>
    <dgm:pt modelId="{3295BD2D-B538-4099-A1BF-6835F872E0C6}">
      <dgm:prSet phldrT="[Text]"/>
      <dgm:spPr>
        <a:solidFill>
          <a:schemeClr val="accent4">
            <a:lumMod val="75000"/>
          </a:schemeClr>
        </a:solidFill>
      </dgm:spPr>
      <dgm:t>
        <a:bodyPr/>
        <a:lstStyle/>
        <a:p>
          <a:r>
            <a:rPr lang="en-US" dirty="0"/>
            <a:t>Other Issues</a:t>
          </a:r>
        </a:p>
      </dgm:t>
    </dgm:pt>
    <dgm:pt modelId="{BB9784D2-2634-4883-9A84-DAA3D0D19537}" type="parTrans" cxnId="{57908474-D16E-489B-856D-F279323E2073}">
      <dgm:prSet/>
      <dgm:spPr/>
      <dgm:t>
        <a:bodyPr/>
        <a:lstStyle/>
        <a:p>
          <a:endParaRPr lang="en-US"/>
        </a:p>
      </dgm:t>
    </dgm:pt>
    <dgm:pt modelId="{B2565769-1882-4C57-88B2-4E3614C8F82A}" type="sibTrans" cxnId="{57908474-D16E-489B-856D-F279323E2073}">
      <dgm:prSet/>
      <dgm:spPr/>
      <dgm:t>
        <a:bodyPr/>
        <a:lstStyle/>
        <a:p>
          <a:endParaRPr lang="en-US"/>
        </a:p>
      </dgm:t>
    </dgm:pt>
    <dgm:pt modelId="{7CF633D5-7937-458F-AA10-344CAA40464C}">
      <dgm:prSet phldrT="[Text]"/>
      <dgm:spPr>
        <a:solidFill>
          <a:schemeClr val="accent4">
            <a:lumMod val="75000"/>
          </a:schemeClr>
        </a:solidFill>
      </dgm:spPr>
      <dgm:t>
        <a:bodyPr/>
        <a:lstStyle/>
        <a:p>
          <a:r>
            <a:rPr lang="en-US" dirty="0"/>
            <a:t>ELR has jurisdiction of issues involving 85/15%</a:t>
          </a:r>
        </a:p>
      </dgm:t>
    </dgm:pt>
    <dgm:pt modelId="{3F43A2F9-86D2-4D63-BC37-6163570E5410}" type="parTrans" cxnId="{27991FA7-2E89-496F-B411-1FFAE5167527}">
      <dgm:prSet/>
      <dgm:spPr/>
      <dgm:t>
        <a:bodyPr/>
        <a:lstStyle/>
        <a:p>
          <a:endParaRPr lang="en-US"/>
        </a:p>
      </dgm:t>
    </dgm:pt>
    <dgm:pt modelId="{22DBE291-A84E-4B58-9CB0-5263228D9136}" type="sibTrans" cxnId="{27991FA7-2E89-496F-B411-1FFAE5167527}">
      <dgm:prSet/>
      <dgm:spPr/>
      <dgm:t>
        <a:bodyPr/>
        <a:lstStyle/>
        <a:p>
          <a:endParaRPr lang="en-US"/>
        </a:p>
      </dgm:t>
    </dgm:pt>
    <dgm:pt modelId="{931FDB1F-5811-462A-AC9C-F90EB378E270}">
      <dgm:prSet phldrT="[Text]"/>
      <dgm:spPr>
        <a:solidFill>
          <a:schemeClr val="accent4">
            <a:lumMod val="75000"/>
          </a:schemeClr>
        </a:solidFill>
      </dgm:spPr>
      <dgm:t>
        <a:bodyPr/>
        <a:lstStyle/>
        <a:p>
          <a:r>
            <a:rPr lang="en-US" dirty="0"/>
            <a:t>If WEAMS needs to be updated, the issue will be referred to ELR</a:t>
          </a:r>
        </a:p>
      </dgm:t>
    </dgm:pt>
    <dgm:pt modelId="{35F67999-E1B9-4AB1-8F06-123B6F086C81}" type="parTrans" cxnId="{646593E8-E231-4086-A239-0AE6AA80A515}">
      <dgm:prSet/>
      <dgm:spPr/>
      <dgm:t>
        <a:bodyPr/>
        <a:lstStyle/>
        <a:p>
          <a:endParaRPr lang="en-US"/>
        </a:p>
      </dgm:t>
    </dgm:pt>
    <dgm:pt modelId="{A718A755-5BE7-4351-8D1E-9AC55FFEB296}" type="sibTrans" cxnId="{646593E8-E231-4086-A239-0AE6AA80A515}">
      <dgm:prSet/>
      <dgm:spPr/>
      <dgm:t>
        <a:bodyPr/>
        <a:lstStyle/>
        <a:p>
          <a:endParaRPr lang="en-US"/>
        </a:p>
      </dgm:t>
    </dgm:pt>
    <dgm:pt modelId="{9E16B93E-A2B2-4056-8B95-C228886A5DDF}" type="pres">
      <dgm:prSet presAssocID="{8BF53129-6A35-4D98-8C03-D254BA1E45EB}" presName="linear" presStyleCnt="0">
        <dgm:presLayoutVars>
          <dgm:dir/>
          <dgm:resizeHandles val="exact"/>
        </dgm:presLayoutVars>
      </dgm:prSet>
      <dgm:spPr/>
    </dgm:pt>
    <dgm:pt modelId="{E49A1FA4-14CC-4468-B7E7-9FEA524FF096}" type="pres">
      <dgm:prSet presAssocID="{5FA889BE-83C8-4BFA-86E2-2F03D29F55F4}" presName="comp" presStyleCnt="0"/>
      <dgm:spPr/>
    </dgm:pt>
    <dgm:pt modelId="{FCB9CE01-BC65-43D4-BD25-64FC1768BAC4}" type="pres">
      <dgm:prSet presAssocID="{5FA889BE-83C8-4BFA-86E2-2F03D29F55F4}" presName="box" presStyleLbl="node1" presStyleIdx="0" presStyleCnt="3"/>
      <dgm:spPr/>
    </dgm:pt>
    <dgm:pt modelId="{621F5FA9-1364-40BC-862D-1676FB70B195}" type="pres">
      <dgm:prSet presAssocID="{5FA889BE-83C8-4BFA-86E2-2F03D29F55F4}" presName="img" presStyleLbl="fgImgPlace1" presStyleIdx="0" presStyleCnt="3"/>
      <dgm:spPr>
        <a:blipFill rotWithShape="1">
          <a:blip xmlns:r="http://schemas.openxmlformats.org/officeDocument/2006/relationships" r:embed="rId1"/>
          <a:stretch>
            <a:fillRect/>
          </a:stretch>
        </a:blipFill>
      </dgm:spPr>
    </dgm:pt>
    <dgm:pt modelId="{C89779BC-3B1C-4B57-A1B0-DC77FF4CC5D2}" type="pres">
      <dgm:prSet presAssocID="{5FA889BE-83C8-4BFA-86E2-2F03D29F55F4}" presName="text" presStyleLbl="node1" presStyleIdx="0" presStyleCnt="3">
        <dgm:presLayoutVars>
          <dgm:bulletEnabled val="1"/>
        </dgm:presLayoutVars>
      </dgm:prSet>
      <dgm:spPr/>
    </dgm:pt>
    <dgm:pt modelId="{78301F1B-F676-4928-83E4-7F106F2A9075}" type="pres">
      <dgm:prSet presAssocID="{66FCFD80-0BF4-4EC2-BA61-CCBE2BF6B722}" presName="spacer" presStyleCnt="0"/>
      <dgm:spPr/>
    </dgm:pt>
    <dgm:pt modelId="{8EE22F9F-1513-418D-8FBE-F8D3665C2BED}" type="pres">
      <dgm:prSet presAssocID="{C4894B99-C29B-4B21-B77A-DAA675F2A4AB}" presName="comp" presStyleCnt="0"/>
      <dgm:spPr/>
    </dgm:pt>
    <dgm:pt modelId="{7210FE74-A855-44AA-8B46-51695AA79C21}" type="pres">
      <dgm:prSet presAssocID="{C4894B99-C29B-4B21-B77A-DAA675F2A4AB}" presName="box" presStyleLbl="node1" presStyleIdx="1" presStyleCnt="3"/>
      <dgm:spPr/>
    </dgm:pt>
    <dgm:pt modelId="{7091F581-7BCA-4CDA-BBBF-13022F175FBC}" type="pres">
      <dgm:prSet presAssocID="{C4894B99-C29B-4B21-B77A-DAA675F2A4AB}" presName="img" presStyleLbl="fgImgPlace1" presStyleIdx="1" presStyleCnt="3" custAng="0" custLinFactNeighborX="932" custLinFactNeighborY="0"/>
      <dgm:spPr>
        <a:blipFill rotWithShape="1">
          <a:blip xmlns:r="http://schemas.openxmlformats.org/officeDocument/2006/relationships" r:embed="rId2"/>
          <a:stretch>
            <a:fillRect/>
          </a:stretch>
        </a:blipFill>
      </dgm:spPr>
    </dgm:pt>
    <dgm:pt modelId="{AC44592A-A549-4D49-AC7F-12210895A103}" type="pres">
      <dgm:prSet presAssocID="{C4894B99-C29B-4B21-B77A-DAA675F2A4AB}" presName="text" presStyleLbl="node1" presStyleIdx="1" presStyleCnt="3">
        <dgm:presLayoutVars>
          <dgm:bulletEnabled val="1"/>
        </dgm:presLayoutVars>
      </dgm:prSet>
      <dgm:spPr/>
    </dgm:pt>
    <dgm:pt modelId="{03D907D8-0468-415A-AD09-E0D7EFE2B131}" type="pres">
      <dgm:prSet presAssocID="{29A93BA1-A58E-4FFA-8AE0-B13DCADB08E8}" presName="spacer" presStyleCnt="0"/>
      <dgm:spPr/>
    </dgm:pt>
    <dgm:pt modelId="{0F0CF2FC-76C3-4057-8E78-D8B0AD72DADB}" type="pres">
      <dgm:prSet presAssocID="{3295BD2D-B538-4099-A1BF-6835F872E0C6}" presName="comp" presStyleCnt="0"/>
      <dgm:spPr/>
    </dgm:pt>
    <dgm:pt modelId="{1C138B45-CFD6-4F2A-AF54-8958C271FCFB}" type="pres">
      <dgm:prSet presAssocID="{3295BD2D-B538-4099-A1BF-6835F872E0C6}" presName="box" presStyleLbl="node1" presStyleIdx="2" presStyleCnt="3"/>
      <dgm:spPr/>
    </dgm:pt>
    <dgm:pt modelId="{939BB060-39DC-4924-94F5-58C33EC8C0F2}" type="pres">
      <dgm:prSet presAssocID="{3295BD2D-B538-4099-A1BF-6835F872E0C6}" presName="img" presStyleLbl="fgImgPlace1" presStyleIdx="2" presStyleCnt="3"/>
      <dgm:spPr>
        <a:blipFill rotWithShape="1">
          <a:blip xmlns:r="http://schemas.openxmlformats.org/officeDocument/2006/relationships" r:embed="rId3"/>
          <a:stretch>
            <a:fillRect/>
          </a:stretch>
        </a:blipFill>
      </dgm:spPr>
    </dgm:pt>
    <dgm:pt modelId="{5C93841E-6495-42C6-8307-05A68C375FC2}" type="pres">
      <dgm:prSet presAssocID="{3295BD2D-B538-4099-A1BF-6835F872E0C6}" presName="text" presStyleLbl="node1" presStyleIdx="2" presStyleCnt="3">
        <dgm:presLayoutVars>
          <dgm:bulletEnabled val="1"/>
        </dgm:presLayoutVars>
      </dgm:prSet>
      <dgm:spPr/>
    </dgm:pt>
  </dgm:ptLst>
  <dgm:cxnLst>
    <dgm:cxn modelId="{EE862D0A-3E40-48D1-B5AD-FE964F54D9D3}" type="presOf" srcId="{08EE152D-7378-4841-BCD0-B21B8373C081}" destId="{C89779BC-3B1C-4B57-A1B0-DC77FF4CC5D2}" srcOrd="1" destOrd="1" presId="urn:microsoft.com/office/officeart/2005/8/layout/vList4"/>
    <dgm:cxn modelId="{5B45070E-E509-429A-99AD-3EC90B5FB482}" type="presOf" srcId="{5FA889BE-83C8-4BFA-86E2-2F03D29F55F4}" destId="{C89779BC-3B1C-4B57-A1B0-DC77FF4CC5D2}" srcOrd="1" destOrd="0" presId="urn:microsoft.com/office/officeart/2005/8/layout/vList4"/>
    <dgm:cxn modelId="{B2B92511-6608-4E8A-8B58-9133EBFFC948}" type="presOf" srcId="{77DFD281-2E69-49B1-8C8B-EE3FDF2FC86B}" destId="{7210FE74-A855-44AA-8B46-51695AA79C21}" srcOrd="0" destOrd="2" presId="urn:microsoft.com/office/officeart/2005/8/layout/vList4"/>
    <dgm:cxn modelId="{279F291A-6243-4ACC-A62E-51CB1728AB47}" type="presOf" srcId="{77DFD281-2E69-49B1-8C8B-EE3FDF2FC86B}" destId="{AC44592A-A549-4D49-AC7F-12210895A103}" srcOrd="1" destOrd="2" presId="urn:microsoft.com/office/officeart/2005/8/layout/vList4"/>
    <dgm:cxn modelId="{CA4A3D23-9C2C-418E-A4F4-63F8A629094B}" srcId="{C4894B99-C29B-4B21-B77A-DAA675F2A4AB}" destId="{0E40AC3F-CC9F-4C62-A61A-7F796AD7BD27}" srcOrd="0" destOrd="0" parTransId="{70949630-443E-4CDA-A9C3-57B52495DC65}" sibTransId="{C2109307-75FA-4B3D-A553-C90A3E79CA69}"/>
    <dgm:cxn modelId="{A3D2A627-EB8D-4BF7-845B-1312072669A5}" type="presOf" srcId="{F2DB0AD5-ABDC-4E5B-A372-CB85F95659E6}" destId="{FCB9CE01-BC65-43D4-BD25-64FC1768BAC4}" srcOrd="0" destOrd="2" presId="urn:microsoft.com/office/officeart/2005/8/layout/vList4"/>
    <dgm:cxn modelId="{4709CB37-8E83-4AB9-B6B4-9713E77E5D18}" srcId="{5FA889BE-83C8-4BFA-86E2-2F03D29F55F4}" destId="{F2DB0AD5-ABDC-4E5B-A372-CB85F95659E6}" srcOrd="1" destOrd="0" parTransId="{6CE83EFB-64D3-4ED5-A752-50B9D4AFF6DD}" sibTransId="{4C14824F-FE27-44EC-8439-1495DBFF1B51}"/>
    <dgm:cxn modelId="{A07AFE60-8C79-4CDE-8C75-68719B52CBFA}" type="presOf" srcId="{931FDB1F-5811-462A-AC9C-F90EB378E270}" destId="{5C93841E-6495-42C6-8307-05A68C375FC2}" srcOrd="1" destOrd="2" presId="urn:microsoft.com/office/officeart/2005/8/layout/vList4"/>
    <dgm:cxn modelId="{F58A2E66-1F3D-4380-B227-587BDFD8A51D}" type="presOf" srcId="{8BF53129-6A35-4D98-8C03-D254BA1E45EB}" destId="{9E16B93E-A2B2-4056-8B95-C228886A5DDF}" srcOrd="0" destOrd="0" presId="urn:microsoft.com/office/officeart/2005/8/layout/vList4"/>
    <dgm:cxn modelId="{9B884F6D-9F44-431E-9A9E-BFC2F9CC3C98}" type="presOf" srcId="{7CF633D5-7937-458F-AA10-344CAA40464C}" destId="{1C138B45-CFD6-4F2A-AF54-8958C271FCFB}" srcOrd="0" destOrd="1" presId="urn:microsoft.com/office/officeart/2005/8/layout/vList4"/>
    <dgm:cxn modelId="{D477F971-049F-40B1-BF1F-728B063574B9}" type="presOf" srcId="{7CF633D5-7937-458F-AA10-344CAA40464C}" destId="{5C93841E-6495-42C6-8307-05A68C375FC2}" srcOrd="1" destOrd="1" presId="urn:microsoft.com/office/officeart/2005/8/layout/vList4"/>
    <dgm:cxn modelId="{F636AB73-C654-47DF-852D-FE87BFE0EC3D}" srcId="{8BF53129-6A35-4D98-8C03-D254BA1E45EB}" destId="{5FA889BE-83C8-4BFA-86E2-2F03D29F55F4}" srcOrd="0" destOrd="0" parTransId="{A17A8F7D-90D6-4A3F-8FA1-2E897F5C4E72}" sibTransId="{66FCFD80-0BF4-4EC2-BA61-CCBE2BF6B722}"/>
    <dgm:cxn modelId="{57908474-D16E-489B-856D-F279323E2073}" srcId="{8BF53129-6A35-4D98-8C03-D254BA1E45EB}" destId="{3295BD2D-B538-4099-A1BF-6835F872E0C6}" srcOrd="2" destOrd="0" parTransId="{BB9784D2-2634-4883-9A84-DAA3D0D19537}" sibTransId="{B2565769-1882-4C57-88B2-4E3614C8F82A}"/>
    <dgm:cxn modelId="{0895D156-FEB3-4901-9B82-DC5DAC0F18E9}" type="presOf" srcId="{F2DB0AD5-ABDC-4E5B-A372-CB85F95659E6}" destId="{C89779BC-3B1C-4B57-A1B0-DC77FF4CC5D2}" srcOrd="1" destOrd="2" presId="urn:microsoft.com/office/officeart/2005/8/layout/vList4"/>
    <dgm:cxn modelId="{DFCC167F-850D-4DA0-AFFB-44CBEBD269F6}" type="presOf" srcId="{0E40AC3F-CC9F-4C62-A61A-7F796AD7BD27}" destId="{AC44592A-A549-4D49-AC7F-12210895A103}" srcOrd="1" destOrd="1" presId="urn:microsoft.com/office/officeart/2005/8/layout/vList4"/>
    <dgm:cxn modelId="{C5375D90-A6BD-4772-AB8A-4A2A010AAC14}" type="presOf" srcId="{0E40AC3F-CC9F-4C62-A61A-7F796AD7BD27}" destId="{7210FE74-A855-44AA-8B46-51695AA79C21}" srcOrd="0" destOrd="1" presId="urn:microsoft.com/office/officeart/2005/8/layout/vList4"/>
    <dgm:cxn modelId="{C5B11592-861B-41C0-9C94-21E3BC57904E}" type="presOf" srcId="{3295BD2D-B538-4099-A1BF-6835F872E0C6}" destId="{5C93841E-6495-42C6-8307-05A68C375FC2}" srcOrd="1" destOrd="0" presId="urn:microsoft.com/office/officeart/2005/8/layout/vList4"/>
    <dgm:cxn modelId="{68FC9092-D0C3-4B42-BF5D-1B2761FB9138}" type="presOf" srcId="{931FDB1F-5811-462A-AC9C-F90EB378E270}" destId="{1C138B45-CFD6-4F2A-AF54-8958C271FCFB}" srcOrd="0" destOrd="2" presId="urn:microsoft.com/office/officeart/2005/8/layout/vList4"/>
    <dgm:cxn modelId="{683C699C-096E-4245-886B-B30011F9047F}" type="presOf" srcId="{3295BD2D-B538-4099-A1BF-6835F872E0C6}" destId="{1C138B45-CFD6-4F2A-AF54-8958C271FCFB}" srcOrd="0" destOrd="0" presId="urn:microsoft.com/office/officeart/2005/8/layout/vList4"/>
    <dgm:cxn modelId="{27991FA7-2E89-496F-B411-1FFAE5167527}" srcId="{3295BD2D-B538-4099-A1BF-6835F872E0C6}" destId="{7CF633D5-7937-458F-AA10-344CAA40464C}" srcOrd="0" destOrd="0" parTransId="{3F43A2F9-86D2-4D63-BC37-6163570E5410}" sibTransId="{22DBE291-A84E-4B58-9CB0-5263228D9136}"/>
    <dgm:cxn modelId="{C8BBD5AC-7B6B-4144-8040-5F66C87AE6F2}" type="presOf" srcId="{5FA889BE-83C8-4BFA-86E2-2F03D29F55F4}" destId="{FCB9CE01-BC65-43D4-BD25-64FC1768BAC4}" srcOrd="0" destOrd="0" presId="urn:microsoft.com/office/officeart/2005/8/layout/vList4"/>
    <dgm:cxn modelId="{31FBADBC-9BB7-49E9-BB9A-E373B7EA451D}" srcId="{5FA889BE-83C8-4BFA-86E2-2F03D29F55F4}" destId="{08EE152D-7378-4841-BCD0-B21B8373C081}" srcOrd="0" destOrd="0" parTransId="{639C7D30-D7A4-4732-AB96-FBFBA4D774BF}" sibTransId="{9CDA8850-FF6D-4F92-B5F0-C965F3F4AE24}"/>
    <dgm:cxn modelId="{42AE53C9-AC81-4083-BF0E-5202A73ECED5}" srcId="{C4894B99-C29B-4B21-B77A-DAA675F2A4AB}" destId="{77DFD281-2E69-49B1-8C8B-EE3FDF2FC86B}" srcOrd="1" destOrd="0" parTransId="{60A76012-6AD2-4C27-BFA9-416CD6254DF9}" sibTransId="{A74B0821-3533-4E90-A4C8-D1D441BD3FE0}"/>
    <dgm:cxn modelId="{0D7632CD-BC65-45EE-B886-3CE5D4C5CE81}" srcId="{8BF53129-6A35-4D98-8C03-D254BA1E45EB}" destId="{C4894B99-C29B-4B21-B77A-DAA675F2A4AB}" srcOrd="1" destOrd="0" parTransId="{0D50FB32-63A9-4B32-B7CD-F4A5967BB220}" sibTransId="{29A93BA1-A58E-4FFA-8AE0-B13DCADB08E8}"/>
    <dgm:cxn modelId="{A738F1DC-E7D2-494E-9F1E-BA1B26CB6A7D}" type="presOf" srcId="{08EE152D-7378-4841-BCD0-B21B8373C081}" destId="{FCB9CE01-BC65-43D4-BD25-64FC1768BAC4}" srcOrd="0" destOrd="1" presId="urn:microsoft.com/office/officeart/2005/8/layout/vList4"/>
    <dgm:cxn modelId="{646593E8-E231-4086-A239-0AE6AA80A515}" srcId="{3295BD2D-B538-4099-A1BF-6835F872E0C6}" destId="{931FDB1F-5811-462A-AC9C-F90EB378E270}" srcOrd="1" destOrd="0" parTransId="{35F67999-E1B9-4AB1-8F06-123B6F086C81}" sibTransId="{A718A755-5BE7-4351-8D1E-9AC55FFEB296}"/>
    <dgm:cxn modelId="{550E96FD-C189-4419-9FB6-3C733D9FF346}" type="presOf" srcId="{C4894B99-C29B-4B21-B77A-DAA675F2A4AB}" destId="{AC44592A-A549-4D49-AC7F-12210895A103}" srcOrd="1" destOrd="0" presId="urn:microsoft.com/office/officeart/2005/8/layout/vList4"/>
    <dgm:cxn modelId="{4D571AFF-CF6B-416D-B30C-37792DA40AC5}" type="presOf" srcId="{C4894B99-C29B-4B21-B77A-DAA675F2A4AB}" destId="{7210FE74-A855-44AA-8B46-51695AA79C21}" srcOrd="0" destOrd="0" presId="urn:microsoft.com/office/officeart/2005/8/layout/vList4"/>
    <dgm:cxn modelId="{783023AE-B85E-4099-AE37-6E41C53FFCF2}" type="presParOf" srcId="{9E16B93E-A2B2-4056-8B95-C228886A5DDF}" destId="{E49A1FA4-14CC-4468-B7E7-9FEA524FF096}" srcOrd="0" destOrd="0" presId="urn:microsoft.com/office/officeart/2005/8/layout/vList4"/>
    <dgm:cxn modelId="{DCDCC09B-53F5-4324-9B44-F2FA52DA33BD}" type="presParOf" srcId="{E49A1FA4-14CC-4468-B7E7-9FEA524FF096}" destId="{FCB9CE01-BC65-43D4-BD25-64FC1768BAC4}" srcOrd="0" destOrd="0" presId="urn:microsoft.com/office/officeart/2005/8/layout/vList4"/>
    <dgm:cxn modelId="{A25E33EA-303D-441B-8BAE-C1130B69E3AC}" type="presParOf" srcId="{E49A1FA4-14CC-4468-B7E7-9FEA524FF096}" destId="{621F5FA9-1364-40BC-862D-1676FB70B195}" srcOrd="1" destOrd="0" presId="urn:microsoft.com/office/officeart/2005/8/layout/vList4"/>
    <dgm:cxn modelId="{D2C960E8-98C0-468B-9753-1156CC680403}" type="presParOf" srcId="{E49A1FA4-14CC-4468-B7E7-9FEA524FF096}" destId="{C89779BC-3B1C-4B57-A1B0-DC77FF4CC5D2}" srcOrd="2" destOrd="0" presId="urn:microsoft.com/office/officeart/2005/8/layout/vList4"/>
    <dgm:cxn modelId="{E262705A-8471-4552-ABE2-577E42D1BF18}" type="presParOf" srcId="{9E16B93E-A2B2-4056-8B95-C228886A5DDF}" destId="{78301F1B-F676-4928-83E4-7F106F2A9075}" srcOrd="1" destOrd="0" presId="urn:microsoft.com/office/officeart/2005/8/layout/vList4"/>
    <dgm:cxn modelId="{45FF877F-8341-4342-97ED-7654CECB2681}" type="presParOf" srcId="{9E16B93E-A2B2-4056-8B95-C228886A5DDF}" destId="{8EE22F9F-1513-418D-8FBE-F8D3665C2BED}" srcOrd="2" destOrd="0" presId="urn:microsoft.com/office/officeart/2005/8/layout/vList4"/>
    <dgm:cxn modelId="{11919E14-1256-46FD-94F2-18F571737F76}" type="presParOf" srcId="{8EE22F9F-1513-418D-8FBE-F8D3665C2BED}" destId="{7210FE74-A855-44AA-8B46-51695AA79C21}" srcOrd="0" destOrd="0" presId="urn:microsoft.com/office/officeart/2005/8/layout/vList4"/>
    <dgm:cxn modelId="{29CBC17B-929E-4DB8-BA8B-BA4810B6112A}" type="presParOf" srcId="{8EE22F9F-1513-418D-8FBE-F8D3665C2BED}" destId="{7091F581-7BCA-4CDA-BBBF-13022F175FBC}" srcOrd="1" destOrd="0" presId="urn:microsoft.com/office/officeart/2005/8/layout/vList4"/>
    <dgm:cxn modelId="{F57C2804-5DCB-45B7-8F19-F3E29A767EFD}" type="presParOf" srcId="{8EE22F9F-1513-418D-8FBE-F8D3665C2BED}" destId="{AC44592A-A549-4D49-AC7F-12210895A103}" srcOrd="2" destOrd="0" presId="urn:microsoft.com/office/officeart/2005/8/layout/vList4"/>
    <dgm:cxn modelId="{0B3DF178-2650-4B63-A78A-6735C1DB9C16}" type="presParOf" srcId="{9E16B93E-A2B2-4056-8B95-C228886A5DDF}" destId="{03D907D8-0468-415A-AD09-E0D7EFE2B131}" srcOrd="3" destOrd="0" presId="urn:microsoft.com/office/officeart/2005/8/layout/vList4"/>
    <dgm:cxn modelId="{156C9D86-F3D3-4A52-8D44-60E2E1FF977F}" type="presParOf" srcId="{9E16B93E-A2B2-4056-8B95-C228886A5DDF}" destId="{0F0CF2FC-76C3-4057-8E78-D8B0AD72DADB}" srcOrd="4" destOrd="0" presId="urn:microsoft.com/office/officeart/2005/8/layout/vList4"/>
    <dgm:cxn modelId="{5C405AB7-1725-4EB5-91A7-A4491F5A65BE}" type="presParOf" srcId="{0F0CF2FC-76C3-4057-8E78-D8B0AD72DADB}" destId="{1C138B45-CFD6-4F2A-AF54-8958C271FCFB}" srcOrd="0" destOrd="0" presId="urn:microsoft.com/office/officeart/2005/8/layout/vList4"/>
    <dgm:cxn modelId="{4D56574E-9446-45F2-8AA1-CF4E4E001E30}" type="presParOf" srcId="{0F0CF2FC-76C3-4057-8E78-D8B0AD72DADB}" destId="{939BB060-39DC-4924-94F5-58C33EC8C0F2}" srcOrd="1" destOrd="0" presId="urn:microsoft.com/office/officeart/2005/8/layout/vList4"/>
    <dgm:cxn modelId="{BA2C10DB-EADC-4EC2-8BA7-673A4301C880}" type="presParOf" srcId="{0F0CF2FC-76C3-4057-8E78-D8B0AD72DADB}" destId="{5C93841E-6495-42C6-8307-05A68C375FC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1_2" csCatId="accent1" phldr="1"/>
      <dgm:spPr/>
      <dgm:t>
        <a:bodyPr/>
        <a:lstStyle/>
        <a:p>
          <a:endParaRPr lang="en-US"/>
        </a:p>
      </dgm:t>
    </dgm:pt>
    <dgm:pt modelId="{D423FB80-F2BD-4DDE-80B1-76F84FE09A02}">
      <dgm:prSet phldrT="[Text]" custT="1"/>
      <dgm:spPr>
        <a:solidFill>
          <a:srgbClr val="244775"/>
        </a:solidFill>
        <a:ln>
          <a:noFill/>
        </a:ln>
      </dgm:spPr>
      <dgm:t>
        <a:bodyPr/>
        <a:lstStyle/>
        <a:p>
          <a:pPr>
            <a:defRPr b="1"/>
          </a:pPr>
          <a:r>
            <a:rPr lang="en-US" sz="2000" dirty="0">
              <a:latin typeface="+mj-lt"/>
            </a:rPr>
            <a:t>October 1, 2021</a:t>
          </a:r>
        </a:p>
      </dgm:t>
    </dgm:pt>
    <dgm:pt modelId="{9B1CA3FF-D252-4AF5-8F50-CFC93ACA9175}" type="parTrans" cxnId="{5BF3B7B1-A779-4E2D-8625-77DE0CA38FEE}">
      <dgm:prSet/>
      <dgm:spPr/>
      <dgm:t>
        <a:bodyPr/>
        <a:lstStyle/>
        <a:p>
          <a:endParaRPr lang="en-US"/>
        </a:p>
      </dgm:t>
    </dgm:pt>
    <dgm:pt modelId="{EBE862E1-9761-4AA7-AA00-BD79FA3B27DD}" type="sibTrans" cxnId="{5BF3B7B1-A779-4E2D-8625-77DE0CA38FEE}">
      <dgm:prSet/>
      <dgm:spPr/>
      <dgm:t>
        <a:bodyPr/>
        <a:lstStyle/>
        <a:p>
          <a:endParaRPr lang="en-US"/>
        </a:p>
      </dgm:t>
    </dgm:pt>
    <dgm:pt modelId="{245E128E-7700-4C91-9411-CDD1DCA94D67}">
      <dgm:prSet phldrT="[Tex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Annual Training Window Opened. Updated training requirements for all new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and continuing education requirements for existing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are effective</a:t>
          </a:r>
        </a:p>
      </dgm:t>
    </dgm:pt>
    <dgm:pt modelId="{B4D95EBA-0423-4AFA-B379-E030341B1F23}" type="parTrans" cxnId="{68D35F9D-DABF-4E5A-94D4-F988D8E84907}">
      <dgm:prSet/>
      <dgm:spPr/>
      <dgm:t>
        <a:bodyPr/>
        <a:lstStyle/>
        <a:p>
          <a:endParaRPr lang="en-US"/>
        </a:p>
      </dgm:t>
    </dgm:pt>
    <dgm:pt modelId="{4963BA97-D4C5-477B-9B0D-68DB38F61579}" type="sibTrans" cxnId="{68D35F9D-DABF-4E5A-94D4-F988D8E84907}">
      <dgm:prSet/>
      <dgm:spPr/>
      <dgm:t>
        <a:bodyPr/>
        <a:lstStyle/>
        <a:p>
          <a:endParaRPr lang="en-US"/>
        </a:p>
      </dgm:t>
    </dgm:pt>
    <dgm:pt modelId="{2DC4903D-31E8-4ED6-875F-63877788B702}">
      <dgm:prSet phldrT="[Text]" custT="1"/>
      <dgm:spPr>
        <a:solidFill>
          <a:srgbClr val="244775"/>
        </a:solidFill>
        <a:ln>
          <a:noFill/>
        </a:ln>
      </dgm:spPr>
      <dgm:t>
        <a:bodyPr/>
        <a:lstStyle/>
        <a:p>
          <a:pPr>
            <a:defRPr b="1"/>
          </a:pPr>
          <a:r>
            <a:rPr lang="en-US" sz="2000" dirty="0">
              <a:latin typeface="+mj-lt"/>
            </a:rPr>
            <a:t>August 31, 2022</a:t>
          </a:r>
        </a:p>
      </dgm:t>
    </dgm:pt>
    <dgm:pt modelId="{A18F8C20-9A13-44DB-9E45-C2DE49ACE5D9}" type="parTrans" cxnId="{A319CB69-6926-431D-A805-EACBFA83FA66}">
      <dgm:prSet/>
      <dgm:spPr/>
      <dgm:t>
        <a:bodyPr/>
        <a:lstStyle/>
        <a:p>
          <a:endParaRPr lang="en-US"/>
        </a:p>
      </dgm:t>
    </dgm:pt>
    <dgm:pt modelId="{EBFDEA83-93E5-4D72-A672-078838B258F5}" type="sibTrans" cxnId="{A319CB69-6926-431D-A805-EACBFA83FA66}">
      <dgm:prSet/>
      <dgm:spPr/>
      <dgm:t>
        <a:bodyPr/>
        <a:lstStyle/>
        <a:p>
          <a:endParaRPr lang="en-US"/>
        </a:p>
      </dgm:t>
    </dgm:pt>
    <dgm:pt modelId="{A9FB790A-3E33-4887-962E-7206A01AD84F}">
      <dgm:prSet phldrT="[Tex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Annual Training Window Closes! Continuing education requirements for existing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completed</a:t>
          </a:r>
        </a:p>
      </dgm:t>
    </dgm:pt>
    <dgm:pt modelId="{2E34BE83-4A83-4B5F-8976-D4AC57FE5007}" type="parTrans" cxnId="{607143D0-C26B-448B-8E8C-A8A46198F0C6}">
      <dgm:prSet/>
      <dgm:spPr/>
      <dgm:t>
        <a:bodyPr/>
        <a:lstStyle/>
        <a:p>
          <a:endParaRPr lang="en-US"/>
        </a:p>
      </dgm:t>
    </dgm:pt>
    <dgm:pt modelId="{A18338C2-0675-4B1C-898F-3D939F41C34C}" type="sibTrans" cxnId="{607143D0-C26B-448B-8E8C-A8A46198F0C6}">
      <dgm:prSet/>
      <dgm:spPr/>
      <dgm:t>
        <a:bodyPr/>
        <a:lstStyle/>
        <a:p>
          <a:endParaRPr lang="en-US"/>
        </a:p>
      </dgm:t>
    </dgm:pt>
    <dgm:pt modelId="{8A93A940-284B-49B0-9D89-5FA2B3B3C7E5}">
      <dgm:prSet phldrT="[Text]" custT="1"/>
      <dgm:spPr>
        <a:solidFill>
          <a:srgbClr val="244775"/>
        </a:solidFill>
        <a:ln>
          <a:noFill/>
        </a:ln>
      </dgm:spPr>
      <dgm:t>
        <a:bodyPr/>
        <a:lstStyle/>
        <a:p>
          <a:pPr>
            <a:defRPr b="1"/>
          </a:pPr>
          <a:r>
            <a:rPr lang="en-US" sz="2000" dirty="0">
              <a:latin typeface="+mj-lt"/>
            </a:rPr>
            <a:t>September 1-30, 2022</a:t>
          </a:r>
        </a:p>
      </dgm:t>
    </dgm:pt>
    <dgm:pt modelId="{CD96219D-3688-4138-ACC9-901ED9FEACCC}" type="parTrans" cxnId="{982D7B44-1518-4DD0-82D4-8A3901DD95E9}">
      <dgm:prSet/>
      <dgm:spPr/>
      <dgm:t>
        <a:bodyPr/>
        <a:lstStyle/>
        <a:p>
          <a:endParaRPr lang="en-US"/>
        </a:p>
      </dgm:t>
    </dgm:pt>
    <dgm:pt modelId="{E0447E4A-3C15-4884-AEBE-804149EBD331}" type="sibTrans" cxnId="{982D7B44-1518-4DD0-82D4-8A3901DD95E9}">
      <dgm:prSet/>
      <dgm:spPr/>
      <dgm:t>
        <a:bodyPr/>
        <a:lstStyle/>
        <a:p>
          <a:endParaRPr lang="en-US"/>
        </a:p>
      </dgm:t>
    </dgm:pt>
    <dgm:pt modelId="{6BA5F3BE-D53A-42E0-A7FE-674B99BD07E6}">
      <dgm:prSet phldrT="[Tex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Existing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 No training in progress</a:t>
          </a:r>
        </a:p>
      </dgm:t>
    </dgm:pt>
    <dgm:pt modelId="{9484BBA1-86EE-4AA2-B94A-A26EED0EFB1E}" type="parTrans" cxnId="{6AEB3B94-8522-4F42-A6BC-BC55C5AED92F}">
      <dgm:prSet/>
      <dgm:spPr/>
      <dgm:t>
        <a:bodyPr/>
        <a:lstStyle/>
        <a:p>
          <a:endParaRPr lang="en-US"/>
        </a:p>
      </dgm:t>
    </dgm:pt>
    <dgm:pt modelId="{48C67DB7-8AA6-454C-83AE-A16B3B9F45FF}" type="sibTrans" cxnId="{6AEB3B94-8522-4F42-A6BC-BC55C5AED92F}">
      <dgm:prSet/>
      <dgm:spPr/>
      <dgm:t>
        <a:bodyPr/>
        <a:lstStyle/>
        <a:p>
          <a:endParaRPr lang="en-US"/>
        </a:p>
      </dgm:t>
    </dgm:pt>
    <dgm:pt modelId="{F01D5F9E-ABC5-4560-ACB4-E6CFBC60BFF2}">
      <dgm:prSet custT="1"/>
      <dgm:spPr>
        <a:solidFill>
          <a:srgbClr val="244775"/>
        </a:solidFill>
        <a:ln>
          <a:noFill/>
        </a:ln>
      </dgm:spPr>
      <dgm:t>
        <a:bodyPr/>
        <a:lstStyle/>
        <a:p>
          <a:pPr>
            <a:defRPr b="1"/>
          </a:pPr>
          <a:r>
            <a:rPr lang="en-US" sz="2000" dirty="0">
              <a:latin typeface="+mj-lt"/>
            </a:rPr>
            <a:t>June 1, 2022</a:t>
          </a:r>
        </a:p>
      </dgm:t>
    </dgm:pt>
    <dgm:pt modelId="{FEAC3315-4B36-4E3C-89B3-70A50C7F13CC}" type="parTrans" cxnId="{4B61AF65-3991-4A24-9475-D4AA0127738F}">
      <dgm:prSet/>
      <dgm:spPr/>
      <dgm:t>
        <a:bodyPr/>
        <a:lstStyle/>
        <a:p>
          <a:endParaRPr lang="en-US"/>
        </a:p>
      </dgm:t>
    </dgm:pt>
    <dgm:pt modelId="{36ABC0D0-B41E-401C-840C-2AFBE73989B4}" type="sibTrans" cxnId="{4B61AF65-3991-4A24-9475-D4AA0127738F}">
      <dgm:prSet/>
      <dgm:spPr/>
      <dgm:t>
        <a:bodyPr/>
        <a:lstStyle/>
        <a:p>
          <a:endParaRPr lang="en-US"/>
        </a:p>
      </dgm:t>
    </dgm:pt>
    <dgm:pt modelId="{454D56AF-0D14-43A4-A4AA-2274946C5116}">
      <dgm:prSet custT="1"/>
      <dgm:spPr>
        <a:solidFill>
          <a:srgbClr val="244775"/>
        </a:solidFill>
        <a:ln>
          <a:noFill/>
        </a:ln>
      </dgm:spPr>
      <dgm:t>
        <a:bodyPr/>
        <a:lstStyle/>
        <a:p>
          <a:pPr>
            <a:defRPr b="1"/>
          </a:pPr>
          <a:r>
            <a:rPr lang="en-US" sz="2000" dirty="0">
              <a:latin typeface="+mj-lt"/>
            </a:rPr>
            <a:t>July 1, 2022</a:t>
          </a:r>
        </a:p>
      </dgm:t>
    </dgm:pt>
    <dgm:pt modelId="{340931FA-0A09-49B9-99A7-6650F93FDC08}" type="parTrans" cxnId="{5A3B2130-5035-4E61-92B1-343AA432C9DF}">
      <dgm:prSet/>
      <dgm:spPr/>
      <dgm:t>
        <a:bodyPr/>
        <a:lstStyle/>
        <a:p>
          <a:endParaRPr lang="en-US"/>
        </a:p>
      </dgm:t>
    </dgm:pt>
    <dgm:pt modelId="{511F28C0-50D9-4CBB-862C-2AD0ACC17105}" type="sibTrans" cxnId="{5A3B2130-5035-4E61-92B1-343AA432C9DF}">
      <dgm:prSet/>
      <dgm:spPr/>
      <dgm:t>
        <a:bodyPr/>
        <a:lstStyle/>
        <a:p>
          <a:endParaRPr lang="en-US"/>
        </a:p>
      </dgm:t>
    </dgm:pt>
    <dgm:pt modelId="{A7F4784E-75AE-4F03-B342-C71355D1ACCF}">
      <dgm:prSet custT="1"/>
      <dgm:spPr>
        <a:solidFill>
          <a:srgbClr val="244775"/>
        </a:solidFill>
        <a:ln>
          <a:noFill/>
        </a:ln>
      </dgm:spPr>
      <dgm:t>
        <a:bodyPr/>
        <a:lstStyle/>
        <a:p>
          <a:pPr>
            <a:defRPr b="1"/>
          </a:pPr>
          <a:r>
            <a:rPr lang="en-US" sz="2000" dirty="0">
              <a:latin typeface="+mj-lt"/>
            </a:rPr>
            <a:t>August 1, 2022</a:t>
          </a:r>
        </a:p>
      </dgm:t>
    </dgm:pt>
    <dgm:pt modelId="{E8170CB0-7D27-4024-BF4D-F79F86202313}" type="parTrans" cxnId="{33DFDD33-182D-44AF-9877-B1DCECE3CC9D}">
      <dgm:prSet/>
      <dgm:spPr/>
      <dgm:t>
        <a:bodyPr/>
        <a:lstStyle/>
        <a:p>
          <a:endParaRPr lang="en-US"/>
        </a:p>
      </dgm:t>
    </dgm:pt>
    <dgm:pt modelId="{3078DB00-0C2A-4587-8661-74E5E36CBCA7}" type="sibTrans" cxnId="{33DFDD33-182D-44AF-9877-B1DCECE3CC9D}">
      <dgm:prSet/>
      <dgm:spPr/>
      <dgm:t>
        <a:bodyPr/>
        <a:lstStyle/>
        <a:p>
          <a:endParaRPr lang="en-US"/>
        </a:p>
      </dgm:t>
    </dgm:pt>
    <dgm:pt modelId="{A59C9EB4-4836-41EA-88FC-E68E29755DEF}">
      <dgm:prSet custT="1"/>
      <dgm:spPr>
        <a:solidFill>
          <a:srgbClr val="244775"/>
        </a:solidFill>
        <a:ln>
          <a:noFill/>
        </a:ln>
      </dgm:spPr>
      <dgm:t>
        <a:bodyPr/>
        <a:lstStyle/>
        <a:p>
          <a:pPr>
            <a:defRPr b="1"/>
          </a:pPr>
          <a:r>
            <a:rPr lang="en-US" sz="2000" dirty="0">
              <a:latin typeface="+mj-lt"/>
            </a:rPr>
            <a:t>August 15, 2022</a:t>
          </a:r>
        </a:p>
      </dgm:t>
    </dgm:pt>
    <dgm:pt modelId="{C486CA18-5D6B-49AD-B92C-52313E993EC5}" type="parTrans" cxnId="{C2A8B52A-540B-46B5-A43B-27FAF06A13EF}">
      <dgm:prSet/>
      <dgm:spPr/>
      <dgm:t>
        <a:bodyPr/>
        <a:lstStyle/>
        <a:p>
          <a:endParaRPr lang="en-US"/>
        </a:p>
      </dgm:t>
    </dgm:pt>
    <dgm:pt modelId="{62C75627-0A71-4E35-B62B-749D8AB3C189}" type="sibTrans" cxnId="{C2A8B52A-540B-46B5-A43B-27FAF06A13EF}">
      <dgm:prSet/>
      <dgm:spPr/>
      <dgm:t>
        <a:bodyPr/>
        <a:lstStyle/>
        <a:p>
          <a:endParaRPr lang="en-US"/>
        </a:p>
      </dgm:t>
    </dgm:pt>
    <dgm:pt modelId="{3280BE73-5C4D-4941-9102-E5930904556F}">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60-Day Training Alert!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dgm:t>
    </dgm:pt>
    <dgm:pt modelId="{596FE3BE-79D4-47E4-8416-EDF8385B1DE9}" type="parTrans" cxnId="{B9B38C7F-D679-4A39-B742-6501D3961044}">
      <dgm:prSet/>
      <dgm:spPr/>
      <dgm:t>
        <a:bodyPr/>
        <a:lstStyle/>
        <a:p>
          <a:endParaRPr lang="en-US"/>
        </a:p>
      </dgm:t>
    </dgm:pt>
    <dgm:pt modelId="{8E22D1FB-CF90-47F0-B06E-C66C75D54226}" type="sibTrans" cxnId="{B9B38C7F-D679-4A39-B742-6501D3961044}">
      <dgm:prSet/>
      <dgm:spPr/>
      <dgm:t>
        <a:bodyPr/>
        <a:lstStyle/>
        <a:p>
          <a:endParaRPr lang="en-US"/>
        </a:p>
      </dgm:t>
    </dgm:pt>
    <dgm:pt modelId="{47BE8E0B-496B-44FC-825E-C2A10D821DC9}">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90-Day Training Alert!  90-Day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dgm:t>
    </dgm:pt>
    <dgm:pt modelId="{26C37286-A207-4C3A-8F03-B64C4EB72DB8}" type="parTrans" cxnId="{47F4D29A-7D65-4C2F-8677-61780F0F1118}">
      <dgm:prSet/>
      <dgm:spPr/>
      <dgm:t>
        <a:bodyPr/>
        <a:lstStyle/>
        <a:p>
          <a:endParaRPr lang="en-US"/>
        </a:p>
      </dgm:t>
    </dgm:pt>
    <dgm:pt modelId="{258C30B8-1EDE-458F-9BAB-BD0E5C8E1BF9}" type="sibTrans" cxnId="{47F4D29A-7D65-4C2F-8677-61780F0F1118}">
      <dgm:prSet/>
      <dgm:spPr/>
      <dgm:t>
        <a:bodyPr/>
        <a:lstStyle/>
        <a:p>
          <a:endParaRPr lang="en-US"/>
        </a:p>
      </dgm:t>
    </dgm:pt>
    <dgm:pt modelId="{1827863D-2FA1-48D1-81C4-0E7D31ADB47E}">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30-Day Training Alert!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dgm:t>
    </dgm:pt>
    <dgm:pt modelId="{B426C98F-7250-4E9E-84CB-E9FC83F8CB06}" type="parTrans" cxnId="{7749B4AD-5089-49E7-8F6B-1B2382C9B50E}">
      <dgm:prSet/>
      <dgm:spPr/>
      <dgm:t>
        <a:bodyPr/>
        <a:lstStyle/>
        <a:p>
          <a:endParaRPr lang="en-US"/>
        </a:p>
      </dgm:t>
    </dgm:pt>
    <dgm:pt modelId="{D0D7EB30-49F6-43D6-AF40-1B9302B3ADF0}" type="sibTrans" cxnId="{7749B4AD-5089-49E7-8F6B-1B2382C9B50E}">
      <dgm:prSet/>
      <dgm:spPr/>
      <dgm:t>
        <a:bodyPr/>
        <a:lstStyle/>
        <a:p>
          <a:endParaRPr lang="en-US"/>
        </a:p>
      </dgm:t>
    </dgm:pt>
    <dgm:pt modelId="{CF564C6C-7771-4FD5-B851-B5B84730268F}">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15-Day Training Alert!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dgm:t>
    </dgm:pt>
    <dgm:pt modelId="{5A57A755-D716-4DC9-9A51-20693042AFC8}" type="parTrans" cxnId="{5F80C7E1-A7BD-418E-A665-3DAF3DEDF5A4}">
      <dgm:prSet/>
      <dgm:spPr/>
      <dgm:t>
        <a:bodyPr/>
        <a:lstStyle/>
        <a:p>
          <a:endParaRPr lang="en-US"/>
        </a:p>
      </dgm:t>
    </dgm:pt>
    <dgm:pt modelId="{024A7FBC-BB10-4242-BAF3-82678A4C13DA}" type="sibTrans" cxnId="{5F80C7E1-A7BD-418E-A665-3DAF3DEDF5A4}">
      <dgm:prSet/>
      <dgm:spPr/>
      <dgm:t>
        <a:bodyPr/>
        <a:lstStyle/>
        <a:p>
          <a:endParaRPr lang="en-US"/>
        </a:p>
      </dgm:t>
    </dgm:pt>
    <dgm:pt modelId="{A8790C1A-7738-4F18-887A-02D86BD6C9F2}">
      <dgm:prSet custT="1"/>
      <dgm:spPr/>
      <dgm:t>
        <a:bodyPr/>
        <a:lstStyle/>
        <a:p>
          <a:endParaRPr lang="en-US" sz="1200" i="1" kern="1200" dirty="0">
            <a:solidFill>
              <a:srgbClr val="454D55"/>
            </a:solidFill>
            <a:latin typeface="+mn-lt"/>
            <a:ea typeface="+mn-ea"/>
            <a:cs typeface="+mn-cs"/>
          </a:endParaRPr>
        </a:p>
      </dgm:t>
    </dgm:pt>
    <dgm:pt modelId="{C85D721A-7771-4679-AD72-AF95622BCAA0}" type="parTrans" cxnId="{07CF0F68-F2BE-4609-9A31-05369C6732BD}">
      <dgm:prSet/>
      <dgm:spPr/>
      <dgm:t>
        <a:bodyPr/>
        <a:lstStyle/>
        <a:p>
          <a:endParaRPr lang="en-US"/>
        </a:p>
      </dgm:t>
    </dgm:pt>
    <dgm:pt modelId="{96720A43-2C29-44CE-9603-4CA1130E53F4}" type="sibTrans" cxnId="{07CF0F68-F2BE-4609-9A31-05369C6732BD}">
      <dgm:prSet/>
      <dgm:spPr/>
      <dgm:t>
        <a:bodyPr/>
        <a:lstStyle/>
        <a:p>
          <a:endParaRPr lang="en-US"/>
        </a:p>
      </dgm:t>
    </dgm:pt>
    <dgm:pt modelId="{F9F6085C-97A2-4228-8CD2-693336366B74}">
      <dgm:prSet custT="1"/>
      <dgm:spPr/>
      <dgm:t>
        <a:bodyPr/>
        <a:lstStyle/>
        <a:p>
          <a:endParaRPr lang="en-US" sz="1200" i="1" kern="1200" dirty="0">
            <a:solidFill>
              <a:srgbClr val="454D55"/>
            </a:solidFill>
            <a:latin typeface="+mn-lt"/>
            <a:ea typeface="+mn-ea"/>
            <a:cs typeface="+mn-cs"/>
          </a:endParaRPr>
        </a:p>
      </dgm:t>
    </dgm:pt>
    <dgm:pt modelId="{D745F3DD-3568-41FF-99AD-C55B2DD6674A}" type="parTrans" cxnId="{BCFF9E62-378D-4A31-B9DF-8124DF83581F}">
      <dgm:prSet/>
      <dgm:spPr/>
      <dgm:t>
        <a:bodyPr/>
        <a:lstStyle/>
        <a:p>
          <a:endParaRPr lang="en-US"/>
        </a:p>
      </dgm:t>
    </dgm:pt>
    <dgm:pt modelId="{2569D29A-94E0-4480-AE18-CED53BB37EA2}" type="sibTrans" cxnId="{BCFF9E62-378D-4A31-B9DF-8124DF83581F}">
      <dgm:prSet/>
      <dgm:spPr/>
      <dgm:t>
        <a:bodyPr/>
        <a:lstStyle/>
        <a:p>
          <a:endParaRPr lang="en-US"/>
        </a:p>
      </dgm:t>
    </dgm:pt>
    <dgm:pt modelId="{2FE7E4D1-60AF-4AF7-A3B8-469E00792ED2}">
      <dgm:prSet custT="1"/>
      <dgm:spPr>
        <a:solidFill>
          <a:schemeClr val="accent1">
            <a:lumMod val="20000"/>
            <a:lumOff val="80000"/>
            <a:alpha val="90000"/>
          </a:schemeClr>
        </a:solidFill>
        <a:ln>
          <a:noFill/>
        </a:ln>
      </dgm:spPr>
      <dgm:t>
        <a:bodyPr/>
        <a:lstStyle/>
        <a:p>
          <a:r>
            <a:rPr lang="en-US" sz="1200" i="1" kern="1200">
              <a:solidFill>
                <a:srgbClr val="454D55"/>
              </a:solidFill>
              <a:latin typeface="+mn-lt"/>
              <a:ea typeface="+mn-ea"/>
              <a:cs typeface="+mn-cs"/>
            </a:rPr>
            <a:t>.</a:t>
          </a:r>
          <a:endParaRPr lang="en-US" sz="1200" i="1" kern="1200" dirty="0">
            <a:solidFill>
              <a:srgbClr val="454D55"/>
            </a:solidFill>
            <a:latin typeface="+mn-lt"/>
            <a:ea typeface="+mn-ea"/>
            <a:cs typeface="+mn-cs"/>
          </a:endParaRPr>
        </a:p>
      </dgm:t>
    </dgm:pt>
    <dgm:pt modelId="{C6A26EB9-4255-4707-972A-27558E9D2889}" type="parTrans" cxnId="{39D44B58-A297-49E5-838F-F1ED4803C710}">
      <dgm:prSet/>
      <dgm:spPr/>
    </dgm:pt>
    <dgm:pt modelId="{85ABF238-D7F5-4D21-AE4C-3D11E7D41E9C}" type="sibTrans" cxnId="{39D44B58-A297-49E5-838F-F1ED4803C710}">
      <dgm:prSet/>
      <dgm:spPr/>
    </dgm:pt>
    <dgm:pt modelId="{159F64F3-C0B0-4E25-BF8B-9DFF0CF48DDA}">
      <dgm:prSet custT="1"/>
      <dgm:spPr/>
      <dgm:t>
        <a:bodyPr/>
        <a:lstStyle/>
        <a:p>
          <a:endParaRPr lang="en-US" sz="1200" i="1" kern="1200" dirty="0">
            <a:solidFill>
              <a:srgbClr val="454D55"/>
            </a:solidFill>
            <a:latin typeface="+mn-lt"/>
            <a:ea typeface="+mn-ea"/>
            <a:cs typeface="+mn-cs"/>
          </a:endParaRPr>
        </a:p>
      </dgm:t>
    </dgm:pt>
    <dgm:pt modelId="{D8C310B4-576E-4B34-96B7-8288DF9F33FB}" type="parTrans" cxnId="{EFCDBD03-D0D6-40EF-B23F-059C5723FEF9}">
      <dgm:prSet/>
      <dgm:spPr/>
      <dgm:t>
        <a:bodyPr/>
        <a:lstStyle/>
        <a:p>
          <a:endParaRPr lang="en-US"/>
        </a:p>
      </dgm:t>
    </dgm:pt>
    <dgm:pt modelId="{3156FC2A-0DCC-4B56-927C-C2D0BAD3D1D0}" type="sibTrans" cxnId="{EFCDBD03-D0D6-40EF-B23F-059C5723FEF9}">
      <dgm:prSet/>
      <dgm:spPr/>
      <dgm:t>
        <a:bodyPr/>
        <a:lstStyle/>
        <a:p>
          <a:endParaRPr lang="en-US"/>
        </a:p>
      </dgm:t>
    </dgm:pt>
    <dgm:pt modelId="{2DCE37FF-3F0D-4038-8DA6-BAA5F6363601}">
      <dgm:prSet custT="1"/>
      <dgm:spPr/>
      <dgm:t>
        <a:bodyPr/>
        <a:lstStyle/>
        <a:p>
          <a:r>
            <a:rPr lang="en-US" sz="1200" i="1" kern="1200" dirty="0">
              <a:solidFill>
                <a:srgbClr val="454D55"/>
              </a:solidFill>
              <a:latin typeface="+mn-lt"/>
              <a:ea typeface="+mn-ea"/>
              <a:cs typeface="+mn-cs"/>
            </a:rPr>
            <a:t>New SCOs – Training is continuous throughout the year</a:t>
          </a:r>
        </a:p>
        <a:p>
          <a:endParaRPr lang="en-US" sz="1200" i="1" kern="1200" dirty="0">
            <a:solidFill>
              <a:srgbClr val="454D55"/>
            </a:solidFill>
            <a:latin typeface="+mn-lt"/>
            <a:ea typeface="+mn-ea"/>
            <a:cs typeface="+mn-cs"/>
          </a:endParaRPr>
        </a:p>
        <a:p>
          <a:endParaRPr lang="en-US" sz="1200" i="1" kern="1200" dirty="0">
            <a:solidFill>
              <a:srgbClr val="454D55"/>
            </a:solidFill>
            <a:latin typeface="+mn-lt"/>
            <a:ea typeface="+mn-ea"/>
            <a:cs typeface="+mn-cs"/>
          </a:endParaRPr>
        </a:p>
      </dgm:t>
    </dgm:pt>
    <dgm:pt modelId="{001F0DA4-0EB7-45CE-9103-17286F6AB62D}" type="parTrans" cxnId="{8D14970D-C6E7-4FAF-813A-8B8B96348C8C}">
      <dgm:prSet/>
      <dgm:spPr/>
      <dgm:t>
        <a:bodyPr/>
        <a:lstStyle/>
        <a:p>
          <a:endParaRPr lang="en-US"/>
        </a:p>
      </dgm:t>
    </dgm:pt>
    <dgm:pt modelId="{F3C0E582-AC44-40F7-862B-251C36F6BA45}" type="sibTrans" cxnId="{8D14970D-C6E7-4FAF-813A-8B8B96348C8C}">
      <dgm:prSet/>
      <dgm:spPr/>
      <dgm:t>
        <a:bodyPr/>
        <a:lstStyle/>
        <a:p>
          <a:endParaRPr lang="en-US"/>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dgm:spPr>
        <a:ln w="38100">
          <a:solidFill>
            <a:schemeClr val="bg2"/>
          </a:solidFill>
        </a:ln>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7">
        <dgm:presLayoutVars>
          <dgm:chMax val="1"/>
          <dgm:chPref val="1"/>
          <dgm:bulletEnabled val="1"/>
        </dgm:presLayoutVars>
      </dgm:prSet>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7"/>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7"/>
      <dgm:spPr>
        <a:ln w="19050">
          <a:solidFill>
            <a:schemeClr val="bg2"/>
          </a:solidFill>
        </a:ln>
      </dgm:spPr>
    </dgm:pt>
    <dgm:pt modelId="{6D7F9BE3-3008-4E5E-96F3-C71D72649902}" type="pres">
      <dgm:prSet presAssocID="{D423FB80-F2BD-4DDE-80B1-76F84FE09A02}" presName="ConnectorPoint" presStyleLbl="node1" presStyleIdx="0" presStyleCnt="7"/>
      <dgm:spPr>
        <a:prstGeom prst="ellipse">
          <a:avLst/>
        </a:prstGeom>
        <a:solidFill>
          <a:schemeClr val="accent2"/>
        </a:solidFill>
        <a:ln w="6350" cap="flat" cmpd="sng" algn="ctr">
          <a:no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C7F26193-F277-4FC2-96E8-E896E5EFC9BC}" type="pres">
      <dgm:prSet presAssocID="{F01D5F9E-ABC5-4560-ACB4-E6CFBC60BFF2}" presName="composite" presStyleCnt="0"/>
      <dgm:spPr/>
    </dgm:pt>
    <dgm:pt modelId="{5C68C37A-C349-49AE-97A1-63D110D2C7D1}" type="pres">
      <dgm:prSet presAssocID="{F01D5F9E-ABC5-4560-ACB4-E6CFBC60BFF2}" presName="L1TextContainer" presStyleLbl="alignNode1" presStyleIdx="1" presStyleCnt="7">
        <dgm:presLayoutVars>
          <dgm:chMax val="1"/>
          <dgm:chPref val="1"/>
          <dgm:bulletEnabled val="1"/>
        </dgm:presLayoutVars>
      </dgm:prSet>
      <dgm:spPr/>
    </dgm:pt>
    <dgm:pt modelId="{3E3F09C6-0C94-40B1-A308-6929444363D4}" type="pres">
      <dgm:prSet presAssocID="{F01D5F9E-ABC5-4560-ACB4-E6CFBC60BFF2}" presName="L2TextContainerWrapper" presStyleCnt="0">
        <dgm:presLayoutVars>
          <dgm:bulletEnabled val="1"/>
        </dgm:presLayoutVars>
      </dgm:prSet>
      <dgm:spPr/>
    </dgm:pt>
    <dgm:pt modelId="{A01D9671-7007-4F3F-98D6-A9730C5B45E4}" type="pres">
      <dgm:prSet presAssocID="{F01D5F9E-ABC5-4560-ACB4-E6CFBC60BFF2}" presName="L2TextContainer" presStyleLbl="bgAccFollowNode1" presStyleIdx="1" presStyleCnt="7"/>
      <dgm:spPr/>
    </dgm:pt>
    <dgm:pt modelId="{65C95A24-31B5-46D2-BCB4-07372ABDD6F2}" type="pres">
      <dgm:prSet presAssocID="{F01D5F9E-ABC5-4560-ACB4-E6CFBC60BFF2}" presName="FlexibleEmptyPlaceHolder" presStyleCnt="0"/>
      <dgm:spPr/>
    </dgm:pt>
    <dgm:pt modelId="{D4347EDB-4883-4C4B-A672-6266C9702B5A}" type="pres">
      <dgm:prSet presAssocID="{F01D5F9E-ABC5-4560-ACB4-E6CFBC60BFF2}" presName="ConnectLine" presStyleLbl="sibTrans1D1" presStyleIdx="1" presStyleCnt="7"/>
      <dgm:spPr>
        <a:ln w="19050">
          <a:solidFill>
            <a:schemeClr val="bg2"/>
          </a:solidFill>
        </a:ln>
      </dgm:spPr>
    </dgm:pt>
    <dgm:pt modelId="{D10813CD-B7B7-4CC7-9B2D-B5AE3D30A4DA}" type="pres">
      <dgm:prSet presAssocID="{F01D5F9E-ABC5-4560-ACB4-E6CFBC60BFF2}" presName="ConnectorPoint" presStyleLbl="node1" presStyleIdx="1" presStyleCnt="7"/>
      <dgm:spPr>
        <a:prstGeom prst="ellipse">
          <a:avLst/>
        </a:prstGeom>
        <a:solidFill>
          <a:schemeClr val="accent2"/>
        </a:solidFill>
        <a:ln w="6350" cap="flat" cmpd="sng" algn="ctr">
          <a:noFill/>
          <a:prstDash val="solid"/>
          <a:miter lim="800000"/>
        </a:ln>
        <a:effectLst/>
      </dgm:spPr>
    </dgm:pt>
    <dgm:pt modelId="{143FACBA-FB69-402B-8D92-68DCE90EA86A}" type="pres">
      <dgm:prSet presAssocID="{F01D5F9E-ABC5-4560-ACB4-E6CFBC60BFF2}" presName="EmptyPlaceHolder" presStyleCnt="0"/>
      <dgm:spPr/>
    </dgm:pt>
    <dgm:pt modelId="{0587E036-7F91-482C-9B0A-860FD4CCD0E2}" type="pres">
      <dgm:prSet presAssocID="{36ABC0D0-B41E-401C-840C-2AFBE73989B4}" presName="spaceBetweenRectangles" presStyleCnt="0"/>
      <dgm:spPr/>
    </dgm:pt>
    <dgm:pt modelId="{795AD8F1-7B20-410C-90F4-2E04F4F4C93D}" type="pres">
      <dgm:prSet presAssocID="{454D56AF-0D14-43A4-A4AA-2274946C5116}" presName="composite" presStyleCnt="0"/>
      <dgm:spPr/>
    </dgm:pt>
    <dgm:pt modelId="{C5503B6E-C1DB-44F5-ABB8-38EF445ED1E8}" type="pres">
      <dgm:prSet presAssocID="{454D56AF-0D14-43A4-A4AA-2274946C5116}" presName="L1TextContainer" presStyleLbl="alignNode1" presStyleIdx="2" presStyleCnt="7">
        <dgm:presLayoutVars>
          <dgm:chMax val="1"/>
          <dgm:chPref val="1"/>
          <dgm:bulletEnabled val="1"/>
        </dgm:presLayoutVars>
      </dgm:prSet>
      <dgm:spPr/>
    </dgm:pt>
    <dgm:pt modelId="{FD7DE90B-3DDE-4250-BB93-6AFB95DB30C9}" type="pres">
      <dgm:prSet presAssocID="{454D56AF-0D14-43A4-A4AA-2274946C5116}" presName="L2TextContainerWrapper" presStyleCnt="0">
        <dgm:presLayoutVars>
          <dgm:bulletEnabled val="1"/>
        </dgm:presLayoutVars>
      </dgm:prSet>
      <dgm:spPr/>
    </dgm:pt>
    <dgm:pt modelId="{04897CD2-CF6F-4A55-8E79-1E7393B07B06}" type="pres">
      <dgm:prSet presAssocID="{454D56AF-0D14-43A4-A4AA-2274946C5116}" presName="L2TextContainer" presStyleLbl="bgAccFollowNode1" presStyleIdx="2" presStyleCnt="7"/>
      <dgm:spPr/>
    </dgm:pt>
    <dgm:pt modelId="{30F499EF-86B9-43D4-9E36-2ADCD18D3C55}" type="pres">
      <dgm:prSet presAssocID="{454D56AF-0D14-43A4-A4AA-2274946C5116}" presName="FlexibleEmptyPlaceHolder" presStyleCnt="0"/>
      <dgm:spPr/>
    </dgm:pt>
    <dgm:pt modelId="{73ACB8E4-FFC1-49E5-BB46-1EBD63F3BF67}" type="pres">
      <dgm:prSet presAssocID="{454D56AF-0D14-43A4-A4AA-2274946C5116}" presName="ConnectLine" presStyleLbl="sibTrans1D1" presStyleIdx="2" presStyleCnt="7"/>
      <dgm:spPr>
        <a:ln w="19050">
          <a:solidFill>
            <a:schemeClr val="bg2"/>
          </a:solidFill>
        </a:ln>
      </dgm:spPr>
    </dgm:pt>
    <dgm:pt modelId="{FE89438A-B301-4219-9492-D30967496E8F}" type="pres">
      <dgm:prSet presAssocID="{454D56AF-0D14-43A4-A4AA-2274946C5116}" presName="ConnectorPoint" presStyleLbl="node1" presStyleIdx="2" presStyleCnt="7"/>
      <dgm:spPr>
        <a:prstGeom prst="ellipse">
          <a:avLst/>
        </a:prstGeom>
        <a:solidFill>
          <a:schemeClr val="accent2"/>
        </a:solidFill>
        <a:ln w="6350" cap="flat" cmpd="sng" algn="ctr">
          <a:noFill/>
          <a:prstDash val="solid"/>
          <a:miter lim="800000"/>
        </a:ln>
        <a:effectLst/>
      </dgm:spPr>
    </dgm:pt>
    <dgm:pt modelId="{80E00C49-A058-42B1-B4A9-8FC8989D4F58}" type="pres">
      <dgm:prSet presAssocID="{454D56AF-0D14-43A4-A4AA-2274946C5116}" presName="EmptyPlaceHolder" presStyleCnt="0"/>
      <dgm:spPr/>
    </dgm:pt>
    <dgm:pt modelId="{396E0C2C-79C3-4FCA-B5E5-8B3C2758C30F}" type="pres">
      <dgm:prSet presAssocID="{511F28C0-50D9-4CBB-862C-2AD0ACC17105}" presName="spaceBetweenRectangles" presStyleCnt="0"/>
      <dgm:spPr/>
    </dgm:pt>
    <dgm:pt modelId="{866B658A-D972-4AD8-A7E6-4082FD2CB001}" type="pres">
      <dgm:prSet presAssocID="{A7F4784E-75AE-4F03-B342-C71355D1ACCF}" presName="composite" presStyleCnt="0"/>
      <dgm:spPr/>
    </dgm:pt>
    <dgm:pt modelId="{CBCB6B30-5D46-4B19-B9DE-C0B7FB057712}" type="pres">
      <dgm:prSet presAssocID="{A7F4784E-75AE-4F03-B342-C71355D1ACCF}" presName="L1TextContainer" presStyleLbl="alignNode1" presStyleIdx="3" presStyleCnt="7">
        <dgm:presLayoutVars>
          <dgm:chMax val="1"/>
          <dgm:chPref val="1"/>
          <dgm:bulletEnabled val="1"/>
        </dgm:presLayoutVars>
      </dgm:prSet>
      <dgm:spPr/>
    </dgm:pt>
    <dgm:pt modelId="{746F6004-1265-4B16-B698-179F0477DB3D}" type="pres">
      <dgm:prSet presAssocID="{A7F4784E-75AE-4F03-B342-C71355D1ACCF}" presName="L2TextContainerWrapper" presStyleCnt="0">
        <dgm:presLayoutVars>
          <dgm:bulletEnabled val="1"/>
        </dgm:presLayoutVars>
      </dgm:prSet>
      <dgm:spPr/>
    </dgm:pt>
    <dgm:pt modelId="{95B1E40E-26D9-44C8-A99F-14EA44505DF3}" type="pres">
      <dgm:prSet presAssocID="{A7F4784E-75AE-4F03-B342-C71355D1ACCF}" presName="L2TextContainer" presStyleLbl="bgAccFollowNode1" presStyleIdx="3" presStyleCnt="7"/>
      <dgm:spPr/>
    </dgm:pt>
    <dgm:pt modelId="{752FC6D6-93A6-414C-B65D-6F2858E07E0C}" type="pres">
      <dgm:prSet presAssocID="{A7F4784E-75AE-4F03-B342-C71355D1ACCF}" presName="FlexibleEmptyPlaceHolder" presStyleCnt="0"/>
      <dgm:spPr/>
    </dgm:pt>
    <dgm:pt modelId="{BBBD3B06-9C30-48DB-A77E-5A358B1C6E78}" type="pres">
      <dgm:prSet presAssocID="{A7F4784E-75AE-4F03-B342-C71355D1ACCF}" presName="ConnectLine" presStyleLbl="sibTrans1D1" presStyleIdx="3" presStyleCnt="7"/>
      <dgm:spPr>
        <a:ln w="19050">
          <a:solidFill>
            <a:schemeClr val="bg2"/>
          </a:solidFill>
        </a:ln>
      </dgm:spPr>
    </dgm:pt>
    <dgm:pt modelId="{C574381E-6C24-436D-B265-4BCFEFA46591}" type="pres">
      <dgm:prSet presAssocID="{A7F4784E-75AE-4F03-B342-C71355D1ACCF}" presName="ConnectorPoint" presStyleLbl="node1" presStyleIdx="3" presStyleCnt="7"/>
      <dgm:spPr>
        <a:prstGeom prst="ellipse">
          <a:avLst/>
        </a:prstGeom>
        <a:solidFill>
          <a:schemeClr val="accent2"/>
        </a:solidFill>
        <a:ln w="6350" cap="flat" cmpd="sng" algn="ctr">
          <a:noFill/>
          <a:prstDash val="solid"/>
          <a:miter lim="800000"/>
        </a:ln>
        <a:effectLst/>
      </dgm:spPr>
    </dgm:pt>
    <dgm:pt modelId="{CC7E7566-0B46-4E0A-B951-BFE404664D2C}" type="pres">
      <dgm:prSet presAssocID="{A7F4784E-75AE-4F03-B342-C71355D1ACCF}" presName="EmptyPlaceHolder" presStyleCnt="0"/>
      <dgm:spPr/>
    </dgm:pt>
    <dgm:pt modelId="{F50C4635-5C0A-4C07-B5AD-BABD96009847}" type="pres">
      <dgm:prSet presAssocID="{3078DB00-0C2A-4587-8661-74E5E36CBCA7}" presName="spaceBetweenRectangles" presStyleCnt="0"/>
      <dgm:spPr/>
    </dgm:pt>
    <dgm:pt modelId="{5667DB6C-E90F-44DB-BFD7-8570D48D28D4}" type="pres">
      <dgm:prSet presAssocID="{A59C9EB4-4836-41EA-88FC-E68E29755DEF}" presName="composite" presStyleCnt="0"/>
      <dgm:spPr/>
    </dgm:pt>
    <dgm:pt modelId="{88F6D506-033B-4CA4-9572-41E373A6B43C}" type="pres">
      <dgm:prSet presAssocID="{A59C9EB4-4836-41EA-88FC-E68E29755DEF}" presName="L1TextContainer" presStyleLbl="alignNode1" presStyleIdx="4" presStyleCnt="7">
        <dgm:presLayoutVars>
          <dgm:chMax val="1"/>
          <dgm:chPref val="1"/>
          <dgm:bulletEnabled val="1"/>
        </dgm:presLayoutVars>
      </dgm:prSet>
      <dgm:spPr/>
    </dgm:pt>
    <dgm:pt modelId="{E3303ED6-54B9-4518-AD7C-3197102106EF}" type="pres">
      <dgm:prSet presAssocID="{A59C9EB4-4836-41EA-88FC-E68E29755DEF}" presName="L2TextContainerWrapper" presStyleCnt="0">
        <dgm:presLayoutVars>
          <dgm:bulletEnabled val="1"/>
        </dgm:presLayoutVars>
      </dgm:prSet>
      <dgm:spPr/>
    </dgm:pt>
    <dgm:pt modelId="{FE14A9FC-66E7-4679-B63E-054F98E59204}" type="pres">
      <dgm:prSet presAssocID="{A59C9EB4-4836-41EA-88FC-E68E29755DEF}" presName="L2TextContainer" presStyleLbl="bgAccFollowNode1" presStyleIdx="4" presStyleCnt="7"/>
      <dgm:spPr/>
    </dgm:pt>
    <dgm:pt modelId="{8F1DAFAE-685A-4EC1-8FC0-2EE182F59B78}" type="pres">
      <dgm:prSet presAssocID="{A59C9EB4-4836-41EA-88FC-E68E29755DEF}" presName="FlexibleEmptyPlaceHolder" presStyleCnt="0"/>
      <dgm:spPr/>
    </dgm:pt>
    <dgm:pt modelId="{4702B22B-8EB6-4454-9F8E-9A963F32B8A1}" type="pres">
      <dgm:prSet presAssocID="{A59C9EB4-4836-41EA-88FC-E68E29755DEF}" presName="ConnectLine" presStyleLbl="sibTrans1D1" presStyleIdx="4" presStyleCnt="7"/>
      <dgm:spPr>
        <a:ln w="19050">
          <a:solidFill>
            <a:schemeClr val="bg2"/>
          </a:solidFill>
        </a:ln>
      </dgm:spPr>
    </dgm:pt>
    <dgm:pt modelId="{F2E81385-B138-4A59-9452-A3C9AC4F2012}" type="pres">
      <dgm:prSet presAssocID="{A59C9EB4-4836-41EA-88FC-E68E29755DEF}" presName="ConnectorPoint" presStyleLbl="node1" presStyleIdx="4" presStyleCnt="7"/>
      <dgm:spPr>
        <a:prstGeom prst="ellipse">
          <a:avLst/>
        </a:prstGeom>
        <a:solidFill>
          <a:schemeClr val="accent2"/>
        </a:solidFill>
        <a:ln w="6350" cap="flat" cmpd="sng" algn="ctr">
          <a:noFill/>
          <a:prstDash val="solid"/>
          <a:miter lim="800000"/>
        </a:ln>
        <a:effectLst/>
      </dgm:spPr>
    </dgm:pt>
    <dgm:pt modelId="{00C34F8E-67EA-485C-B754-5C6C9BC871C5}" type="pres">
      <dgm:prSet presAssocID="{A59C9EB4-4836-41EA-88FC-E68E29755DEF}" presName="EmptyPlaceHolder" presStyleCnt="0"/>
      <dgm:spPr/>
    </dgm:pt>
    <dgm:pt modelId="{E2C470F7-A894-4A64-A64E-235B0E510421}" type="pres">
      <dgm:prSet presAssocID="{62C75627-0A71-4E35-B62B-749D8AB3C189}" presName="spaceBetweenRectangles" presStyleCnt="0"/>
      <dgm:spPr/>
    </dgm:pt>
    <dgm:pt modelId="{6AA3FB3F-E213-4147-93D1-22B952CDFE17}" type="pres">
      <dgm:prSet presAssocID="{2DC4903D-31E8-4ED6-875F-63877788B702}" presName="composite" presStyleCnt="0"/>
      <dgm:spPr/>
    </dgm:pt>
    <dgm:pt modelId="{270971D8-F05B-4392-88C0-D9921BB5F6B0}" type="pres">
      <dgm:prSet presAssocID="{2DC4903D-31E8-4ED6-875F-63877788B702}" presName="L1TextContainer" presStyleLbl="alignNode1" presStyleIdx="5" presStyleCnt="7">
        <dgm:presLayoutVars>
          <dgm:chMax val="1"/>
          <dgm:chPref val="1"/>
          <dgm:bulletEnabled val="1"/>
        </dgm:presLayoutVars>
      </dgm:prSet>
      <dgm:spPr/>
    </dgm:pt>
    <dgm:pt modelId="{68B34C20-0EE9-4A51-9634-702BEA794899}" type="pres">
      <dgm:prSet presAssocID="{2DC4903D-31E8-4ED6-875F-63877788B702}" presName="L2TextContainerWrapper" presStyleCnt="0">
        <dgm:presLayoutVars>
          <dgm:bulletEnabled val="1"/>
        </dgm:presLayoutVars>
      </dgm:prSet>
      <dgm:spPr/>
    </dgm:pt>
    <dgm:pt modelId="{1D60394B-1800-4790-9694-08B1C1D1B34D}" type="pres">
      <dgm:prSet presAssocID="{2DC4903D-31E8-4ED6-875F-63877788B702}" presName="L2TextContainer" presStyleLbl="bgAccFollowNode1" presStyleIdx="5" presStyleCnt="7"/>
      <dgm:spPr/>
    </dgm:pt>
    <dgm:pt modelId="{F7828579-24D8-4EC2-A1D6-344D5AD522E4}" type="pres">
      <dgm:prSet presAssocID="{2DC4903D-31E8-4ED6-875F-63877788B702}" presName="FlexibleEmptyPlaceHolder" presStyleCnt="0"/>
      <dgm:spPr/>
    </dgm:pt>
    <dgm:pt modelId="{59F1EF41-14EA-48EE-A559-118169DBDB24}" type="pres">
      <dgm:prSet presAssocID="{2DC4903D-31E8-4ED6-875F-63877788B702}" presName="ConnectLine" presStyleLbl="sibTrans1D1" presStyleIdx="5" presStyleCnt="7"/>
      <dgm:spPr>
        <a:ln w="19050">
          <a:solidFill>
            <a:schemeClr val="bg2"/>
          </a:solidFill>
        </a:ln>
      </dgm:spPr>
    </dgm:pt>
    <dgm:pt modelId="{8E0947F0-E28B-4B2E-B1D6-BFEED1AF012B}" type="pres">
      <dgm:prSet presAssocID="{2DC4903D-31E8-4ED6-875F-63877788B702}" presName="ConnectorPoint" presStyleLbl="node1" presStyleIdx="5" presStyleCnt="7"/>
      <dgm:spPr>
        <a:prstGeom prst="ellipse">
          <a:avLst/>
        </a:prstGeom>
        <a:solidFill>
          <a:schemeClr val="accent2"/>
        </a:solidFill>
        <a:ln w="6350" cap="flat" cmpd="sng" algn="ctr">
          <a:noFill/>
          <a:prstDash val="solid"/>
          <a:miter lim="800000"/>
        </a:ln>
        <a:effectLst/>
      </dgm:spPr>
    </dgm:pt>
    <dgm:pt modelId="{6BA99215-8D0D-4B24-ACDB-B8619064A20A}" type="pres">
      <dgm:prSet presAssocID="{2DC4903D-31E8-4ED6-875F-63877788B702}" presName="EmptyPlaceHolder" presStyleCnt="0"/>
      <dgm:spPr/>
    </dgm:pt>
    <dgm:pt modelId="{9B2B8A77-95BF-4B3D-B7A2-74A64BEAD033}" type="pres">
      <dgm:prSet presAssocID="{EBFDEA83-93E5-4D72-A672-078838B258F5}" presName="spaceBetweenRectangles" presStyleCnt="0"/>
      <dgm:spPr/>
    </dgm:pt>
    <dgm:pt modelId="{CB500B18-4CCC-44D0-A7EE-E63EC340604C}" type="pres">
      <dgm:prSet presAssocID="{8A93A940-284B-49B0-9D89-5FA2B3B3C7E5}" presName="composite" presStyleCnt="0"/>
      <dgm:spPr/>
    </dgm:pt>
    <dgm:pt modelId="{A7F04B95-81DC-4C70-990B-FEE82F4C63E7}" type="pres">
      <dgm:prSet presAssocID="{8A93A940-284B-49B0-9D89-5FA2B3B3C7E5}" presName="L1TextContainer" presStyleLbl="alignNode1" presStyleIdx="6" presStyleCnt="7">
        <dgm:presLayoutVars>
          <dgm:chMax val="1"/>
          <dgm:chPref val="1"/>
          <dgm:bulletEnabled val="1"/>
        </dgm:presLayoutVars>
      </dgm:prSet>
      <dgm:spPr/>
    </dgm:pt>
    <dgm:pt modelId="{16384FAB-C600-47F1-91A6-2EF972F345F9}" type="pres">
      <dgm:prSet presAssocID="{8A93A940-284B-49B0-9D89-5FA2B3B3C7E5}" presName="L2TextContainerWrapper" presStyleCnt="0">
        <dgm:presLayoutVars>
          <dgm:bulletEnabled val="1"/>
        </dgm:presLayoutVars>
      </dgm:prSet>
      <dgm:spPr/>
    </dgm:pt>
    <dgm:pt modelId="{725F2AEF-0925-4411-A89A-5976D96BC3B1}" type="pres">
      <dgm:prSet presAssocID="{8A93A940-284B-49B0-9D89-5FA2B3B3C7E5}" presName="L2TextContainer" presStyleLbl="bgAccFollowNode1" presStyleIdx="6" presStyleCnt="7"/>
      <dgm:spPr/>
    </dgm:pt>
    <dgm:pt modelId="{F1CEE27F-E297-4972-B373-BDB021CAF74B}" type="pres">
      <dgm:prSet presAssocID="{8A93A940-284B-49B0-9D89-5FA2B3B3C7E5}" presName="FlexibleEmptyPlaceHolder" presStyleCnt="0"/>
      <dgm:spPr/>
    </dgm:pt>
    <dgm:pt modelId="{3F1F843F-8CAA-4ECF-B5A2-211D6C43D3C6}" type="pres">
      <dgm:prSet presAssocID="{8A93A940-284B-49B0-9D89-5FA2B3B3C7E5}" presName="ConnectLine" presStyleLbl="sibTrans1D1" presStyleIdx="6" presStyleCnt="7"/>
      <dgm:spPr>
        <a:ln w="19050">
          <a:solidFill>
            <a:schemeClr val="bg2"/>
          </a:solidFill>
        </a:ln>
      </dgm:spPr>
    </dgm:pt>
    <dgm:pt modelId="{53B98CC0-1029-46A6-8053-0933F88F7705}" type="pres">
      <dgm:prSet presAssocID="{8A93A940-284B-49B0-9D89-5FA2B3B3C7E5}" presName="ConnectorPoint" presStyleLbl="node1" presStyleIdx="6" presStyleCnt="7"/>
      <dgm:spPr>
        <a:prstGeom prst="ellipse">
          <a:avLst/>
        </a:prstGeom>
        <a:solidFill>
          <a:schemeClr val="accent2"/>
        </a:solidFill>
        <a:ln w="6350" cap="flat" cmpd="sng" algn="ctr">
          <a:noFill/>
          <a:prstDash val="solid"/>
          <a:miter lim="800000"/>
        </a:ln>
        <a:effectLst/>
      </dgm:spPr>
    </dgm:pt>
    <dgm:pt modelId="{ED7FD386-E91E-4500-9B1B-A5B2EA2DCD9E}" type="pres">
      <dgm:prSet presAssocID="{8A93A940-284B-49B0-9D89-5FA2B3B3C7E5}" presName="EmptyPlaceHolder" presStyleCnt="0"/>
      <dgm:spPr/>
    </dgm:pt>
  </dgm:ptLst>
  <dgm:cxnLst>
    <dgm:cxn modelId="{EFCDBD03-D0D6-40EF-B23F-059C5723FEF9}" srcId="{A59C9EB4-4836-41EA-88FC-E68E29755DEF}" destId="{159F64F3-C0B0-4E25-BF8B-9DFF0CF48DDA}" srcOrd="1" destOrd="0" parTransId="{D8C310B4-576E-4B34-96B7-8288DF9F33FB}" sibTransId="{3156FC2A-0DCC-4B56-927C-C2D0BAD3D1D0}"/>
    <dgm:cxn modelId="{8D14970D-C6E7-4FAF-813A-8B8B96348C8C}" srcId="{8A93A940-284B-49B0-9D89-5FA2B3B3C7E5}" destId="{2DCE37FF-3F0D-4038-8DA6-BAA5F6363601}" srcOrd="1" destOrd="0" parTransId="{001F0DA4-0EB7-45CE-9103-17286F6AB62D}" sibTransId="{F3C0E582-AC44-40F7-862B-251C36F6BA45}"/>
    <dgm:cxn modelId="{D015A90D-3D28-484C-86C7-67F6B0B7CA80}" type="presOf" srcId="{2DCE37FF-3F0D-4038-8DA6-BAA5F6363601}" destId="{725F2AEF-0925-4411-A89A-5976D96BC3B1}" srcOrd="0" destOrd="1" presId="urn:microsoft.com/office/officeart/2017/3/layout/HorizontalLabelsTimeline"/>
    <dgm:cxn modelId="{EADCFF1E-172D-4C2D-BDB4-9D2B19597296}" type="presOf" srcId="{47BE8E0B-496B-44FC-825E-C2A10D821DC9}" destId="{A01D9671-7007-4F3F-98D6-A9730C5B45E4}" srcOrd="0" destOrd="0" presId="urn:microsoft.com/office/officeart/2017/3/layout/HorizontalLabelsTimeline"/>
    <dgm:cxn modelId="{C2A8B52A-540B-46B5-A43B-27FAF06A13EF}" srcId="{FF3CD410-5E2E-4080-A893-907D31D22CB3}" destId="{A59C9EB4-4836-41EA-88FC-E68E29755DEF}" srcOrd="4" destOrd="0" parTransId="{C486CA18-5D6B-49AD-B92C-52313E993EC5}" sibTransId="{62C75627-0A71-4E35-B62B-749D8AB3C189}"/>
    <dgm:cxn modelId="{5A3B2130-5035-4E61-92B1-343AA432C9DF}" srcId="{FF3CD410-5E2E-4080-A893-907D31D22CB3}" destId="{454D56AF-0D14-43A4-A4AA-2274946C5116}" srcOrd="2" destOrd="0" parTransId="{340931FA-0A09-49B9-99A7-6650F93FDC08}" sibTransId="{511F28C0-50D9-4CBB-862C-2AD0ACC17105}"/>
    <dgm:cxn modelId="{33DFDD33-182D-44AF-9877-B1DCECE3CC9D}" srcId="{FF3CD410-5E2E-4080-A893-907D31D22CB3}" destId="{A7F4784E-75AE-4F03-B342-C71355D1ACCF}" srcOrd="3" destOrd="0" parTransId="{E8170CB0-7D27-4024-BF4D-F79F86202313}" sibTransId="{3078DB00-0C2A-4587-8661-74E5E36CBCA7}"/>
    <dgm:cxn modelId="{4F0EAB3D-D6DC-4270-A428-F626A2666D2A}" type="presOf" srcId="{8A93A940-284B-49B0-9D89-5FA2B3B3C7E5}" destId="{A7F04B95-81DC-4C70-990B-FEE82F4C63E7}" srcOrd="0" destOrd="0" presId="urn:microsoft.com/office/officeart/2017/3/layout/HorizontalLabelsTimeline"/>
    <dgm:cxn modelId="{27DFC140-6B7C-4936-8F85-B67BAE35FE0A}" type="presOf" srcId="{159F64F3-C0B0-4E25-BF8B-9DFF0CF48DDA}" destId="{FE14A9FC-66E7-4679-B63E-054F98E59204}" srcOrd="0" destOrd="1" presId="urn:microsoft.com/office/officeart/2017/3/layout/HorizontalLabelsTimeline"/>
    <dgm:cxn modelId="{C436E05B-3981-4E5A-BD66-5DBD06BC52A1}" type="presOf" srcId="{F01D5F9E-ABC5-4560-ACB4-E6CFBC60BFF2}" destId="{5C68C37A-C349-49AE-97A1-63D110D2C7D1}" srcOrd="0" destOrd="0" presId="urn:microsoft.com/office/officeart/2017/3/layout/HorizontalLabelsTimeline"/>
    <dgm:cxn modelId="{0F399562-D70A-4562-8F3B-6BDFB478E9DA}" type="presOf" srcId="{F9F6085C-97A2-4228-8CD2-693336366B74}" destId="{A01D9671-7007-4F3F-98D6-A9730C5B45E4}" srcOrd="0" destOrd="1" presId="urn:microsoft.com/office/officeart/2017/3/layout/HorizontalLabelsTimeline"/>
    <dgm:cxn modelId="{BCFF9E62-378D-4A31-B9DF-8124DF83581F}" srcId="{F01D5F9E-ABC5-4560-ACB4-E6CFBC60BFF2}" destId="{F9F6085C-97A2-4228-8CD2-693336366B74}" srcOrd="1" destOrd="0" parTransId="{D745F3DD-3568-41FF-99AD-C55B2DD6674A}" sibTransId="{2569D29A-94E0-4480-AE18-CED53BB37EA2}"/>
    <dgm:cxn modelId="{982D7B44-1518-4DD0-82D4-8A3901DD95E9}" srcId="{FF3CD410-5E2E-4080-A893-907D31D22CB3}" destId="{8A93A940-284B-49B0-9D89-5FA2B3B3C7E5}" srcOrd="6" destOrd="0" parTransId="{CD96219D-3688-4138-ACC9-901ED9FEACCC}" sibTransId="{E0447E4A-3C15-4884-AEBE-804149EBD331}"/>
    <dgm:cxn modelId="{4B61AF65-3991-4A24-9475-D4AA0127738F}" srcId="{FF3CD410-5E2E-4080-A893-907D31D22CB3}" destId="{F01D5F9E-ABC5-4560-ACB4-E6CFBC60BFF2}" srcOrd="1" destOrd="0" parTransId="{FEAC3315-4B36-4E3C-89B3-70A50C7F13CC}" sibTransId="{36ABC0D0-B41E-401C-840C-2AFBE73989B4}"/>
    <dgm:cxn modelId="{07CF0F68-F2BE-4609-9A31-05369C6732BD}" srcId="{D423FB80-F2BD-4DDE-80B1-76F84FE09A02}" destId="{A8790C1A-7738-4F18-887A-02D86BD6C9F2}" srcOrd="1" destOrd="0" parTransId="{C85D721A-7771-4679-AD72-AF95622BCAA0}" sibTransId="{96720A43-2C29-44CE-9603-4CA1130E53F4}"/>
    <dgm:cxn modelId="{A319CB69-6926-431D-A805-EACBFA83FA66}" srcId="{FF3CD410-5E2E-4080-A893-907D31D22CB3}" destId="{2DC4903D-31E8-4ED6-875F-63877788B702}" srcOrd="5" destOrd="0" parTransId="{A18F8C20-9A13-44DB-9E45-C2DE49ACE5D9}" sibTransId="{EBFDEA83-93E5-4D72-A672-078838B258F5}"/>
    <dgm:cxn modelId="{935F274E-0D61-4EDD-92A7-9CA37702DC15}" type="presOf" srcId="{2DC4903D-31E8-4ED6-875F-63877788B702}" destId="{270971D8-F05B-4392-88C0-D9921BB5F6B0}" srcOrd="0" destOrd="0" presId="urn:microsoft.com/office/officeart/2017/3/layout/HorizontalLabelsTimeline"/>
    <dgm:cxn modelId="{24FE186F-F804-46F5-9C2D-96C1655A06BB}" type="presOf" srcId="{FF3CD410-5E2E-4080-A893-907D31D22CB3}" destId="{687CC7BD-79EF-4A0F-BDD3-809BFA49E6BE}" srcOrd="0" destOrd="0" presId="urn:microsoft.com/office/officeart/2017/3/layout/HorizontalLabelsTimeline"/>
    <dgm:cxn modelId="{39D44B58-A297-49E5-838F-F1ED4803C710}" srcId="{454D56AF-0D14-43A4-A4AA-2274946C5116}" destId="{2FE7E4D1-60AF-4AF7-A3B8-469E00792ED2}" srcOrd="1" destOrd="0" parTransId="{C6A26EB9-4255-4707-972A-27558E9D2889}" sibTransId="{85ABF238-D7F5-4D21-AE4C-3D11E7D41E9C}"/>
    <dgm:cxn modelId="{B9B38C7F-D679-4A39-B742-6501D3961044}" srcId="{454D56AF-0D14-43A4-A4AA-2274946C5116}" destId="{3280BE73-5C4D-4941-9102-E5930904556F}" srcOrd="0" destOrd="0" parTransId="{596FE3BE-79D4-47E4-8416-EDF8385B1DE9}" sibTransId="{8E22D1FB-CF90-47F0-B06E-C66C75D54226}"/>
    <dgm:cxn modelId="{59B27383-B045-4BF7-93D0-B9D2CB156BC5}" type="presOf" srcId="{1827863D-2FA1-48D1-81C4-0E7D31ADB47E}" destId="{95B1E40E-26D9-44C8-A99F-14EA44505DF3}" srcOrd="0" destOrd="0" presId="urn:microsoft.com/office/officeart/2017/3/layout/HorizontalLabelsTimeline"/>
    <dgm:cxn modelId="{270F1A8F-053B-4B29-B86C-B8D01B394942}" type="presOf" srcId="{CF564C6C-7771-4FD5-B851-B5B84730268F}" destId="{FE14A9FC-66E7-4679-B63E-054F98E59204}" srcOrd="0" destOrd="0" presId="urn:microsoft.com/office/officeart/2017/3/layout/HorizontalLabelsTimeline"/>
    <dgm:cxn modelId="{6AEB3B94-8522-4F42-A6BC-BC55C5AED92F}" srcId="{8A93A940-284B-49B0-9D89-5FA2B3B3C7E5}" destId="{6BA5F3BE-D53A-42E0-A7FE-674B99BD07E6}" srcOrd="0" destOrd="0" parTransId="{9484BBA1-86EE-4AA2-B94A-A26EED0EFB1E}" sibTransId="{48C67DB7-8AA6-454C-83AE-A16B3B9F45FF}"/>
    <dgm:cxn modelId="{47F4D29A-7D65-4C2F-8677-61780F0F1118}" srcId="{F01D5F9E-ABC5-4560-ACB4-E6CFBC60BFF2}" destId="{47BE8E0B-496B-44FC-825E-C2A10D821DC9}" srcOrd="0" destOrd="0" parTransId="{26C37286-A207-4C3A-8F03-B64C4EB72DB8}" sibTransId="{258C30B8-1EDE-458F-9BAB-BD0E5C8E1BF9}"/>
    <dgm:cxn modelId="{68D35F9D-DABF-4E5A-94D4-F988D8E84907}" srcId="{D423FB80-F2BD-4DDE-80B1-76F84FE09A02}" destId="{245E128E-7700-4C91-9411-CDD1DCA94D67}" srcOrd="0" destOrd="0" parTransId="{B4D95EBA-0423-4AFA-B379-E030341B1F23}" sibTransId="{4963BA97-D4C5-477B-9B0D-68DB38F61579}"/>
    <dgm:cxn modelId="{2C87A39F-871C-45C6-8C22-A8C358151D70}" type="presOf" srcId="{A7F4784E-75AE-4F03-B342-C71355D1ACCF}" destId="{CBCB6B30-5D46-4B19-B9DE-C0B7FB057712}" srcOrd="0" destOrd="0" presId="urn:microsoft.com/office/officeart/2017/3/layout/HorizontalLabelsTimeline"/>
    <dgm:cxn modelId="{078029A2-947D-4D6B-B786-5B31CB659BA9}" type="presOf" srcId="{A59C9EB4-4836-41EA-88FC-E68E29755DEF}" destId="{88F6D506-033B-4CA4-9572-41E373A6B43C}" srcOrd="0" destOrd="0" presId="urn:microsoft.com/office/officeart/2017/3/layout/HorizontalLabelsTimeline"/>
    <dgm:cxn modelId="{F235FFA2-7CA0-45AA-B8F8-6565B3CBFFC6}" type="presOf" srcId="{6BA5F3BE-D53A-42E0-A7FE-674B99BD07E6}" destId="{725F2AEF-0925-4411-A89A-5976D96BC3B1}" srcOrd="0" destOrd="0" presId="urn:microsoft.com/office/officeart/2017/3/layout/HorizontalLabelsTimeline"/>
    <dgm:cxn modelId="{7749B4AD-5089-49E7-8F6B-1B2382C9B50E}" srcId="{A7F4784E-75AE-4F03-B342-C71355D1ACCF}" destId="{1827863D-2FA1-48D1-81C4-0E7D31ADB47E}" srcOrd="0" destOrd="0" parTransId="{B426C98F-7250-4E9E-84CB-E9FC83F8CB06}" sibTransId="{D0D7EB30-49F6-43D6-AF40-1B9302B3ADF0}"/>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115BCDC0-EC6D-46AE-815F-E83D066AE364}" type="presOf" srcId="{A8790C1A-7738-4F18-887A-02D86BD6C9F2}" destId="{255B3FC7-BD87-4810-87ED-7952D0F23157}" srcOrd="0" destOrd="1" presId="urn:microsoft.com/office/officeart/2017/3/layout/HorizontalLabelsTimeline"/>
    <dgm:cxn modelId="{607143D0-C26B-448B-8E8C-A8A46198F0C6}" srcId="{2DC4903D-31E8-4ED6-875F-63877788B702}" destId="{A9FB790A-3E33-4887-962E-7206A01AD84F}" srcOrd="0" destOrd="0" parTransId="{2E34BE83-4A83-4B5F-8976-D4AC57FE5007}" sibTransId="{A18338C2-0675-4B1C-898F-3D939F41C34C}"/>
    <dgm:cxn modelId="{186572D2-DD3E-469C-B4C6-FC405845D66C}" type="presOf" srcId="{3280BE73-5C4D-4941-9102-E5930904556F}" destId="{04897CD2-CF6F-4A55-8E79-1E7393B07B06}" srcOrd="0" destOrd="0" presId="urn:microsoft.com/office/officeart/2017/3/layout/HorizontalLabelsTimeline"/>
    <dgm:cxn modelId="{0850A4D5-F517-4BE2-AE27-9281E3729461}" type="presOf" srcId="{454D56AF-0D14-43A4-A4AA-2274946C5116}" destId="{C5503B6E-C1DB-44F5-ABB8-38EF445ED1E8}" srcOrd="0" destOrd="0" presId="urn:microsoft.com/office/officeart/2017/3/layout/HorizontalLabelsTimeline"/>
    <dgm:cxn modelId="{69731CDC-F143-4649-B053-C5C42E2A4BB2}" type="presOf" srcId="{2FE7E4D1-60AF-4AF7-A3B8-469E00792ED2}" destId="{04897CD2-CF6F-4A55-8E79-1E7393B07B06}" srcOrd="0" destOrd="1" presId="urn:microsoft.com/office/officeart/2017/3/layout/HorizontalLabelsTimeline"/>
    <dgm:cxn modelId="{5F80C7E1-A7BD-418E-A665-3DAF3DEDF5A4}" srcId="{A59C9EB4-4836-41EA-88FC-E68E29755DEF}" destId="{CF564C6C-7771-4FD5-B851-B5B84730268F}" srcOrd="0" destOrd="0" parTransId="{5A57A755-D716-4DC9-9A51-20693042AFC8}" sibTransId="{024A7FBC-BB10-4242-BAF3-82678A4C13DA}"/>
    <dgm:cxn modelId="{913E9CE7-B8A6-4506-ADA2-FB6349E99383}" type="presOf" srcId="{A9FB790A-3E33-4887-962E-7206A01AD84F}" destId="{1D60394B-1800-4790-9694-08B1C1D1B34D}" srcOrd="0" destOrd="0" presId="urn:microsoft.com/office/officeart/2017/3/layout/HorizontalLabelsTimeline"/>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25113ECB-44A4-43A3-B2D0-D47302F35B26}" type="presParOf" srcId="{4C5F54B5-504F-4069-AF1D-9A370FBD268C}" destId="{C7F26193-F277-4FC2-96E8-E896E5EFC9BC}" srcOrd="2" destOrd="0" presId="urn:microsoft.com/office/officeart/2017/3/layout/HorizontalLabelsTimeline"/>
    <dgm:cxn modelId="{AEF2036D-29F6-4431-8357-64776A18B655}" type="presParOf" srcId="{C7F26193-F277-4FC2-96E8-E896E5EFC9BC}" destId="{5C68C37A-C349-49AE-97A1-63D110D2C7D1}" srcOrd="0" destOrd="0" presId="urn:microsoft.com/office/officeart/2017/3/layout/HorizontalLabelsTimeline"/>
    <dgm:cxn modelId="{51F9D33C-AECD-4F33-B2DA-43CF6B93002F}" type="presParOf" srcId="{C7F26193-F277-4FC2-96E8-E896E5EFC9BC}" destId="{3E3F09C6-0C94-40B1-A308-6929444363D4}" srcOrd="1" destOrd="0" presId="urn:microsoft.com/office/officeart/2017/3/layout/HorizontalLabelsTimeline"/>
    <dgm:cxn modelId="{17B9A51D-D490-4C54-B91D-5CD40783571D}" type="presParOf" srcId="{3E3F09C6-0C94-40B1-A308-6929444363D4}" destId="{A01D9671-7007-4F3F-98D6-A9730C5B45E4}" srcOrd="0" destOrd="0" presId="urn:microsoft.com/office/officeart/2017/3/layout/HorizontalLabelsTimeline"/>
    <dgm:cxn modelId="{A6AAA60B-E979-47B8-A997-DB62C715690F}" type="presParOf" srcId="{3E3F09C6-0C94-40B1-A308-6929444363D4}" destId="{65C95A24-31B5-46D2-BCB4-07372ABDD6F2}" srcOrd="1" destOrd="0" presId="urn:microsoft.com/office/officeart/2017/3/layout/HorizontalLabelsTimeline"/>
    <dgm:cxn modelId="{05694172-1DAF-4D9C-BBD9-0794366FCD56}" type="presParOf" srcId="{C7F26193-F277-4FC2-96E8-E896E5EFC9BC}" destId="{D4347EDB-4883-4C4B-A672-6266C9702B5A}" srcOrd="2" destOrd="0" presId="urn:microsoft.com/office/officeart/2017/3/layout/HorizontalLabelsTimeline"/>
    <dgm:cxn modelId="{BC9943FE-1230-4FDB-A7D8-898D013B9350}" type="presParOf" srcId="{C7F26193-F277-4FC2-96E8-E896E5EFC9BC}" destId="{D10813CD-B7B7-4CC7-9B2D-B5AE3D30A4DA}" srcOrd="3" destOrd="0" presId="urn:microsoft.com/office/officeart/2017/3/layout/HorizontalLabelsTimeline"/>
    <dgm:cxn modelId="{084C9897-3EE7-44CF-9F38-C9A562B67975}" type="presParOf" srcId="{C7F26193-F277-4FC2-96E8-E896E5EFC9BC}" destId="{143FACBA-FB69-402B-8D92-68DCE90EA86A}" srcOrd="4" destOrd="0" presId="urn:microsoft.com/office/officeart/2017/3/layout/HorizontalLabelsTimeline"/>
    <dgm:cxn modelId="{3DFFAC5F-0847-4E2F-A4CD-4FB95268ED8C}" type="presParOf" srcId="{4C5F54B5-504F-4069-AF1D-9A370FBD268C}" destId="{0587E036-7F91-482C-9B0A-860FD4CCD0E2}" srcOrd="3" destOrd="0" presId="urn:microsoft.com/office/officeart/2017/3/layout/HorizontalLabelsTimeline"/>
    <dgm:cxn modelId="{0C2CFEA1-3FB4-47D5-BA0C-2B2C20EB640F}" type="presParOf" srcId="{4C5F54B5-504F-4069-AF1D-9A370FBD268C}" destId="{795AD8F1-7B20-410C-90F4-2E04F4F4C93D}" srcOrd="4" destOrd="0" presId="urn:microsoft.com/office/officeart/2017/3/layout/HorizontalLabelsTimeline"/>
    <dgm:cxn modelId="{5EA692BD-507A-40EE-B699-B1F92E600F62}" type="presParOf" srcId="{795AD8F1-7B20-410C-90F4-2E04F4F4C93D}" destId="{C5503B6E-C1DB-44F5-ABB8-38EF445ED1E8}" srcOrd="0" destOrd="0" presId="urn:microsoft.com/office/officeart/2017/3/layout/HorizontalLabelsTimeline"/>
    <dgm:cxn modelId="{84215AA0-8ED4-45B6-8451-521906DE0059}" type="presParOf" srcId="{795AD8F1-7B20-410C-90F4-2E04F4F4C93D}" destId="{FD7DE90B-3DDE-4250-BB93-6AFB95DB30C9}" srcOrd="1" destOrd="0" presId="urn:microsoft.com/office/officeart/2017/3/layout/HorizontalLabelsTimeline"/>
    <dgm:cxn modelId="{CD1AF92D-7CB7-4156-9C24-3DD50EA4D129}" type="presParOf" srcId="{FD7DE90B-3DDE-4250-BB93-6AFB95DB30C9}" destId="{04897CD2-CF6F-4A55-8E79-1E7393B07B06}" srcOrd="0" destOrd="0" presId="urn:microsoft.com/office/officeart/2017/3/layout/HorizontalLabelsTimeline"/>
    <dgm:cxn modelId="{E596D201-A9A8-46AA-BA6C-731E186DBB6C}" type="presParOf" srcId="{FD7DE90B-3DDE-4250-BB93-6AFB95DB30C9}" destId="{30F499EF-86B9-43D4-9E36-2ADCD18D3C55}" srcOrd="1" destOrd="0" presId="urn:microsoft.com/office/officeart/2017/3/layout/HorizontalLabelsTimeline"/>
    <dgm:cxn modelId="{7D0F95A1-0D0D-4B3A-AD37-1D9E68A59E7B}" type="presParOf" srcId="{795AD8F1-7B20-410C-90F4-2E04F4F4C93D}" destId="{73ACB8E4-FFC1-49E5-BB46-1EBD63F3BF67}" srcOrd="2" destOrd="0" presId="urn:microsoft.com/office/officeart/2017/3/layout/HorizontalLabelsTimeline"/>
    <dgm:cxn modelId="{A5FB3F07-307E-4B9C-AF1B-722131ED4362}" type="presParOf" srcId="{795AD8F1-7B20-410C-90F4-2E04F4F4C93D}" destId="{FE89438A-B301-4219-9492-D30967496E8F}" srcOrd="3" destOrd="0" presId="urn:microsoft.com/office/officeart/2017/3/layout/HorizontalLabelsTimeline"/>
    <dgm:cxn modelId="{2F2BB858-3070-4463-950E-16B32D1FC1A0}" type="presParOf" srcId="{795AD8F1-7B20-410C-90F4-2E04F4F4C93D}" destId="{80E00C49-A058-42B1-B4A9-8FC8989D4F58}" srcOrd="4" destOrd="0" presId="urn:microsoft.com/office/officeart/2017/3/layout/HorizontalLabelsTimeline"/>
    <dgm:cxn modelId="{4CFFAECA-C6E6-463A-90AA-C4DEAB87918A}" type="presParOf" srcId="{4C5F54B5-504F-4069-AF1D-9A370FBD268C}" destId="{396E0C2C-79C3-4FCA-B5E5-8B3C2758C30F}" srcOrd="5" destOrd="0" presId="urn:microsoft.com/office/officeart/2017/3/layout/HorizontalLabelsTimeline"/>
    <dgm:cxn modelId="{28A719F5-6237-4C83-8EB7-BB9ACE657CCA}" type="presParOf" srcId="{4C5F54B5-504F-4069-AF1D-9A370FBD268C}" destId="{866B658A-D972-4AD8-A7E6-4082FD2CB001}" srcOrd="6" destOrd="0" presId="urn:microsoft.com/office/officeart/2017/3/layout/HorizontalLabelsTimeline"/>
    <dgm:cxn modelId="{E55C2317-CDB7-4C64-95C4-C04303FBB96A}" type="presParOf" srcId="{866B658A-D972-4AD8-A7E6-4082FD2CB001}" destId="{CBCB6B30-5D46-4B19-B9DE-C0B7FB057712}" srcOrd="0" destOrd="0" presId="urn:microsoft.com/office/officeart/2017/3/layout/HorizontalLabelsTimeline"/>
    <dgm:cxn modelId="{2E742A39-B2D8-41E7-938B-B4FE7E0F1794}" type="presParOf" srcId="{866B658A-D972-4AD8-A7E6-4082FD2CB001}" destId="{746F6004-1265-4B16-B698-179F0477DB3D}" srcOrd="1" destOrd="0" presId="urn:microsoft.com/office/officeart/2017/3/layout/HorizontalLabelsTimeline"/>
    <dgm:cxn modelId="{000BAB58-4AA6-43D9-89B5-0C604F29C6EA}" type="presParOf" srcId="{746F6004-1265-4B16-B698-179F0477DB3D}" destId="{95B1E40E-26D9-44C8-A99F-14EA44505DF3}" srcOrd="0" destOrd="0" presId="urn:microsoft.com/office/officeart/2017/3/layout/HorizontalLabelsTimeline"/>
    <dgm:cxn modelId="{6D12DD85-6CC0-441A-BB74-D3B24BE9ECF2}" type="presParOf" srcId="{746F6004-1265-4B16-B698-179F0477DB3D}" destId="{752FC6D6-93A6-414C-B65D-6F2858E07E0C}" srcOrd="1" destOrd="0" presId="urn:microsoft.com/office/officeart/2017/3/layout/HorizontalLabelsTimeline"/>
    <dgm:cxn modelId="{6CE5E65F-BF35-4F9A-9FAC-9FD84A211FC6}" type="presParOf" srcId="{866B658A-D972-4AD8-A7E6-4082FD2CB001}" destId="{BBBD3B06-9C30-48DB-A77E-5A358B1C6E78}" srcOrd="2" destOrd="0" presId="urn:microsoft.com/office/officeart/2017/3/layout/HorizontalLabelsTimeline"/>
    <dgm:cxn modelId="{457B6E85-E149-4279-81E9-511D2D038B9A}" type="presParOf" srcId="{866B658A-D972-4AD8-A7E6-4082FD2CB001}" destId="{C574381E-6C24-436D-B265-4BCFEFA46591}" srcOrd="3" destOrd="0" presId="urn:microsoft.com/office/officeart/2017/3/layout/HorizontalLabelsTimeline"/>
    <dgm:cxn modelId="{376FD1F8-A0AB-4CA9-B35C-A1F5747217B7}" type="presParOf" srcId="{866B658A-D972-4AD8-A7E6-4082FD2CB001}" destId="{CC7E7566-0B46-4E0A-B951-BFE404664D2C}" srcOrd="4" destOrd="0" presId="urn:microsoft.com/office/officeart/2017/3/layout/HorizontalLabelsTimeline"/>
    <dgm:cxn modelId="{CA63DDF8-DE3B-4E8A-886E-D787300C3FD4}" type="presParOf" srcId="{4C5F54B5-504F-4069-AF1D-9A370FBD268C}" destId="{F50C4635-5C0A-4C07-B5AD-BABD96009847}" srcOrd="7" destOrd="0" presId="urn:microsoft.com/office/officeart/2017/3/layout/HorizontalLabelsTimeline"/>
    <dgm:cxn modelId="{187F63AE-22E9-42D8-BA25-F8E70A982232}" type="presParOf" srcId="{4C5F54B5-504F-4069-AF1D-9A370FBD268C}" destId="{5667DB6C-E90F-44DB-BFD7-8570D48D28D4}" srcOrd="8" destOrd="0" presId="urn:microsoft.com/office/officeart/2017/3/layout/HorizontalLabelsTimeline"/>
    <dgm:cxn modelId="{782591FC-39B3-43EE-A99E-69B60AB63978}" type="presParOf" srcId="{5667DB6C-E90F-44DB-BFD7-8570D48D28D4}" destId="{88F6D506-033B-4CA4-9572-41E373A6B43C}" srcOrd="0" destOrd="0" presId="urn:microsoft.com/office/officeart/2017/3/layout/HorizontalLabelsTimeline"/>
    <dgm:cxn modelId="{DA98866D-BB74-46A1-B98B-9B6BDACA94E3}" type="presParOf" srcId="{5667DB6C-E90F-44DB-BFD7-8570D48D28D4}" destId="{E3303ED6-54B9-4518-AD7C-3197102106EF}" srcOrd="1" destOrd="0" presId="urn:microsoft.com/office/officeart/2017/3/layout/HorizontalLabelsTimeline"/>
    <dgm:cxn modelId="{BFB054F1-AA6C-4CA5-B7A3-FF579439BD18}" type="presParOf" srcId="{E3303ED6-54B9-4518-AD7C-3197102106EF}" destId="{FE14A9FC-66E7-4679-B63E-054F98E59204}" srcOrd="0" destOrd="0" presId="urn:microsoft.com/office/officeart/2017/3/layout/HorizontalLabelsTimeline"/>
    <dgm:cxn modelId="{6BF922DC-DA85-4710-BB6F-2CCCF2CFD764}" type="presParOf" srcId="{E3303ED6-54B9-4518-AD7C-3197102106EF}" destId="{8F1DAFAE-685A-4EC1-8FC0-2EE182F59B78}" srcOrd="1" destOrd="0" presId="urn:microsoft.com/office/officeart/2017/3/layout/HorizontalLabelsTimeline"/>
    <dgm:cxn modelId="{6907C7E4-84E2-47E3-949B-BC87F9D211CC}" type="presParOf" srcId="{5667DB6C-E90F-44DB-BFD7-8570D48D28D4}" destId="{4702B22B-8EB6-4454-9F8E-9A963F32B8A1}" srcOrd="2" destOrd="0" presId="urn:microsoft.com/office/officeart/2017/3/layout/HorizontalLabelsTimeline"/>
    <dgm:cxn modelId="{68C6501C-DCCA-438E-8565-A8631BB6C8AC}" type="presParOf" srcId="{5667DB6C-E90F-44DB-BFD7-8570D48D28D4}" destId="{F2E81385-B138-4A59-9452-A3C9AC4F2012}" srcOrd="3" destOrd="0" presId="urn:microsoft.com/office/officeart/2017/3/layout/HorizontalLabelsTimeline"/>
    <dgm:cxn modelId="{F4686330-D4C5-4698-8BC6-EF28FB9176C1}" type="presParOf" srcId="{5667DB6C-E90F-44DB-BFD7-8570D48D28D4}" destId="{00C34F8E-67EA-485C-B754-5C6C9BC871C5}" srcOrd="4" destOrd="0" presId="urn:microsoft.com/office/officeart/2017/3/layout/HorizontalLabelsTimeline"/>
    <dgm:cxn modelId="{FA06019D-A6EE-447A-894D-5FBD4FB143DA}" type="presParOf" srcId="{4C5F54B5-504F-4069-AF1D-9A370FBD268C}" destId="{E2C470F7-A894-4A64-A64E-235B0E510421}" srcOrd="9" destOrd="0" presId="urn:microsoft.com/office/officeart/2017/3/layout/HorizontalLabelsTimeline"/>
    <dgm:cxn modelId="{779E8BAE-E165-44A0-8F61-F1D6F07BA6D3}" type="presParOf" srcId="{4C5F54B5-504F-4069-AF1D-9A370FBD268C}" destId="{6AA3FB3F-E213-4147-93D1-22B952CDFE17}" srcOrd="10" destOrd="0" presId="urn:microsoft.com/office/officeart/2017/3/layout/HorizontalLabelsTimeline"/>
    <dgm:cxn modelId="{FDEBFC71-A7CC-4193-89B3-3D17A65C6735}" type="presParOf" srcId="{6AA3FB3F-E213-4147-93D1-22B952CDFE17}" destId="{270971D8-F05B-4392-88C0-D9921BB5F6B0}" srcOrd="0" destOrd="0" presId="urn:microsoft.com/office/officeart/2017/3/layout/HorizontalLabelsTimeline"/>
    <dgm:cxn modelId="{DDE712DF-EAC7-4AEA-8C8F-518516542CAF}" type="presParOf" srcId="{6AA3FB3F-E213-4147-93D1-22B952CDFE17}" destId="{68B34C20-0EE9-4A51-9634-702BEA794899}" srcOrd="1" destOrd="0" presId="urn:microsoft.com/office/officeart/2017/3/layout/HorizontalLabelsTimeline"/>
    <dgm:cxn modelId="{0AB24538-9BA6-44A1-BA14-80061D14A8F4}" type="presParOf" srcId="{68B34C20-0EE9-4A51-9634-702BEA794899}" destId="{1D60394B-1800-4790-9694-08B1C1D1B34D}" srcOrd="0" destOrd="0" presId="urn:microsoft.com/office/officeart/2017/3/layout/HorizontalLabelsTimeline"/>
    <dgm:cxn modelId="{2AAA8EAA-0E27-421D-A811-E0050D6E2E66}" type="presParOf" srcId="{68B34C20-0EE9-4A51-9634-702BEA794899}" destId="{F7828579-24D8-4EC2-A1D6-344D5AD522E4}" srcOrd="1" destOrd="0" presId="urn:microsoft.com/office/officeart/2017/3/layout/HorizontalLabelsTimeline"/>
    <dgm:cxn modelId="{1951676A-386A-4A55-8D85-8529FCA60223}" type="presParOf" srcId="{6AA3FB3F-E213-4147-93D1-22B952CDFE17}" destId="{59F1EF41-14EA-48EE-A559-118169DBDB24}" srcOrd="2" destOrd="0" presId="urn:microsoft.com/office/officeart/2017/3/layout/HorizontalLabelsTimeline"/>
    <dgm:cxn modelId="{FF7D7122-10DC-403C-B42A-BC23EECD800F}" type="presParOf" srcId="{6AA3FB3F-E213-4147-93D1-22B952CDFE17}" destId="{8E0947F0-E28B-4B2E-B1D6-BFEED1AF012B}" srcOrd="3" destOrd="0" presId="urn:microsoft.com/office/officeart/2017/3/layout/HorizontalLabelsTimeline"/>
    <dgm:cxn modelId="{11C26640-7348-4167-8AF4-596740246EB0}" type="presParOf" srcId="{6AA3FB3F-E213-4147-93D1-22B952CDFE17}" destId="{6BA99215-8D0D-4B24-ACDB-B8619064A20A}" srcOrd="4" destOrd="0" presId="urn:microsoft.com/office/officeart/2017/3/layout/HorizontalLabelsTimeline"/>
    <dgm:cxn modelId="{4C86226D-C9C0-4413-B426-06F8252E51C5}" type="presParOf" srcId="{4C5F54B5-504F-4069-AF1D-9A370FBD268C}" destId="{9B2B8A77-95BF-4B3D-B7A2-74A64BEAD033}" srcOrd="11" destOrd="0" presId="urn:microsoft.com/office/officeart/2017/3/layout/HorizontalLabelsTimeline"/>
    <dgm:cxn modelId="{DA1E98F3-DEEF-449E-A505-7BE8E77DC666}" type="presParOf" srcId="{4C5F54B5-504F-4069-AF1D-9A370FBD268C}" destId="{CB500B18-4CCC-44D0-A7EE-E63EC340604C}" srcOrd="12" destOrd="0" presId="urn:microsoft.com/office/officeart/2017/3/layout/HorizontalLabelsTimeline"/>
    <dgm:cxn modelId="{5DE12D35-65C6-43A3-9CCB-9DB1FBB88A6F}" type="presParOf" srcId="{CB500B18-4CCC-44D0-A7EE-E63EC340604C}" destId="{A7F04B95-81DC-4C70-990B-FEE82F4C63E7}" srcOrd="0" destOrd="0" presId="urn:microsoft.com/office/officeart/2017/3/layout/HorizontalLabelsTimeline"/>
    <dgm:cxn modelId="{84E6A2E6-334E-486A-9E18-50B4C9242157}" type="presParOf" srcId="{CB500B18-4CCC-44D0-A7EE-E63EC340604C}" destId="{16384FAB-C600-47F1-91A6-2EF972F345F9}" srcOrd="1" destOrd="0" presId="urn:microsoft.com/office/officeart/2017/3/layout/HorizontalLabelsTimeline"/>
    <dgm:cxn modelId="{0D7AFB00-50B5-4763-8B9B-058959A93926}" type="presParOf" srcId="{16384FAB-C600-47F1-91A6-2EF972F345F9}" destId="{725F2AEF-0925-4411-A89A-5976D96BC3B1}" srcOrd="0" destOrd="0" presId="urn:microsoft.com/office/officeart/2017/3/layout/HorizontalLabelsTimeline"/>
    <dgm:cxn modelId="{6BE0CB7D-05CB-48BF-95E8-5BD301DDCFDF}" type="presParOf" srcId="{16384FAB-C600-47F1-91A6-2EF972F345F9}" destId="{F1CEE27F-E297-4972-B373-BDB021CAF74B}" srcOrd="1" destOrd="0" presId="urn:microsoft.com/office/officeart/2017/3/layout/HorizontalLabelsTimeline"/>
    <dgm:cxn modelId="{73AA2BF1-3651-48D4-B218-B7BECAF7B8D5}" type="presParOf" srcId="{CB500B18-4CCC-44D0-A7EE-E63EC340604C}" destId="{3F1F843F-8CAA-4ECF-B5A2-211D6C43D3C6}" srcOrd="2" destOrd="0" presId="urn:microsoft.com/office/officeart/2017/3/layout/HorizontalLabelsTimeline"/>
    <dgm:cxn modelId="{3C38FC4B-81C9-40B9-BE5E-6E8032D8A2A6}" type="presParOf" srcId="{CB500B18-4CCC-44D0-A7EE-E63EC340604C}" destId="{53B98CC0-1029-46A6-8053-0933F88F7705}" srcOrd="3" destOrd="0" presId="urn:microsoft.com/office/officeart/2017/3/layout/HorizontalLabelsTimeline"/>
    <dgm:cxn modelId="{6DDB047D-A89D-46BF-8D68-1A2DD3FE6D44}" type="presParOf" srcId="{CB500B18-4CCC-44D0-A7EE-E63EC340604C}" destId="{ED7FD386-E91E-4500-9B1B-A5B2EA2DCD9E}"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2DE5F-162C-4B5F-BE79-C08F1FB804C0}">
      <dsp:nvSpPr>
        <dsp:cNvPr id="0" name=""/>
        <dsp:cNvSpPr/>
      </dsp:nvSpPr>
      <dsp:spPr>
        <a:xfrm>
          <a:off x="1744327" y="298972"/>
          <a:ext cx="1411732" cy="917626"/>
        </a:xfrm>
        <a:prstGeom prst="roundRect">
          <a:avLst/>
        </a:prstGeom>
        <a:solidFill>
          <a:schemeClr val="tx2">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Ensure facilities and their approved programs comply with the law</a:t>
          </a:r>
        </a:p>
      </dsp:txBody>
      <dsp:txXfrm>
        <a:off x="1789122" y="343767"/>
        <a:ext cx="1322142" cy="828036"/>
      </dsp:txXfrm>
    </dsp:sp>
    <dsp:sp modelId="{2E4AD285-3FA7-4619-A81F-1F46A420BEA4}">
      <dsp:nvSpPr>
        <dsp:cNvPr id="0" name=""/>
        <dsp:cNvSpPr/>
      </dsp:nvSpPr>
      <dsp:spPr>
        <a:xfrm>
          <a:off x="617506" y="757785"/>
          <a:ext cx="3665374" cy="3665374"/>
        </a:xfrm>
        <a:custGeom>
          <a:avLst/>
          <a:gdLst/>
          <a:ahLst/>
          <a:cxnLst/>
          <a:rect l="0" t="0" r="0" b="0"/>
          <a:pathLst>
            <a:path>
              <a:moveTo>
                <a:pt x="2548243" y="145464"/>
              </a:moveTo>
              <a:arcTo wR="1832687" hR="1832687" stAng="17578917" swAng="1960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F69FA8-4D09-4DCB-8531-B1187B4FEB3B}">
      <dsp:nvSpPr>
        <dsp:cNvPr id="0" name=""/>
        <dsp:cNvSpPr/>
      </dsp:nvSpPr>
      <dsp:spPr>
        <a:xfrm>
          <a:off x="3487316" y="1565328"/>
          <a:ext cx="1411732" cy="917626"/>
        </a:xfrm>
        <a:prstGeom prst="roundRect">
          <a:avLst/>
        </a:prstGeom>
        <a:solidFill>
          <a:schemeClr val="tx2">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Cooperate with the State Approving Agency</a:t>
          </a:r>
        </a:p>
      </dsp:txBody>
      <dsp:txXfrm>
        <a:off x="3532111" y="1610123"/>
        <a:ext cx="1322142" cy="828036"/>
      </dsp:txXfrm>
    </dsp:sp>
    <dsp:sp modelId="{4D3F2682-6F69-4DF0-BF45-236E1E68DE5B}">
      <dsp:nvSpPr>
        <dsp:cNvPr id="0" name=""/>
        <dsp:cNvSpPr/>
      </dsp:nvSpPr>
      <dsp:spPr>
        <a:xfrm>
          <a:off x="617506" y="757785"/>
          <a:ext cx="3665374" cy="3665374"/>
        </a:xfrm>
        <a:custGeom>
          <a:avLst/>
          <a:gdLst/>
          <a:ahLst/>
          <a:cxnLst/>
          <a:rect l="0" t="0" r="0" b="0"/>
          <a:pathLst>
            <a:path>
              <a:moveTo>
                <a:pt x="3662868" y="1736880"/>
              </a:moveTo>
              <a:arcTo wR="1832687" hR="1832687" stAng="21420204" swAng="219561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DB101C-527A-404C-B2E7-4A7F0EDD7FF3}">
      <dsp:nvSpPr>
        <dsp:cNvPr id="0" name=""/>
        <dsp:cNvSpPr/>
      </dsp:nvSpPr>
      <dsp:spPr>
        <a:xfrm>
          <a:off x="2821553" y="3614335"/>
          <a:ext cx="1411732" cy="917626"/>
        </a:xfrm>
        <a:prstGeom prst="roundRect">
          <a:avLst/>
        </a:prstGeom>
        <a:solidFill>
          <a:schemeClr val="tx2">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Verify prompt and accurate payments are made</a:t>
          </a:r>
        </a:p>
      </dsp:txBody>
      <dsp:txXfrm>
        <a:off x="2866348" y="3659130"/>
        <a:ext cx="1322142" cy="828036"/>
      </dsp:txXfrm>
    </dsp:sp>
    <dsp:sp modelId="{1631C101-B82E-4D8A-B367-61EA6D42D5AC}">
      <dsp:nvSpPr>
        <dsp:cNvPr id="0" name=""/>
        <dsp:cNvSpPr/>
      </dsp:nvSpPr>
      <dsp:spPr>
        <a:xfrm>
          <a:off x="617506" y="757785"/>
          <a:ext cx="3665374" cy="3665374"/>
        </a:xfrm>
        <a:custGeom>
          <a:avLst/>
          <a:gdLst/>
          <a:ahLst/>
          <a:cxnLst/>
          <a:rect l="0" t="0" r="0" b="0"/>
          <a:pathLst>
            <a:path>
              <a:moveTo>
                <a:pt x="2196771" y="3628845"/>
              </a:moveTo>
              <a:arcTo wR="1832687" hR="1832687" stAng="4712479" swAng="1375042"/>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0F631D-079F-4881-8A1E-42EB085E10D7}">
      <dsp:nvSpPr>
        <dsp:cNvPr id="0" name=""/>
        <dsp:cNvSpPr/>
      </dsp:nvSpPr>
      <dsp:spPr>
        <a:xfrm>
          <a:off x="667100" y="3614335"/>
          <a:ext cx="1411732" cy="917626"/>
        </a:xfrm>
        <a:prstGeom prst="roundRect">
          <a:avLst/>
        </a:prstGeom>
        <a:solidFill>
          <a:schemeClr val="tx2">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Identify training issues and provide needed assistance</a:t>
          </a:r>
        </a:p>
      </dsp:txBody>
      <dsp:txXfrm>
        <a:off x="711895" y="3659130"/>
        <a:ext cx="1322142" cy="828036"/>
      </dsp:txXfrm>
    </dsp:sp>
    <dsp:sp modelId="{03E7B94D-FB86-4379-A41A-869869F46FC1}">
      <dsp:nvSpPr>
        <dsp:cNvPr id="0" name=""/>
        <dsp:cNvSpPr/>
      </dsp:nvSpPr>
      <dsp:spPr>
        <a:xfrm>
          <a:off x="617506" y="757785"/>
          <a:ext cx="3665374" cy="3665374"/>
        </a:xfrm>
        <a:custGeom>
          <a:avLst/>
          <a:gdLst/>
          <a:ahLst/>
          <a:cxnLst/>
          <a:rect l="0" t="0" r="0" b="0"/>
          <a:pathLst>
            <a:path>
              <a:moveTo>
                <a:pt x="306149" y="2846799"/>
              </a:moveTo>
              <a:arcTo wR="1832687" hR="1832687" stAng="8784182" swAng="219561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059FBB-4817-4AE5-84D7-F3BF920DC5C5}">
      <dsp:nvSpPr>
        <dsp:cNvPr id="0" name=""/>
        <dsp:cNvSpPr/>
      </dsp:nvSpPr>
      <dsp:spPr>
        <a:xfrm>
          <a:off x="1338" y="1565328"/>
          <a:ext cx="1411732" cy="917626"/>
        </a:xfrm>
        <a:prstGeom prst="roundRect">
          <a:avLst/>
        </a:prstGeom>
        <a:solidFill>
          <a:schemeClr val="tx2">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Correct discrepancies</a:t>
          </a:r>
        </a:p>
      </dsp:txBody>
      <dsp:txXfrm>
        <a:off x="46133" y="1610123"/>
        <a:ext cx="1322142" cy="828036"/>
      </dsp:txXfrm>
    </dsp:sp>
    <dsp:sp modelId="{3ADEBAC6-ABEA-4AB2-898B-20586A6DE565}">
      <dsp:nvSpPr>
        <dsp:cNvPr id="0" name=""/>
        <dsp:cNvSpPr/>
      </dsp:nvSpPr>
      <dsp:spPr>
        <a:xfrm>
          <a:off x="617506" y="757785"/>
          <a:ext cx="3665374" cy="3665374"/>
        </a:xfrm>
        <a:custGeom>
          <a:avLst/>
          <a:gdLst/>
          <a:ahLst/>
          <a:cxnLst/>
          <a:rect l="0" t="0" r="0" b="0"/>
          <a:pathLst>
            <a:path>
              <a:moveTo>
                <a:pt x="319441" y="798845"/>
              </a:moveTo>
              <a:arcTo wR="1832687" hR="1832687" stAng="12860442" swAng="1960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9037A-C11D-4D9B-A622-5F8293586478}">
      <dsp:nvSpPr>
        <dsp:cNvPr id="0" name=""/>
        <dsp:cNvSpPr/>
      </dsp:nvSpPr>
      <dsp:spPr>
        <a:xfrm>
          <a:off x="0" y="0"/>
          <a:ext cx="4423994" cy="3887877"/>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Schools and training establishments must make records of progress and training, tuition and charges, and other records available upon request by a duly authorized representative of the Government. (38 U.S.C. 3690(c))</a:t>
          </a:r>
        </a:p>
      </dsp:txBody>
      <dsp:txXfrm>
        <a:off x="189791" y="189791"/>
        <a:ext cx="4044412" cy="3508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6225E-F102-4983-8ABE-858241210FAC}">
      <dsp:nvSpPr>
        <dsp:cNvPr id="0" name=""/>
        <dsp:cNvSpPr/>
      </dsp:nvSpPr>
      <dsp:spPr>
        <a:xfrm>
          <a:off x="0" y="232722"/>
          <a:ext cx="8040935" cy="656370"/>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FERPA allows the institution the right to disclose student records or identifiable information without the student's consent under the following circumstances:</a:t>
          </a:r>
        </a:p>
      </dsp:txBody>
      <dsp:txXfrm>
        <a:off x="32041" y="264763"/>
        <a:ext cx="7976853" cy="592288"/>
      </dsp:txXfrm>
    </dsp:sp>
    <dsp:sp modelId="{5D721BF5-4C20-4B85-BDF6-094A36BE85ED}">
      <dsp:nvSpPr>
        <dsp:cNvPr id="0" name=""/>
        <dsp:cNvSpPr/>
      </dsp:nvSpPr>
      <dsp:spPr>
        <a:xfrm>
          <a:off x="0" y="951759"/>
          <a:ext cx="8040935" cy="656370"/>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To authorized representatives for audit of Federal or State supported programs</a:t>
          </a:r>
        </a:p>
      </dsp:txBody>
      <dsp:txXfrm>
        <a:off x="32041" y="983800"/>
        <a:ext cx="7976853" cy="592288"/>
      </dsp:txXfrm>
    </dsp:sp>
    <dsp:sp modelId="{5FAF3669-193C-481E-9178-9675FDA55A1A}">
      <dsp:nvSpPr>
        <dsp:cNvPr id="0" name=""/>
        <dsp:cNvSpPr/>
      </dsp:nvSpPr>
      <dsp:spPr>
        <a:xfrm>
          <a:off x="0" y="1643382"/>
          <a:ext cx="8040935" cy="656370"/>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Veteran's Administration officials</a:t>
          </a:r>
        </a:p>
      </dsp:txBody>
      <dsp:txXfrm>
        <a:off x="32041" y="1675423"/>
        <a:ext cx="7976853" cy="592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9CE01-BC65-43D4-BD25-64FC1768BAC4}">
      <dsp:nvSpPr>
        <dsp:cNvPr id="0" name=""/>
        <dsp:cNvSpPr/>
      </dsp:nvSpPr>
      <dsp:spPr>
        <a:xfrm>
          <a:off x="0" y="0"/>
          <a:ext cx="8828314" cy="1686033"/>
        </a:xfrm>
        <a:prstGeom prst="roundRect">
          <a:avLst>
            <a:gd name="adj" fmla="val 10000"/>
          </a:avLst>
        </a:prstGeom>
        <a:solidFill>
          <a:srgbClr val="008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Payment Issues</a:t>
          </a:r>
        </a:p>
        <a:p>
          <a:pPr marL="228600" lvl="1" indent="-228600" algn="l" defTabSz="977900">
            <a:lnSpc>
              <a:spcPct val="90000"/>
            </a:lnSpc>
            <a:spcBef>
              <a:spcPct val="0"/>
            </a:spcBef>
            <a:spcAft>
              <a:spcPct val="15000"/>
            </a:spcAft>
            <a:buChar char="•"/>
          </a:pPr>
          <a:r>
            <a:rPr lang="en-US" sz="2200" kern="1200" dirty="0"/>
            <a:t>Corrective award action will be referred to the RPO </a:t>
          </a:r>
        </a:p>
        <a:p>
          <a:pPr marL="228600" lvl="1" indent="-228600" algn="l" defTabSz="977900">
            <a:lnSpc>
              <a:spcPct val="90000"/>
            </a:lnSpc>
            <a:spcBef>
              <a:spcPct val="0"/>
            </a:spcBef>
            <a:spcAft>
              <a:spcPct val="15000"/>
            </a:spcAft>
            <a:buChar char="•"/>
          </a:pPr>
          <a:r>
            <a:rPr lang="en-US" sz="2200" kern="1200" dirty="0"/>
            <a:t>Initiated by Surveyor or School Certifying Official</a:t>
          </a:r>
        </a:p>
      </dsp:txBody>
      <dsp:txXfrm>
        <a:off x="1934266" y="0"/>
        <a:ext cx="6894047" cy="1686033"/>
      </dsp:txXfrm>
    </dsp:sp>
    <dsp:sp modelId="{621F5FA9-1364-40BC-862D-1676FB70B195}">
      <dsp:nvSpPr>
        <dsp:cNvPr id="0" name=""/>
        <dsp:cNvSpPr/>
      </dsp:nvSpPr>
      <dsp:spPr>
        <a:xfrm>
          <a:off x="168603" y="168603"/>
          <a:ext cx="1765662" cy="1348827"/>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210FE74-A855-44AA-8B46-51695AA79C21}">
      <dsp:nvSpPr>
        <dsp:cNvPr id="0" name=""/>
        <dsp:cNvSpPr/>
      </dsp:nvSpPr>
      <dsp:spPr>
        <a:xfrm>
          <a:off x="0" y="1854637"/>
          <a:ext cx="8828314" cy="1686033"/>
        </a:xfrm>
        <a:prstGeom prst="roundRect">
          <a:avLst>
            <a:gd name="adj" fmla="val 10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Approval Issues</a:t>
          </a:r>
        </a:p>
        <a:p>
          <a:pPr marL="228600" lvl="1" indent="-228600" algn="l" defTabSz="977900">
            <a:lnSpc>
              <a:spcPct val="90000"/>
            </a:lnSpc>
            <a:spcBef>
              <a:spcPct val="0"/>
            </a:spcBef>
            <a:spcAft>
              <a:spcPct val="15000"/>
            </a:spcAft>
            <a:buChar char="•"/>
          </a:pPr>
          <a:r>
            <a:rPr lang="en-US" sz="2200" kern="1200" dirty="0"/>
            <a:t>State Approving Agency jurisdiction </a:t>
          </a:r>
        </a:p>
        <a:p>
          <a:pPr marL="228600" lvl="1" indent="-228600" algn="l" defTabSz="977900">
            <a:lnSpc>
              <a:spcPct val="90000"/>
            </a:lnSpc>
            <a:spcBef>
              <a:spcPct val="0"/>
            </a:spcBef>
            <a:spcAft>
              <a:spcPct val="15000"/>
            </a:spcAft>
            <a:buChar char="•"/>
          </a:pPr>
          <a:r>
            <a:rPr lang="en-US" sz="2200" kern="1200" dirty="0"/>
            <a:t>SAA will take action involving approval issues </a:t>
          </a:r>
        </a:p>
      </dsp:txBody>
      <dsp:txXfrm>
        <a:off x="1934266" y="1854637"/>
        <a:ext cx="6894047" cy="1686033"/>
      </dsp:txXfrm>
    </dsp:sp>
    <dsp:sp modelId="{7091F581-7BCA-4CDA-BBBF-13022F175FBC}">
      <dsp:nvSpPr>
        <dsp:cNvPr id="0" name=""/>
        <dsp:cNvSpPr/>
      </dsp:nvSpPr>
      <dsp:spPr>
        <a:xfrm>
          <a:off x="185059" y="2023240"/>
          <a:ext cx="1765662" cy="1348827"/>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138B45-CFD6-4F2A-AF54-8958C271FCFB}">
      <dsp:nvSpPr>
        <dsp:cNvPr id="0" name=""/>
        <dsp:cNvSpPr/>
      </dsp:nvSpPr>
      <dsp:spPr>
        <a:xfrm>
          <a:off x="0" y="3709274"/>
          <a:ext cx="8828314" cy="1686033"/>
        </a:xfrm>
        <a:prstGeom prst="roundRect">
          <a:avLst>
            <a:gd name="adj" fmla="val 10000"/>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Other Issues</a:t>
          </a:r>
        </a:p>
        <a:p>
          <a:pPr marL="228600" lvl="1" indent="-228600" algn="l" defTabSz="977900">
            <a:lnSpc>
              <a:spcPct val="90000"/>
            </a:lnSpc>
            <a:spcBef>
              <a:spcPct val="0"/>
            </a:spcBef>
            <a:spcAft>
              <a:spcPct val="15000"/>
            </a:spcAft>
            <a:buChar char="•"/>
          </a:pPr>
          <a:r>
            <a:rPr lang="en-US" sz="2200" kern="1200" dirty="0"/>
            <a:t>ELR has jurisdiction of issues involving 85/15%</a:t>
          </a:r>
        </a:p>
        <a:p>
          <a:pPr marL="228600" lvl="1" indent="-228600" algn="l" defTabSz="977900">
            <a:lnSpc>
              <a:spcPct val="90000"/>
            </a:lnSpc>
            <a:spcBef>
              <a:spcPct val="0"/>
            </a:spcBef>
            <a:spcAft>
              <a:spcPct val="15000"/>
            </a:spcAft>
            <a:buChar char="•"/>
          </a:pPr>
          <a:r>
            <a:rPr lang="en-US" sz="2200" kern="1200" dirty="0"/>
            <a:t>If WEAMS needs to be updated, the issue will be referred to ELR</a:t>
          </a:r>
        </a:p>
      </dsp:txBody>
      <dsp:txXfrm>
        <a:off x="1934266" y="3709274"/>
        <a:ext cx="6894047" cy="1686033"/>
      </dsp:txXfrm>
    </dsp:sp>
    <dsp:sp modelId="{939BB060-39DC-4924-94F5-58C33EC8C0F2}">
      <dsp:nvSpPr>
        <dsp:cNvPr id="0" name=""/>
        <dsp:cNvSpPr/>
      </dsp:nvSpPr>
      <dsp:spPr>
        <a:xfrm>
          <a:off x="168603" y="3877877"/>
          <a:ext cx="1765662" cy="1348827"/>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9CE01-BC65-43D4-BD25-64FC1768BAC4}">
      <dsp:nvSpPr>
        <dsp:cNvPr id="0" name=""/>
        <dsp:cNvSpPr/>
      </dsp:nvSpPr>
      <dsp:spPr>
        <a:xfrm>
          <a:off x="0" y="0"/>
          <a:ext cx="8828314" cy="1686033"/>
        </a:xfrm>
        <a:prstGeom prst="roundRect">
          <a:avLst>
            <a:gd name="adj" fmla="val 10000"/>
          </a:avLst>
        </a:prstGeom>
        <a:solidFill>
          <a:srgbClr val="008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Payment Issues</a:t>
          </a:r>
        </a:p>
        <a:p>
          <a:pPr marL="228600" lvl="1" indent="-228600" algn="l" defTabSz="977900">
            <a:lnSpc>
              <a:spcPct val="90000"/>
            </a:lnSpc>
            <a:spcBef>
              <a:spcPct val="0"/>
            </a:spcBef>
            <a:spcAft>
              <a:spcPct val="15000"/>
            </a:spcAft>
            <a:buChar char="•"/>
          </a:pPr>
          <a:r>
            <a:rPr lang="en-US" sz="2200" kern="1200" dirty="0"/>
            <a:t>Corrective award action will be referred to the RPO </a:t>
          </a:r>
        </a:p>
        <a:p>
          <a:pPr marL="228600" lvl="1" indent="-228600" algn="l" defTabSz="977900">
            <a:lnSpc>
              <a:spcPct val="90000"/>
            </a:lnSpc>
            <a:spcBef>
              <a:spcPct val="0"/>
            </a:spcBef>
            <a:spcAft>
              <a:spcPct val="15000"/>
            </a:spcAft>
            <a:buChar char="•"/>
          </a:pPr>
          <a:r>
            <a:rPr lang="en-US" sz="2200" kern="1200" dirty="0"/>
            <a:t>Initiated by Surveyor or School Certifying Official</a:t>
          </a:r>
        </a:p>
      </dsp:txBody>
      <dsp:txXfrm>
        <a:off x="1934266" y="0"/>
        <a:ext cx="6894047" cy="1686033"/>
      </dsp:txXfrm>
    </dsp:sp>
    <dsp:sp modelId="{621F5FA9-1364-40BC-862D-1676FB70B195}">
      <dsp:nvSpPr>
        <dsp:cNvPr id="0" name=""/>
        <dsp:cNvSpPr/>
      </dsp:nvSpPr>
      <dsp:spPr>
        <a:xfrm>
          <a:off x="168603" y="168603"/>
          <a:ext cx="1765662" cy="1348827"/>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210FE74-A855-44AA-8B46-51695AA79C21}">
      <dsp:nvSpPr>
        <dsp:cNvPr id="0" name=""/>
        <dsp:cNvSpPr/>
      </dsp:nvSpPr>
      <dsp:spPr>
        <a:xfrm>
          <a:off x="0" y="1854637"/>
          <a:ext cx="8828314" cy="1686033"/>
        </a:xfrm>
        <a:prstGeom prst="roundRect">
          <a:avLst>
            <a:gd name="adj" fmla="val 10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Approval Issues</a:t>
          </a:r>
        </a:p>
        <a:p>
          <a:pPr marL="228600" lvl="1" indent="-228600" algn="l" defTabSz="977900">
            <a:lnSpc>
              <a:spcPct val="90000"/>
            </a:lnSpc>
            <a:spcBef>
              <a:spcPct val="0"/>
            </a:spcBef>
            <a:spcAft>
              <a:spcPct val="15000"/>
            </a:spcAft>
            <a:buChar char="•"/>
          </a:pPr>
          <a:r>
            <a:rPr lang="en-US" sz="2200" kern="1200" dirty="0"/>
            <a:t>State Approving Agency jurisdiction </a:t>
          </a:r>
        </a:p>
        <a:p>
          <a:pPr marL="228600" lvl="1" indent="-228600" algn="l" defTabSz="977900">
            <a:lnSpc>
              <a:spcPct val="90000"/>
            </a:lnSpc>
            <a:spcBef>
              <a:spcPct val="0"/>
            </a:spcBef>
            <a:spcAft>
              <a:spcPct val="15000"/>
            </a:spcAft>
            <a:buChar char="•"/>
          </a:pPr>
          <a:r>
            <a:rPr lang="en-US" sz="2200" kern="1200" dirty="0"/>
            <a:t>SAA will take action involving approval issues </a:t>
          </a:r>
        </a:p>
      </dsp:txBody>
      <dsp:txXfrm>
        <a:off x="1934266" y="1854637"/>
        <a:ext cx="6894047" cy="1686033"/>
      </dsp:txXfrm>
    </dsp:sp>
    <dsp:sp modelId="{7091F581-7BCA-4CDA-BBBF-13022F175FBC}">
      <dsp:nvSpPr>
        <dsp:cNvPr id="0" name=""/>
        <dsp:cNvSpPr/>
      </dsp:nvSpPr>
      <dsp:spPr>
        <a:xfrm>
          <a:off x="185059" y="2023240"/>
          <a:ext cx="1765662" cy="1348827"/>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138B45-CFD6-4F2A-AF54-8958C271FCFB}">
      <dsp:nvSpPr>
        <dsp:cNvPr id="0" name=""/>
        <dsp:cNvSpPr/>
      </dsp:nvSpPr>
      <dsp:spPr>
        <a:xfrm>
          <a:off x="0" y="3709274"/>
          <a:ext cx="8828314" cy="1686033"/>
        </a:xfrm>
        <a:prstGeom prst="roundRect">
          <a:avLst>
            <a:gd name="adj" fmla="val 10000"/>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Other Issues</a:t>
          </a:r>
        </a:p>
        <a:p>
          <a:pPr marL="228600" lvl="1" indent="-228600" algn="l" defTabSz="977900">
            <a:lnSpc>
              <a:spcPct val="90000"/>
            </a:lnSpc>
            <a:spcBef>
              <a:spcPct val="0"/>
            </a:spcBef>
            <a:spcAft>
              <a:spcPct val="15000"/>
            </a:spcAft>
            <a:buChar char="•"/>
          </a:pPr>
          <a:r>
            <a:rPr lang="en-US" sz="2200" kern="1200" dirty="0"/>
            <a:t>ELR has jurisdiction of issues involving 85/15%</a:t>
          </a:r>
        </a:p>
        <a:p>
          <a:pPr marL="228600" lvl="1" indent="-228600" algn="l" defTabSz="977900">
            <a:lnSpc>
              <a:spcPct val="90000"/>
            </a:lnSpc>
            <a:spcBef>
              <a:spcPct val="0"/>
            </a:spcBef>
            <a:spcAft>
              <a:spcPct val="15000"/>
            </a:spcAft>
            <a:buChar char="•"/>
          </a:pPr>
          <a:r>
            <a:rPr lang="en-US" sz="2200" kern="1200" dirty="0"/>
            <a:t>If WEAMS needs to be updated, the issue will be referred to ELR</a:t>
          </a:r>
        </a:p>
      </dsp:txBody>
      <dsp:txXfrm>
        <a:off x="1934266" y="3709274"/>
        <a:ext cx="6894047" cy="1686033"/>
      </dsp:txXfrm>
    </dsp:sp>
    <dsp:sp modelId="{939BB060-39DC-4924-94F5-58C33EC8C0F2}">
      <dsp:nvSpPr>
        <dsp:cNvPr id="0" name=""/>
        <dsp:cNvSpPr/>
      </dsp:nvSpPr>
      <dsp:spPr>
        <a:xfrm>
          <a:off x="168603" y="3877877"/>
          <a:ext cx="1765662" cy="1348827"/>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2175669"/>
          <a:ext cx="10515600" cy="0"/>
        </a:xfrm>
        <a:prstGeom prst="line">
          <a:avLst/>
        </a:prstGeom>
        <a:solidFill>
          <a:schemeClr val="lt1">
            <a:alpha val="90000"/>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1577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October 1, 2021</a:t>
          </a:r>
        </a:p>
      </dsp:txBody>
      <dsp:txXfrm>
        <a:off x="157734" y="1348914"/>
        <a:ext cx="2313432" cy="522160"/>
      </dsp:txXfrm>
    </dsp:sp>
    <dsp:sp modelId="{255B3FC7-BD87-4810-87ED-7952D0F23157}">
      <dsp:nvSpPr>
        <dsp:cNvPr id="0" name=""/>
        <dsp:cNvSpPr/>
      </dsp:nvSpPr>
      <dsp:spPr>
        <a:xfrm>
          <a:off x="1577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Annual Training Window Opened. Updated training requirements for all new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and continuing education requirements for existing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are effective</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157734" y="0"/>
        <a:ext cx="2313432" cy="1348914"/>
      </dsp:txXfrm>
    </dsp:sp>
    <dsp:sp modelId="{DF478A7F-4668-4E0A-86F7-C1205CF5AA73}">
      <dsp:nvSpPr>
        <dsp:cNvPr id="0" name=""/>
        <dsp:cNvSpPr/>
      </dsp:nvSpPr>
      <dsp:spPr>
        <a:xfrm>
          <a:off x="13144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5C68C37A-C349-49AE-97A1-63D110D2C7D1}">
      <dsp:nvSpPr>
        <dsp:cNvPr id="0" name=""/>
        <dsp:cNvSpPr/>
      </dsp:nvSpPr>
      <dsp:spPr>
        <a:xfrm>
          <a:off x="1472184" y="2480262"/>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June 1, 2022</a:t>
          </a:r>
        </a:p>
      </dsp:txBody>
      <dsp:txXfrm>
        <a:off x="1472184" y="2480262"/>
        <a:ext cx="2313432" cy="522160"/>
      </dsp:txXfrm>
    </dsp:sp>
    <dsp:sp modelId="{A01D9671-7007-4F3F-98D6-A9730C5B45E4}">
      <dsp:nvSpPr>
        <dsp:cNvPr id="0" name=""/>
        <dsp:cNvSpPr/>
      </dsp:nvSpPr>
      <dsp:spPr>
        <a:xfrm>
          <a:off x="1472184" y="3002423"/>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90-Day Training Alert!  90-Day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1472184" y="3002423"/>
        <a:ext cx="2313432" cy="1348914"/>
      </dsp:txXfrm>
    </dsp:sp>
    <dsp:sp modelId="{D4347EDB-4883-4C4B-A672-6266C9702B5A}">
      <dsp:nvSpPr>
        <dsp:cNvPr id="0" name=""/>
        <dsp:cNvSpPr/>
      </dsp:nvSpPr>
      <dsp:spPr>
        <a:xfrm>
          <a:off x="2628900" y="2175668"/>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2806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0813CD-B7B7-4CC7-9B2D-B5AE3D30A4DA}">
      <dsp:nvSpPr>
        <dsp:cNvPr id="0" name=""/>
        <dsp:cNvSpPr/>
      </dsp:nvSpPr>
      <dsp:spPr>
        <a:xfrm rot="2700000">
          <a:off x="259505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03B6E-C1DB-44F5-ABB8-38EF445ED1E8}">
      <dsp:nvSpPr>
        <dsp:cNvPr id="0" name=""/>
        <dsp:cNvSpPr/>
      </dsp:nvSpPr>
      <dsp:spPr>
        <a:xfrm>
          <a:off x="27866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July 1, 2022</a:t>
          </a:r>
        </a:p>
      </dsp:txBody>
      <dsp:txXfrm>
        <a:off x="2786634" y="1348914"/>
        <a:ext cx="2313432" cy="522160"/>
      </dsp:txXfrm>
    </dsp:sp>
    <dsp:sp modelId="{04897CD2-CF6F-4A55-8E79-1E7393B07B06}">
      <dsp:nvSpPr>
        <dsp:cNvPr id="0" name=""/>
        <dsp:cNvSpPr/>
      </dsp:nvSpPr>
      <dsp:spPr>
        <a:xfrm>
          <a:off x="27866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60-Day Training Alert!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a:p>
          <a:pPr marL="0" lvl="0" indent="0" algn="l" defTabSz="533400">
            <a:lnSpc>
              <a:spcPct val="90000"/>
            </a:lnSpc>
            <a:spcBef>
              <a:spcPct val="0"/>
            </a:spcBef>
            <a:spcAft>
              <a:spcPct val="35000"/>
            </a:spcAft>
            <a:buNone/>
          </a:pPr>
          <a:r>
            <a:rPr lang="en-US" sz="1200" i="1" kern="1200">
              <a:solidFill>
                <a:srgbClr val="454D55"/>
              </a:solidFill>
              <a:latin typeface="+mn-lt"/>
              <a:ea typeface="+mn-ea"/>
              <a:cs typeface="+mn-cs"/>
            </a:rPr>
            <a:t>.</a:t>
          </a:r>
          <a:endParaRPr lang="en-US" sz="1200" i="1" kern="1200" dirty="0">
            <a:solidFill>
              <a:srgbClr val="454D55"/>
            </a:solidFill>
            <a:latin typeface="+mn-lt"/>
            <a:ea typeface="+mn-ea"/>
            <a:cs typeface="+mn-cs"/>
          </a:endParaRPr>
        </a:p>
      </dsp:txBody>
      <dsp:txXfrm>
        <a:off x="2786634" y="0"/>
        <a:ext cx="2313432" cy="1348914"/>
      </dsp:txXfrm>
    </dsp:sp>
    <dsp:sp modelId="{73ACB8E4-FFC1-49E5-BB46-1EBD63F3BF67}">
      <dsp:nvSpPr>
        <dsp:cNvPr id="0" name=""/>
        <dsp:cNvSpPr/>
      </dsp:nvSpPr>
      <dsp:spPr>
        <a:xfrm>
          <a:off x="39433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CBCB6B30-5D46-4B19-B9DE-C0B7FB057712}">
      <dsp:nvSpPr>
        <dsp:cNvPr id="0" name=""/>
        <dsp:cNvSpPr/>
      </dsp:nvSpPr>
      <dsp:spPr>
        <a:xfrm>
          <a:off x="4101084" y="2480262"/>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August 1, 2022</a:t>
          </a:r>
        </a:p>
      </dsp:txBody>
      <dsp:txXfrm>
        <a:off x="4101084" y="2480262"/>
        <a:ext cx="2313432" cy="522160"/>
      </dsp:txXfrm>
    </dsp:sp>
    <dsp:sp modelId="{95B1E40E-26D9-44C8-A99F-14EA44505DF3}">
      <dsp:nvSpPr>
        <dsp:cNvPr id="0" name=""/>
        <dsp:cNvSpPr/>
      </dsp:nvSpPr>
      <dsp:spPr>
        <a:xfrm>
          <a:off x="4101084" y="3002423"/>
          <a:ext cx="2313432" cy="1348071"/>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30-Day Training Alert!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dsp:txBody>
      <dsp:txXfrm>
        <a:off x="4101084" y="3002423"/>
        <a:ext cx="2313432" cy="1348071"/>
      </dsp:txXfrm>
    </dsp:sp>
    <dsp:sp modelId="{BBBD3B06-9C30-48DB-A77E-5A358B1C6E78}">
      <dsp:nvSpPr>
        <dsp:cNvPr id="0" name=""/>
        <dsp:cNvSpPr/>
      </dsp:nvSpPr>
      <dsp:spPr>
        <a:xfrm>
          <a:off x="5257800" y="2175668"/>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FE89438A-B301-4219-9492-D30967496E8F}">
      <dsp:nvSpPr>
        <dsp:cNvPr id="0" name=""/>
        <dsp:cNvSpPr/>
      </dsp:nvSpPr>
      <dsp:spPr>
        <a:xfrm rot="2700000">
          <a:off x="39095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74381E-6C24-436D-B265-4BCFEFA46591}">
      <dsp:nvSpPr>
        <dsp:cNvPr id="0" name=""/>
        <dsp:cNvSpPr/>
      </dsp:nvSpPr>
      <dsp:spPr>
        <a:xfrm rot="2700000">
          <a:off x="522395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F6D506-033B-4CA4-9572-41E373A6B43C}">
      <dsp:nvSpPr>
        <dsp:cNvPr id="0" name=""/>
        <dsp:cNvSpPr/>
      </dsp:nvSpPr>
      <dsp:spPr>
        <a:xfrm>
          <a:off x="54155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August 15, 2022</a:t>
          </a:r>
        </a:p>
      </dsp:txBody>
      <dsp:txXfrm>
        <a:off x="5415534" y="1348914"/>
        <a:ext cx="2313432" cy="522160"/>
      </dsp:txXfrm>
    </dsp:sp>
    <dsp:sp modelId="{FE14A9FC-66E7-4679-B63E-054F98E59204}">
      <dsp:nvSpPr>
        <dsp:cNvPr id="0" name=""/>
        <dsp:cNvSpPr/>
      </dsp:nvSpPr>
      <dsp:spPr>
        <a:xfrm>
          <a:off x="54155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15-Day Training Alert!  Notifications and reminders of the approaching August 31st continuing education deadline will be posted on the GI Bill® website and sent to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via Gov Delivery notice</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5415534" y="0"/>
        <a:ext cx="2313432" cy="1348914"/>
      </dsp:txXfrm>
    </dsp:sp>
    <dsp:sp modelId="{4702B22B-8EB6-4454-9F8E-9A963F32B8A1}">
      <dsp:nvSpPr>
        <dsp:cNvPr id="0" name=""/>
        <dsp:cNvSpPr/>
      </dsp:nvSpPr>
      <dsp:spPr>
        <a:xfrm>
          <a:off x="65722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270971D8-F05B-4392-88C0-D9921BB5F6B0}">
      <dsp:nvSpPr>
        <dsp:cNvPr id="0" name=""/>
        <dsp:cNvSpPr/>
      </dsp:nvSpPr>
      <dsp:spPr>
        <a:xfrm>
          <a:off x="6729984" y="2480262"/>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August 31, 2022</a:t>
          </a:r>
        </a:p>
      </dsp:txBody>
      <dsp:txXfrm>
        <a:off x="6729984" y="2480262"/>
        <a:ext cx="2313432" cy="522160"/>
      </dsp:txXfrm>
    </dsp:sp>
    <dsp:sp modelId="{1D60394B-1800-4790-9694-08B1C1D1B34D}">
      <dsp:nvSpPr>
        <dsp:cNvPr id="0" name=""/>
        <dsp:cNvSpPr/>
      </dsp:nvSpPr>
      <dsp:spPr>
        <a:xfrm>
          <a:off x="6729984" y="3002423"/>
          <a:ext cx="2313432" cy="8713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Annual Training Window Closes! Continuing education requirements for existing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completed</a:t>
          </a:r>
        </a:p>
      </dsp:txBody>
      <dsp:txXfrm>
        <a:off x="6729984" y="3002423"/>
        <a:ext cx="2313432" cy="871314"/>
      </dsp:txXfrm>
    </dsp:sp>
    <dsp:sp modelId="{59F1EF41-14EA-48EE-A559-118169DBDB24}">
      <dsp:nvSpPr>
        <dsp:cNvPr id="0" name=""/>
        <dsp:cNvSpPr/>
      </dsp:nvSpPr>
      <dsp:spPr>
        <a:xfrm>
          <a:off x="7886700" y="2175668"/>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F2E81385-B138-4A59-9452-A3C9AC4F2012}">
      <dsp:nvSpPr>
        <dsp:cNvPr id="0" name=""/>
        <dsp:cNvSpPr/>
      </dsp:nvSpPr>
      <dsp:spPr>
        <a:xfrm rot="2700000">
          <a:off x="65384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947F0-E28B-4B2E-B1D6-BFEED1AF012B}">
      <dsp:nvSpPr>
        <dsp:cNvPr id="0" name=""/>
        <dsp:cNvSpPr/>
      </dsp:nvSpPr>
      <dsp:spPr>
        <a:xfrm rot="2700000">
          <a:off x="785285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F04B95-81DC-4C70-990B-FEE82F4C63E7}">
      <dsp:nvSpPr>
        <dsp:cNvPr id="0" name=""/>
        <dsp:cNvSpPr/>
      </dsp:nvSpPr>
      <dsp:spPr>
        <a:xfrm>
          <a:off x="80444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September 1-30, 2022</a:t>
          </a:r>
        </a:p>
      </dsp:txBody>
      <dsp:txXfrm>
        <a:off x="8044434" y="1348914"/>
        <a:ext cx="2313432" cy="522160"/>
      </dsp:txXfrm>
    </dsp:sp>
    <dsp:sp modelId="{725F2AEF-0925-4411-A89A-5976D96BC3B1}">
      <dsp:nvSpPr>
        <dsp:cNvPr id="0" name=""/>
        <dsp:cNvSpPr/>
      </dsp:nvSpPr>
      <dsp:spPr>
        <a:xfrm>
          <a:off x="80444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Existing </a:t>
          </a:r>
          <a:r>
            <a:rPr lang="en-US" sz="1200" i="1" kern="1200" dirty="0" err="1">
              <a:solidFill>
                <a:srgbClr val="454D55"/>
              </a:solidFill>
              <a:latin typeface="+mn-lt"/>
              <a:ea typeface="+mn-ea"/>
              <a:cs typeface="+mn-cs"/>
            </a:rPr>
            <a:t>SCOs</a:t>
          </a:r>
          <a:r>
            <a:rPr lang="en-US" sz="1200" i="1" kern="1200" dirty="0">
              <a:solidFill>
                <a:srgbClr val="454D55"/>
              </a:solidFill>
              <a:latin typeface="+mn-lt"/>
              <a:ea typeface="+mn-ea"/>
              <a:cs typeface="+mn-cs"/>
            </a:rPr>
            <a:t> - No training in progress</a:t>
          </a:r>
        </a:p>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New SCOs – Training is continuous throughout the year</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8044434" y="0"/>
        <a:ext cx="2313432" cy="1348914"/>
      </dsp:txXfrm>
    </dsp:sp>
    <dsp:sp modelId="{3F1F843F-8CAA-4ECF-B5A2-211D6C43D3C6}">
      <dsp:nvSpPr>
        <dsp:cNvPr id="0" name=""/>
        <dsp:cNvSpPr/>
      </dsp:nvSpPr>
      <dsp:spPr>
        <a:xfrm>
          <a:off x="92011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53B98CC0-1029-46A6-8053-0933F88F7705}">
      <dsp:nvSpPr>
        <dsp:cNvPr id="0" name=""/>
        <dsp:cNvSpPr/>
      </dsp:nvSpPr>
      <dsp:spPr>
        <a:xfrm rot="2700000">
          <a:off x="91673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98ACE9-6F39-412A-AA6A-02588272BF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29186F-CBF9-4D07-92FF-F18372B3B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21CCF0-EAB4-4FF5-815C-04AA918C89DC}" type="datetimeFigureOut">
              <a:rPr lang="en-US" smtClean="0"/>
              <a:t>10/15/2021</a:t>
            </a:fld>
            <a:endParaRPr lang="en-US" dirty="0"/>
          </a:p>
        </p:txBody>
      </p:sp>
      <p:sp>
        <p:nvSpPr>
          <p:cNvPr id="4" name="Footer Placeholder 3">
            <a:extLst>
              <a:ext uri="{FF2B5EF4-FFF2-40B4-BE49-F238E27FC236}">
                <a16:creationId xmlns:a16="http://schemas.microsoft.com/office/drawing/2014/main" id="{3D095B82-FD39-46BA-A4C5-08D84F1341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1155C1-9B31-47C0-BE13-661D815ED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66FA84-4663-45AD-8B44-9BBBA2EDF951}" type="slidenum">
              <a:rPr lang="en-US" smtClean="0"/>
              <a:t>‹#›</a:t>
            </a:fld>
            <a:endParaRPr lang="en-US" dirty="0"/>
          </a:p>
        </p:txBody>
      </p:sp>
    </p:spTree>
    <p:extLst>
      <p:ext uri="{BB962C8B-B14F-4D97-AF65-F5344CB8AC3E}">
        <p14:creationId xmlns:p14="http://schemas.microsoft.com/office/powerpoint/2010/main" val="3278801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2E102-9ADF-4815-A589-5AE3C0EFCAF8}" type="datetimeFigureOut">
              <a:rPr lang="en-US" smtClean="0"/>
              <a:t>10/14/2021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2FF49-D91B-451F-ABFC-6E54D532B2A7}" type="slidenum">
              <a:rPr lang="en-US" smtClean="0"/>
              <a:t>‹#›</a:t>
            </a:fld>
            <a:endParaRPr lang="en-US" dirty="0"/>
          </a:p>
        </p:txBody>
      </p:sp>
    </p:spTree>
    <p:extLst>
      <p:ext uri="{BB962C8B-B14F-4D97-AF65-F5344CB8AC3E}">
        <p14:creationId xmlns:p14="http://schemas.microsoft.com/office/powerpoint/2010/main" val="42889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1</a:t>
            </a:fld>
            <a:endParaRPr lang="en-US" dirty="0"/>
          </a:p>
        </p:txBody>
      </p:sp>
    </p:spTree>
    <p:extLst>
      <p:ext uri="{BB962C8B-B14F-4D97-AF65-F5344CB8AC3E}">
        <p14:creationId xmlns:p14="http://schemas.microsoft.com/office/powerpoint/2010/main" val="203313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notice is generally around two (2) weeks before the survey.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15</a:t>
            </a:fld>
            <a:endParaRPr lang="en-US" altLang="en-US" dirty="0">
              <a:solidFill>
                <a:prstClr val="black"/>
              </a:solidFill>
            </a:endParaRPr>
          </a:p>
        </p:txBody>
      </p:sp>
    </p:spTree>
    <p:extLst>
      <p:ext uri="{BB962C8B-B14F-4D97-AF65-F5344CB8AC3E}">
        <p14:creationId xmlns:p14="http://schemas.microsoft.com/office/powerpoint/2010/main" val="2003639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the records required</a:t>
            </a:r>
            <a:r>
              <a:rPr lang="en-US" baseline="0" dirty="0"/>
              <a:t> for the compliance survey will be attached.  </a:t>
            </a:r>
          </a:p>
          <a:p>
            <a:endParaRPr lang="en-US" baseline="0" dirty="0"/>
          </a:p>
          <a:p>
            <a:r>
              <a:rPr lang="en-US" dirty="0"/>
              <a:t>As you gather the files/documentation requested,</a:t>
            </a:r>
            <a:r>
              <a:rPr lang="en-US" baseline="0" dirty="0"/>
              <a:t> you are encouraged to contact the person who will be conducing the survey if you have any questions.  </a:t>
            </a:r>
          </a:p>
          <a:p>
            <a:endParaRPr lang="en-US" baseline="0" dirty="0"/>
          </a:p>
          <a:p>
            <a:r>
              <a:rPr lang="en-US" baseline="0" dirty="0"/>
              <a:t>Also, as you gather the files/documentation requested and if you notice changes are required, you are encouraged to make them prior to our visit.  </a:t>
            </a:r>
          </a:p>
          <a:p>
            <a:endParaRPr lang="en-US" baseline="0" dirty="0"/>
          </a:p>
          <a:p>
            <a:r>
              <a:rPr lang="en-US" baseline="0" dirty="0"/>
              <a:t>If we find anything that affects payment during visit, we must either submit to the appropriate Regional Processing Office for corrective action, or, in some cases we will request that the school submit the appropriate corrections in VAONCE.</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18</a:t>
            </a:fld>
            <a:endParaRPr lang="en-US" altLang="en-US" dirty="0">
              <a:solidFill>
                <a:prstClr val="black"/>
              </a:solidFill>
            </a:endParaRPr>
          </a:p>
        </p:txBody>
      </p:sp>
    </p:spTree>
    <p:extLst>
      <p:ext uri="{BB962C8B-B14F-4D97-AF65-F5344CB8AC3E}">
        <p14:creationId xmlns:p14="http://schemas.microsoft.com/office/powerpoint/2010/main" val="303528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dirty="0"/>
              <a:t>In</a:t>
            </a:r>
            <a:r>
              <a:rPr lang="en-US" baseline="0" dirty="0"/>
              <a:t> preparation for surveys at private institutions, we may also send an email regarding face-to-face interviews.</a:t>
            </a:r>
          </a:p>
          <a:p>
            <a:pPr>
              <a:buFont typeface="Arial"/>
              <a:buNone/>
            </a:pPr>
            <a:endParaRPr lang="en-US" baseline="0" dirty="0"/>
          </a:p>
          <a:p>
            <a:pPr>
              <a:buFont typeface="Arial"/>
              <a:buNone/>
            </a:pPr>
            <a:r>
              <a:rPr lang="en-US" baseline="0" dirty="0"/>
              <a:t>As a component of Compliance Surveys, we conduct face-to-face meetings with student Veterans about their experience at school. </a:t>
            </a:r>
          </a:p>
          <a:p>
            <a:pPr>
              <a:buFont typeface="Arial"/>
              <a:buNone/>
            </a:pPr>
            <a:endParaRPr lang="en-US" baseline="0" dirty="0"/>
          </a:p>
          <a:p>
            <a:pPr>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19</a:t>
            </a:fld>
            <a:endParaRPr lang="en-US" altLang="en-US" dirty="0">
              <a:solidFill>
                <a:prstClr val="black"/>
              </a:solidFill>
            </a:endParaRPr>
          </a:p>
        </p:txBody>
      </p:sp>
    </p:spTree>
    <p:extLst>
      <p:ext uri="{BB962C8B-B14F-4D97-AF65-F5344CB8AC3E}">
        <p14:creationId xmlns:p14="http://schemas.microsoft.com/office/powerpoint/2010/main" val="2483703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20</a:t>
            </a:fld>
            <a:endParaRPr lang="en-US" dirty="0"/>
          </a:p>
        </p:txBody>
      </p:sp>
    </p:spTree>
    <p:extLst>
      <p:ext uri="{BB962C8B-B14F-4D97-AF65-F5344CB8AC3E}">
        <p14:creationId xmlns:p14="http://schemas.microsoft.com/office/powerpoint/2010/main" val="188411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arrival at the school or training establishment, the surveyor will provide an entrance briefing before conducting the survey</a:t>
            </a:r>
          </a:p>
          <a:p>
            <a:endParaRPr lang="en-US" dirty="0"/>
          </a:p>
          <a:p>
            <a:r>
              <a:rPr lang="en-US" dirty="0"/>
              <a:t>Introductions</a:t>
            </a:r>
          </a:p>
          <a:p>
            <a:endParaRPr lang="en-US" dirty="0"/>
          </a:p>
          <a:p>
            <a:r>
              <a:rPr lang="en-US" dirty="0"/>
              <a:t>Purpose of compliance survey explained in detail</a:t>
            </a:r>
          </a:p>
          <a:p>
            <a:pPr marL="465887" lvl="1" defTabSz="465887" eaLnBrk="0" fontAlgn="base" hangingPunct="0">
              <a:spcBef>
                <a:spcPct val="30000"/>
              </a:spcBef>
              <a:spcAft>
                <a:spcPct val="0"/>
              </a:spcAft>
              <a:defRPr/>
            </a:pPr>
            <a:r>
              <a:rPr lang="en-US" dirty="0">
                <a:solidFill>
                  <a:prstClr val="black"/>
                </a:solidFill>
                <a:ea typeface="ＭＳ Ｐゴシック" pitchFamily="34" charset="-128"/>
              </a:rPr>
              <a:t>There are two main purposes of compliance surveys:</a:t>
            </a:r>
          </a:p>
          <a:p>
            <a:pPr marL="698830" lvl="1" indent="-232943" defTabSz="465887" eaLnBrk="0" fontAlgn="base" hangingPunct="0">
              <a:spcBef>
                <a:spcPct val="30000"/>
              </a:spcBef>
              <a:spcAft>
                <a:spcPct val="0"/>
              </a:spcAft>
              <a:buFont typeface="+mj-lt"/>
              <a:buAutoNum type="arabicPeriod"/>
              <a:defRPr/>
            </a:pPr>
            <a:r>
              <a:rPr lang="en-US" dirty="0">
                <a:solidFill>
                  <a:prstClr val="black"/>
                </a:solidFill>
                <a:ea typeface="ＭＳ Ｐゴシック" pitchFamily="34" charset="-128"/>
              </a:rPr>
              <a:t>To assist school or training establishment officials in understanding the provisions and requirement of the law, and </a:t>
            </a:r>
          </a:p>
          <a:p>
            <a:pPr marL="698830" lvl="1" indent="-232943" defTabSz="465887" eaLnBrk="0" fontAlgn="base" hangingPunct="0">
              <a:spcBef>
                <a:spcPct val="30000"/>
              </a:spcBef>
              <a:spcAft>
                <a:spcPct val="0"/>
              </a:spcAft>
              <a:buFont typeface="+mj-lt"/>
              <a:buAutoNum type="arabicPeriod"/>
              <a:defRPr/>
            </a:pPr>
            <a:r>
              <a:rPr lang="en-US" dirty="0">
                <a:solidFill>
                  <a:prstClr val="black"/>
                </a:solidFill>
                <a:ea typeface="ＭＳ Ｐゴシック" pitchFamily="34" charset="-128"/>
              </a:rPr>
              <a:t>To verify and ensure the correctness of VA educational benefit payments to eligible claimants. </a:t>
            </a:r>
          </a:p>
          <a:p>
            <a:endParaRPr lang="en-US" dirty="0"/>
          </a:p>
          <a:p>
            <a:r>
              <a:rPr lang="en-US" dirty="0"/>
              <a:t>Other institution officials may be present</a:t>
            </a:r>
          </a:p>
          <a:p>
            <a:endParaRPr lang="en-US" dirty="0"/>
          </a:p>
          <a:p>
            <a:r>
              <a:rPr lang="en-US" dirty="0"/>
              <a:t>Advise of need for EXIT interview upon completion of review of records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21</a:t>
            </a:fld>
            <a:endParaRPr lang="en-US" altLang="en-US" dirty="0">
              <a:solidFill>
                <a:prstClr val="black"/>
              </a:solidFill>
            </a:endParaRPr>
          </a:p>
        </p:txBody>
      </p:sp>
    </p:spTree>
    <p:extLst>
      <p:ext uri="{BB962C8B-B14F-4D97-AF65-F5344CB8AC3E}">
        <p14:creationId xmlns:p14="http://schemas.microsoft.com/office/powerpoint/2010/main" val="158542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22</a:t>
            </a:fld>
            <a:endParaRPr lang="en-US" dirty="0"/>
          </a:p>
        </p:txBody>
      </p:sp>
    </p:spTree>
    <p:extLst>
      <p:ext uri="{BB962C8B-B14F-4D97-AF65-F5344CB8AC3E}">
        <p14:creationId xmlns:p14="http://schemas.microsoft.com/office/powerpoint/2010/main" val="273473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go over this key because we are going to be seeing these symbols used throughout this presentation.  </a:t>
            </a:r>
          </a:p>
          <a:p>
            <a:endParaRPr lang="en-US" dirty="0"/>
          </a:p>
          <a:p>
            <a:r>
              <a:rPr lang="en-US" baseline="0" dirty="0"/>
              <a:t>I want to highlight three primary types of referrals that we encounter on a routine basis.  As we’re going through the slides, you’ll see reference to payment issues, approval issues, and other issues.  You’ll see the associated symbols to signify the type of referral that is commonly associated with each area of review.    </a:t>
            </a:r>
          </a:p>
          <a:p>
            <a:endParaRPr lang="en-US" baseline="0" dirty="0"/>
          </a:p>
          <a:p>
            <a:r>
              <a:rPr lang="en-US" baseline="0" dirty="0"/>
              <a:t>We will be circling back to referrals later.</a:t>
            </a:r>
            <a:endParaRPr lang="en-US" dirty="0"/>
          </a:p>
        </p:txBody>
      </p:sp>
      <p:sp>
        <p:nvSpPr>
          <p:cNvPr id="4" name="Slide Number Placeholder 3"/>
          <p:cNvSpPr>
            <a:spLocks noGrp="1"/>
          </p:cNvSpPr>
          <p:nvPr>
            <p:ph type="sldNum" sz="quarter" idx="10"/>
          </p:nvPr>
        </p:nvSpPr>
        <p:spPr/>
        <p:txBody>
          <a:bodyPr/>
          <a:lstStyle/>
          <a:p>
            <a:fld id="{7DE02615-B5EC-45E8-9D56-46B81AB3CF35}" type="slidenum">
              <a:rPr lang="en-US" smtClean="0"/>
              <a:t>23</a:t>
            </a:fld>
            <a:endParaRPr lang="en-US" dirty="0"/>
          </a:p>
        </p:txBody>
      </p:sp>
    </p:spTree>
    <p:extLst>
      <p:ext uri="{BB962C8B-B14F-4D97-AF65-F5344CB8AC3E}">
        <p14:creationId xmlns:p14="http://schemas.microsoft.com/office/powerpoint/2010/main" val="373031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0"/>
              </a:spcAft>
            </a:pPr>
            <a:r>
              <a:rPr lang="en-US" altLang="en-US" sz="1200" b="0" dirty="0">
                <a:solidFill>
                  <a:srgbClr val="000000"/>
                </a:solidFill>
                <a:latin typeface="+mn-lt"/>
                <a:cs typeface="Times New Roman" pitchFamily="18" charset="0"/>
              </a:rPr>
              <a:t>The facility provided the records and accounts of VA beneficiaries and other students for examination (38 CFR 21.4209, 21.7307, 21.9770)</a:t>
            </a:r>
          </a:p>
          <a:p>
            <a:pPr>
              <a:spcBef>
                <a:spcPts val="0"/>
              </a:spcBef>
              <a:spcAft>
                <a:spcPts val="0"/>
              </a:spcAft>
            </a:pPr>
            <a:endParaRPr lang="en-US" altLang="en-US" sz="1200" b="1" dirty="0">
              <a:solidFill>
                <a:srgbClr val="000000"/>
              </a:solidFill>
              <a:latin typeface="+mn-lt"/>
              <a:cs typeface="Times New Roman" pitchFamily="18" charset="0"/>
            </a:endParaRPr>
          </a:p>
          <a:p>
            <a:pPr>
              <a:spcBef>
                <a:spcPts val="0"/>
              </a:spcBef>
              <a:spcAft>
                <a:spcPts val="0"/>
              </a:spcAft>
            </a:pPr>
            <a:r>
              <a:rPr lang="en-US" altLang="en-US" sz="1200" b="1" dirty="0">
                <a:solidFill>
                  <a:srgbClr val="000000"/>
                </a:solidFill>
                <a:latin typeface="+mn-lt"/>
                <a:cs typeface="Times New Roman" pitchFamily="18" charset="0"/>
              </a:rPr>
              <a:t>Records can be maintained electronically or hardcopy paper files.  Frequently, schools will maintain files electronically and print the records for a compliance survey.    </a:t>
            </a:r>
          </a:p>
          <a:p>
            <a:pPr>
              <a:spcBef>
                <a:spcPts val="0"/>
              </a:spcBef>
              <a:spcAft>
                <a:spcPts val="0"/>
              </a:spcAft>
            </a:pPr>
            <a:r>
              <a:rPr lang="en-US" altLang="en-US" sz="1200" b="1" dirty="0">
                <a:solidFill>
                  <a:srgbClr val="000000"/>
                </a:solidFill>
                <a:latin typeface="+mn-lt"/>
                <a:cs typeface="Times New Roman" pitchFamily="18" charset="0"/>
              </a:rPr>
              <a:t>Responsibilities for maintaining records of VA students and making the records available for inspection: </a:t>
            </a:r>
            <a:endParaRPr lang="en-US" altLang="en-US" sz="1200" dirty="0">
              <a:solidFill>
                <a:srgbClr val="000000"/>
              </a:solidFill>
              <a:latin typeface="+mn-lt"/>
              <a:cs typeface="Times New Roman" pitchFamily="18" charset="0"/>
            </a:endParaRPr>
          </a:p>
          <a:p>
            <a:pPr>
              <a:spcBef>
                <a:spcPts val="0"/>
              </a:spcBef>
              <a:spcAft>
                <a:spcPts val="0"/>
              </a:spcAft>
            </a:pPr>
            <a:r>
              <a:rPr lang="en-US" altLang="en-US" sz="1200" dirty="0">
                <a:solidFill>
                  <a:srgbClr val="000000"/>
                </a:solidFill>
                <a:latin typeface="+mn-lt"/>
                <a:cs typeface="Times New Roman" pitchFamily="18" charset="0"/>
              </a:rPr>
              <a:t>- Retain file of VA papers submitted &amp; records of academic progress, program pursuit, etc. </a:t>
            </a:r>
          </a:p>
          <a:p>
            <a:pPr>
              <a:spcBef>
                <a:spcPts val="0"/>
              </a:spcBef>
              <a:spcAft>
                <a:spcPts val="0"/>
              </a:spcAft>
            </a:pPr>
            <a:r>
              <a:rPr lang="en-US" altLang="en-US" sz="1200" dirty="0">
                <a:solidFill>
                  <a:srgbClr val="000000"/>
                </a:solidFill>
                <a:latin typeface="+mn-lt"/>
                <a:cs typeface="Times New Roman" pitchFamily="18" charset="0"/>
              </a:rPr>
              <a:t>- Maintain records for at least three years following the student’s last date of attendance </a:t>
            </a:r>
          </a:p>
          <a:p>
            <a:pPr>
              <a:spcBef>
                <a:spcPts val="0"/>
              </a:spcBef>
              <a:spcAft>
                <a:spcPts val="0"/>
              </a:spcAft>
            </a:pPr>
            <a:r>
              <a:rPr lang="en-US" altLang="en-US" sz="1200" dirty="0">
                <a:solidFill>
                  <a:srgbClr val="000000"/>
                </a:solidFill>
                <a:latin typeface="+mn-lt"/>
                <a:cs typeface="Times New Roman" pitchFamily="18" charset="0"/>
              </a:rPr>
              <a:t>- Ensure that records are kept in a safe place and that the privacy of VA students is protected </a:t>
            </a:r>
          </a:p>
          <a:p>
            <a:pPr>
              <a:spcBef>
                <a:spcPts val="0"/>
              </a:spcBef>
              <a:spcAft>
                <a:spcPts val="0"/>
              </a:spcAft>
            </a:pPr>
            <a:r>
              <a:rPr lang="en-US" altLang="en-US" sz="1200" dirty="0">
                <a:solidFill>
                  <a:srgbClr val="000000"/>
                </a:solidFill>
                <a:latin typeface="+mn-lt"/>
                <a:cs typeface="Times New Roman" pitchFamily="18" charset="0"/>
              </a:rPr>
              <a:t>- Make available all school records to representatives of the SAA and VA. </a:t>
            </a:r>
          </a:p>
          <a:p>
            <a:pPr>
              <a:spcBef>
                <a:spcPts val="0"/>
              </a:spcBef>
              <a:spcAft>
                <a:spcPts val="0"/>
              </a:spcAft>
            </a:pPr>
            <a:endParaRPr lang="en-US" altLang="en-US" sz="1200" dirty="0">
              <a:solidFill>
                <a:srgbClr val="000000"/>
              </a:solidFill>
              <a:latin typeface="+mn-lt"/>
              <a:cs typeface="Times New Roman" pitchFamily="18" charset="0"/>
            </a:endParaRPr>
          </a:p>
          <a:p>
            <a:pPr>
              <a:spcBef>
                <a:spcPts val="0"/>
              </a:spcBef>
              <a:spcAft>
                <a:spcPts val="0"/>
              </a:spcAft>
            </a:pPr>
            <a:r>
              <a:rPr lang="en-US" altLang="en-US" sz="1200" dirty="0">
                <a:latin typeface="+mn-lt"/>
              </a:rPr>
              <a:t>Typically,</a:t>
            </a:r>
            <a:r>
              <a:rPr lang="en-US" altLang="en-US" sz="1200" baseline="0" dirty="0">
                <a:latin typeface="+mn-lt"/>
              </a:rPr>
              <a:t> we don’t see this issue very frequently at IHLs or NCDs.  This item is sometimes an issue at OJT/APP facilities.  </a:t>
            </a:r>
            <a:endParaRPr lang="en-US" altLang="en-US" sz="1200" dirty="0">
              <a:latin typeface="+mn-lt"/>
            </a:endParaRPr>
          </a:p>
          <a:p>
            <a:endParaRPr lang="en-US" altLang="en-US" dirty="0"/>
          </a:p>
          <a:p>
            <a:endParaRPr lang="en-US" altLang="en-US" dirty="0"/>
          </a:p>
          <a:p>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6849EDBA-529F-48D0-BB6C-60351EE87070}" type="slidenum">
              <a:rPr lang="en-US" altLang="en-US">
                <a:solidFill>
                  <a:prstClr val="black"/>
                </a:solidFill>
              </a:rPr>
              <a:pPr eaLnBrk="1" hangingPunct="1">
                <a:spcBef>
                  <a:spcPct val="0"/>
                </a:spcBef>
              </a:pPr>
              <a:t>24</a:t>
            </a:fld>
            <a:endParaRPr lang="en-US" alt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887" eaLnBrk="0" fontAlgn="base" hangingPunct="0">
              <a:spcBef>
                <a:spcPct val="30000"/>
              </a:spcBef>
              <a:spcAft>
                <a:spcPct val="0"/>
              </a:spcAft>
              <a:defRPr/>
            </a:pPr>
            <a:r>
              <a:rPr lang="en-US" dirty="0">
                <a:solidFill>
                  <a:prstClr val="black"/>
                </a:solidFill>
                <a:ea typeface="ＭＳ Ｐゴシック" pitchFamily="34" charset="-128"/>
              </a:rPr>
              <a:t>The surveyor will list the records required for the survey on the appointment letter.  I’m not going to go too in depth during this slide because this area of review has overlap with “Accurate, Current, and Complete Records of Enrollment” as well as “accurate, current and complete records of progress or grades”.   We’ll be covering both of those areas of review in greater detail.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F364825-6674-4707-9702-D54267F5FCC9}" type="slidenum">
              <a:rPr lang="en-US" altLang="en-US" smtClean="0">
                <a:solidFill>
                  <a:prstClr val="black"/>
                </a:solidFill>
              </a:rPr>
              <a:pPr eaLnBrk="1" hangingPunct="1">
                <a:spcBef>
                  <a:spcPct val="0"/>
                </a:spcBef>
              </a:pPr>
              <a:t>25</a:t>
            </a:fld>
            <a:endParaRPr lang="en-US" alt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0000"/>
              </a:lnSpc>
              <a:spcBef>
                <a:spcPts val="0"/>
              </a:spcBef>
              <a:spcAft>
                <a:spcPts val="0"/>
              </a:spcAft>
            </a:pPr>
            <a:r>
              <a:rPr lang="en-US" altLang="en-US" sz="1200" b="1" dirty="0">
                <a:solidFill>
                  <a:srgbClr val="000000"/>
                </a:solidFill>
                <a:latin typeface="Times New Roman" pitchFamily="18" charset="0"/>
                <a:cs typeface="Times New Roman" pitchFamily="18" charset="0"/>
              </a:rPr>
              <a:t>If you are a Yellow Ribbon school, you will need to maintain these additional records:</a:t>
            </a:r>
            <a:r>
              <a:rPr lang="en-US" altLang="en-US" sz="1200" b="1" baseline="0" dirty="0">
                <a:solidFill>
                  <a:srgbClr val="000000"/>
                </a:solidFill>
                <a:latin typeface="Times New Roman" pitchFamily="18" charset="0"/>
                <a:cs typeface="Times New Roman" pitchFamily="18" charset="0"/>
              </a:rPr>
              <a:t>  </a:t>
            </a:r>
            <a:endParaRPr lang="en-US" altLang="en-US" sz="1200" b="1" dirty="0">
              <a:solidFill>
                <a:srgbClr val="000000"/>
              </a:solidFill>
              <a:latin typeface="Times New Roman" pitchFamily="18" charset="0"/>
              <a:cs typeface="Times New Roman" pitchFamily="18" charset="0"/>
            </a:endParaRPr>
          </a:p>
          <a:p>
            <a:pPr>
              <a:lnSpc>
                <a:spcPct val="100000"/>
              </a:lnSpc>
              <a:spcBef>
                <a:spcPts val="0"/>
              </a:spcBef>
              <a:spcAft>
                <a:spcPts val="0"/>
              </a:spcAft>
              <a:buFontTx/>
              <a:buChar char="•"/>
            </a:pPr>
            <a:r>
              <a:rPr lang="en-US" altLang="en-US" sz="1200" dirty="0">
                <a:solidFill>
                  <a:srgbClr val="000000"/>
                </a:solidFill>
                <a:latin typeface="Times New Roman" pitchFamily="18" charset="0"/>
                <a:cs typeface="Times New Roman" pitchFamily="18" charset="0"/>
              </a:rPr>
              <a:t>Track the number of students enrolled under Yellow Ribbon </a:t>
            </a:r>
          </a:p>
          <a:p>
            <a:pPr>
              <a:lnSpc>
                <a:spcPct val="100000"/>
              </a:lnSpc>
              <a:spcBef>
                <a:spcPts val="0"/>
              </a:spcBef>
              <a:spcAft>
                <a:spcPts val="0"/>
              </a:spcAft>
              <a:buFontTx/>
              <a:buChar char="•"/>
            </a:pPr>
            <a:r>
              <a:rPr lang="en-US" altLang="en-US" sz="1200" dirty="0">
                <a:solidFill>
                  <a:srgbClr val="000000"/>
                </a:solidFill>
                <a:latin typeface="Times New Roman" pitchFamily="18" charset="0"/>
                <a:cs typeface="Times New Roman" pitchFamily="18" charset="0"/>
              </a:rPr>
              <a:t>Track the annual amount of tuition and fees </a:t>
            </a:r>
          </a:p>
          <a:p>
            <a:pPr>
              <a:lnSpc>
                <a:spcPct val="100000"/>
              </a:lnSpc>
              <a:spcBef>
                <a:spcPts val="0"/>
              </a:spcBef>
              <a:spcAft>
                <a:spcPts val="0"/>
              </a:spcAft>
              <a:buFontTx/>
              <a:buChar char="•"/>
            </a:pPr>
            <a:r>
              <a:rPr lang="en-US" altLang="en-US" sz="1200" dirty="0">
                <a:solidFill>
                  <a:srgbClr val="000000"/>
                </a:solidFill>
                <a:latin typeface="Times New Roman" pitchFamily="18" charset="0"/>
                <a:cs typeface="Times New Roman" pitchFamily="18" charset="0"/>
              </a:rPr>
              <a:t>Develop and document a process for the first come-first served enrollment of students into the Yellow Ribbon Program</a:t>
            </a:r>
            <a:endParaRPr lang="en-US" altLang="en-US" sz="1200" dirty="0">
              <a:latin typeface="Times New Roman" pitchFamily="18" charset="0"/>
              <a:cs typeface="Times New Roman" pitchFamily="18" charset="0"/>
            </a:endParaRPr>
          </a:p>
          <a:p>
            <a:pPr>
              <a:lnSpc>
                <a:spcPct val="100000"/>
              </a:lnSpc>
              <a:spcBef>
                <a:spcPts val="0"/>
              </a:spcBef>
              <a:spcAft>
                <a:spcPts val="0"/>
              </a:spcAft>
            </a:pPr>
            <a:endParaRPr lang="en-US" altLang="en-US" sz="1200" b="1" dirty="0">
              <a:latin typeface="Times New Roman" pitchFamily="18" charset="0"/>
              <a:ea typeface="Calibri" pitchFamily="34" charset="0"/>
              <a:cs typeface="Times New Roman" pitchFamily="18" charset="0"/>
            </a:endParaRPr>
          </a:p>
          <a:p>
            <a:pPr>
              <a:lnSpc>
                <a:spcPct val="100000"/>
              </a:lnSpc>
              <a:spcBef>
                <a:spcPts val="0"/>
              </a:spcBef>
              <a:spcAft>
                <a:spcPts val="0"/>
              </a:spcAft>
            </a:pPr>
            <a:r>
              <a:rPr lang="en-US" altLang="en-US" sz="1200" b="1" dirty="0">
                <a:latin typeface="Times New Roman" pitchFamily="18" charset="0"/>
                <a:ea typeface="Calibri" pitchFamily="34" charset="0"/>
                <a:cs typeface="Times New Roman" pitchFamily="18" charset="0"/>
              </a:rPr>
              <a:t>Additional information in case of questions:</a:t>
            </a:r>
            <a:r>
              <a:rPr lang="en-US" altLang="en-US" sz="1200" b="1" baseline="0" dirty="0">
                <a:latin typeface="Times New Roman" pitchFamily="18" charset="0"/>
                <a:ea typeface="Calibri" pitchFamily="34" charset="0"/>
                <a:cs typeface="Times New Roman" pitchFamily="18" charset="0"/>
              </a:rPr>
              <a:t>  </a:t>
            </a:r>
            <a:endParaRPr lang="en-US" altLang="en-US" sz="1200" b="1" dirty="0">
              <a:latin typeface="Times New Roman" pitchFamily="18" charset="0"/>
              <a:ea typeface="Calibri" pitchFamily="34" charset="0"/>
              <a:cs typeface="Times New Roman" pitchFamily="18" charset="0"/>
            </a:endParaRPr>
          </a:p>
          <a:p>
            <a:pPr>
              <a:lnSpc>
                <a:spcPct val="100000"/>
              </a:lnSpc>
              <a:spcBef>
                <a:spcPts val="0"/>
              </a:spcBef>
              <a:spcAft>
                <a:spcPts val="0"/>
              </a:spcAft>
            </a:pPr>
            <a:endParaRPr lang="en-US" altLang="en-US" sz="1200" b="1" dirty="0">
              <a:latin typeface="Times New Roman" pitchFamily="18" charset="0"/>
              <a:ea typeface="Calibri" pitchFamily="34" charset="0"/>
              <a:cs typeface="Times New Roman" pitchFamily="18" charset="0"/>
            </a:endParaRPr>
          </a:p>
          <a:p>
            <a:pPr>
              <a:lnSpc>
                <a:spcPct val="100000"/>
              </a:lnSpc>
              <a:spcBef>
                <a:spcPts val="0"/>
              </a:spcBef>
              <a:spcAft>
                <a:spcPts val="0"/>
              </a:spcAft>
            </a:pPr>
            <a:r>
              <a:rPr lang="en-US" altLang="en-US" sz="1200" b="1" dirty="0">
                <a:latin typeface="Times New Roman" pitchFamily="18" charset="0"/>
                <a:ea typeface="Calibri" pitchFamily="34" charset="0"/>
                <a:cs typeface="Times New Roman" pitchFamily="18" charset="0"/>
              </a:rPr>
              <a:t>Yellow Ribbon Program </a:t>
            </a:r>
            <a:r>
              <a:rPr lang="en-US" altLang="en-US" sz="1200" dirty="0">
                <a:latin typeface="Times New Roman" pitchFamily="18" charset="0"/>
                <a:ea typeface="Calibri" pitchFamily="34" charset="0"/>
                <a:cs typeface="Times New Roman" pitchFamily="18" charset="0"/>
              </a:rPr>
              <a:t>(if applicable) – All financial records relating to the school’s waiver of their Yellow Ribbon portion of tuition and fees and the exact source for the funding of that waiver, as well as records showing that the VA’s Yellow Ribbon payment was applied to the student’s account.  </a:t>
            </a:r>
          </a:p>
          <a:p>
            <a:pPr>
              <a:lnSpc>
                <a:spcPct val="100000"/>
              </a:lnSpc>
              <a:spcBef>
                <a:spcPts val="0"/>
              </a:spcBef>
              <a:spcAft>
                <a:spcPts val="0"/>
              </a:spcAft>
            </a:pPr>
            <a:endParaRPr lang="en-US" altLang="en-US" sz="1200" dirty="0">
              <a:latin typeface="Times New Roman" pitchFamily="18" charset="0"/>
              <a:ea typeface="Calibri" pitchFamily="34" charset="0"/>
              <a:cs typeface="Times New Roman" pitchFamily="18" charset="0"/>
            </a:endParaRPr>
          </a:p>
          <a:p>
            <a:pPr>
              <a:lnSpc>
                <a:spcPct val="100000"/>
              </a:lnSpc>
              <a:spcBef>
                <a:spcPts val="0"/>
              </a:spcBef>
              <a:spcAft>
                <a:spcPts val="0"/>
              </a:spcAft>
            </a:pPr>
            <a:r>
              <a:rPr lang="en-US" altLang="en-US" sz="1200" dirty="0">
                <a:latin typeface="Times New Roman" pitchFamily="18" charset="0"/>
                <a:ea typeface="Calibri" pitchFamily="34" charset="0"/>
                <a:cs typeface="Times New Roman" pitchFamily="18" charset="0"/>
              </a:rPr>
              <a:t>For documentation, we will need to see the ledger records and other documents that verify the source funding of the waivers, whether there is a specific fund from which the waivers are derived or if the school writes the waivers off as a general business expense for tax purposes.  Where private for-profit and non-profit schools are involved, we will need to see the same records the Internal Revenue Service would request to see to verify funding sources and audit trails.</a:t>
            </a:r>
          </a:p>
          <a:p>
            <a:pPr>
              <a:lnSpc>
                <a:spcPct val="115000"/>
              </a:lnSpc>
              <a:spcBef>
                <a:spcPts val="611"/>
              </a:spcBef>
              <a:spcAft>
                <a:spcPts val="611"/>
              </a:spcAft>
            </a:pPr>
            <a:endParaRPr lang="en-US" altLang="en-US" sz="1400" dirty="0">
              <a:latin typeface="Times New Roman" pitchFamily="18" charset="0"/>
              <a:ea typeface="Calibri" pitchFamily="34" charset="0"/>
              <a:cs typeface="Times New Roman" pitchFamily="18" charset="0"/>
            </a:endParaRPr>
          </a:p>
          <a:p>
            <a:pPr>
              <a:lnSpc>
                <a:spcPct val="115000"/>
              </a:lnSpc>
              <a:spcBef>
                <a:spcPts val="611"/>
              </a:spcBef>
              <a:spcAft>
                <a:spcPts val="611"/>
              </a:spcAft>
            </a:pPr>
            <a:endParaRPr lang="en-US" altLang="en-US" sz="1400" dirty="0">
              <a:latin typeface="Times New Roman" pitchFamily="18" charset="0"/>
              <a:ea typeface="Calibri" pitchFamily="34" charset="0"/>
              <a:cs typeface="Times New Roman" pitchFamily="18" charset="0"/>
            </a:endParaRPr>
          </a:p>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7059F15-AE21-4077-99A4-C16C961CCE65}" type="slidenum">
              <a:rPr lang="en-US" altLang="en-US" smtClean="0">
                <a:solidFill>
                  <a:prstClr val="black"/>
                </a:solidFill>
              </a:rPr>
              <a:pPr eaLnBrk="1" hangingPunct="1">
                <a:spcBef>
                  <a:spcPct val="0"/>
                </a:spcBef>
              </a:pPr>
              <a:t>26</a:t>
            </a:fld>
            <a:endParaRPr lang="en-US" alt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U</a:t>
            </a:r>
            <a:r>
              <a:rPr lang="en-US" b="0" dirty="0"/>
              <a:t>pon completion of this training you should be able to…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learning objectives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 provide</a:t>
            </a:r>
            <a:r>
              <a:rPr lang="en-US" baseline="0" dirty="0"/>
              <a:t> the records could lead to withdrawal of approval.  </a:t>
            </a:r>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27</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Calibri"/>
                <a:cs typeface="Times New Roman"/>
              </a:rPr>
              <a:t>VA beneficiaries commenced the course on the date certified.  (38 CFR 21.4131, 21.4203, 21.5810, 21.5831, 21.7131, 21.7152, 21.7631, 21.7652, 21.9720)</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Calibri"/>
              <a:cs typeface="Times New Roman"/>
            </a:endParaRPr>
          </a:p>
          <a:p>
            <a:pPr>
              <a:lnSpc>
                <a:spcPct val="115000"/>
              </a:lnSpc>
              <a:defRPr/>
            </a:pPr>
            <a:r>
              <a:rPr lang="en-US" b="0" u="none" dirty="0">
                <a:latin typeface="Arial"/>
                <a:ea typeface="Calibri"/>
                <a:cs typeface="Times New Roman"/>
              </a:rPr>
              <a:t>SCO Handbook was updated on 02/15/2017 regarding this issue due to the</a:t>
            </a:r>
            <a:r>
              <a:rPr lang="en-US" b="0" u="none" baseline="0" dirty="0">
                <a:latin typeface="Arial"/>
                <a:ea typeface="Calibri"/>
                <a:cs typeface="Times New Roman"/>
              </a:rPr>
              <a:t> </a:t>
            </a:r>
          </a:p>
          <a:p>
            <a:pPr>
              <a:lnSpc>
                <a:spcPct val="115000"/>
              </a:lnSpc>
              <a:defRPr/>
            </a:pPr>
            <a:r>
              <a:rPr lang="en-US" b="0" u="none" dirty="0">
                <a:latin typeface="Arial"/>
                <a:ea typeface="Calibri"/>
                <a:cs typeface="Times New Roman"/>
              </a:rPr>
              <a:t>Advisory:  Clarification of the term “Calendar Week” for the Commencement of Award Payments - April 25, 2016</a:t>
            </a:r>
          </a:p>
          <a:p>
            <a:pPr>
              <a:lnSpc>
                <a:spcPct val="115000"/>
              </a:lnSpc>
              <a:defRPr/>
            </a:pPr>
            <a:r>
              <a:rPr lang="en-US" b="0" u="none" dirty="0">
                <a:latin typeface="Arial"/>
                <a:ea typeface="Calibri"/>
                <a:cs typeface="Times New Roman"/>
              </a:rPr>
              <a:t>Section 309 of the Colmery Act is one of the 34 provisions that we are already doing.  Section 309 pertains to the first day of term within 7 days. </a:t>
            </a:r>
          </a:p>
          <a:p>
            <a:pPr>
              <a:lnSpc>
                <a:spcPct val="115000"/>
              </a:lnSpc>
              <a:defRPr/>
            </a:pPr>
            <a:endParaRPr lang="en-US" b="0" u="none" dirty="0">
              <a:latin typeface="Arial"/>
              <a:ea typeface="Calibri"/>
              <a:cs typeface="Times New Roman"/>
            </a:endParaRPr>
          </a:p>
          <a:p>
            <a:pPr>
              <a:lnSpc>
                <a:spcPct val="115000"/>
              </a:lnSpc>
              <a:defRPr/>
            </a:pPr>
            <a:r>
              <a:rPr lang="en-US" b="0" u="none" dirty="0">
                <a:latin typeface="Arial"/>
                <a:ea typeface="Calibri"/>
                <a:cs typeface="Times New Roman"/>
              </a:rPr>
              <a:t>Background:  When a student enrolls in a course for which the first class meeting occurs after the first day of the school’s term, quarter, or semester, the beginning date of the award of educational assistance for that course may hinge on the concept of a “calendar week.”  There has been confusion over the meaning of this term and, as a consequence, has been applied inconsistently. </a:t>
            </a:r>
          </a:p>
          <a:p>
            <a:pPr>
              <a:lnSpc>
                <a:spcPct val="115000"/>
              </a:lnSpc>
              <a:defRPr/>
            </a:pPr>
            <a:r>
              <a:rPr lang="en-US" b="0" u="none" dirty="0">
                <a:latin typeface="Arial"/>
                <a:ea typeface="Calibri"/>
                <a:cs typeface="Times New Roman"/>
              </a:rPr>
              <a:t> </a:t>
            </a:r>
          </a:p>
          <a:p>
            <a:pPr>
              <a:lnSpc>
                <a:spcPct val="115000"/>
              </a:lnSpc>
              <a:defRPr/>
            </a:pPr>
            <a:r>
              <a:rPr lang="en-US" b="0" u="none" dirty="0">
                <a:latin typeface="Arial"/>
                <a:ea typeface="Calibri"/>
                <a:cs typeface="Times New Roman"/>
              </a:rPr>
              <a:t>Definition:  The term “calendar week” will be understood to mean “seven calendar days.”  </a:t>
            </a:r>
          </a:p>
          <a:p>
            <a:pPr>
              <a:lnSpc>
                <a:spcPct val="115000"/>
              </a:lnSpc>
              <a:defRPr/>
            </a:pPr>
            <a:r>
              <a:rPr lang="en-US" b="0" u="none" dirty="0">
                <a:latin typeface="Arial"/>
                <a:ea typeface="Calibri"/>
                <a:cs typeface="Times New Roman"/>
              </a:rPr>
              <a:t>If a student enrolls in a course and the actual first day that the student attends class is no later than the seventh calendar day of the term, then the beginning date of the award (or increased award) will be the first day of the term, quarter, or semester in which the student is enrolled.  </a:t>
            </a:r>
          </a:p>
          <a:p>
            <a:pPr>
              <a:lnSpc>
                <a:spcPct val="115000"/>
              </a:lnSpc>
              <a:defRPr/>
            </a:pPr>
            <a:endParaRPr lang="en-US" dirty="0">
              <a:latin typeface="Arial"/>
              <a:ea typeface="Calibri"/>
              <a:cs typeface="Times New Roman"/>
            </a:endParaRPr>
          </a:p>
          <a:p>
            <a:pPr>
              <a:lnSpc>
                <a:spcPct val="115000"/>
              </a:lnSpc>
              <a:defRPr/>
            </a:pPr>
            <a:endParaRPr lang="en-US" b="1" dirty="0">
              <a:latin typeface="Arial"/>
              <a:ea typeface="Calibri"/>
              <a:cs typeface="Times New Roman"/>
            </a:endParaRPr>
          </a:p>
          <a:p>
            <a:pPr>
              <a:lnSpc>
                <a:spcPct val="115000"/>
              </a:lnSpc>
              <a:defRPr/>
            </a:pPr>
            <a:r>
              <a:rPr lang="en-US" b="1" dirty="0">
                <a:latin typeface="Arial"/>
                <a:ea typeface="Calibri"/>
                <a:cs typeface="Times New Roman"/>
              </a:rPr>
              <a:t>GUIDANCE</a:t>
            </a:r>
          </a:p>
          <a:p>
            <a:pPr>
              <a:lnSpc>
                <a:spcPct val="115000"/>
              </a:lnSpc>
              <a:defRPr/>
            </a:pPr>
            <a:r>
              <a:rPr lang="en-US" b="0" dirty="0">
                <a:latin typeface="Arial"/>
                <a:ea typeface="Calibri"/>
                <a:cs typeface="Times New Roman"/>
              </a:rPr>
              <a:t>IHLs &amp; NCDs operating on a term basis:  First day of classes for the semester or quarter</a:t>
            </a:r>
          </a:p>
          <a:p>
            <a:pPr>
              <a:lnSpc>
                <a:spcPct val="115000"/>
              </a:lnSpc>
              <a:defRPr/>
            </a:pPr>
            <a:r>
              <a:rPr lang="en-US" b="0" dirty="0">
                <a:latin typeface="Arial"/>
                <a:ea typeface="Calibri"/>
                <a:cs typeface="Times New Roman"/>
              </a:rPr>
              <a:t>NCDs not operating on a term basis:  First day the student is actually physically in class</a:t>
            </a:r>
          </a:p>
          <a:p>
            <a:pPr>
              <a:lnSpc>
                <a:spcPct val="115000"/>
              </a:lnSpc>
              <a:defRPr/>
            </a:pPr>
            <a:r>
              <a:rPr lang="en-US" b="0" dirty="0">
                <a:latin typeface="Arial"/>
                <a:ea typeface="Calibri"/>
                <a:cs typeface="Times New Roman"/>
              </a:rPr>
              <a:t>Flight:  Date of first flight or ground school lesson</a:t>
            </a:r>
          </a:p>
          <a:p>
            <a:pPr>
              <a:lnSpc>
                <a:spcPct val="115000"/>
              </a:lnSpc>
              <a:defRPr/>
            </a:pPr>
            <a:endParaRPr lang="en-US" b="1" dirty="0">
              <a:latin typeface="Arial"/>
              <a:ea typeface="Calibri"/>
              <a:cs typeface="Times New Roman"/>
            </a:endParaRPr>
          </a:p>
          <a:p>
            <a:pPr>
              <a:lnSpc>
                <a:spcPct val="115000"/>
              </a:lnSpc>
              <a:defRPr/>
            </a:pPr>
            <a:endParaRPr lang="en-US" b="1" dirty="0">
              <a:latin typeface="Arial"/>
              <a:ea typeface="Calibri"/>
              <a:cs typeface="Times New Roman"/>
            </a:endParaRPr>
          </a:p>
          <a:p>
            <a:pPr>
              <a:lnSpc>
                <a:spcPct val="115000"/>
              </a:lnSpc>
              <a:defRPr/>
            </a:pPr>
            <a:endParaRPr lang="en-US" b="1" dirty="0">
              <a:latin typeface="Arial"/>
              <a:ea typeface="Calibri"/>
              <a:cs typeface="Times New Roman"/>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4D322B1-07F9-4AB7-86C5-C77F20DB0035}" type="slidenum">
              <a:rPr lang="en-US" altLang="en-US" smtClean="0">
                <a:solidFill>
                  <a:prstClr val="black"/>
                </a:solidFill>
              </a:rPr>
              <a:pPr eaLnBrk="1" hangingPunct="1">
                <a:spcBef>
                  <a:spcPct val="0"/>
                </a:spcBef>
              </a:pPr>
              <a:t>28</a:t>
            </a:fld>
            <a:endParaRPr lang="en-US" alt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5000"/>
              </a:lnSpc>
              <a:defRPr/>
            </a:pPr>
            <a:r>
              <a:rPr lang="en-US" b="1" dirty="0">
                <a:latin typeface="Arial"/>
                <a:ea typeface="Calibri"/>
                <a:cs typeface="Times New Roman"/>
              </a:rPr>
              <a:t>Advisory:  Clarification of the term “Calendar Week” for the Commencement of Award Payments  </a:t>
            </a:r>
            <a:endParaRPr lang="en-US" sz="1100" dirty="0">
              <a:ea typeface="Calibri"/>
              <a:cs typeface="Times New Roman"/>
            </a:endParaRPr>
          </a:p>
          <a:p>
            <a:pPr>
              <a:lnSpc>
                <a:spcPct val="115000"/>
              </a:lnSpc>
              <a:defRPr/>
            </a:pPr>
            <a:r>
              <a:rPr lang="en-US" b="1" dirty="0">
                <a:latin typeface="Arial"/>
                <a:ea typeface="Calibri"/>
                <a:cs typeface="Times New Roman"/>
              </a:rPr>
              <a:t> </a:t>
            </a:r>
            <a:endParaRPr lang="en-US" sz="1100" dirty="0">
              <a:ea typeface="Calibri"/>
              <a:cs typeface="Times New Roman"/>
            </a:endParaRPr>
          </a:p>
          <a:p>
            <a:pPr>
              <a:lnSpc>
                <a:spcPct val="115000"/>
              </a:lnSpc>
              <a:defRPr/>
            </a:pPr>
            <a:r>
              <a:rPr lang="en-US" dirty="0">
                <a:latin typeface="Arial"/>
                <a:ea typeface="Calibri"/>
                <a:cs typeface="Times New Roman"/>
              </a:rPr>
              <a:t>For example:  If term starts on Friday, January 1</a:t>
            </a:r>
            <a:r>
              <a:rPr lang="en-US" baseline="30000" dirty="0">
                <a:latin typeface="Arial"/>
                <a:ea typeface="Calibri"/>
                <a:cs typeface="Times New Roman"/>
              </a:rPr>
              <a:t>st</a:t>
            </a:r>
            <a:r>
              <a:rPr lang="en-US" dirty="0">
                <a:latin typeface="Arial"/>
                <a:ea typeface="Calibri"/>
                <a:cs typeface="Times New Roman"/>
              </a:rPr>
              <a:t>, then the first day of attendance must be between January 1</a:t>
            </a:r>
            <a:r>
              <a:rPr lang="en-US" baseline="30000" dirty="0">
                <a:latin typeface="Arial"/>
                <a:ea typeface="Calibri"/>
                <a:cs typeface="Times New Roman"/>
              </a:rPr>
              <a:t>st</a:t>
            </a:r>
            <a:r>
              <a:rPr lang="en-US" dirty="0">
                <a:latin typeface="Arial"/>
                <a:ea typeface="Calibri"/>
                <a:cs typeface="Times New Roman"/>
              </a:rPr>
              <a:t> and January 7</a:t>
            </a:r>
            <a:r>
              <a:rPr lang="en-US" baseline="30000" dirty="0">
                <a:latin typeface="Arial"/>
                <a:ea typeface="Calibri"/>
                <a:cs typeface="Times New Roman"/>
              </a:rPr>
              <a:t>th</a:t>
            </a:r>
            <a:r>
              <a:rPr lang="en-US" dirty="0">
                <a:latin typeface="Arial"/>
                <a:ea typeface="Calibri"/>
                <a:cs typeface="Times New Roman"/>
              </a:rPr>
              <a:t> (i.e., from the first through the seventh calendar day of the term).</a:t>
            </a:r>
            <a:endParaRPr lang="en-US" sz="1100" dirty="0">
              <a:ea typeface="Calibri"/>
              <a:cs typeface="Times New Roman"/>
            </a:endParaRPr>
          </a:p>
          <a:p>
            <a:pPr marL="465887">
              <a:lnSpc>
                <a:spcPct val="115000"/>
              </a:lnSpc>
              <a:defRPr/>
            </a:pPr>
            <a:r>
              <a:rPr lang="en-US" dirty="0">
                <a:latin typeface="Arial"/>
                <a:ea typeface="Calibri"/>
                <a:cs typeface="Times New Roman"/>
              </a:rPr>
              <a:t> </a:t>
            </a:r>
            <a:endParaRPr lang="en-US" sz="1100" dirty="0">
              <a:ea typeface="Calibri"/>
              <a:cs typeface="Times New Roman"/>
            </a:endParaRPr>
          </a:p>
          <a:p>
            <a:pPr>
              <a:lnSpc>
                <a:spcPct val="115000"/>
              </a:lnSpc>
              <a:spcAft>
                <a:spcPts val="1019"/>
              </a:spcAft>
              <a:defRPr/>
            </a:pPr>
            <a:r>
              <a:rPr lang="en-US" dirty="0">
                <a:latin typeface="Arial"/>
                <a:ea typeface="Times New Roman"/>
                <a:cs typeface="Arial"/>
              </a:rPr>
              <a:t>If a student enrolls in a course and the actual first day that the student attends class is </a:t>
            </a:r>
            <a:r>
              <a:rPr lang="en-US" i="1" u="sng" dirty="0">
                <a:latin typeface="Arial"/>
                <a:ea typeface="Times New Roman"/>
                <a:cs typeface="Arial"/>
              </a:rPr>
              <a:t>after</a:t>
            </a:r>
            <a:r>
              <a:rPr lang="en-US" dirty="0">
                <a:latin typeface="Arial"/>
                <a:ea typeface="Times New Roman"/>
                <a:cs typeface="Arial"/>
              </a:rPr>
              <a:t> the seventh calendar day of the term, then the beginning date of the award (or increased award) will be the actual date of the first class scheduled for that particular course.   </a:t>
            </a:r>
            <a:endParaRPr lang="en-US" sz="1100" dirty="0">
              <a:ea typeface="Calibri"/>
              <a:cs typeface="Arial"/>
            </a:endParaRPr>
          </a:p>
          <a:p>
            <a:pPr>
              <a:lnSpc>
                <a:spcPct val="115000"/>
              </a:lnSpc>
              <a:defRPr/>
            </a:pPr>
            <a:r>
              <a:rPr lang="en-US" dirty="0">
                <a:latin typeface="Arial"/>
                <a:ea typeface="Calibri"/>
                <a:cs typeface="Times New Roman"/>
              </a:rPr>
              <a:t> </a:t>
            </a:r>
            <a:endParaRPr lang="en-US" sz="1100" dirty="0">
              <a:ea typeface="Calibri"/>
              <a:cs typeface="Times New Roman"/>
            </a:endParaRPr>
          </a:p>
          <a:p>
            <a:pPr>
              <a:defRPr/>
            </a:pPr>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066" indent="-291179">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4717" indent="-23294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0604" indent="-23294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6491" indent="-23294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defRPr/>
            </a:pPr>
            <a:fld id="{4A2A6DEC-715D-46A8-9C19-812CEFFC4923}" type="slidenum">
              <a:rPr lang="en-US" altLang="en-US" smtClean="0">
                <a:solidFill>
                  <a:srgbClr val="000000"/>
                </a:solidFill>
              </a:rPr>
              <a:pPr>
                <a:spcBef>
                  <a:spcPct val="0"/>
                </a:spcBef>
                <a:defRPr/>
              </a:pPr>
              <a:t>29</a:t>
            </a:fld>
            <a:endParaRPr lang="en-US" altLang="en-US" dirty="0">
              <a:solidFill>
                <a:srgbClr val="000000"/>
              </a:solidFill>
            </a:endParaRPr>
          </a:p>
        </p:txBody>
      </p:sp>
    </p:spTree>
    <p:extLst>
      <p:ext uri="{BB962C8B-B14F-4D97-AF65-F5344CB8AC3E}">
        <p14:creationId xmlns:p14="http://schemas.microsoft.com/office/powerpoint/2010/main" val="93922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30</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VA beneficiaries are enrolled in and pursuing the approved program as certified (38 CFR 21.3030, 21.5131, 21.7130, 21.7630, 21.9710)</a:t>
            </a:r>
          </a:p>
          <a:p>
            <a:pPr>
              <a:spcBef>
                <a:spcPct val="20000"/>
              </a:spcBef>
            </a:pPr>
            <a:endParaRPr lang="en-US" altLang="en-US" sz="1400" b="1" u="sng" dirty="0">
              <a:solidFill>
                <a:srgbClr val="000000"/>
              </a:solidFill>
              <a:latin typeface="Times New Roman" pitchFamily="18" charset="0"/>
              <a:cs typeface="Times New Roman" pitchFamily="18" charset="0"/>
            </a:endParaRPr>
          </a:p>
          <a:p>
            <a:pPr>
              <a:spcBef>
                <a:spcPct val="20000"/>
              </a:spcBef>
            </a:pPr>
            <a:r>
              <a:rPr lang="en-US" altLang="en-US" sz="1400" b="1" u="sng" dirty="0">
                <a:solidFill>
                  <a:srgbClr val="000000"/>
                </a:solidFill>
                <a:latin typeface="Times New Roman" pitchFamily="18" charset="0"/>
                <a:cs typeface="Times New Roman" pitchFamily="18" charset="0"/>
              </a:rPr>
              <a:t>Course Applicability</a:t>
            </a:r>
          </a:p>
          <a:p>
            <a:pPr>
              <a:spcBef>
                <a:spcPct val="20000"/>
              </a:spcBef>
            </a:pPr>
            <a:endParaRPr lang="en-US" altLang="en-US" sz="1400" dirty="0">
              <a:solidFill>
                <a:srgbClr val="000000"/>
              </a:solidFill>
              <a:latin typeface="Times New Roman" pitchFamily="18" charset="0"/>
              <a:cs typeface="Times New Roman" pitchFamily="18" charset="0"/>
            </a:endParaRPr>
          </a:p>
          <a:p>
            <a:pPr>
              <a:spcBef>
                <a:spcPct val="20000"/>
              </a:spcBef>
            </a:pPr>
            <a:r>
              <a:rPr lang="en-US" altLang="en-US" sz="1400" dirty="0">
                <a:solidFill>
                  <a:srgbClr val="000000"/>
                </a:solidFill>
                <a:latin typeface="Times New Roman" pitchFamily="18" charset="0"/>
                <a:cs typeface="Times New Roman" pitchFamily="18" charset="0"/>
              </a:rPr>
              <a:t>During the “Certification Process” presentation,</a:t>
            </a:r>
            <a:r>
              <a:rPr lang="en-US" altLang="en-US" sz="1400" baseline="0" dirty="0">
                <a:solidFill>
                  <a:srgbClr val="000000"/>
                </a:solidFill>
                <a:latin typeface="Times New Roman" pitchFamily="18" charset="0"/>
                <a:cs typeface="Times New Roman" pitchFamily="18" charset="0"/>
              </a:rPr>
              <a:t> the importance of course applicability was emphasized.  I think the most ELRs would agree that this is one of our most frequently asked questions.  </a:t>
            </a:r>
          </a:p>
          <a:p>
            <a:pPr>
              <a:spcBef>
                <a:spcPct val="20000"/>
              </a:spcBef>
            </a:pPr>
            <a:endParaRPr lang="en-US" altLang="en-US" sz="1400" baseline="0" dirty="0">
              <a:solidFill>
                <a:srgbClr val="000000"/>
              </a:solidFill>
              <a:latin typeface="Times New Roman" pitchFamily="18" charset="0"/>
              <a:cs typeface="Times New Roman" pitchFamily="18" charset="0"/>
            </a:endParaRPr>
          </a:p>
          <a:p>
            <a:pPr>
              <a:spcBef>
                <a:spcPct val="20000"/>
              </a:spcBef>
            </a:pPr>
            <a:r>
              <a:rPr lang="en-US" altLang="en-US" sz="1400" baseline="0" dirty="0">
                <a:solidFill>
                  <a:srgbClr val="000000"/>
                </a:solidFill>
                <a:latin typeface="Times New Roman" pitchFamily="18" charset="0"/>
                <a:cs typeface="Times New Roman" pitchFamily="18" charset="0"/>
              </a:rPr>
              <a:t>To recap, o</a:t>
            </a:r>
            <a:r>
              <a:rPr lang="en-US" altLang="en-US" sz="1400" dirty="0">
                <a:solidFill>
                  <a:srgbClr val="000000"/>
                </a:solidFill>
                <a:latin typeface="Times New Roman" pitchFamily="18" charset="0"/>
                <a:cs typeface="Times New Roman" pitchFamily="18" charset="0"/>
              </a:rPr>
              <a:t>nly courses that satisfy requirements outlined by the curriculum guide or graduation evaluation form can be certified for VA purposes. A curriculum guide or graduation evaluation form should be kept in the student’s file and courses certified should be checked. If a student takes a course that does not fulfill a program requirement, it cannot be certified for VA purposes. Excessive free electives, for example, cannot be certified.</a:t>
            </a:r>
          </a:p>
          <a:p>
            <a:pPr>
              <a:spcBef>
                <a:spcPct val="20000"/>
              </a:spcBef>
            </a:pPr>
            <a:endParaRPr lang="en-US" altLang="en-US" sz="1400" dirty="0">
              <a:solidFill>
                <a:srgbClr val="000000"/>
              </a:solidFill>
              <a:latin typeface="Times New Roman" pitchFamily="18" charset="0"/>
              <a:cs typeface="Times New Roman" pitchFamily="18" charset="0"/>
            </a:endParaRPr>
          </a:p>
          <a:p>
            <a:pPr>
              <a:spcBef>
                <a:spcPct val="20000"/>
              </a:spcBef>
            </a:pPr>
            <a:endParaRPr lang="en-US" altLang="en-US" sz="1400" dirty="0">
              <a:solidFill>
                <a:srgbClr val="000000"/>
              </a:solidFill>
              <a:latin typeface="Times New Roman" pitchFamily="18" charset="0"/>
              <a:cs typeface="Times New Roman" pitchFamily="18"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1BA7A10-CCD7-4876-9536-A75314A64CB9}" type="slidenum">
              <a:rPr lang="en-US" altLang="en-US" smtClean="0">
                <a:solidFill>
                  <a:prstClr val="black"/>
                </a:solidFill>
              </a:rPr>
              <a:pPr eaLnBrk="1" hangingPunct="1">
                <a:spcBef>
                  <a:spcPct val="0"/>
                </a:spcBef>
              </a:pPr>
              <a:t>31</a:t>
            </a:fld>
            <a:endParaRPr lang="en-US"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Aft>
                <a:spcPts val="1019"/>
              </a:spcAft>
            </a:pPr>
            <a:r>
              <a:rPr lang="en-US" dirty="0">
                <a:ea typeface="Calibri"/>
                <a:cs typeface="Times New Roman"/>
              </a:rPr>
              <a:t>The following topics were covered more in-depth during the “Certification Process” presentation.</a:t>
            </a:r>
          </a:p>
          <a:p>
            <a:pPr>
              <a:lnSpc>
                <a:spcPct val="115000"/>
              </a:lnSpc>
              <a:spcAft>
                <a:spcPts val="1019"/>
              </a:spcAft>
            </a:pPr>
            <a:endParaRPr lang="en-US" dirty="0">
              <a:ea typeface="Calibri"/>
              <a:cs typeface="Times New Roman"/>
            </a:endParaRPr>
          </a:p>
          <a:p>
            <a:pPr>
              <a:lnSpc>
                <a:spcPct val="115000"/>
              </a:lnSpc>
              <a:spcAft>
                <a:spcPts val="1019"/>
              </a:spcAft>
            </a:pPr>
            <a:r>
              <a:rPr lang="en-US" dirty="0">
                <a:ea typeface="Calibri"/>
                <a:cs typeface="Times New Roman"/>
              </a:rPr>
              <a:t>To</a:t>
            </a:r>
            <a:r>
              <a:rPr lang="en-US" baseline="0" dirty="0">
                <a:ea typeface="Calibri"/>
                <a:cs typeface="Times New Roman"/>
              </a:rPr>
              <a:t> recap, p</a:t>
            </a:r>
            <a:r>
              <a:rPr lang="en-US" dirty="0">
                <a:ea typeface="Calibri"/>
                <a:cs typeface="Times New Roman"/>
              </a:rPr>
              <a:t>ursuing the program as approved includes Issues such as:  </a:t>
            </a:r>
          </a:p>
          <a:p>
            <a:pPr marL="349415" indent="-349415">
              <a:lnSpc>
                <a:spcPct val="115000"/>
              </a:lnSpc>
              <a:buFont typeface="Symbol"/>
              <a:buChar char=""/>
            </a:pPr>
            <a:r>
              <a:rPr lang="en-US" dirty="0">
                <a:ea typeface="Calibri"/>
                <a:cs typeface="Times New Roman"/>
              </a:rPr>
              <a:t>Course Applicability</a:t>
            </a:r>
          </a:p>
          <a:p>
            <a:pPr marL="757066" lvl="1" indent="-291179">
              <a:lnSpc>
                <a:spcPct val="115000"/>
              </a:lnSpc>
              <a:buFont typeface="Courier New"/>
              <a:buChar char="o"/>
            </a:pPr>
            <a:r>
              <a:rPr lang="en-US" dirty="0">
                <a:ea typeface="Calibri"/>
                <a:cs typeface="Times New Roman"/>
              </a:rPr>
              <a:t>Only courses that satisfy requirements outlined by the curriculum guide or graduation evaluation form can be certified for VA purposes.</a:t>
            </a:r>
          </a:p>
          <a:p>
            <a:pPr marL="349415" indent="-349415">
              <a:lnSpc>
                <a:spcPct val="115000"/>
              </a:lnSpc>
              <a:buFont typeface="Symbol"/>
              <a:buChar char=""/>
            </a:pPr>
            <a:r>
              <a:rPr lang="en-US" dirty="0">
                <a:ea typeface="Calibri"/>
                <a:cs typeface="Times New Roman"/>
              </a:rPr>
              <a:t>Audited Courses</a:t>
            </a:r>
          </a:p>
          <a:p>
            <a:pPr marL="757066" lvl="1" indent="-291179">
              <a:lnSpc>
                <a:spcPct val="115000"/>
              </a:lnSpc>
              <a:buFont typeface="Courier New"/>
              <a:buChar char="o"/>
            </a:pPr>
            <a:r>
              <a:rPr lang="en-US" dirty="0">
                <a:ea typeface="Calibri"/>
                <a:cs typeface="Times New Roman"/>
              </a:rPr>
              <a:t>Audited courses cannot be certified.</a:t>
            </a:r>
          </a:p>
          <a:p>
            <a:pPr marL="349415" indent="-349415">
              <a:lnSpc>
                <a:spcPct val="115000"/>
              </a:lnSpc>
              <a:buFont typeface="Symbol"/>
              <a:buChar char=""/>
            </a:pPr>
            <a:r>
              <a:rPr lang="en-US" dirty="0">
                <a:ea typeface="Calibri"/>
                <a:cs typeface="Times New Roman"/>
              </a:rPr>
              <a:t>Repeating Courses</a:t>
            </a:r>
          </a:p>
          <a:p>
            <a:pPr marL="757066" lvl="1" indent="-291179">
              <a:lnSpc>
                <a:spcPct val="115000"/>
              </a:lnSpc>
              <a:buFont typeface="Courier New"/>
              <a:buChar char="o"/>
            </a:pPr>
            <a:r>
              <a:rPr lang="en-US" dirty="0">
                <a:ea typeface="Calibri"/>
                <a:cs typeface="Times New Roman"/>
              </a:rPr>
              <a:t>Classes that are successfully completed may not be certified again for VA purposes if they are repeated.</a:t>
            </a:r>
          </a:p>
          <a:p>
            <a:pPr marL="349415" indent="-349415">
              <a:lnSpc>
                <a:spcPct val="115000"/>
              </a:lnSpc>
              <a:buFont typeface="Symbol"/>
              <a:buChar char=""/>
            </a:pPr>
            <a:r>
              <a:rPr lang="en-US" dirty="0">
                <a:ea typeface="Calibri"/>
                <a:cs typeface="Times New Roman"/>
              </a:rPr>
              <a:t>Courses Required for Admission to the Next Level of Training</a:t>
            </a:r>
          </a:p>
          <a:p>
            <a:pPr marL="757066" lvl="1" indent="-291179">
              <a:lnSpc>
                <a:spcPct val="115000"/>
              </a:lnSpc>
              <a:buFont typeface="Courier New"/>
              <a:buChar char="o"/>
            </a:pPr>
            <a:r>
              <a:rPr lang="en-US" dirty="0">
                <a:ea typeface="Calibri"/>
                <a:cs typeface="Times New Roman"/>
              </a:rPr>
              <a:t>Courses required for admission to the next level of training may be approved in certain situations.</a:t>
            </a:r>
          </a:p>
          <a:p>
            <a:pPr marL="349415" indent="-349415">
              <a:lnSpc>
                <a:spcPct val="115000"/>
              </a:lnSpc>
              <a:buFont typeface="Symbol"/>
              <a:buChar char=""/>
            </a:pPr>
            <a:r>
              <a:rPr lang="en-US" dirty="0">
                <a:ea typeface="Calibri"/>
                <a:cs typeface="Times New Roman"/>
              </a:rPr>
              <a:t>Remedial and Deficiency Courses</a:t>
            </a:r>
          </a:p>
          <a:p>
            <a:pPr marL="757066" lvl="1" indent="-291179">
              <a:lnSpc>
                <a:spcPct val="115000"/>
              </a:lnSpc>
              <a:buFont typeface="Courier New"/>
              <a:buChar char="o"/>
            </a:pPr>
            <a:r>
              <a:rPr lang="en-US" dirty="0">
                <a:ea typeface="Calibri"/>
                <a:cs typeface="Times New Roman"/>
              </a:rPr>
              <a:t>These courses can be certified as part of an approved program, but only for students for whom a verifiable need has been established.</a:t>
            </a:r>
          </a:p>
          <a:p>
            <a:pPr marL="349415" indent="-349415">
              <a:lnSpc>
                <a:spcPct val="115000"/>
              </a:lnSpc>
              <a:buFont typeface="Symbol"/>
              <a:buChar char=""/>
            </a:pPr>
            <a:r>
              <a:rPr lang="en-US" dirty="0">
                <a:ea typeface="Calibri"/>
                <a:cs typeface="Times New Roman"/>
              </a:rPr>
              <a:t>Undeclared Major</a:t>
            </a:r>
          </a:p>
          <a:p>
            <a:pPr marL="757066" lvl="1" indent="-291179">
              <a:lnSpc>
                <a:spcPct val="115000"/>
              </a:lnSpc>
              <a:buFont typeface="Courier New"/>
              <a:buChar char="o"/>
            </a:pPr>
            <a:r>
              <a:rPr lang="en-US" dirty="0">
                <a:ea typeface="Calibri"/>
                <a:cs typeface="Times New Roman"/>
              </a:rPr>
              <a:t>Some schools don’t require a student who is pursuing a bachelor’s degree to declare a major before their junior year.  </a:t>
            </a:r>
          </a:p>
          <a:p>
            <a:pPr marL="349415" indent="-349415">
              <a:lnSpc>
                <a:spcPct val="115000"/>
              </a:lnSpc>
              <a:buFont typeface="Symbol"/>
              <a:buChar char=""/>
            </a:pPr>
            <a:r>
              <a:rPr lang="en-US" dirty="0">
                <a:ea typeface="Calibri"/>
                <a:cs typeface="Times New Roman"/>
              </a:rPr>
              <a:t>Non-matriculated Students</a:t>
            </a:r>
          </a:p>
          <a:p>
            <a:pPr marL="757066" lvl="1" indent="-291179">
              <a:lnSpc>
                <a:spcPct val="115000"/>
              </a:lnSpc>
              <a:buFont typeface="Courier New"/>
              <a:buChar char="o"/>
            </a:pPr>
            <a:r>
              <a:rPr lang="en-US" dirty="0">
                <a:ea typeface="Calibri"/>
                <a:cs typeface="Times New Roman"/>
              </a:rPr>
              <a:t>VA educational benefits cannot be paid to non-matriculated college or university students unless they are pending admission to your school.</a:t>
            </a:r>
          </a:p>
          <a:p>
            <a:pPr marL="349415" indent="-349415">
              <a:lnSpc>
                <a:spcPct val="115000"/>
              </a:lnSpc>
              <a:buFont typeface="Symbol"/>
              <a:buChar char=""/>
            </a:pPr>
            <a:r>
              <a:rPr lang="en-US" dirty="0">
                <a:ea typeface="Calibri"/>
                <a:cs typeface="Times New Roman"/>
              </a:rPr>
              <a:t>Guest Student</a:t>
            </a:r>
          </a:p>
          <a:p>
            <a:pPr marL="757066" lvl="1" indent="-291179">
              <a:lnSpc>
                <a:spcPct val="115000"/>
              </a:lnSpc>
              <a:buFont typeface="Courier New"/>
              <a:buChar char="o"/>
            </a:pPr>
            <a:r>
              <a:rPr lang="en-US" dirty="0">
                <a:ea typeface="Calibri"/>
                <a:cs typeface="Times New Roman"/>
              </a:rPr>
              <a:t>A student may take courses at more than one school that apply to his or her degree.</a:t>
            </a:r>
          </a:p>
          <a:p>
            <a:pPr marL="349415" indent="-349415">
              <a:lnSpc>
                <a:spcPct val="115000"/>
              </a:lnSpc>
              <a:buFont typeface="Symbol"/>
              <a:buChar char=""/>
            </a:pPr>
            <a:r>
              <a:rPr lang="en-US" dirty="0">
                <a:ea typeface="Calibri"/>
                <a:cs typeface="Times New Roman"/>
              </a:rPr>
              <a:t>Practical Training</a:t>
            </a:r>
          </a:p>
          <a:p>
            <a:pPr marL="757066" lvl="1" indent="-291179">
              <a:lnSpc>
                <a:spcPct val="115000"/>
              </a:lnSpc>
              <a:buFont typeface="Courier New"/>
              <a:buChar char="o"/>
            </a:pPr>
            <a:r>
              <a:rPr lang="en-US" dirty="0">
                <a:ea typeface="Calibri"/>
                <a:cs typeface="Times New Roman"/>
              </a:rPr>
              <a:t>Courses approved as practical training are considered resident training. A student teaching course is considered resident training.</a:t>
            </a:r>
          </a:p>
          <a:p>
            <a:pPr marL="349415" indent="-349415">
              <a:lnSpc>
                <a:spcPct val="115000"/>
              </a:lnSpc>
              <a:buFont typeface="Symbol"/>
              <a:buChar char=""/>
            </a:pPr>
            <a:r>
              <a:rPr lang="en-US" dirty="0">
                <a:ea typeface="Calibri"/>
                <a:cs typeface="Times New Roman"/>
              </a:rPr>
              <a:t>Rounding Out</a:t>
            </a:r>
          </a:p>
          <a:p>
            <a:pPr marL="757066" lvl="1" indent="-291179">
              <a:lnSpc>
                <a:spcPct val="115000"/>
              </a:lnSpc>
              <a:buFont typeface="Courier New"/>
              <a:buChar char="o"/>
            </a:pPr>
            <a:r>
              <a:rPr lang="en-US" dirty="0">
                <a:ea typeface="Calibri"/>
                <a:cs typeface="Times New Roman"/>
              </a:rPr>
              <a:t>A VA student can round out a schedule with non-required courses to bring his/her course load up to a full-time schedule in his/her last term only.</a:t>
            </a:r>
          </a:p>
          <a:p>
            <a:pPr marL="349415" indent="-349415">
              <a:lnSpc>
                <a:spcPct val="115000"/>
              </a:lnSpc>
              <a:buFont typeface="Symbol"/>
              <a:buChar char=""/>
            </a:pPr>
            <a:r>
              <a:rPr lang="en-US" dirty="0">
                <a:ea typeface="Calibri"/>
                <a:cs typeface="Times New Roman"/>
              </a:rPr>
              <a:t>Course Substitutions</a:t>
            </a:r>
          </a:p>
          <a:p>
            <a:pPr marL="757066" lvl="1" indent="-291179">
              <a:lnSpc>
                <a:spcPct val="115000"/>
              </a:lnSpc>
              <a:spcAft>
                <a:spcPts val="1019"/>
              </a:spcAft>
              <a:buFont typeface="Courier New"/>
              <a:buChar char="o"/>
            </a:pPr>
            <a:r>
              <a:rPr lang="en-US" dirty="0">
                <a:ea typeface="Calibri"/>
                <a:cs typeface="Times New Roman"/>
              </a:rPr>
              <a:t>VA will allow course substitutions if the school approves them and they are documented in the student's file.</a:t>
            </a:r>
          </a:p>
          <a:p>
            <a:endParaRPr lang="en-US" altLang="en-US" b="0" u="none" dirty="0"/>
          </a:p>
          <a:p>
            <a:endParaRPr lang="en-US" altLang="en-US" b="0" u="none"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1BA7A10-CCD7-4876-9536-A75314A64CB9}" type="slidenum">
              <a:rPr lang="en-US" altLang="en-US" smtClean="0">
                <a:solidFill>
                  <a:prstClr val="black"/>
                </a:solidFill>
              </a:rPr>
              <a:pPr eaLnBrk="1" hangingPunct="1">
                <a:spcBef>
                  <a:spcPct val="0"/>
                </a:spcBef>
              </a:pPr>
              <a:t>32</a:t>
            </a:fld>
            <a:endParaRPr lang="en-US" alt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33</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u="none" dirty="0"/>
              <a:t>The facility maintains a record of previous education and training of VA beneficiaries, has granted appropriate credit and has reported the grant to the beneficiaries (38 CFR 21.4253, 21.4254, 21.4263)</a:t>
            </a:r>
          </a:p>
          <a:p>
            <a:endParaRPr lang="en-US" altLang="en-US" u="sng" dirty="0"/>
          </a:p>
          <a:p>
            <a:r>
              <a:rPr lang="en-US" altLang="en-US" b="1" u="sng" dirty="0"/>
              <a:t>Schools must:</a:t>
            </a:r>
          </a:p>
          <a:p>
            <a:r>
              <a:rPr lang="en-US" altLang="en-US" u="none" dirty="0"/>
              <a:t>Evaluate prior credit,</a:t>
            </a:r>
          </a:p>
          <a:p>
            <a:r>
              <a:rPr lang="en-US" altLang="en-US" u="none" dirty="0"/>
              <a:t>Grant credit as appropriate,</a:t>
            </a:r>
          </a:p>
          <a:p>
            <a:r>
              <a:rPr lang="en-US" altLang="en-US" u="none" dirty="0"/>
              <a:t>Notify the student of the evaluation and</a:t>
            </a:r>
          </a:p>
          <a:p>
            <a:r>
              <a:rPr lang="en-US" altLang="en-US" u="none" dirty="0"/>
              <a:t>Shorten the program certified accordingly</a:t>
            </a:r>
          </a:p>
          <a:p>
            <a:endParaRPr lang="en-US" altLang="en-US" u="none" dirty="0"/>
          </a:p>
          <a:p>
            <a:endParaRPr lang="en-US" altLang="en-US" u="none" dirty="0"/>
          </a:p>
          <a:p>
            <a:endParaRPr lang="en-US" altLang="en-US" u="none" dirty="0"/>
          </a:p>
          <a:p>
            <a:endParaRPr lang="en-US" altLang="en-US" u="sng"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C4E4B4F-5424-44AF-9849-FA211CF6AE98}" type="slidenum">
              <a:rPr lang="en-US" altLang="en-US" smtClean="0">
                <a:solidFill>
                  <a:prstClr val="black"/>
                </a:solidFill>
              </a:rPr>
              <a:pPr eaLnBrk="1" hangingPunct="1">
                <a:spcBef>
                  <a:spcPct val="0"/>
                </a:spcBef>
              </a:pPr>
              <a:t>34</a:t>
            </a:fld>
            <a:endParaRPr lang="en-US" alt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887" eaLnBrk="0" fontAlgn="base" hangingPunct="0">
              <a:spcBef>
                <a:spcPct val="30000"/>
              </a:spcBef>
              <a:spcAft>
                <a:spcPct val="0"/>
              </a:spcAft>
              <a:defRPr/>
            </a:pPr>
            <a:r>
              <a:rPr lang="en-US" altLang="en-US" dirty="0">
                <a:solidFill>
                  <a:prstClr val="black"/>
                </a:solidFill>
                <a:ea typeface="ＭＳ Ｐゴシック" pitchFamily="34" charset="-128"/>
              </a:rPr>
              <a:t>In all cases, the CFR requires institutions to obtain and evaluate such prior credit regardless of a veteran’s desire that such credit not be transferred or evaluated. </a:t>
            </a:r>
          </a:p>
          <a:p>
            <a:pPr defTabSz="465887" eaLnBrk="0" fontAlgn="base" hangingPunct="0">
              <a:spcBef>
                <a:spcPct val="30000"/>
              </a:spcBef>
              <a:spcAft>
                <a:spcPct val="0"/>
              </a:spcAft>
              <a:defRPr/>
            </a:pPr>
            <a:endParaRPr lang="en-US" alt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altLang="en-US" dirty="0">
              <a:solidFill>
                <a:prstClr val="black"/>
              </a:solidFill>
              <a:ea typeface="ＭＳ Ｐゴシック" pitchFamily="34" charset="-128"/>
            </a:endParaRPr>
          </a:p>
          <a:p>
            <a:endParaRPr lang="en-US" altLang="en-US" u="none" dirty="0"/>
          </a:p>
          <a:p>
            <a:endParaRPr lang="en-US" altLang="en-US" u="sng"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C4E4B4F-5424-44AF-9849-FA211CF6AE98}" type="slidenum">
              <a:rPr lang="en-US" altLang="en-US" smtClean="0">
                <a:solidFill>
                  <a:prstClr val="black"/>
                </a:solidFill>
              </a:rPr>
              <a:pPr eaLnBrk="1" hangingPunct="1">
                <a:spcBef>
                  <a:spcPct val="0"/>
                </a:spcBef>
              </a:pPr>
              <a:t>35</a:t>
            </a:fld>
            <a:endParaRPr lang="en-US" alt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Evaluating prior credit includes military education and training.  The SCO Handbook provides several links and information about military transcripts.  </a:t>
            </a:r>
          </a:p>
          <a:p>
            <a:endParaRPr lang="en-US" altLang="en-US" dirty="0"/>
          </a:p>
          <a:p>
            <a:endParaRPr lang="en-US" altLang="en-US" dirty="0"/>
          </a:p>
          <a:p>
            <a:endParaRPr lang="en-US" altLang="en-US" u="none" dirty="0"/>
          </a:p>
          <a:p>
            <a:endParaRPr lang="en-US" altLang="en-US" u="none" dirty="0"/>
          </a:p>
          <a:p>
            <a:endParaRPr lang="en-US" altLang="en-US" u="sng"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C4E4B4F-5424-44AF-9849-FA211CF6AE98}" type="slidenum">
              <a:rPr lang="en-US" altLang="en-US" smtClean="0">
                <a:solidFill>
                  <a:prstClr val="black"/>
                </a:solidFill>
              </a:rPr>
              <a:pPr eaLnBrk="1" hangingPunct="1">
                <a:spcBef>
                  <a:spcPct val="0"/>
                </a:spcBef>
              </a:pPr>
              <a:t>36</a:t>
            </a:fld>
            <a:endParaRPr lang="en-US" alt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U</a:t>
            </a:r>
            <a:r>
              <a:rPr lang="en-US" b="0" dirty="0"/>
              <a:t>pon completion of this training you should be able to…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learning objectives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20000"/>
              </a:spcBef>
              <a:spcAft>
                <a:spcPct val="0"/>
              </a:spcAft>
              <a:defRPr/>
            </a:pPr>
            <a:r>
              <a:rPr lang="en-US" sz="1200" dirty="0">
                <a:solidFill>
                  <a:prstClr val="black"/>
                </a:solidFill>
                <a:ea typeface="ＭＳ Ｐゴシック" pitchFamily="34" charset="-128"/>
              </a:rPr>
              <a:t>If the SAA has already presented on this</a:t>
            </a:r>
            <a:r>
              <a:rPr lang="en-US" sz="1200" baseline="0" dirty="0">
                <a:solidFill>
                  <a:prstClr val="black"/>
                </a:solidFill>
                <a:ea typeface="ＭＳ Ｐゴシック" pitchFamily="34" charset="-128"/>
              </a:rPr>
              <a:t> topic, reference their presentation.  Evaluation of prior credit is an approval related issue and the SAA has jurisdiction because they are the approving authority.  </a:t>
            </a:r>
            <a:endParaRPr lang="en-US" sz="1200" dirty="0">
              <a:solidFill>
                <a:prstClr val="black"/>
              </a:solidFill>
              <a:ea typeface="ＭＳ Ｐゴシック" pitchFamily="34" charset="-128"/>
            </a:endParaRPr>
          </a:p>
          <a:p>
            <a:pPr defTabSz="465887" eaLnBrk="0" fontAlgn="base" hangingPunct="0">
              <a:spcBef>
                <a:spcPct val="20000"/>
              </a:spcBef>
              <a:spcAft>
                <a:spcPct val="0"/>
              </a:spcAft>
              <a:defRPr/>
            </a:pPr>
            <a:endParaRPr lang="en-US" sz="1200" dirty="0">
              <a:solidFill>
                <a:prstClr val="black"/>
              </a:solidFill>
              <a:ea typeface="ＭＳ Ｐゴシック" pitchFamily="34" charset="-128"/>
            </a:endParaRPr>
          </a:p>
          <a:p>
            <a:pPr defTabSz="465887" eaLnBrk="0" fontAlgn="base" hangingPunct="0">
              <a:spcBef>
                <a:spcPct val="20000"/>
              </a:spcBef>
              <a:spcAft>
                <a:spcPct val="0"/>
              </a:spcAft>
              <a:defRPr/>
            </a:pPr>
            <a:r>
              <a:rPr lang="en-US" sz="1200" dirty="0">
                <a:solidFill>
                  <a:prstClr val="black"/>
                </a:solidFill>
                <a:ea typeface="ＭＳ Ｐゴシック" pitchFamily="34" charset="-128"/>
              </a:rPr>
              <a:t>Failure to maintain adequate records of prior education or training or to give appropriate credit is an approval related discrepancy.  </a:t>
            </a:r>
          </a:p>
          <a:p>
            <a:pPr defTabSz="465887" eaLnBrk="0" fontAlgn="base" hangingPunct="0">
              <a:spcBef>
                <a:spcPct val="20000"/>
              </a:spcBef>
              <a:spcAft>
                <a:spcPct val="0"/>
              </a:spcAft>
              <a:defRPr/>
            </a:pPr>
            <a:endParaRPr lang="en-US" sz="1200" dirty="0">
              <a:solidFill>
                <a:prstClr val="black"/>
              </a:solidFill>
              <a:ea typeface="ＭＳ Ｐゴシック" pitchFamily="34" charset="-128"/>
            </a:endParaRPr>
          </a:p>
          <a:p>
            <a:pPr defTabSz="465887" eaLnBrk="0" fontAlgn="base" hangingPunct="0">
              <a:spcBef>
                <a:spcPct val="20000"/>
              </a:spcBef>
              <a:spcAft>
                <a:spcPct val="0"/>
              </a:spcAft>
              <a:defRPr/>
            </a:pPr>
            <a:r>
              <a:rPr lang="en-US" sz="1200" dirty="0">
                <a:solidFill>
                  <a:prstClr val="black"/>
                </a:solidFill>
                <a:ea typeface="ＭＳ Ｐゴシック" pitchFamily="34" charset="-128"/>
              </a:rPr>
              <a:t>There are a number of specific types of discrepancies that require referral to the SAA. </a:t>
            </a:r>
          </a:p>
          <a:p>
            <a:pPr defTabSz="465887" eaLnBrk="0" fontAlgn="base" hangingPunct="0">
              <a:spcBef>
                <a:spcPct val="20000"/>
              </a:spcBef>
              <a:spcAft>
                <a:spcPct val="0"/>
              </a:spcAft>
              <a:defRPr/>
            </a:pPr>
            <a:endParaRPr lang="en-US" sz="1200" dirty="0">
              <a:solidFill>
                <a:prstClr val="black"/>
              </a:solidFill>
              <a:ea typeface="ＭＳ Ｐゴシック" pitchFamily="34" charset="-128"/>
            </a:endParaRPr>
          </a:p>
          <a:p>
            <a:pPr defTabSz="465887" eaLnBrk="0" fontAlgn="base" hangingPunct="0">
              <a:spcBef>
                <a:spcPct val="20000"/>
              </a:spcBef>
              <a:spcAft>
                <a:spcPct val="0"/>
              </a:spcAft>
              <a:defRPr/>
            </a:pPr>
            <a:r>
              <a:rPr lang="en-US" sz="1200" dirty="0">
                <a:solidFill>
                  <a:prstClr val="black"/>
                </a:solidFill>
                <a:ea typeface="ＭＳ Ｐゴシック" pitchFamily="34" charset="-128"/>
              </a:rPr>
              <a:t>If VA conducts the survey and identifies this issue, the surveyor will refer this issue to the SAA.  </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37</a:t>
            </a:fld>
            <a:endParaRPr lang="en-US" altLang="en-US" dirty="0">
              <a:solidFill>
                <a:prstClr val="black"/>
              </a:solidFill>
            </a:endParaRPr>
          </a:p>
        </p:txBody>
      </p:sp>
    </p:spTree>
    <p:extLst>
      <p:ext uri="{BB962C8B-B14F-4D97-AF65-F5344CB8AC3E}">
        <p14:creationId xmlns:p14="http://schemas.microsoft.com/office/powerpoint/2010/main" val="747845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facility maintains accurate, current and complete records of enrollment, correspondence lessons serviced, flight training hours or APP/OJT hours (38 CFR 21.4253, 21.4254)</a:t>
            </a:r>
          </a:p>
          <a:p>
            <a:endParaRPr lang="en-US" dirty="0"/>
          </a:p>
          <a:p>
            <a:r>
              <a:rPr lang="en-US" dirty="0"/>
              <a:t>We’ve circled back to records.  Once we have each type of record, we look to see if each type contains sufficient detail.  I want to highlight 2 types of records of enrollment that we sometimes encounter issues with:  </a:t>
            </a:r>
          </a:p>
          <a:p>
            <a:endParaRPr lang="en-US" dirty="0"/>
          </a:p>
          <a:p>
            <a:r>
              <a:rPr lang="en-US" dirty="0"/>
              <a:t>Class Schedules must:</a:t>
            </a:r>
          </a:p>
          <a:p>
            <a:r>
              <a:rPr lang="en-US" dirty="0"/>
              <a:t>be provided for each term/semester/quarter;</a:t>
            </a:r>
          </a:p>
          <a:p>
            <a:r>
              <a:rPr lang="en-US" dirty="0"/>
              <a:t>include begin and end dates of course(s), days per week course(s) are scheduled to meet, hours per day, and location each class is scheduled to meet;</a:t>
            </a:r>
          </a:p>
          <a:p>
            <a:r>
              <a:rPr lang="en-US" dirty="0"/>
              <a:t>be sufficient for SAA or VA to verify whether any particular class meets the regulatory requirements to be considered resident or online; and</a:t>
            </a:r>
          </a:p>
          <a:p>
            <a:r>
              <a:rPr lang="en-US" dirty="0"/>
              <a:t>be coded to differentiate between resident and online/independent study classes and campuses (and should also be made clear in the catalog, handbooks, etc.)</a:t>
            </a:r>
          </a:p>
          <a:p>
            <a:endParaRPr lang="en-US" dirty="0"/>
          </a:p>
          <a:p>
            <a:r>
              <a:rPr lang="en-US" dirty="0"/>
              <a:t>Some software does not allow SCOs to view schedules for prior terms – it only allows them to view the schedule for the current term.  If this is the case, capture the schedule during the term and maintain in the file.  </a:t>
            </a:r>
          </a:p>
          <a:p>
            <a:endParaRPr lang="en-US" dirty="0"/>
          </a:p>
          <a:p>
            <a:r>
              <a:rPr lang="en-US" dirty="0"/>
              <a:t>Detailed Records of Tuition and Fees</a:t>
            </a:r>
          </a:p>
          <a:p>
            <a:r>
              <a:rPr lang="en-US" dirty="0"/>
              <a:t>Will be assessed for each student</a:t>
            </a:r>
          </a:p>
          <a:p>
            <a:r>
              <a:rPr lang="en-US" dirty="0"/>
              <a:t>Chapter 33 students – this will include all charges to the student’s account, all payments/credits to the student’s account from VA and all other sources including institutional, private, federal and other financial aid program (scholarship payment requirements)</a:t>
            </a:r>
          </a:p>
          <a:p>
            <a:r>
              <a:rPr lang="en-US" dirty="0"/>
              <a:t>Must be detailed enough to determine the source of all charges and credits/payments, including how charges were determined and payments were credited</a:t>
            </a:r>
          </a:p>
          <a:p>
            <a:r>
              <a:rPr lang="en-US" dirty="0"/>
              <a:t>The term in which any charges/payments/credits occur should be clearly identified and linked to the appropriate dollar amount </a:t>
            </a:r>
          </a:p>
          <a:p>
            <a:r>
              <a:rPr lang="en-US" dirty="0"/>
              <a:t>VA payments and refunds should be clearly labeled as such</a:t>
            </a:r>
          </a:p>
          <a:p>
            <a:r>
              <a:rPr lang="en-US" dirty="0"/>
              <a:t>Do not lump other campus payments (with a separate facility code) within the payments for your campus</a:t>
            </a:r>
          </a:p>
          <a:p>
            <a:endParaRPr lang="en-US" dirty="0"/>
          </a:p>
          <a:p>
            <a:r>
              <a:rPr lang="en-US" dirty="0"/>
              <a:t>An invoice and payment voucher is not sufficient.  </a:t>
            </a:r>
          </a:p>
          <a:p>
            <a:endParaRPr lang="en-US" dirty="0"/>
          </a:p>
          <a:p>
            <a:r>
              <a:rPr lang="en-US" dirty="0"/>
              <a:t>In addition to sufficient enrollment records, we also see issues with insufficient progress records.  We’ll be touching on attendance records when we discuss progress records.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38</a:t>
            </a:fld>
            <a:endParaRPr lang="en-US" altLang="en-US" dirty="0">
              <a:solidFill>
                <a:prstClr val="black"/>
              </a:solidFill>
            </a:endParaRPr>
          </a:p>
        </p:txBody>
      </p:sp>
    </p:spTree>
    <p:extLst>
      <p:ext uri="{BB962C8B-B14F-4D97-AF65-F5344CB8AC3E}">
        <p14:creationId xmlns:p14="http://schemas.microsoft.com/office/powerpoint/2010/main" val="1210094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 maintain adequate records is a SAA referral. </a:t>
            </a:r>
          </a:p>
          <a:p>
            <a:endParaRPr lang="en-US" dirty="0"/>
          </a:p>
          <a:p>
            <a:r>
              <a:rPr lang="en-US" dirty="0"/>
              <a:t>Procedures for handling inadequate records, if a facility’s records don’t contain sufficient detail for VA purposes, obtain copies of the insufficient records (source documents), cite the discrepancy (line item #5), and refer the issue to the State Approving Agency without taking any further action with regard to those records, i.e., do not require the school to attempt to provide further documentation at the time of the survey.  Adequate records should show enough detail for the surveyor to ascertain compliance with VA benefit programs.  The surveyor should not request/dissect other various records to reconstruct the necessary elements of the particular type of record.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5F56D1-F5C7-46F8-A2EE-37F727BC3061}"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394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facility accurately and promptly reported enrollment, tuition and fees, lessons serviced, flight training hours or APP/OJT hours (38 CFR 21.4203(e)(f)(g), 21.4204, 21.7156, 21.9735)</a:t>
            </a:r>
          </a:p>
          <a:p>
            <a:endParaRPr lang="en-US" dirty="0"/>
          </a:p>
          <a:p>
            <a:r>
              <a:rPr lang="en-US" dirty="0"/>
              <a:t>Read slide</a:t>
            </a:r>
          </a:p>
          <a:p>
            <a:endParaRPr lang="en-US" dirty="0"/>
          </a:p>
          <a:p>
            <a:r>
              <a:rPr lang="en-US" b="1" u="sng" dirty="0"/>
              <a:t>GUIDANCE</a:t>
            </a:r>
          </a:p>
          <a:p>
            <a:r>
              <a:rPr lang="en-US" dirty="0"/>
              <a:t>Timeliness</a:t>
            </a:r>
          </a:p>
          <a:p>
            <a:r>
              <a:rPr lang="en-US" dirty="0"/>
              <a:t>Certifications may be submitted in advance, but must be submitted within 30 days from the date of event.  Typically the start of the term is the event.  If drop/add is applicable</a:t>
            </a:r>
            <a:r>
              <a:rPr lang="en-US" baseline="0" dirty="0"/>
              <a:t>, it would be 30 days from the end of drop/add.  If the schools requires VA students to submit a request for certification, it would be 30 days from the date of the request.   </a:t>
            </a:r>
            <a:r>
              <a:rPr lang="en-US" dirty="0"/>
              <a: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40</a:t>
            </a:fld>
            <a:endParaRPr lang="en-US" altLang="en-US" dirty="0">
              <a:solidFill>
                <a:prstClr val="black"/>
              </a:solidFill>
            </a:endParaRPr>
          </a:p>
        </p:txBody>
      </p:sp>
    </p:spTree>
    <p:extLst>
      <p:ext uri="{BB962C8B-B14F-4D97-AF65-F5344CB8AC3E}">
        <p14:creationId xmlns:p14="http://schemas.microsoft.com/office/powerpoint/2010/main" val="342465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41</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facility promptly notified VA when beneficiaries terminated or interrupted training (38 CFR 21.4203, 21.7156, 21.9735)</a:t>
            </a:r>
          </a:p>
          <a:p>
            <a:endParaRPr lang="en-US" b="1" u="sng" dirty="0"/>
          </a:p>
          <a:p>
            <a:r>
              <a:rPr lang="en-US" dirty="0"/>
              <a:t>Terminations or interruptions in training must be promptly reported to VA</a:t>
            </a:r>
          </a:p>
          <a:p>
            <a:endParaRPr lang="en-US" b="1" u="sng" dirty="0"/>
          </a:p>
          <a:p>
            <a:r>
              <a:rPr lang="en-US" b="1" u="sng" dirty="0"/>
              <a:t>GUIDANCE</a:t>
            </a:r>
          </a:p>
          <a:p>
            <a:r>
              <a:rPr lang="en-US" dirty="0"/>
              <a:t>Have a system or mechanism (internal audit, report) in place to identify when students withdraw/terminate or interrupt training</a:t>
            </a:r>
          </a:p>
          <a:p>
            <a:r>
              <a:rPr lang="en-US" dirty="0"/>
              <a:t>An automatic notice to the SCO through your computer system of any changes to a file marked VA, veteran, etc., is most helpful</a:t>
            </a:r>
          </a:p>
          <a:p>
            <a:r>
              <a:rPr lang="en-US" dirty="0"/>
              <a:t>Last dates of attendance must be able to be identified during compliance survey visit and notification must be made to VA within 30 days of the student’s last date of attendance</a:t>
            </a:r>
          </a:p>
          <a:p>
            <a:r>
              <a:rPr lang="en-US" dirty="0"/>
              <a:t>Maintain drop and withdrawal slips in file</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42</a:t>
            </a:fld>
            <a:endParaRPr lang="en-US" altLang="en-US" dirty="0">
              <a:solidFill>
                <a:prstClr val="black"/>
              </a:solidFill>
            </a:endParaRPr>
          </a:p>
        </p:txBody>
      </p:sp>
    </p:spTree>
    <p:extLst>
      <p:ext uri="{BB962C8B-B14F-4D97-AF65-F5344CB8AC3E}">
        <p14:creationId xmlns:p14="http://schemas.microsoft.com/office/powerpoint/2010/main" val="2833961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 if the Last Date Credit Accrued was Reported Correctly.  </a:t>
            </a:r>
          </a:p>
          <a:p>
            <a:endParaRPr lang="en-US" dirty="0"/>
          </a:p>
          <a:p>
            <a:r>
              <a:rPr lang="en-US" dirty="0"/>
              <a:t>To recap</a:t>
            </a:r>
            <a:r>
              <a:rPr lang="en-US" baseline="0" dirty="0"/>
              <a:t> for those of you who attended the NCD breakout, there is an additional field in VA-ONCE for the last date credit accrued.  The last date of attendance and the last date credit accrued are not always the same date.  </a:t>
            </a:r>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43</a:t>
            </a:fld>
            <a:endParaRPr lang="en-US" altLang="en-US" dirty="0">
              <a:solidFill>
                <a:prstClr val="black"/>
              </a:solidFill>
            </a:endParaRPr>
          </a:p>
        </p:txBody>
      </p:sp>
    </p:spTree>
    <p:extLst>
      <p:ext uri="{BB962C8B-B14F-4D97-AF65-F5344CB8AC3E}">
        <p14:creationId xmlns:p14="http://schemas.microsoft.com/office/powerpoint/2010/main" val="4175110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44</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facility maintains accurate, current and complete records of progress or grades for VA beneficiaries (38 CFR 21.4253, 21.4254, 21.4262, 21.4263)</a:t>
            </a:r>
          </a:p>
          <a:p>
            <a:endParaRPr lang="en-US" dirty="0"/>
          </a:p>
          <a:p>
            <a:r>
              <a:rPr lang="en-US" dirty="0"/>
              <a:t>We’ve circled back to records again. This time, we’re focusing on progress records.   </a:t>
            </a:r>
          </a:p>
          <a:p>
            <a:endParaRPr lang="en-US" dirty="0"/>
          </a:p>
          <a:p>
            <a:r>
              <a:rPr lang="en-US" dirty="0"/>
              <a:t>We’re looking at each type of progress record to see if each type contains sufficient detail.  I want to highlight attendance records because that is the most common type of progress record that we see that  not sufficient for VA purposes.  </a:t>
            </a:r>
          </a:p>
          <a:p>
            <a:endParaRPr lang="en-US" dirty="0"/>
          </a:p>
          <a:p>
            <a:r>
              <a:rPr lang="en-US" dirty="0"/>
              <a:t>Attendance Records (if applicable for schools with programs that have an attendance policy)</a:t>
            </a:r>
          </a:p>
          <a:p>
            <a:r>
              <a:rPr lang="en-US" dirty="0"/>
              <a:t>Records must be maintained, monitored and policies enforced</a:t>
            </a:r>
          </a:p>
          <a:p>
            <a:r>
              <a:rPr lang="en-US" dirty="0"/>
              <a:t>Records should be based on daily attendance (positive attendance as opposed to negative attendance records)</a:t>
            </a:r>
          </a:p>
          <a:p>
            <a:r>
              <a:rPr lang="en-US" dirty="0"/>
              <a:t>Files must contain documentation of excused absences (if policy allows for excused absences)</a:t>
            </a:r>
          </a:p>
          <a:p>
            <a:endParaRPr lang="en-US" dirty="0"/>
          </a:p>
          <a:p>
            <a:r>
              <a:rPr lang="en-US" dirty="0"/>
              <a:t>Once it is determined a student failed to meet attendance standards, you MUST terminate the student’s enrollment certification.  You may have an attendance policy that is more strict for the receipt of VA benefits than for other students.</a:t>
            </a:r>
          </a:p>
          <a:p>
            <a:endParaRPr lang="en-US" dirty="0"/>
          </a:p>
          <a:p>
            <a:r>
              <a:rPr lang="en-US" dirty="0"/>
              <a:t>Monitor attendance to ensure compliance with reporting within 30 days</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45</a:t>
            </a:fld>
            <a:endParaRPr lang="en-US" altLang="en-US" dirty="0">
              <a:solidFill>
                <a:prstClr val="black"/>
              </a:solidFill>
            </a:endParaRPr>
          </a:p>
        </p:txBody>
      </p:sp>
    </p:spTree>
    <p:extLst>
      <p:ext uri="{BB962C8B-B14F-4D97-AF65-F5344CB8AC3E}">
        <p14:creationId xmlns:p14="http://schemas.microsoft.com/office/powerpoint/2010/main" val="3609621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 maintain adequate records showing progress is an approval related discrepancy.  </a:t>
            </a:r>
          </a:p>
          <a:p>
            <a:endParaRPr lang="en-US" dirty="0"/>
          </a:p>
          <a:p>
            <a:r>
              <a:rPr lang="en-US" dirty="0"/>
              <a:t>There are a number of specific types of discrepancies that require referral to the SAA. </a:t>
            </a:r>
          </a:p>
          <a:p>
            <a:endParaRPr lang="en-US" dirty="0"/>
          </a:p>
          <a:p>
            <a:r>
              <a:rPr lang="en-US" dirty="0"/>
              <a:t>If VA conducts the survey and identifies this issue, the surveyor will refer this issue to the SAA.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46</a:t>
            </a:fld>
            <a:endParaRPr lang="en-US" altLang="en-US" dirty="0">
              <a:solidFill>
                <a:prstClr val="black"/>
              </a:solidFill>
            </a:endParaRPr>
          </a:p>
        </p:txBody>
      </p:sp>
    </p:spTree>
    <p:extLst>
      <p:ext uri="{BB962C8B-B14F-4D97-AF65-F5344CB8AC3E}">
        <p14:creationId xmlns:p14="http://schemas.microsoft.com/office/powerpoint/2010/main" val="348930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cover the objectives of the presentation, here are the topics we will discuss in today’s session.]</a:t>
            </a:r>
          </a:p>
        </p:txBody>
      </p:sp>
      <p:sp>
        <p:nvSpPr>
          <p:cNvPr id="4" name="Slide Number Placeholder 3"/>
          <p:cNvSpPr>
            <a:spLocks noGrp="1"/>
          </p:cNvSpPr>
          <p:nvPr>
            <p:ph type="sldNum" sz="quarter" idx="5"/>
          </p:nvPr>
        </p:nvSpPr>
        <p:spPr/>
        <p:txBody>
          <a:bodyPr/>
          <a:lstStyle/>
          <a:p>
            <a:fld id="{0182FF49-D91B-451F-ABFC-6E54D532B2A7}" type="slidenum">
              <a:rPr lang="en-US" smtClean="0"/>
              <a:t>4</a:t>
            </a:fld>
            <a:endParaRPr lang="en-US" dirty="0"/>
          </a:p>
        </p:txBody>
      </p:sp>
    </p:spTree>
    <p:extLst>
      <p:ext uri="{BB962C8B-B14F-4D97-AF65-F5344CB8AC3E}">
        <p14:creationId xmlns:p14="http://schemas.microsoft.com/office/powerpoint/2010/main" val="20350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The facility promptly notified VA when beneficiaries did not progress satisfactorily according to approved standards and practices of the facility (38 CFR 21.4203(d), 21.4277)</a:t>
            </a:r>
          </a:p>
          <a:p>
            <a:endParaRPr lang="en-US" b="1" u="sng" dirty="0"/>
          </a:p>
          <a:p>
            <a:r>
              <a:rPr lang="en-US" b="1" u="sng" dirty="0"/>
              <a:t>Compliance Survey Standards</a:t>
            </a:r>
          </a:p>
          <a:p>
            <a:endParaRPr lang="en-US" dirty="0"/>
          </a:p>
          <a:p>
            <a:r>
              <a:rPr lang="en-US" dirty="0"/>
              <a:t>Did you promptly notify VA when satisfactory progress was not made?</a:t>
            </a:r>
          </a:p>
          <a:p>
            <a:endParaRPr lang="en-US" dirty="0"/>
          </a:p>
          <a:p>
            <a:r>
              <a:rPr lang="en-US" b="1" u="sng" dirty="0"/>
              <a:t>GUIDANCE</a:t>
            </a:r>
          </a:p>
          <a:p>
            <a:r>
              <a:rPr lang="en-US" dirty="0"/>
              <a:t>Unofficial transcripts should be monitored to ensure students are meeting satisfactory academic progress</a:t>
            </a:r>
          </a:p>
          <a:p>
            <a:r>
              <a:rPr lang="en-US" dirty="0"/>
              <a:t>Maintain documentation in files (e.g., letters of probationary status, suspension)</a:t>
            </a:r>
          </a:p>
          <a:p>
            <a:r>
              <a:rPr lang="en-US" dirty="0"/>
              <a:t>SAP must be monitored and your approved policy enforced (i.e., students must be suspended/dismissed in strict adherence with your approved policy – that policy may be more strict for the receipt of VA benefits than for other non-VA students)</a:t>
            </a:r>
          </a:p>
          <a:p>
            <a:r>
              <a:rPr lang="en-US" dirty="0"/>
              <a:t>Report probation to VA via RightNowWeb (mandatory as of August 1, 2011-VA will offer counseling to beneficiary)</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47</a:t>
            </a:fld>
            <a:endParaRPr lang="en-US" altLang="en-US" dirty="0">
              <a:solidFill>
                <a:prstClr val="black"/>
              </a:solidFill>
            </a:endParaRPr>
          </a:p>
        </p:txBody>
      </p:sp>
    </p:spTree>
    <p:extLst>
      <p:ext uri="{BB962C8B-B14F-4D97-AF65-F5344CB8AC3E}">
        <p14:creationId xmlns:p14="http://schemas.microsoft.com/office/powerpoint/2010/main" val="856197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 enforce the approved policy relating to attendance, conduct, or progress</a:t>
            </a:r>
            <a:r>
              <a:rPr lang="en-US" baseline="0" dirty="0"/>
              <a:t> </a:t>
            </a:r>
            <a:r>
              <a:rPr lang="en-US" dirty="0"/>
              <a:t>is an approval related discrepancy.  </a:t>
            </a:r>
          </a:p>
          <a:p>
            <a:endParaRPr lang="en-US" dirty="0"/>
          </a:p>
          <a:p>
            <a:r>
              <a:rPr lang="en-US" dirty="0"/>
              <a:t>There are a number of specific types of discrepancies that require referral to the SAA. </a:t>
            </a:r>
          </a:p>
          <a:p>
            <a:endParaRPr lang="en-US" dirty="0"/>
          </a:p>
          <a:p>
            <a:r>
              <a:rPr lang="en-US" dirty="0"/>
              <a:t>If VA conducts the survey and identifies this issue, the surveyor will refer this issue to the SAA.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48</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49</a:t>
            </a:fld>
            <a:endParaRPr lang="en-US" dirty="0"/>
          </a:p>
        </p:txBody>
      </p:sp>
    </p:spTree>
    <p:extLst>
      <p:ext uri="{BB962C8B-B14F-4D97-AF65-F5344CB8AC3E}">
        <p14:creationId xmlns:p14="http://schemas.microsoft.com/office/powerpoint/2010/main" val="405153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CHARGES TO VA BENEFICIARIES FOR TUITION AND FEES WERE THE SAME OR LESS THAN THE CHARGES TO OTHER SIMILARLY CIRCUMSTANCED STUDENTS (38 CFR 21.4210(d), 21.9600, 38 U.S.C. 3690(a))</a:t>
            </a:r>
          </a:p>
          <a:p>
            <a:endParaRPr lang="en-US" b="1" u="sng" dirty="0"/>
          </a:p>
          <a:p>
            <a:r>
              <a:rPr lang="en-US" b="1" u="sng" dirty="0"/>
              <a:t>Compliance Survey Standards</a:t>
            </a:r>
          </a:p>
          <a:p>
            <a:endParaRPr lang="en-US" dirty="0"/>
          </a:p>
          <a:p>
            <a:r>
              <a:rPr lang="en-US" dirty="0"/>
              <a:t>How do tuition and fees compare to other students’ charges?</a:t>
            </a:r>
          </a:p>
          <a:p>
            <a:r>
              <a:rPr lang="en-US" dirty="0"/>
              <a:t> Tuition and fees charged to VA beneficiaries must be the same or</a:t>
            </a:r>
          </a:p>
          <a:p>
            <a:r>
              <a:rPr lang="en-US" dirty="0"/>
              <a:t>    less than charges to other similarly circumstanced students</a:t>
            </a:r>
          </a:p>
          <a:p>
            <a:r>
              <a:rPr lang="en-US" dirty="0"/>
              <a:t>     (38 CFR §21.4210(d), §21.9600, 38 U.S.C. 3690(a)) </a:t>
            </a:r>
          </a:p>
          <a:p>
            <a:endParaRPr lang="en-US" dirty="0"/>
          </a:p>
          <a:p>
            <a:r>
              <a:rPr lang="en-US" b="1" u="sng" dirty="0"/>
              <a:t>GUIDANCE</a:t>
            </a:r>
          </a:p>
          <a:p>
            <a:r>
              <a:rPr lang="en-US" dirty="0"/>
              <a:t>Monitor programs and charges for non-VA students</a:t>
            </a:r>
          </a:p>
          <a:p>
            <a:r>
              <a:rPr lang="en-US" dirty="0"/>
              <a:t>Some non-VA files may be randomly selected for this purpose</a:t>
            </a:r>
          </a:p>
          <a:p>
            <a:r>
              <a:rPr lang="en-US" dirty="0"/>
              <a:t>Charging VA students more than similarly circumstanced non-VA students is grounds for immediate withdrawal of approval.</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50</a:t>
            </a:fld>
            <a:endParaRPr lang="en-US" altLang="en-US" dirty="0">
              <a:solidFill>
                <a:prstClr val="black"/>
              </a:solidFill>
            </a:endParaRPr>
          </a:p>
        </p:txBody>
      </p:sp>
    </p:spTree>
    <p:extLst>
      <p:ext uri="{BB962C8B-B14F-4D97-AF65-F5344CB8AC3E}">
        <p14:creationId xmlns:p14="http://schemas.microsoft.com/office/powerpoint/2010/main" val="2224813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Charging VA students more than similarly circumstanced non-VA students is grounds for immediate withdrawal of approval.</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51</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CERTIFICATION OF THE 85 PERCENT ENROLLMENT LIMITATION WAS VERIFIED (38 CFR 21.4201)</a:t>
            </a:r>
          </a:p>
          <a:p>
            <a:pPr marL="0" marR="0" lvl="0" indent="0" algn="l" defTabSz="465887" rtl="0" eaLnBrk="0" fontAlgn="base" latinLnBrk="0" hangingPunct="0">
              <a:lnSpc>
                <a:spcPct val="100000"/>
              </a:lnSpc>
              <a:spcBef>
                <a:spcPct val="30000"/>
              </a:spcBef>
              <a:spcAft>
                <a:spcPct val="0"/>
              </a:spcAft>
              <a:buClrTx/>
              <a:buSzTx/>
              <a:buFontTx/>
              <a:buNone/>
              <a:tabLst/>
              <a:defRPr/>
            </a:pPr>
            <a:endParaRPr lang="en-US" b="1" u="sng" dirty="0">
              <a:solidFill>
                <a:prstClr val="black"/>
              </a:solidFill>
              <a:ea typeface="ＭＳ Ｐゴシック" pitchFamily="34" charset="-128"/>
            </a:endParaRPr>
          </a:p>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Are you monitoring enrollment numbers?</a:t>
            </a:r>
          </a:p>
          <a:p>
            <a:r>
              <a:rPr lang="en-US" dirty="0"/>
              <a:t>Verification of the 85 percent enrollment limitation must be performed</a:t>
            </a:r>
          </a:p>
          <a:p>
            <a:r>
              <a:rPr lang="en-US" dirty="0"/>
              <a:t>Schools to provide documents verifying that the provisions of the </a:t>
            </a:r>
          </a:p>
          <a:p>
            <a:r>
              <a:rPr lang="en-US" dirty="0"/>
              <a:t>     85-15 % ratio have been met for each approved course (generally, a      </a:t>
            </a:r>
          </a:p>
          <a:p>
            <a:r>
              <a:rPr lang="en-US" dirty="0"/>
              <a:t>     statement of total school/campus enrollment v. VA student enrollment)</a:t>
            </a:r>
          </a:p>
          <a:p>
            <a:r>
              <a:rPr lang="en-US" dirty="0"/>
              <a:t>    (38 CFR §21.4201)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ＭＳ Ｐゴシック" pitchFamily="34" charset="-128"/>
                <a:cs typeface="+mn-cs"/>
              </a:rPr>
              <a:t>History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The Servicemen’s Readjustment Act of 1944</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This program ended July 25, 1956</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In 1952, 85/15% ratio resulted from congressional hearing</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The two year rule also resulted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Purpose of 85/15% and two year rule was to weed out expensive courses of poor quality</a:t>
            </a:r>
          </a:p>
          <a:p>
            <a:r>
              <a:rPr lang="en-US" dirty="0"/>
              <a:t>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52</a:t>
            </a:fld>
            <a:endParaRPr lang="en-US" altLang="en-US" dirty="0">
              <a:solidFill>
                <a:prstClr val="black"/>
              </a:solidFill>
            </a:endParaRPr>
          </a:p>
        </p:txBody>
      </p:sp>
    </p:spTree>
    <p:extLst>
      <p:ext uri="{BB962C8B-B14F-4D97-AF65-F5344CB8AC3E}">
        <p14:creationId xmlns:p14="http://schemas.microsoft.com/office/powerpoint/2010/main" val="331975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 not going to dive into too much detail with 85/15% since there is a separate session specifically on 85/15%.  </a:t>
            </a:r>
          </a:p>
          <a:p>
            <a:endParaRPr lang="en-US" baseline="0" dirty="0"/>
          </a:p>
          <a:p>
            <a:r>
              <a:rPr lang="en-US" baseline="0" dirty="0"/>
              <a:t>Due to the % of violations with 85/15, verifying compliance with this requirement has evolved over the past few years and will continue to evolve.</a:t>
            </a:r>
          </a:p>
          <a:p>
            <a:endParaRPr lang="en-US" baseline="0" dirty="0"/>
          </a:p>
          <a:p>
            <a:r>
              <a:rPr lang="en-US" baseline="0" dirty="0"/>
              <a:t>Verifying compliance with 85/15 is an element of review that is verified during compliance surveys.     </a:t>
            </a:r>
          </a:p>
          <a:p>
            <a:endParaRPr lang="en-US" baseline="0" dirty="0"/>
          </a:p>
          <a:p>
            <a:endParaRPr lang="en-US" baseline="0" dirty="0"/>
          </a:p>
          <a:p>
            <a:r>
              <a:rPr lang="en-US" baseline="0" dirty="0"/>
              <a:t>  </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53</a:t>
            </a:fld>
            <a:endParaRPr lang="en-US" altLang="en-US" dirty="0">
              <a:solidFill>
                <a:prstClr val="black"/>
              </a:solidFill>
            </a:endParaRPr>
          </a:p>
        </p:txBody>
      </p:sp>
    </p:spTree>
    <p:extLst>
      <p:ext uri="{BB962C8B-B14F-4D97-AF65-F5344CB8AC3E}">
        <p14:creationId xmlns:p14="http://schemas.microsoft.com/office/powerpoint/2010/main" val="1376496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problem with the percentage of VA/supported students is identified during the survey, the issue should be referred to the ELR.  If the SAA conducts the survey and finds an issue with the ratio, the SAA refers the issue to the ELR. </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54</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55</a:t>
            </a:fld>
            <a:endParaRPr lang="en-US" dirty="0"/>
          </a:p>
        </p:txBody>
      </p:sp>
    </p:spTree>
    <p:extLst>
      <p:ext uri="{BB962C8B-B14F-4D97-AF65-F5344CB8AC3E}">
        <p14:creationId xmlns:p14="http://schemas.microsoft.com/office/powerpoint/2010/main" val="2438231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Was VA Promptly Notified of any Changes in Credit or Clock Hours that would Affect the Amount of Payment to the Beneficiary?</a:t>
            </a:r>
          </a:p>
          <a:p>
            <a:pPr defTabSz="465887" eaLnBrk="0" fontAlgn="base" hangingPunct="0">
              <a:spcBef>
                <a:spcPct val="30000"/>
              </a:spcBef>
              <a:spcAft>
                <a:spcPct val="0"/>
              </a:spcAft>
              <a:defRPr/>
            </a:pPr>
            <a:endParaRPr lang="en-US" b="1" u="sng" dirty="0">
              <a:solidFill>
                <a:prstClr val="black"/>
              </a:solidFill>
              <a:ea typeface="ＭＳ Ｐゴシック" pitchFamily="34" charset="-128"/>
            </a:endParaRPr>
          </a:p>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Did you submit changes to VA in a timely fashion?</a:t>
            </a:r>
          </a:p>
          <a:p>
            <a:r>
              <a:rPr lang="en-US" dirty="0"/>
              <a:t>Changes in clock or credit hours, tuition or fees must be promptly reported to VA (within 30 days)</a:t>
            </a:r>
          </a:p>
          <a:p>
            <a:endParaRPr lang="en-US" dirty="0"/>
          </a:p>
          <a:p>
            <a:r>
              <a:rPr lang="en-US" dirty="0"/>
              <a:t>Changes in clock or credit hours, tuition or fees must also be accurately reported to VA (38 CFR §21.4203, §21.7156(b), §21.9735) </a:t>
            </a:r>
          </a:p>
          <a:p>
            <a:r>
              <a:rPr lang="en-US" dirty="0"/>
              <a:t>Ensure the amount of tuition and fees is reduced appropriately (must be equal to what the student should have been charged had s/he only been in those hours to begin with)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56</a:t>
            </a:fld>
            <a:endParaRPr lang="en-US" altLang="en-US" dirty="0">
              <a:solidFill>
                <a:prstClr val="black"/>
              </a:solidFill>
            </a:endParaRPr>
          </a:p>
        </p:txBody>
      </p:sp>
    </p:spTree>
    <p:extLst>
      <p:ext uri="{BB962C8B-B14F-4D97-AF65-F5344CB8AC3E}">
        <p14:creationId xmlns:p14="http://schemas.microsoft.com/office/powerpoint/2010/main" val="65764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5</a:t>
            </a:fld>
            <a:endParaRPr lang="en-US" dirty="0"/>
          </a:p>
        </p:txBody>
      </p:sp>
    </p:spTree>
    <p:extLst>
      <p:ext uri="{BB962C8B-B14F-4D97-AF65-F5344CB8AC3E}">
        <p14:creationId xmlns:p14="http://schemas.microsoft.com/office/powerpoint/2010/main" val="559880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base">
              <a:spcBef>
                <a:spcPts val="611"/>
              </a:spcBef>
              <a:spcAft>
                <a:spcPts val="611"/>
              </a:spcAft>
              <a:defRPr/>
            </a:pPr>
            <a:r>
              <a:rPr lang="en-US" sz="1400" dirty="0">
                <a:solidFill>
                  <a:prstClr val="black"/>
                </a:solidFill>
                <a:latin typeface="Times New Roman" panose="02020603050405020304" pitchFamily="18" charset="0"/>
                <a:ea typeface="ＭＳ Ｐゴシック" pitchFamily="34" charset="-128"/>
                <a:cs typeface="Times New Roman" panose="02020603050405020304" pitchFamily="18" charset="0"/>
              </a:rPr>
              <a:t>As it applies to the areas we review during compliance surveys, the Policy</a:t>
            </a:r>
            <a:r>
              <a:rPr lang="en-US" sz="1400" baseline="0" dirty="0">
                <a:solidFill>
                  <a:prstClr val="black"/>
                </a:solidFill>
                <a:latin typeface="Times New Roman" panose="02020603050405020304" pitchFamily="18" charset="0"/>
                <a:ea typeface="ＭＳ Ｐゴシック" pitchFamily="34" charset="-128"/>
                <a:cs typeface="Times New Roman" panose="02020603050405020304" pitchFamily="18" charset="0"/>
              </a:rPr>
              <a:t> Advisory on F Grades is applicable with reductions and also has some overlap with notification of terminations.   </a:t>
            </a:r>
            <a:endParaRPr lang="en-US" sz="1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a:p>
            <a:pPr defTabSz="465887" fontAlgn="base">
              <a:spcBef>
                <a:spcPts val="611"/>
              </a:spcBef>
              <a:spcAft>
                <a:spcPts val="611"/>
              </a:spcAft>
              <a:defRPr/>
            </a:pPr>
            <a:endParaRPr lang="en-US" sz="1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a:p>
            <a:pPr defTabSz="465887" fontAlgn="base">
              <a:spcBef>
                <a:spcPts val="611"/>
              </a:spcBef>
              <a:spcAft>
                <a:spcPts val="611"/>
              </a:spcAft>
              <a:defRPr/>
            </a:pPr>
            <a:r>
              <a:rPr lang="en-US" sz="1400" dirty="0">
                <a:solidFill>
                  <a:prstClr val="black"/>
                </a:solidFill>
                <a:latin typeface="Times New Roman" panose="02020603050405020304" pitchFamily="18" charset="0"/>
                <a:ea typeface="ＭＳ Ｐゴシック" pitchFamily="34" charset="-128"/>
                <a:cs typeface="Times New Roman" panose="02020603050405020304" pitchFamily="18" charset="0"/>
              </a:rPr>
              <a:t>This slide is based off the November 15, 2013, Policy Advisory.  The key to this advisory is whether or not your school has an attendance policy.   </a:t>
            </a:r>
          </a:p>
          <a:p>
            <a:pPr defTabSz="465887" fontAlgn="base">
              <a:spcBef>
                <a:spcPts val="611"/>
              </a:spcBef>
              <a:spcAft>
                <a:spcPts val="611"/>
              </a:spcAft>
              <a:defRPr/>
            </a:pPr>
            <a:r>
              <a:rPr lang="en-US" sz="1400" dirty="0">
                <a:solidFill>
                  <a:srgbClr val="000000"/>
                </a:solidFill>
                <a:latin typeface="Times New Roman" panose="02020603050405020304" pitchFamily="18" charset="0"/>
                <a:ea typeface="ＭＳ Ｐゴシック" pitchFamily="34" charset="-128"/>
                <a:cs typeface="Times New Roman" panose="02020603050405020304" pitchFamily="18" charset="0"/>
              </a:rPr>
              <a:t>Only schools that have an attendance policy are required to report the last date of attendance for an F grade. </a:t>
            </a:r>
          </a:p>
          <a:p>
            <a:pPr defTabSz="465887" fontAlgn="base">
              <a:spcBef>
                <a:spcPts val="611"/>
              </a:spcBef>
              <a:spcAft>
                <a:spcPts val="611"/>
              </a:spcAft>
              <a:defRPr/>
            </a:pPr>
            <a:endParaRPr lang="en-US" sz="1400" u="sng" dirty="0">
              <a:solidFill>
                <a:srgbClr val="000000"/>
              </a:solidFill>
              <a:latin typeface="Times New Roman" panose="02020603050405020304" pitchFamily="18" charset="0"/>
              <a:ea typeface="ＭＳ Ｐゴシック" pitchFamily="34" charset="-128"/>
              <a:cs typeface="Times New Roman" panose="02020603050405020304" pitchFamily="18" charset="0"/>
            </a:endParaRPr>
          </a:p>
          <a:p>
            <a:pPr defTabSz="465887" fontAlgn="base">
              <a:spcBef>
                <a:spcPts val="611"/>
              </a:spcBef>
              <a:spcAft>
                <a:spcPts val="611"/>
              </a:spcAft>
              <a:defRPr/>
            </a:pPr>
            <a:r>
              <a:rPr lang="en-US" sz="1400" u="none" dirty="0">
                <a:solidFill>
                  <a:prstClr val="black"/>
                </a:solidFill>
                <a:latin typeface="Times New Roman" panose="02020603050405020304" pitchFamily="18" charset="0"/>
                <a:ea typeface="ＭＳ Ｐゴシック" pitchFamily="34" charset="-128"/>
                <a:cs typeface="Times New Roman" panose="02020603050405020304" pitchFamily="18" charset="0"/>
              </a:rPr>
              <a:t>This includes reporting a Last Date of Attendance for students who received a punitive grade of “F” when they did not complete the course (i.e., unearned or walkaway F – did not take the final exam).</a:t>
            </a:r>
          </a:p>
          <a:p>
            <a:pPr defTabSz="465887" fontAlgn="base">
              <a:spcBef>
                <a:spcPts val="611"/>
              </a:spcBef>
              <a:spcAft>
                <a:spcPts val="611"/>
              </a:spcAft>
              <a:defRPr/>
            </a:pPr>
            <a:endParaRPr lang="en-US" sz="1400" u="sng"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a:p>
            <a:pPr defTabSz="465887" fontAlgn="base">
              <a:spcBef>
                <a:spcPts val="611"/>
              </a:spcBef>
              <a:spcAft>
                <a:spcPts val="611"/>
              </a:spcAft>
              <a:defRPr/>
            </a:pPr>
            <a:r>
              <a:rPr lang="en-US" sz="1400" u="sng" dirty="0">
                <a:solidFill>
                  <a:prstClr val="black"/>
                </a:solidFill>
                <a:latin typeface="Times New Roman" panose="02020603050405020304" pitchFamily="18" charset="0"/>
                <a:ea typeface="ＭＳ Ｐゴシック" pitchFamily="34" charset="-128"/>
                <a:cs typeface="Times New Roman" panose="02020603050405020304" pitchFamily="18" charset="0"/>
              </a:rPr>
              <a:t>EXEMPT:  IHLs without an attendance policy (38 CFR §21.4253)</a:t>
            </a:r>
          </a:p>
          <a:p>
            <a:pPr defTabSz="465887" fontAlgn="base">
              <a:spcBef>
                <a:spcPts val="611"/>
              </a:spcBef>
              <a:spcAft>
                <a:spcPts val="611"/>
              </a:spcAft>
              <a:defRPr/>
            </a:pPr>
            <a:endParaRPr lang="en-US" sz="1400" u="sng"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a:p>
            <a:pPr defTabSz="465887" fontAlgn="base">
              <a:spcBef>
                <a:spcPts val="611"/>
              </a:spcBef>
              <a:spcAft>
                <a:spcPts val="611"/>
              </a:spcAft>
              <a:defRPr/>
            </a:pPr>
            <a:endParaRPr lang="en-US" sz="1400" u="sng"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a:p>
            <a:pPr defTabSz="465887" fontAlgn="base">
              <a:spcBef>
                <a:spcPts val="611"/>
              </a:spcBef>
              <a:spcAft>
                <a:spcPts val="611"/>
              </a:spcAft>
              <a:defRPr/>
            </a:pPr>
            <a:r>
              <a:rPr lang="en-US" sz="900" b="1" dirty="0">
                <a:solidFill>
                  <a:srgbClr val="000000"/>
                </a:solidFill>
                <a:latin typeface="Times New Roman" panose="02020603050405020304" pitchFamily="18" charset="0"/>
                <a:cs typeface="Times New Roman" panose="02020603050405020304" pitchFamily="18" charset="0"/>
              </a:rPr>
              <a:t>Advisory: Questions and Answers on School Reporting Requirements for Changes in Attendance. </a:t>
            </a:r>
            <a:endParaRPr lang="en-US" sz="900" dirty="0">
              <a:solidFill>
                <a:srgbClr val="000000"/>
              </a:solidFill>
              <a:latin typeface="Times New Roman" panose="02020603050405020304" pitchFamily="18" charset="0"/>
              <a:cs typeface="Times New Roman" panose="02020603050405020304" pitchFamily="18" charset="0"/>
            </a:endParaRPr>
          </a:p>
          <a:p>
            <a:pPr>
              <a:spcBef>
                <a:spcPts val="611"/>
              </a:spcBef>
              <a:spcAft>
                <a:spcPts val="611"/>
              </a:spcAft>
            </a:pPr>
            <a:endParaRPr lang="en-US" sz="900" dirty="0">
              <a:solidFill>
                <a:srgbClr val="000000"/>
              </a:solidFill>
              <a:latin typeface="Times New Roman" panose="02020603050405020304" pitchFamily="18" charset="0"/>
              <a:cs typeface="Times New Roman" panose="02020603050405020304" pitchFamily="18" charset="0"/>
            </a:endParaRPr>
          </a:p>
          <a:p>
            <a:pPr>
              <a:spcBef>
                <a:spcPts val="611"/>
              </a:spcBef>
              <a:spcAft>
                <a:spcPts val="611"/>
              </a:spcAft>
            </a:pPr>
            <a:r>
              <a:rPr lang="en-US" sz="900" dirty="0">
                <a:solidFill>
                  <a:srgbClr val="000000"/>
                </a:solidFill>
                <a:latin typeface="Times New Roman" panose="02020603050405020304" pitchFamily="18" charset="0"/>
                <a:cs typeface="Times New Roman" panose="02020603050405020304" pitchFamily="18" charset="0"/>
              </a:rPr>
              <a:t>November 15, 2013 </a:t>
            </a:r>
          </a:p>
          <a:p>
            <a:pPr>
              <a:spcBef>
                <a:spcPts val="611"/>
              </a:spcBef>
              <a:spcAft>
                <a:spcPts val="611"/>
              </a:spcAft>
            </a:pPr>
            <a:endParaRPr lang="en-US" sz="900" b="1"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 Background: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VA’s regulations covering school reporting requirements are contained in section 21.4203 of title 38, Code of Federal Regulations. Subsection (d), in particular, states that “When a veteran or eligible person interrupts or terminates his or her training for any reason, including unsatisfactory conduct or progress, or when he or she changes the number of hours of credit or attendance, this fact must be reported to VA by the school in a form specified by the Secretary [emphasis added].” However, section 21.4253 of the same part only requires accredited schools to maintain attendance records if the school has an established attendance policy.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II. Issue: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Regional Processing Office (RPO) personnel that conduct compliance surveys are unclear as to whether the regulations require all schools to report all changes in attendance, or only schools that have an attendance policy. The RPOs have asked a number of questions regarding attendance reporting requirements. The questions and answers are shown below.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III. Questions &amp; Answers </a:t>
            </a: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Note: The questions and answers below deal with requirements for schools to report any/all changes in attendance. Reporting requirements for non-attendance due to an interruption (e.g. a leave of absence), changes in enrollment (e.g. voluntary or involuntary reductions or terminations), violations of established policies for attendance or conduct, or for corrections to information previously certified in error are separate issues and remain unchanged. </a:t>
            </a: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Question 1: Do the regulations require all schools, including those that are accredited and don’t have an attendance policy, to report changes in attendance?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Answer 1: No. Only schools that have an attendance policy are required to report pertinent changes in attendance.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Question 2: Are schools required to report any changes in attendance, or only those that violate the schools attendance policy?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Answer 2: Schools with an established attendance policy must monitor compliance with that policy, enforce the policy, and report terminations due to violations of the policy to VA without delay. However, absences that do not violate the established attendance policy don’t need to be reported. Schools that don’t have an established attendance policy are not required to report changes in attendance.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Question 3: If a student completes a period of enrollment with a failing punitive grade (i.e. an F) assigned, does the school need to report the last date of attendance during that enrollment period?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Answer 3: No. The last date of attendance during a period of enrollment does not need to be reported if a student completes the enrollment period with a punitive grade and does not violate the school’s standards of conduct, progress, or attendance during that term.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IV. Additional Questions.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If you have any questions regarding this advisory, please direct them to the Policy &amp; Regulations Development team via email at VAVBAWAS/CO/225C.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 Robert M. Worley II Director, Education Service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Additional clarification</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Calibri"/>
                <a:cs typeface="Times New Roman" panose="02020603050405020304" pitchFamily="18" charset="0"/>
              </a:rPr>
              <a:t>As long as the school takes attendance for all students (we do not and cannot require accredited IHLs to do so), and if the student receives a grade of F specifically because that student did not finish attending for that term, then it’s a walk away F and the school must report it as a withdrawal after drop period, punitive grade assigned, and give the student’s LDA for that course(s).  It doesn’t matter whether or not the student violated any attendance policy the school may have, if the reason for the F grade was because the student stopped attending and the school takes attendance, then it’s reported as a walk away F.</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Calibri"/>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sng" strike="noStrike" kern="1200" cap="none" spc="0" normalizeH="0" baseline="0" noProof="0" dirty="0">
                <a:ln>
                  <a:noFill/>
                </a:ln>
                <a:solidFill>
                  <a:srgbClr val="1F497D"/>
                </a:solidFill>
                <a:effectLst/>
                <a:uLnTx/>
                <a:uFillTx/>
                <a:latin typeface="Times New Roman" panose="02020603050405020304" pitchFamily="18" charset="0"/>
                <a:ea typeface="Calibri"/>
                <a:cs typeface="Times New Roman" panose="02020603050405020304" pitchFamily="18" charset="0"/>
              </a:rPr>
              <a:t>Simplified clarification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IHL does not have a school-wide attendance policy: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LDA only has to be reported for withdrawals and terminations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IHL does have a school-wide attendance policy: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LDA reported for withdrawals and terminations as above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student receives an F grade for poor or non-attendance, school must report LDA</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Does not matter if F awarded at end of term, if it was awarded for non-attendance they must report actual LDA</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other words: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issue is, if a school does not have a school-wide attendance policy, then if an F is issued and that’s all that shows on the transcript, then even if it was for poor attendance, the school does not report a LDA other than the end of the term.  On the other hand, if the school in this instance has a grade awarded specifically for poor attendance, such as FA (failed because of poor attendance or stopped attending), then the school must report the LDA and not just the end of the term.</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difference between school-wide and not school-wide policies is this: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school wide policy specifies what the attendance policy is for all courses school wide, e.g., the enrollment of any student missing more than three classes is terminated.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non-school-wide policy leaves it to each instructor/faculty member to formulate and enforce their own attendance policy, i.e., there is no school policy that applies across the board, but rather, each faculty member formulates and enforces her/his own policy.</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Clarification to SCO Handbook for IHLs that do not have a school-wide attendance policy:</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Florida SCO Handbook 2011-2012 (pp 90-91):</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Last Date of Attendance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 will accept as satisfactory the last date of pursuit reported by an accredited institution which has filed a statement of the institution's policy on determination of academic progress toward graduation, and a statement that the institution has informed students they are required to report to the institution immediately upon withdrawal or dropping from courses.  These steps enable institutions to establish the official withdrawal or drop date required to be reported to VA and provide a good faith basis for establishing a definite date of last attendance.  This will not relieve an institution of its responsibility to report the changes promptly, if a student fails to withdraw officially and continues to receive benefits following termination of pursuit.</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certifying official may determine the last date of pursuit in a number of ways.  For institutions that do not take attendance or for programs of education leading to a standard college degree, the certifying official may use any of the following methods of determining the last date of pursuit:</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last activity date reflected in the instructor's record;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last date papers were submitted;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last date an examination was completed;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date shown on the student's "drop form"; or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student's reasonable statement of last date of attendance.</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 personnel will be checking whatever institution records are available to determine last date of pursuit at the time a VA compliance survey is conducted.</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SCO Handbook (p. 75) became confusing when the verbiage was changed to state:</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Last Date of Attendance/Effective Date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VA-ONCE asks for the “LDA/EFF Date” (Last Date of Attendance/Effective Date).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a student officially withdraws, the date the student withdrew is the effective date.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a student is administratively withdrawn or stops attending without officially withdrawing, the actual last date of attendance must be determined and reported.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a student completes the term with all “F” and/or non-punitive grades, then determine and report the actual last date of attendance for each course and, if required, terminate the student for unsatisfactory progress.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one of the following methods to determine the last actual date of attendance: (1) attendance records, (2) grading reports, (3) last date on which examination or other papers filed, or (4) last day of activity in the instructor's records.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A signed statement from the student as to the last day of his or her attendance may not be used as the sole means of verifying attendance.</a:t>
            </a:r>
          </a:p>
          <a:p>
            <a:pPr>
              <a:spcBef>
                <a:spcPts val="611"/>
              </a:spcBef>
              <a:spcAft>
                <a:spcPts val="611"/>
              </a:spcAft>
            </a:pPr>
            <a:endParaRPr lang="en-US" sz="900" dirty="0">
              <a:latin typeface="Times New Roman" panose="02020603050405020304" pitchFamily="18" charset="0"/>
              <a:cs typeface="Times New Roman" panose="02020603050405020304" pitchFamily="18" charset="0"/>
            </a:endParaRPr>
          </a:p>
          <a:p>
            <a:pPr>
              <a:spcBef>
                <a:spcPts val="611"/>
              </a:spcBef>
              <a:spcAft>
                <a:spcPts val="611"/>
              </a:spcAft>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1A0CFD-8719-4D9F-939D-0FD019DCF03D}"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394029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58</a:t>
            </a:fld>
            <a:endParaRPr lang="en-US" dirty="0"/>
          </a:p>
        </p:txBody>
      </p:sp>
    </p:spTree>
    <p:extLst>
      <p:ext uri="{BB962C8B-B14F-4D97-AF65-F5344CB8AC3E}">
        <p14:creationId xmlns:p14="http://schemas.microsoft.com/office/powerpoint/2010/main" val="2609452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Was the Beneficiary furnished a Copy of the Course Outline, Schedule of Tuition, Fees and Other Charges, and Regulations pertaining to Attendance, Grading Policy, Conduct and Rules of Operation?</a:t>
            </a:r>
          </a:p>
          <a:p>
            <a:pPr defTabSz="465887" eaLnBrk="0" fontAlgn="base" hangingPunct="0">
              <a:spcBef>
                <a:spcPct val="30000"/>
              </a:spcBef>
              <a:spcAft>
                <a:spcPct val="0"/>
              </a:spcAft>
              <a:defRPr/>
            </a:pPr>
            <a:endParaRPr lang="en-US" b="1" u="sng" dirty="0">
              <a:solidFill>
                <a:prstClr val="black"/>
              </a:solidFill>
              <a:ea typeface="ＭＳ Ｐゴシック" pitchFamily="34" charset="-128"/>
            </a:endParaRPr>
          </a:p>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Did you provide the student with all appropriate copies?</a:t>
            </a:r>
          </a:p>
          <a:p>
            <a:r>
              <a:rPr lang="en-US" dirty="0"/>
              <a:t>A copy of the course outline, schedule of tuition and fees and other charges, as well as regulations pertaining to attendance, grading policy and conduct of rules of operation must be furnished to students</a:t>
            </a:r>
          </a:p>
          <a:p>
            <a:r>
              <a:rPr lang="en-US" dirty="0"/>
              <a:t>    (38 CFR §21.4254(c)) </a:t>
            </a:r>
          </a:p>
          <a:p>
            <a:endParaRPr lang="en-US" dirty="0"/>
          </a:p>
          <a:p>
            <a:r>
              <a:rPr lang="en-US" b="1" u="sng" dirty="0"/>
              <a:t>GUIDANCE</a:t>
            </a:r>
          </a:p>
          <a:p>
            <a:r>
              <a:rPr lang="en-US" dirty="0"/>
              <a:t>Create an acknowledgment form listing all items</a:t>
            </a:r>
          </a:p>
          <a:p>
            <a:r>
              <a:rPr lang="en-US" dirty="0"/>
              <a:t>Have the student initial next to each item indicating s/he has received the above, then sign and date</a:t>
            </a:r>
          </a:p>
          <a:p>
            <a:pPr marL="174708" indent="-174708">
              <a:buFont typeface="Arial" pitchFamily="34" charset="0"/>
              <a:buChar char="•"/>
            </a:pPr>
            <a:r>
              <a:rPr lang="en-US" dirty="0"/>
              <a:t>Unless part of the approval criteria for an accredited course</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59</a:t>
            </a:fld>
            <a:endParaRPr lang="en-US" altLang="en-US" dirty="0">
              <a:solidFill>
                <a:prstClr val="black"/>
              </a:solidFill>
            </a:endParaRPr>
          </a:p>
        </p:txBody>
      </p:sp>
    </p:spTree>
    <p:extLst>
      <p:ext uri="{BB962C8B-B14F-4D97-AF65-F5344CB8AC3E}">
        <p14:creationId xmlns:p14="http://schemas.microsoft.com/office/powerpoint/2010/main" val="1519582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Was the Beneficiary’s Enrollment within the Limitation established by the State Approving Agency?</a:t>
            </a:r>
          </a:p>
          <a:p>
            <a:pPr defTabSz="465887" eaLnBrk="0" fontAlgn="base" hangingPunct="0">
              <a:spcBef>
                <a:spcPct val="30000"/>
              </a:spcBef>
              <a:spcAft>
                <a:spcPct val="0"/>
              </a:spcAft>
              <a:defRPr/>
            </a:pPr>
            <a:endParaRPr lang="en-US" b="1" u="sng" dirty="0">
              <a:solidFill>
                <a:prstClr val="black"/>
              </a:solidFill>
              <a:ea typeface="ＭＳ Ｐゴシック" pitchFamily="34" charset="-128"/>
            </a:endParaRPr>
          </a:p>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Are you within the limits?</a:t>
            </a:r>
          </a:p>
          <a:p>
            <a:r>
              <a:rPr lang="en-US" dirty="0"/>
              <a:t>  Enrollments must be within the limitation established by the</a:t>
            </a:r>
          </a:p>
          <a:p>
            <a:r>
              <a:rPr lang="en-US" dirty="0"/>
              <a:t>    State Approving Agency</a:t>
            </a:r>
          </a:p>
          <a:p>
            <a:r>
              <a:rPr lang="en-US" dirty="0"/>
              <a:t>    (38 CFR §21.4254(c))</a:t>
            </a:r>
          </a:p>
          <a:p>
            <a:endParaRPr lang="en-US" dirty="0"/>
          </a:p>
          <a:p>
            <a:r>
              <a:rPr lang="en-US" b="1" u="sng" dirty="0"/>
              <a:t>GUIDANCE</a:t>
            </a:r>
          </a:p>
          <a:p>
            <a:r>
              <a:rPr lang="en-US" dirty="0"/>
              <a:t>Enrollment limitations (typically based on number of students per instructor or classroom space), if applicable, will be specified on the WEAMS report</a:t>
            </a:r>
          </a:p>
          <a:p>
            <a:endParaRPr lang="en-US" dirty="0"/>
          </a:p>
          <a:p>
            <a:r>
              <a:rPr lang="en-US" dirty="0"/>
              <a:t>* Unless part of the approval criteria for an accredited course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60</a:t>
            </a:fld>
            <a:endParaRPr lang="en-US" altLang="en-US" dirty="0">
              <a:solidFill>
                <a:prstClr val="black"/>
              </a:solidFill>
            </a:endParaRPr>
          </a:p>
        </p:txBody>
      </p:sp>
    </p:spTree>
    <p:extLst>
      <p:ext uri="{BB962C8B-B14F-4D97-AF65-F5344CB8AC3E}">
        <p14:creationId xmlns:p14="http://schemas.microsoft.com/office/powerpoint/2010/main" val="174394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5887"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cs typeface="+mn-cs"/>
              </a:rPr>
              <a:t>If Interrupted, did the Beneficiary receive a Refund that meets the Requirements of VA Regulations?</a:t>
            </a:r>
          </a:p>
          <a:p>
            <a:pPr defTabSz="465887" eaLnBrk="0" fontAlgn="base" hangingPunct="0">
              <a:spcBef>
                <a:spcPct val="30000"/>
              </a:spcBef>
              <a:spcAft>
                <a:spcPct val="0"/>
              </a:spcAft>
              <a:defRPr/>
            </a:pPr>
            <a:endParaRPr lang="en-US" b="1" u="sng" dirty="0">
              <a:solidFill>
                <a:prstClr val="black"/>
              </a:solidFill>
              <a:ea typeface="ＭＳ Ｐゴシック" pitchFamily="34" charset="-128"/>
            </a:endParaRPr>
          </a:p>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Do you have and enforce a Pro Rata refund policy?</a:t>
            </a:r>
          </a:p>
          <a:p>
            <a:r>
              <a:rPr lang="en-US" dirty="0"/>
              <a:t>Refund policies must meet the requirements of VA regulations</a:t>
            </a:r>
          </a:p>
          <a:p>
            <a:r>
              <a:rPr lang="en-US" dirty="0"/>
              <a:t>    (38 CFR §21.4254(c), §21.4255, §21.4256)</a:t>
            </a:r>
          </a:p>
          <a:p>
            <a:endParaRPr lang="en-US" dirty="0"/>
          </a:p>
          <a:p>
            <a:r>
              <a:rPr lang="en-US" b="1" u="sng" dirty="0"/>
              <a:t>GUIDANCE</a:t>
            </a:r>
          </a:p>
          <a:p>
            <a:r>
              <a:rPr lang="en-US" dirty="0"/>
              <a:t>The refund policy must be pro rata or more advantageous to VA students than pro rata</a:t>
            </a:r>
          </a:p>
          <a:p>
            <a:r>
              <a:rPr lang="en-US" dirty="0"/>
              <a:t>Must be pro rata to the very end</a:t>
            </a:r>
          </a:p>
          <a:p>
            <a:r>
              <a:rPr lang="en-US" dirty="0"/>
              <a:t>Example:  Student drops out after completing 75% of the course; the school must refund 25% of the tuition to the student</a:t>
            </a:r>
          </a:p>
          <a:p>
            <a:r>
              <a:rPr lang="en-US" dirty="0"/>
              <a:t>An accredited school could have a nonaccredited program to which the pro rata refund rule would apply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61</a:t>
            </a:fld>
            <a:endParaRPr lang="en-US" altLang="en-US" dirty="0">
              <a:solidFill>
                <a:prstClr val="black"/>
              </a:solidFill>
            </a:endParaRPr>
          </a:p>
        </p:txBody>
      </p:sp>
    </p:spTree>
    <p:extLst>
      <p:ext uri="{BB962C8B-B14F-4D97-AF65-F5344CB8AC3E}">
        <p14:creationId xmlns:p14="http://schemas.microsoft.com/office/powerpoint/2010/main" val="3535067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 furnish a copy of the course outline, school policies, and similar material.</a:t>
            </a:r>
          </a:p>
          <a:p>
            <a:endParaRPr lang="en-US" dirty="0"/>
          </a:p>
          <a:p>
            <a:r>
              <a:rPr lang="en-US" dirty="0"/>
              <a:t>Failure to adhere to enrollment limitations.</a:t>
            </a:r>
          </a:p>
          <a:p>
            <a:endParaRPr lang="en-US" dirty="0"/>
          </a:p>
          <a:p>
            <a:r>
              <a:rPr lang="en-US" dirty="0"/>
              <a:t>Failure to make required refunds of tuition and fees, or charging tuition and fees in excess of those approved.</a:t>
            </a:r>
          </a:p>
          <a:p>
            <a:endParaRPr lang="en-US" dirty="0"/>
          </a:p>
          <a:p>
            <a:r>
              <a:rPr lang="en-US" dirty="0"/>
              <a:t>Are all specific types of discrepancies that require referral to the SAA. </a:t>
            </a:r>
          </a:p>
          <a:p>
            <a:endParaRPr lang="en-US" dirty="0"/>
          </a:p>
          <a:p>
            <a:r>
              <a:rPr lang="en-US" dirty="0"/>
              <a:t>If VA conducts the survey and identifies this issue, the surveyor will refer this issue to the SAA.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62</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63</a:t>
            </a:fld>
            <a:endParaRPr lang="en-US" dirty="0"/>
          </a:p>
        </p:txBody>
      </p:sp>
    </p:spTree>
    <p:extLst>
      <p:ext uri="{BB962C8B-B14F-4D97-AF65-F5344CB8AC3E}">
        <p14:creationId xmlns:p14="http://schemas.microsoft.com/office/powerpoint/2010/main" val="2757612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Déjà Vu?</a:t>
            </a:r>
          </a:p>
          <a:p>
            <a:r>
              <a:rPr lang="en-US" dirty="0"/>
              <a:t>We will review to ensure you corrected and did not repeat any discrepancy found during the prior survey – other than an occasional clerical error</a:t>
            </a:r>
          </a:p>
          <a:p>
            <a:r>
              <a:rPr lang="en-US" dirty="0"/>
              <a:t>    (38 CFR §21.4210(d))</a:t>
            </a:r>
          </a:p>
          <a:p>
            <a:endParaRPr lang="en-US" dirty="0"/>
          </a:p>
          <a:p>
            <a:r>
              <a:rPr lang="en-US" b="1" u="sng" dirty="0"/>
              <a:t>GUIDANCE</a:t>
            </a:r>
          </a:p>
          <a:p>
            <a:r>
              <a:rPr lang="en-US" dirty="0"/>
              <a:t>Implement procedures or mechanisms after a survey to ensure you do not repeat any discrepancies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64</a:t>
            </a:fld>
            <a:endParaRPr lang="en-US" altLang="en-US" dirty="0">
              <a:solidFill>
                <a:prstClr val="black"/>
              </a:solidFill>
            </a:endParaRPr>
          </a:p>
        </p:txBody>
      </p:sp>
    </p:spTree>
    <p:extLst>
      <p:ext uri="{BB962C8B-B14F-4D97-AF65-F5344CB8AC3E}">
        <p14:creationId xmlns:p14="http://schemas.microsoft.com/office/powerpoint/2010/main" val="1884421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b="1" dirty="0">
                <a:solidFill>
                  <a:prstClr val="black"/>
                </a:solidFill>
                <a:ea typeface="ＭＳ Ｐゴシック" pitchFamily="34" charset="-128"/>
              </a:rPr>
              <a:t>§21.4210 </a:t>
            </a:r>
            <a:r>
              <a:rPr lang="en-US" dirty="0">
                <a:solidFill>
                  <a:prstClr val="black"/>
                </a:solidFill>
                <a:ea typeface="ＭＳ Ｐゴシック" pitchFamily="34" charset="-128"/>
              </a:rPr>
              <a:t>(d) (C) </a:t>
            </a:r>
          </a:p>
          <a:p>
            <a:pPr defTabSz="465887" eaLnBrk="0" fontAlgn="base" hangingPunct="0">
              <a:spcBef>
                <a:spcPct val="30000"/>
              </a:spcBef>
              <a:spcAft>
                <a:spcPct val="0"/>
              </a:spcAft>
              <a:defRPr/>
            </a:pPr>
            <a:r>
              <a:rPr lang="en-US" dirty="0">
                <a:solidFill>
                  <a:prstClr val="black"/>
                </a:solidFill>
                <a:ea typeface="ＭＳ Ｐゴシック" pitchFamily="34" charset="-128"/>
              </a:rPr>
              <a:t>Submission of improper or incorrect reports in such number, manner, or period of time as to indicate negligence on its part, including failure to maintain an adequate reporting or recordkeeping system.</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65</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Advertising </a:t>
            </a:r>
          </a:p>
          <a:p>
            <a:r>
              <a:rPr lang="en-US" dirty="0"/>
              <a:t>Advertising must not leave a false, misleading, or exaggerated impressions</a:t>
            </a:r>
            <a:r>
              <a:rPr lang="en-US" baseline="0" dirty="0"/>
              <a:t> </a:t>
            </a:r>
          </a:p>
          <a:p>
            <a:endParaRPr lang="en-US" baseline="0" dirty="0"/>
          </a:p>
          <a:p>
            <a:r>
              <a:rPr lang="en-US" b="1" u="sng" baseline="0" dirty="0"/>
              <a:t>Example #1</a:t>
            </a:r>
            <a:endParaRPr lang="en-US" baseline="0" dirty="0"/>
          </a:p>
          <a:p>
            <a:r>
              <a:rPr lang="en-US" baseline="0" dirty="0"/>
              <a:t>Regarding occupational opportunities for its graduates, an example would be testimonials from graduates that convey the impression that typical students obtain jobs or high earnings, but the testimonials are fictitious or represent only a small percentage of students.</a:t>
            </a:r>
          </a:p>
          <a:p>
            <a:endParaRPr lang="en-US" baseline="0" dirty="0"/>
          </a:p>
          <a:p>
            <a:r>
              <a:rPr lang="en-US" b="1" u="sng" dirty="0"/>
              <a:t>Sales or Enrollment</a:t>
            </a:r>
          </a:p>
          <a:p>
            <a:r>
              <a:rPr lang="en-US" dirty="0"/>
              <a:t>Sales or enrollment practices can be more subtly deceptive or misleading, mainly because statements may not be documented, and cannot be as easily reviewed as advertisements. </a:t>
            </a:r>
          </a:p>
          <a:p>
            <a:endParaRPr lang="en-US" dirty="0"/>
          </a:p>
          <a:p>
            <a:r>
              <a:rPr lang="en-US" b="1" u="sng" dirty="0"/>
              <a:t>Example #2</a:t>
            </a:r>
          </a:p>
          <a:p>
            <a:r>
              <a:rPr lang="en-US" dirty="0"/>
              <a:t>Once</a:t>
            </a:r>
            <a:r>
              <a:rPr lang="en-US" baseline="0" dirty="0"/>
              <a:t> example that we see is when a</a:t>
            </a:r>
            <a:r>
              <a:rPr lang="en-US" dirty="0"/>
              <a:t>dvertising indicates that VA has approved the training/facility.</a:t>
            </a:r>
          </a:p>
          <a:p>
            <a:endParaRPr lang="en-US" dirty="0"/>
          </a:p>
          <a:p>
            <a:r>
              <a:rPr lang="en-US" dirty="0"/>
              <a:t>Question:  Who is the approving authority</a:t>
            </a:r>
            <a:r>
              <a:rPr lang="en-US" baseline="0" dirty="0"/>
              <a:t>?  </a:t>
            </a:r>
            <a:endParaRPr lang="en-US" dirty="0"/>
          </a:p>
          <a:p>
            <a:endParaRPr lang="en-US" dirty="0"/>
          </a:p>
          <a:p>
            <a:r>
              <a:rPr lang="en-US" dirty="0"/>
              <a:t>Answer</a:t>
            </a:r>
            <a:r>
              <a:rPr lang="en-US" baseline="0" dirty="0"/>
              <a:t>:  </a:t>
            </a:r>
            <a:r>
              <a:rPr lang="en-US" dirty="0"/>
              <a:t>State Approving Agency </a:t>
            </a:r>
          </a:p>
          <a:p>
            <a:endParaRPr lang="en-US" dirty="0"/>
          </a:p>
          <a:p>
            <a:r>
              <a:rPr lang="en-US" b="1" u="sng" dirty="0"/>
              <a:t>Advertising, Sales, or Enrollment by Omission </a:t>
            </a:r>
          </a:p>
          <a:p>
            <a:r>
              <a:rPr lang="en-US" dirty="0"/>
              <a:t>Advertisements, sales or enrollment practices can be erroneous, deceptive or misleading by omission as well as by actual statement or intimation. Such omissions include the failure to disclose any material fact concerning the school or its instruction which may reasonably affect the student's decision to enroll. </a:t>
            </a:r>
          </a:p>
          <a:p>
            <a:endParaRPr lang="en-US" dirty="0"/>
          </a:p>
          <a:p>
            <a:r>
              <a:rPr lang="en-US" b="1" u="sng" dirty="0"/>
              <a:t>Example #3</a:t>
            </a:r>
          </a:p>
          <a:p>
            <a:r>
              <a:rPr lang="en-US" dirty="0"/>
              <a:t>An</a:t>
            </a:r>
            <a:r>
              <a:rPr lang="en-US" baseline="0" dirty="0"/>
              <a:t> example would be if a </a:t>
            </a:r>
            <a:r>
              <a:rPr lang="en-US" dirty="0"/>
              <a:t>school indicates that its courses are creditable toward a degree, when, in fact, the transfer of credit is severely limited.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66</a:t>
            </a:fld>
            <a:endParaRPr lang="en-US" altLang="en-US" dirty="0">
              <a:solidFill>
                <a:prstClr val="black"/>
              </a:solidFill>
            </a:endParaRPr>
          </a:p>
        </p:txBody>
      </p:sp>
    </p:spTree>
    <p:extLst>
      <p:ext uri="{BB962C8B-B14F-4D97-AF65-F5344CB8AC3E}">
        <p14:creationId xmlns:p14="http://schemas.microsoft.com/office/powerpoint/2010/main" val="271642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Compliance surveys are conducted in order to ensure that schools and training establishments, and their approved courses, are in compliance with all applicable provisions of the laws administered by VA. Compliance surveys are, however, not the only means to this end. They should be regarded as part of a spectrum of VA activities which includes review of approval information and liaison with schools, training establishments, and SAAs. The purpose of all these activities is to prevent deficiencies and violations, as well as to identify and correct them when they are found.  </a:t>
            </a:r>
          </a:p>
          <a:p>
            <a:endParaRPr lang="en-US" dirty="0"/>
          </a:p>
          <a:p>
            <a:r>
              <a:rPr lang="en-US" dirty="0"/>
              <a:t>Maintain the integrity</a:t>
            </a:r>
            <a:r>
              <a:rPr lang="en-US" baseline="0" dirty="0"/>
              <a:t> of G.I. Bill benefits.  </a:t>
            </a:r>
            <a:endParaRPr lang="en-US" dirty="0"/>
          </a:p>
          <a:p>
            <a:endParaRPr lang="en-US" dirty="0"/>
          </a:p>
        </p:txBody>
      </p:sp>
      <p:sp>
        <p:nvSpPr>
          <p:cNvPr id="4" name="Slide Number Placeholder 3"/>
          <p:cNvSpPr>
            <a:spLocks noGrp="1"/>
          </p:cNvSpPr>
          <p:nvPr>
            <p:ph type="sldNum" sz="quarter" idx="10"/>
          </p:nvPr>
        </p:nvSpPr>
        <p:spPr/>
        <p:txBody>
          <a:bodyPr/>
          <a:lstStyle/>
          <a:p>
            <a:fld id="{7DE02615-B5EC-45E8-9D56-46B81AB3CF35}" type="slidenum">
              <a:rPr lang="en-US" smtClean="0"/>
              <a:t>6</a:t>
            </a:fld>
            <a:endParaRPr lang="en-US" dirty="0"/>
          </a:p>
        </p:txBody>
      </p:sp>
    </p:spTree>
    <p:extLst>
      <p:ext uri="{BB962C8B-B14F-4D97-AF65-F5344CB8AC3E}">
        <p14:creationId xmlns:p14="http://schemas.microsoft.com/office/powerpoint/2010/main" val="1473882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67</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endParaRPr lang="en-US" dirty="0"/>
          </a:p>
          <a:p>
            <a:r>
              <a:rPr lang="en-US" dirty="0"/>
              <a:t>Are your programs approved for independent study?</a:t>
            </a:r>
            <a:r>
              <a:rPr lang="en-US" baseline="0" dirty="0"/>
              <a:t>  </a:t>
            </a:r>
            <a:r>
              <a:rPr lang="en-US" dirty="0"/>
              <a:t>(38 CFR §21.4267) </a:t>
            </a:r>
          </a:p>
          <a:p>
            <a:endParaRPr lang="en-US" dirty="0"/>
          </a:p>
          <a:p>
            <a:r>
              <a:rPr lang="en-US" dirty="0"/>
              <a:t>The definitions for distance learning and independent study have been redefined.  Previously, the terms were interchangeable.  That is no longer the case. </a:t>
            </a:r>
          </a:p>
          <a:p>
            <a:endParaRPr lang="en-US" dirty="0"/>
          </a:p>
          <a:p>
            <a:r>
              <a:rPr lang="en-US" dirty="0"/>
              <a:t>Difference between Independent Study and Distance Learning</a:t>
            </a:r>
          </a:p>
          <a:p>
            <a:endParaRPr lang="en-US" dirty="0"/>
          </a:p>
          <a:p>
            <a:r>
              <a:rPr lang="en-US" dirty="0"/>
              <a:t>Independent Study – education that is tailored to fit the interests of a specific student, which occurs outside the traditional “classroom/laboratory setting”, and is carried out under the direct supervision of a trainer. Independent Study can be offered via in-residence or distance learning.</a:t>
            </a:r>
          </a:p>
          <a:p>
            <a:endParaRPr lang="en-US" dirty="0"/>
          </a:p>
          <a:p>
            <a:r>
              <a:rPr lang="en-US" dirty="0"/>
              <a:t>Distance Learning – training which uses one or more technologies to deliver instruction to students who are separated from the instructor and to support regular and substantive interaction between the students and the instructor, synchronously or asynchronously.</a:t>
            </a:r>
          </a:p>
          <a:p>
            <a:r>
              <a:rPr lang="en-US" dirty="0"/>
              <a:t>For the purpose of distance learning, technologies include:</a:t>
            </a:r>
          </a:p>
          <a:p>
            <a:r>
              <a:rPr lang="en-US" dirty="0"/>
              <a:t>o Web-based training</a:t>
            </a:r>
          </a:p>
          <a:p>
            <a:r>
              <a:rPr lang="en-US" dirty="0"/>
              <a:t>o One-way and two-way transmissions through open broadcast, closed circuit, cable, microwave, broadband lines, fiber optics, satellite, or wireless communications devices;</a:t>
            </a:r>
          </a:p>
          <a:p>
            <a:r>
              <a:rPr lang="en-US" dirty="0"/>
              <a:t>o Audio conferencing</a:t>
            </a:r>
          </a:p>
          <a:p>
            <a:r>
              <a:rPr lang="en-US" dirty="0"/>
              <a:t>NOTE: If a course only utilizes training through the technologies outlined above, the course must be certified as distance training.</a:t>
            </a:r>
          </a:p>
          <a:p>
            <a:endParaRPr lang="en-US" dirty="0"/>
          </a:p>
          <a:p>
            <a:r>
              <a:rPr lang="en-US" dirty="0"/>
              <a:t>“For VA, closed circuit courses (which includes internet-based broadcast that are only viewable at the training location – so it does not necessarily have to be “television” – but it does not include streaming classes that can be viewed anywhere) is considered in-residence.  This is a carve out of the generalized definition of “distance learning”.  In other words, VA regulations regarding closed-circuit supersedes the Department of Education generalize definition of distance learning and includes an exception of training through closed-circuit broadcast.”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68</a:t>
            </a:fld>
            <a:endParaRPr lang="en-US" altLang="en-US" dirty="0">
              <a:solidFill>
                <a:prstClr val="black"/>
              </a:solidFill>
            </a:endParaRPr>
          </a:p>
        </p:txBody>
      </p:sp>
    </p:spTree>
    <p:extLst>
      <p:ext uri="{BB962C8B-B14F-4D97-AF65-F5344CB8AC3E}">
        <p14:creationId xmlns:p14="http://schemas.microsoft.com/office/powerpoint/2010/main" val="37202415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dirty="0">
                <a:solidFill>
                  <a:prstClr val="black"/>
                </a:solidFill>
                <a:ea typeface="ＭＳ Ｐゴシック" pitchFamily="34" charset="-128"/>
              </a:rPr>
              <a:t>§21.4267   Approval of independent study.</a:t>
            </a:r>
          </a:p>
          <a:p>
            <a:pPr defTabSz="465887" eaLnBrk="0" fontAlgn="base" hangingPunct="0">
              <a:spcBef>
                <a:spcPct val="30000"/>
              </a:spcBef>
              <a:spcAft>
                <a:spcPct val="0"/>
              </a:spcAft>
              <a:defRPr/>
            </a:pPr>
            <a:r>
              <a:rPr lang="en-US" dirty="0">
                <a:solidFill>
                  <a:prstClr val="black"/>
                </a:solidFill>
                <a:ea typeface="ＭＳ Ｐゴシック" pitchFamily="34" charset="-128"/>
              </a:rPr>
              <a:t>(f) Course approval. A State approving agency may approve a course offered by independent study or a combination of independent study and resident training only if the course—</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Referral to SAA-</a:t>
            </a:r>
          </a:p>
          <a:p>
            <a:pPr defTabSz="465887" eaLnBrk="0" fontAlgn="base" hangingPunct="0">
              <a:spcBef>
                <a:spcPct val="30000"/>
              </a:spcBef>
              <a:spcAft>
                <a:spcPct val="0"/>
              </a:spcAft>
              <a:defRPr/>
            </a:pPr>
            <a:r>
              <a:rPr lang="en-US" dirty="0">
                <a:solidFill>
                  <a:prstClr val="black"/>
                </a:solidFill>
                <a:ea typeface="ＭＳ Ｐゴシック" pitchFamily="34" charset="-128"/>
              </a:rPr>
              <a:t>Nonaccredited NCD courses offered by independent study programs. </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69</a:t>
            </a:fld>
            <a:endParaRPr lang="en-US" altLang="en-US" dirty="0">
              <a:solidFill>
                <a:prstClr val="black"/>
              </a:solidFill>
            </a:endParaRPr>
          </a:p>
        </p:txBody>
      </p:sp>
    </p:spTree>
    <p:extLst>
      <p:ext uri="{BB962C8B-B14F-4D97-AF65-F5344CB8AC3E}">
        <p14:creationId xmlns:p14="http://schemas.microsoft.com/office/powerpoint/2010/main" val="2987363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b="1" u="sng" dirty="0">
                <a:solidFill>
                  <a:prstClr val="black"/>
                </a:solidFill>
                <a:ea typeface="ＭＳ Ｐゴシック" pitchFamily="34" charset="-128"/>
              </a:rPr>
              <a:t>Compliance Survey Standards</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Are the reporting fees being appropriately maintained/spent?</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Since August 1, 2011, VA has required all reporting fees to be used exclusively in support of school efforts to certify the enrollment of their VA students.  The restriction allowed those funds to also be used for school certifying officials to attend VA and other VA specific training conferences.</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Section 304 specified additional requirements if the school has over 100+ Veteran Students.</a:t>
            </a:r>
          </a:p>
          <a:p>
            <a:pPr marL="171450" indent="-171450"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Confirmation that the Annual Reporting Fee was not merged with any other funds at the school.  </a:t>
            </a:r>
          </a:p>
          <a:p>
            <a:pPr marL="171450" indent="-171450"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The ways the school specifically used the funds.  </a:t>
            </a:r>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70</a:t>
            </a:fld>
            <a:endParaRPr lang="en-US" altLang="en-US" dirty="0">
              <a:solidFill>
                <a:prstClr val="black"/>
              </a:solidFill>
            </a:endParaRPr>
          </a:p>
        </p:txBody>
      </p:sp>
    </p:spTree>
    <p:extLst>
      <p:ext uri="{BB962C8B-B14F-4D97-AF65-F5344CB8AC3E}">
        <p14:creationId xmlns:p14="http://schemas.microsoft.com/office/powerpoint/2010/main" val="1692032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u="sng" dirty="0">
                <a:solidFill>
                  <a:prstClr val="black"/>
                </a:solidFill>
                <a:ea typeface="ＭＳ Ｐゴシック" pitchFamily="34" charset="-128"/>
              </a:rPr>
              <a:t>Another Example – priority enrollment.  </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Section 303 of the Colmery Act requires VA to publicly report whether or not a school offers priority enrollment to Veteran and servicemember students. </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“Priority enrollment” for the purposes of fulfilling this provision is a policy allowing a Veteran or servicemember student to register for classes earlier than other students.  It does not mean Veterans or servicemembers need to be allowed to register before all other students. </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Priority enrollment will be verified via Compliance Survey.</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5F56D1-F5C7-46F8-A2EE-37F727BC3061}"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8605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Reporting graduation/program completion information </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VA letter dated 06/12/2018</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5F56D1-F5C7-46F8-A2EE-37F727BC3061}"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8813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b="1" u="sng" dirty="0">
                <a:solidFill>
                  <a:prstClr val="black"/>
                </a:solidFill>
                <a:ea typeface="ＭＳ Ｐゴシック" pitchFamily="34" charset="-128"/>
              </a:rPr>
              <a:t>GI BILL ® TRADEMARK</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r>
              <a:rPr lang="en-US" dirty="0"/>
              <a:t>Authorized users may use the registered trademark ‘‘GI Bill’’ in print, electronic, radio, digital, or other media as established by the terms of use. The trademark symbol ‘‘®’’ should be placed at the upper right corner of the trademarked phrase in the most prominent place at first usage; such as the title of a brochure, form, or the very top of a Web page and the following trademark attribution notice must be prominently visible: ‘‘GI Bill® is a registered trademark of the U.S. Department of Veterans Affairs (VA). </a:t>
            </a:r>
          </a:p>
          <a:p>
            <a:pPr marL="0" marR="0">
              <a:spcBef>
                <a:spcPts val="0"/>
              </a:spcBef>
              <a:spcAft>
                <a:spcPts val="0"/>
              </a:spcAft>
            </a:pPr>
            <a:endParaRPr lang="en-US" sz="105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05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05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5F56D1-F5C7-46F8-A2EE-37F727BC3061}"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697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Effective August 1, 2019, the State approving agency shall disapprove a course of education provided by an educational institution that has in effect a policy that is inconsistent with Sections 103 and 104:</a:t>
            </a:r>
          </a:p>
          <a:p>
            <a:endParaRPr lang="en-US" dirty="0"/>
          </a:p>
          <a:p>
            <a:r>
              <a:rPr lang="en-US" dirty="0"/>
              <a:t>Your policy must permit any covered individual to attend or participate in the course of education for a period of time without imposing a penalty.  </a:t>
            </a:r>
          </a:p>
          <a:p>
            <a:endParaRPr lang="en-US" dirty="0"/>
          </a:p>
          <a:p>
            <a:r>
              <a:rPr lang="en-US" dirty="0"/>
              <a:t>The period of time begins on the date the individual provides the school a certificate of eligibility (or alternative eligibility documentation) and ends on the earlier of the following dates:</a:t>
            </a:r>
          </a:p>
          <a:p>
            <a:endParaRPr lang="en-US" dirty="0"/>
          </a:p>
          <a:p>
            <a:r>
              <a:rPr lang="en-US" dirty="0"/>
              <a:t>1.	The date on which payment from VA is made to the institution.</a:t>
            </a:r>
          </a:p>
          <a:p>
            <a:r>
              <a:rPr lang="en-US" dirty="0"/>
              <a:t>2.	90 days after the date the institution certified tuition and fees following the receipt of the certificate of eligibility.</a:t>
            </a:r>
          </a:p>
        </p:txBody>
      </p:sp>
      <p:sp>
        <p:nvSpPr>
          <p:cNvPr id="4" name="Slide Number Placeholder 3"/>
          <p:cNvSpPr>
            <a:spLocks noGrp="1"/>
          </p:cNvSpPr>
          <p:nvPr>
            <p:ph type="sldNum" sz="quarter" idx="5"/>
          </p:nvPr>
        </p:nvSpPr>
        <p:spPr/>
        <p:txBody>
          <a:bodyPr/>
          <a:lstStyle/>
          <a:p>
            <a:fld id="{7DE02615-B5EC-45E8-9D56-46B81AB3CF35}" type="slidenum">
              <a:rPr lang="en-US" smtClean="0"/>
              <a:t>74</a:t>
            </a:fld>
            <a:endParaRPr lang="en-US" dirty="0"/>
          </a:p>
        </p:txBody>
      </p:sp>
    </p:spTree>
    <p:extLst>
      <p:ext uri="{BB962C8B-B14F-4D97-AF65-F5344CB8AC3E}">
        <p14:creationId xmlns:p14="http://schemas.microsoft.com/office/powerpoint/2010/main" val="4187439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75</a:t>
            </a:fld>
            <a:endParaRPr lang="en-US" dirty="0"/>
          </a:p>
        </p:txBody>
      </p:sp>
    </p:spTree>
    <p:extLst>
      <p:ext uri="{BB962C8B-B14F-4D97-AF65-F5344CB8AC3E}">
        <p14:creationId xmlns:p14="http://schemas.microsoft.com/office/powerpoint/2010/main" val="1305301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Exit Briefing</a:t>
            </a:r>
          </a:p>
          <a:p>
            <a:r>
              <a:rPr lang="en-US" dirty="0"/>
              <a:t>Upon completion of the on-site survey, the surveyor will conduct an exit briefing with the Certifying Official.  As a SCO, the exit interview can be a used as a helpful tool for you.  Frequently, exit interviews will include other school officials.  </a:t>
            </a:r>
          </a:p>
          <a:p>
            <a:endParaRPr lang="en-US" dirty="0"/>
          </a:p>
          <a:p>
            <a:r>
              <a:rPr lang="en-US" dirty="0"/>
              <a:t>Results of the survey are discussed:</a:t>
            </a:r>
          </a:p>
          <a:p>
            <a:endParaRPr lang="en-US" dirty="0"/>
          </a:p>
          <a:p>
            <a:r>
              <a:rPr lang="en-US" dirty="0"/>
              <a:t>Payment Issues</a:t>
            </a:r>
          </a:p>
          <a:p>
            <a:r>
              <a:rPr lang="en-US" dirty="0"/>
              <a:t>	Corrective award action will be referred to the RPO </a:t>
            </a:r>
          </a:p>
          <a:p>
            <a:r>
              <a:rPr lang="en-US" dirty="0"/>
              <a:t>	Initiated by Surveyor or School Certifying Official</a:t>
            </a:r>
          </a:p>
          <a:p>
            <a:r>
              <a:rPr lang="en-US" dirty="0"/>
              <a:t>Approval Issues</a:t>
            </a:r>
          </a:p>
          <a:p>
            <a:r>
              <a:rPr lang="en-US" dirty="0"/>
              <a:t>	State Approving Agency jurisdiction </a:t>
            </a:r>
          </a:p>
          <a:p>
            <a:r>
              <a:rPr lang="en-US" dirty="0"/>
              <a:t>	SAA will take action involving approval issues</a:t>
            </a:r>
          </a:p>
          <a:p>
            <a:pPr marL="640594" lvl="1" indent="-174708">
              <a:buFont typeface="Arial" panose="020B0604020202020204" pitchFamily="34" charset="0"/>
              <a:buChar char="•"/>
            </a:pPr>
            <a:r>
              <a:rPr lang="en-US" i="0" dirty="0"/>
              <a:t>If VA conducts the survey, approval related issues will be referred to the SAA.  If SAA conducts the survey, they will take action and/or provide information as deemed appropriate.   </a:t>
            </a:r>
          </a:p>
          <a:p>
            <a:r>
              <a:rPr lang="en-US" dirty="0"/>
              <a:t>Other Issues</a:t>
            </a:r>
          </a:p>
          <a:p>
            <a:r>
              <a:rPr lang="en-US" dirty="0"/>
              <a:t>	ELR has jurisdiction of issues involving 85/15%</a:t>
            </a:r>
          </a:p>
          <a:p>
            <a:r>
              <a:rPr lang="en-US" dirty="0"/>
              <a:t>	If WEAMS needs to be updated, the issue will be referred to ELR</a:t>
            </a:r>
          </a:p>
          <a:p>
            <a:endParaRPr lang="en-US" dirty="0"/>
          </a:p>
          <a:p>
            <a:r>
              <a:rPr lang="en-US" dirty="0"/>
              <a:t>General training and assistance will be provided</a:t>
            </a:r>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76</a:t>
            </a:fld>
            <a:endParaRPr lang="en-US" altLang="en-US" dirty="0">
              <a:solidFill>
                <a:prstClr val="black"/>
              </a:solidFill>
            </a:endParaRPr>
          </a:p>
        </p:txBody>
      </p:sp>
    </p:spTree>
    <p:extLst>
      <p:ext uri="{BB962C8B-B14F-4D97-AF65-F5344CB8AC3E}">
        <p14:creationId xmlns:p14="http://schemas.microsoft.com/office/powerpoint/2010/main" val="43003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10</a:t>
            </a:fld>
            <a:endParaRPr lang="en-US" dirty="0"/>
          </a:p>
        </p:txBody>
      </p:sp>
    </p:spTree>
    <p:extLst>
      <p:ext uri="{BB962C8B-B14F-4D97-AF65-F5344CB8AC3E}">
        <p14:creationId xmlns:p14="http://schemas.microsoft.com/office/powerpoint/2010/main" val="37055865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78</a:t>
            </a:fld>
            <a:endParaRPr lang="en-US" dirty="0"/>
          </a:p>
        </p:txBody>
      </p:sp>
    </p:spTree>
    <p:extLst>
      <p:ext uri="{BB962C8B-B14F-4D97-AF65-F5344CB8AC3E}">
        <p14:creationId xmlns:p14="http://schemas.microsoft.com/office/powerpoint/2010/main" val="2352209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Corrections to education records for errors found during Compliance Surveys are accomplished through the use of either VA-ONCE or a referral memo that is prepared by the surveyor.  </a:t>
            </a:r>
          </a:p>
          <a:p>
            <a:endParaRPr lang="en-US" dirty="0"/>
          </a:p>
          <a:p>
            <a:r>
              <a:rPr lang="en-US" b="1" u="sng" dirty="0"/>
              <a:t>Schools Using VA ONCE</a:t>
            </a:r>
          </a:p>
          <a:p>
            <a:r>
              <a:rPr lang="en-US" dirty="0"/>
              <a:t>The preferred method of submitting Compliance Survey Referrals for facilities using VA-ONCE is to request the school submit the correction through VA-ONCE.  In some situations, the issues found during the survey may be of such a detailed or complex matter, the surveyor will need to submit the referral using a compliance survey referral template. </a:t>
            </a:r>
          </a:p>
          <a:p>
            <a:endParaRPr lang="en-US" dirty="0"/>
          </a:p>
          <a:p>
            <a:r>
              <a:rPr lang="en-US" b="1" u="sng" dirty="0"/>
              <a:t>Schools That Do Not Use VA ONCE:</a:t>
            </a:r>
          </a:p>
          <a:p>
            <a:r>
              <a:rPr lang="en-US" dirty="0"/>
              <a:t>In instances where schools/institutions do not use VA-ONCE, or if the referral involves a complex issue, the surveyor should use the Compliance Survey Referral template. </a:t>
            </a: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80</a:t>
            </a:fld>
            <a:endParaRPr lang="en-US" altLang="en-US" dirty="0">
              <a:solidFill>
                <a:prstClr val="black"/>
              </a:solidFill>
            </a:endParaRPr>
          </a:p>
        </p:txBody>
      </p:sp>
    </p:spTree>
    <p:extLst>
      <p:ext uri="{BB962C8B-B14F-4D97-AF65-F5344CB8AC3E}">
        <p14:creationId xmlns:p14="http://schemas.microsoft.com/office/powerpoint/2010/main" val="873669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dirty="0">
                <a:solidFill>
                  <a:prstClr val="black"/>
                </a:solidFill>
                <a:ea typeface="ＭＳ Ｐゴシック" pitchFamily="34" charset="-128"/>
              </a:rPr>
              <a:t>All discrepancies involving approval criteria, must be reported to the State Approving Agency.  </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r>
              <a:rPr lang="en-US" dirty="0">
                <a:solidFill>
                  <a:prstClr val="black"/>
                </a:solidFill>
                <a:ea typeface="ＭＳ Ｐゴシック" pitchFamily="34" charset="-128"/>
              </a:rPr>
              <a:t>Refer the following specific types of discrepancies to the SAA (this list is not all inclusive):</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maintain adequate records of prior education or training or to give appropriate credit.</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maintain adequate records showing progress.</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Evidence that the school is not financially sound or that it is using false or misleading advertising.</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Indication that the quality of instruction is not adequate or up to standards of other similar schools.</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enforce the approved policy relating to attendance, conduct, or progress.</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follow the approved school calendar or approved attendance schedules.</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make required refunds of tuition and fees, or charging tuition and fees in excess of those approved.</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furnish a copy of the course outline, school policies, and similar material.</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give certificates indicating satisfactory completion of a course.</a:t>
            </a:r>
          </a:p>
          <a:p>
            <a:pPr marL="174708" indent="-174708" defTabSz="465887" eaLnBrk="0" fontAlgn="base" hangingPunct="0">
              <a:spcBef>
                <a:spcPct val="30000"/>
              </a:spcBef>
              <a:spcAft>
                <a:spcPct val="0"/>
              </a:spcAft>
              <a:buFont typeface="Arial" panose="020B0604020202020204" pitchFamily="34" charset="0"/>
              <a:buChar char="•"/>
              <a:defRPr/>
            </a:pPr>
            <a:endParaRPr lang="en-US" dirty="0">
              <a:solidFill>
                <a:prstClr val="black"/>
              </a:solidFill>
              <a:ea typeface="ＭＳ Ｐゴシック" pitchFamily="34" charset="-128"/>
            </a:endParaRPr>
          </a:p>
          <a:p>
            <a:pPr marL="174708" indent="-174708" defTabSz="465887" eaLnBrk="0" fontAlgn="base" hangingPunct="0">
              <a:spcBef>
                <a:spcPct val="30000"/>
              </a:spcBef>
              <a:spcAft>
                <a:spcPct val="0"/>
              </a:spcAft>
              <a:buFont typeface="Arial" panose="020B0604020202020204" pitchFamily="34" charset="0"/>
              <a:buChar char="•"/>
              <a:defRPr/>
            </a:pPr>
            <a:r>
              <a:rPr lang="en-US" dirty="0">
                <a:solidFill>
                  <a:prstClr val="black"/>
                </a:solidFill>
                <a:ea typeface="ＭＳ Ｐゴシック" pitchFamily="34" charset="-128"/>
              </a:rPr>
              <a:t>Failure to adhere to enrollment limitations.</a:t>
            </a: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a:p>
            <a:pPr defTabSz="465887" eaLnBrk="0" fontAlgn="base" hangingPunct="0">
              <a:spcBef>
                <a:spcPct val="30000"/>
              </a:spcBef>
              <a:spcAft>
                <a:spcPct val="0"/>
              </a:spcAft>
              <a:defRPr/>
            </a:pPr>
            <a:endParaRPr lang="en-US" dirty="0">
              <a:solidFill>
                <a:prstClr val="black"/>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84</a:t>
            </a:fld>
            <a:endParaRPr lang="en-US" altLang="en-US" dirty="0">
              <a:solidFill>
                <a:prstClr val="black"/>
              </a:solidFill>
            </a:endParaRPr>
          </a:p>
        </p:txBody>
      </p:sp>
    </p:spTree>
    <p:extLst>
      <p:ext uri="{BB962C8B-B14F-4D97-AF65-F5344CB8AC3E}">
        <p14:creationId xmlns:p14="http://schemas.microsoft.com/office/powerpoint/2010/main" val="27907019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85</a:t>
            </a:fld>
            <a:endParaRPr lang="en-US" dirty="0"/>
          </a:p>
        </p:txBody>
      </p:sp>
    </p:spTree>
    <p:extLst>
      <p:ext uri="{BB962C8B-B14F-4D97-AF65-F5344CB8AC3E}">
        <p14:creationId xmlns:p14="http://schemas.microsoft.com/office/powerpoint/2010/main" val="3685446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CORRESPONDENCE TO THE FACILITY. Correspondence to the school or training facility is always required to provide feedback as to the outcome of the Compliance Survey and confirm the discrepancies identified and any corrective action as necessary.  The letter will typically be addressed to the school leadership with a courtesy copy to the School Certifying Official.  </a:t>
            </a:r>
          </a:p>
          <a:p>
            <a:endParaRPr lang="en-US" baseline="0" dirty="0"/>
          </a:p>
          <a:p>
            <a:endParaRPr lang="en-US" baseline="0" dirty="0"/>
          </a:p>
          <a:p>
            <a:r>
              <a:rPr lang="en-US" baseline="0" dirty="0"/>
              <a:t>Many certifying officials find these letters to be a very helpful tool.  For example, if the probable cause of the discrepancy was outside the Certifying Official’s control, the surveyor can provide the details in the letter.</a:t>
            </a:r>
          </a:p>
          <a:p>
            <a:endParaRPr lang="en-US" baseline="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45F56D1-F5C7-46F8-A2EE-37F727BC3061}" type="slidenum">
              <a:rPr lang="en-US" altLang="en-US" smtClean="0">
                <a:solidFill>
                  <a:prstClr val="black"/>
                </a:solidFill>
              </a:rPr>
              <a:pPr>
                <a:defRPr/>
              </a:pPr>
              <a:t>86</a:t>
            </a:fld>
            <a:endParaRPr lang="en-US" altLang="en-US" dirty="0">
              <a:solidFill>
                <a:prstClr val="black"/>
              </a:solidFill>
            </a:endParaRPr>
          </a:p>
        </p:txBody>
      </p:sp>
    </p:spTree>
    <p:extLst>
      <p:ext uri="{BB962C8B-B14F-4D97-AF65-F5344CB8AC3E}">
        <p14:creationId xmlns:p14="http://schemas.microsoft.com/office/powerpoint/2010/main" val="4833431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Summary.]</a:t>
            </a:r>
          </a:p>
          <a:p>
            <a:r>
              <a:rPr lang="en-US" i="1" dirty="0"/>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three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5 min (By the end of this section, you will be at 60min of 60min)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 summary.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87</a:t>
            </a:fld>
            <a:endParaRPr lang="en-US" dirty="0"/>
          </a:p>
        </p:txBody>
      </p:sp>
    </p:spTree>
    <p:extLst>
      <p:ext uri="{BB962C8B-B14F-4D97-AF65-F5344CB8AC3E}">
        <p14:creationId xmlns:p14="http://schemas.microsoft.com/office/powerpoint/2010/main" val="32851107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Q&amp;A.]</a:t>
            </a:r>
          </a:p>
          <a:p>
            <a:r>
              <a:rPr lang="en-US" i="1" dirty="0"/>
              <a:t>Pacing: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Open the floor for any final questions. If you are available after the presentation, let participants know you are around to speak with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Thank you for being with me to learn about </a:t>
            </a:r>
            <a:r>
              <a:rPr lang="en-US" sz="1200" kern="1200" dirty="0">
                <a:solidFill>
                  <a:schemeClr val="tx1"/>
                </a:solidFill>
                <a:effectLst/>
                <a:latin typeface="+mn-lt"/>
                <a:ea typeface="+mn-ea"/>
                <a:cs typeface="+mn-cs"/>
              </a:rPr>
              <a:t>Compliance Surveys</a:t>
            </a:r>
            <a:r>
              <a:rPr lang="en-US" dirty="0"/>
              <a:t>. Enjoy the rest of the conference.]</a:t>
            </a:r>
          </a:p>
        </p:txBody>
      </p:sp>
      <p:sp>
        <p:nvSpPr>
          <p:cNvPr id="4" name="Slide Number Placeholder 3"/>
          <p:cNvSpPr>
            <a:spLocks noGrp="1"/>
          </p:cNvSpPr>
          <p:nvPr>
            <p:ph type="sldNum" sz="quarter" idx="5"/>
          </p:nvPr>
        </p:nvSpPr>
        <p:spPr/>
        <p:txBody>
          <a:bodyPr/>
          <a:lstStyle/>
          <a:p>
            <a:fld id="{0182FF49-D91B-451F-ABFC-6E54D532B2A7}" type="slidenum">
              <a:rPr lang="en-US" smtClean="0"/>
              <a:t>88</a:t>
            </a:fld>
            <a:endParaRPr lang="en-US" dirty="0"/>
          </a:p>
        </p:txBody>
      </p:sp>
    </p:spTree>
    <p:extLst>
      <p:ext uri="{BB962C8B-B14F-4D97-AF65-F5344CB8AC3E}">
        <p14:creationId xmlns:p14="http://schemas.microsoft.com/office/powerpoint/2010/main" val="25055658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B48C93-3AF9-43E4-9F86-1529D9183671}" type="slidenum">
              <a:rPr lang="en-GB" smtClean="0"/>
              <a:t>89</a:t>
            </a:fld>
            <a:endParaRPr lang="en-GB"/>
          </a:p>
        </p:txBody>
      </p:sp>
    </p:spTree>
    <p:extLst>
      <p:ext uri="{BB962C8B-B14F-4D97-AF65-F5344CB8AC3E}">
        <p14:creationId xmlns:p14="http://schemas.microsoft.com/office/powerpoint/2010/main" val="3052458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91</a:t>
            </a:fld>
            <a:endParaRPr lang="en-US" dirty="0"/>
          </a:p>
        </p:txBody>
      </p:sp>
    </p:spTree>
    <p:extLst>
      <p:ext uri="{BB962C8B-B14F-4D97-AF65-F5344CB8AC3E}">
        <p14:creationId xmlns:p14="http://schemas.microsoft.com/office/powerpoint/2010/main" val="21569202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93</a:t>
            </a:fld>
            <a:endParaRPr lang="en-US" dirty="0"/>
          </a:p>
        </p:txBody>
      </p:sp>
    </p:spTree>
    <p:extLst>
      <p:ext uri="{BB962C8B-B14F-4D97-AF65-F5344CB8AC3E}">
        <p14:creationId xmlns:p14="http://schemas.microsoft.com/office/powerpoint/2010/main" val="32171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E02615-B5EC-45E8-9D56-46B81AB3CF35}" type="slidenum">
              <a:rPr lang="en-US" smtClean="0"/>
              <a:t>11</a:t>
            </a:fld>
            <a:endParaRPr lang="en-US" dirty="0"/>
          </a:p>
        </p:txBody>
      </p:sp>
    </p:spTree>
    <p:extLst>
      <p:ext uri="{BB962C8B-B14F-4D97-AF65-F5344CB8AC3E}">
        <p14:creationId xmlns:p14="http://schemas.microsoft.com/office/powerpoint/2010/main" val="421460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14</a:t>
            </a:fld>
            <a:endParaRPr lang="en-US" dirty="0"/>
          </a:p>
        </p:txBody>
      </p:sp>
    </p:spTree>
    <p:extLst>
      <p:ext uri="{BB962C8B-B14F-4D97-AF65-F5344CB8AC3E}">
        <p14:creationId xmlns:p14="http://schemas.microsoft.com/office/powerpoint/2010/main" val="3333977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29000"/>
            <a:ext cx="9144000" cy="1343706"/>
          </a:xfrm>
        </p:spPr>
        <p:txBody>
          <a:bodyPr anchor="t"/>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524000" y="4864781"/>
            <a:ext cx="9144000" cy="697819"/>
          </a:xfrm>
          <a:prstGeom prst="rect">
            <a:avLst/>
          </a:prstGeom>
        </p:spPr>
        <p:txBody>
          <a:bodyPr>
            <a:normAutofit/>
          </a:bodyPr>
          <a:lstStyle>
            <a:lvl1pPr marL="0" indent="0" algn="ctr">
              <a:buNone/>
              <a:defRPr sz="2000">
                <a:solidFill>
                  <a:srgbClr val="1A1A1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arallelogram 6">
            <a:extLst>
              <a:ext uri="{FF2B5EF4-FFF2-40B4-BE49-F238E27FC236}">
                <a16:creationId xmlns:a16="http://schemas.microsoft.com/office/drawing/2014/main" id="{A836C3CF-8543-462A-B7FD-8D57DEB53422}"/>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872B4FCA-3236-4C8A-9E2E-D5AD70E4E67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pic>
        <p:nvPicPr>
          <p:cNvPr id="5" name="Picture 4" descr="A black sign with white text&#10;&#10;Description automatically generated">
            <a:extLst>
              <a:ext uri="{FF2B5EF4-FFF2-40B4-BE49-F238E27FC236}">
                <a16:creationId xmlns:a16="http://schemas.microsoft.com/office/drawing/2014/main" id="{6CD0F15A-5A92-4874-8893-13F2E752BE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190" y="212060"/>
            <a:ext cx="3047619" cy="3060317"/>
          </a:xfrm>
          <a:prstGeom prst="rect">
            <a:avLst/>
          </a:prstGeom>
        </p:spPr>
      </p:pic>
    </p:spTree>
    <p:extLst>
      <p:ext uri="{BB962C8B-B14F-4D97-AF65-F5344CB8AC3E}">
        <p14:creationId xmlns:p14="http://schemas.microsoft.com/office/powerpoint/2010/main" val="327176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Check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5A6C9EF-1657-4A07-985A-4E2FF4620B58}"/>
              </a:ext>
            </a:extLst>
          </p:cNvPr>
          <p:cNvSpPr>
            <a:spLocks noGrp="1"/>
          </p:cNvSpPr>
          <p:nvPr>
            <p:ph type="body" sz="quarter" idx="11"/>
          </p:nvPr>
        </p:nvSpPr>
        <p:spPr>
          <a:xfrm>
            <a:off x="495300" y="1181100"/>
            <a:ext cx="11201400" cy="1962148"/>
          </a:xfrm>
          <a:prstGeom prst="rect">
            <a:avLst/>
          </a:prstGeom>
        </p:spPr>
        <p:txBody>
          <a:bodyPr/>
          <a:lstStyle>
            <a:lvl1pPr>
              <a:defRPr sz="1800">
                <a:solidFill>
                  <a:srgbClr val="1A1A1A"/>
                </a:solidFill>
              </a:defRPr>
            </a:lvl1pPr>
            <a:lvl2pPr>
              <a:defRPr sz="1800">
                <a:solidFill>
                  <a:srgbClr val="1A1A1A"/>
                </a:solidFill>
              </a:defRPr>
            </a:lvl2pPr>
            <a:lvl3pPr>
              <a:defRPr sz="1800">
                <a:solidFill>
                  <a:srgbClr val="1A1A1A"/>
                </a:solidFill>
              </a:defRPr>
            </a:lvl3pPr>
          </a:lstStyle>
          <a:p>
            <a:pPr lvl="0"/>
            <a:r>
              <a:rPr lang="en-US" dirty="0"/>
              <a:t>Click to edit Master text styles</a:t>
            </a:r>
          </a:p>
          <a:p>
            <a:pPr lvl="1"/>
            <a:r>
              <a:rPr lang="en-US" dirty="0"/>
              <a:t>Second level</a:t>
            </a:r>
          </a:p>
          <a:p>
            <a:pPr lvl="2"/>
            <a:r>
              <a:rPr lang="en-US" dirty="0"/>
              <a:t>Third level</a:t>
            </a:r>
          </a:p>
        </p:txBody>
      </p:sp>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Knowledge Check</a:t>
            </a:r>
          </a:p>
        </p:txBody>
      </p:sp>
      <p:sp>
        <p:nvSpPr>
          <p:cNvPr id="3" name="Text Placeholder 2">
            <a:extLst>
              <a:ext uri="{FF2B5EF4-FFF2-40B4-BE49-F238E27FC236}">
                <a16:creationId xmlns:a16="http://schemas.microsoft.com/office/drawing/2014/main" id="{6471592A-0DBC-4498-A7D6-0A8D18F86CD6}"/>
              </a:ext>
            </a:extLst>
          </p:cNvPr>
          <p:cNvSpPr>
            <a:spLocks noGrp="1"/>
          </p:cNvSpPr>
          <p:nvPr>
            <p:ph type="body" sz="quarter" idx="10"/>
          </p:nvPr>
        </p:nvSpPr>
        <p:spPr>
          <a:xfrm>
            <a:off x="495300" y="3429000"/>
            <a:ext cx="11201400" cy="2857500"/>
          </a:xfrm>
          <a:prstGeom prst="rect">
            <a:avLst/>
          </a:prstGeom>
        </p:spPr>
        <p:txBody>
          <a:bodyPr/>
          <a:lstStyle>
            <a:lvl1pPr marL="285750" indent="-285750">
              <a:buSzPct val="135000"/>
              <a:buFontTx/>
              <a:buBlip>
                <a:blip r:embed="rId2"/>
              </a:buBlip>
              <a:defRPr sz="1800">
                <a:solidFill>
                  <a:srgbClr val="1A1A1A"/>
                </a:solidFill>
              </a:defRPr>
            </a:lvl1pPr>
            <a:lvl2pPr marL="742950" indent="-285750">
              <a:buSzPct val="135000"/>
              <a:buFontTx/>
              <a:buBlip>
                <a:blip r:embed="rId2"/>
              </a:buBlip>
              <a:defRPr sz="1800">
                <a:solidFill>
                  <a:srgbClr val="1A1A1A"/>
                </a:solidFill>
              </a:defRPr>
            </a:lvl2pPr>
            <a:lvl3pPr marL="1200150" indent="-285750">
              <a:buSzPct val="135000"/>
              <a:buFontTx/>
              <a:buBlip>
                <a:blip r:embed="rId2"/>
              </a:buBlip>
              <a:defRPr sz="1800">
                <a:solidFill>
                  <a:srgbClr val="1A1A1A"/>
                </a:solidFill>
              </a:defRPr>
            </a:lvl3pPr>
            <a:lvl4pPr marL="1657350" indent="-285750">
              <a:buSzPct val="135000"/>
              <a:buFontTx/>
              <a:buBlip>
                <a:blip r:embed="rId2"/>
              </a:buBlip>
              <a:defRPr sz="1800">
                <a:solidFill>
                  <a:srgbClr val="1A1A1A"/>
                </a:solidFill>
              </a:defRPr>
            </a:lvl4pPr>
            <a:lvl5pPr marL="2114550" indent="-285750">
              <a:buSzPct val="135000"/>
              <a:buFontTx/>
              <a:buBlip>
                <a:blip r:embed="rId2"/>
              </a:buBlip>
              <a:defRPr sz="1800">
                <a:solidFill>
                  <a:srgbClr val="1A1A1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7">
            <a:extLst>
              <a:ext uri="{FF2B5EF4-FFF2-40B4-BE49-F238E27FC236}">
                <a16:creationId xmlns:a16="http://schemas.microsoft.com/office/drawing/2014/main" id="{3222DC74-66E5-45FC-B717-575B0FBD044F}"/>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BDE9FDF3-4EAF-402A-A6AD-6486D2C4D0E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130070807"/>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11" name="Content Placeholder 2">
            <a:extLst>
              <a:ext uri="{FF2B5EF4-FFF2-40B4-BE49-F238E27FC236}">
                <a16:creationId xmlns:a16="http://schemas.microsoft.com/office/drawing/2014/main" id="{F368A77E-EFA6-4824-B58E-7BC598A92499}"/>
              </a:ext>
            </a:extLst>
          </p:cNvPr>
          <p:cNvSpPr>
            <a:spLocks noGrp="1"/>
          </p:cNvSpPr>
          <p:nvPr>
            <p:ph sz="half" idx="1"/>
          </p:nvPr>
        </p:nvSpPr>
        <p:spPr>
          <a:xfrm>
            <a:off x="496685" y="1181100"/>
            <a:ext cx="11200015" cy="5094211"/>
          </a:xfrm>
          <a:prstGeom prst="rect">
            <a:avLst/>
          </a:prstGeom>
        </p:spPr>
        <p:txBody>
          <a:bodyPr>
            <a:normAutofit/>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4">
            <a:extLst>
              <a:ext uri="{FF2B5EF4-FFF2-40B4-BE49-F238E27FC236}">
                <a16:creationId xmlns:a16="http://schemas.microsoft.com/office/drawing/2014/main" id="{DD266561-7C46-49FC-B34C-356F783EB07C}"/>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6" name="Rectangle 5">
            <a:extLst>
              <a:ext uri="{FF2B5EF4-FFF2-40B4-BE49-F238E27FC236}">
                <a16:creationId xmlns:a16="http://schemas.microsoft.com/office/drawing/2014/main" id="{AA1ACF93-95E4-424A-BF3D-50D44100429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73293392"/>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312" userDrawn="1">
          <p15:clr>
            <a:srgbClr val="FBAE40"/>
          </p15:clr>
        </p15:guide>
        <p15:guide id="3" pos="7368" userDrawn="1">
          <p15:clr>
            <a:srgbClr val="FBAE40"/>
          </p15:clr>
        </p15:guide>
        <p15:guide id="4" orient="horz" pos="39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Video/Dem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36DF-CA1D-45B2-9234-CBB2A70BE57C}"/>
              </a:ext>
            </a:extLst>
          </p:cNvPr>
          <p:cNvSpPr>
            <a:spLocks noGrp="1"/>
          </p:cNvSpPr>
          <p:nvPr>
            <p:ph type="title"/>
          </p:nvPr>
        </p:nvSpPr>
        <p:spPr/>
        <p:txBody>
          <a:bodyPr/>
          <a:lstStyle/>
          <a:p>
            <a:r>
              <a:rPr lang="en-US"/>
              <a:t>Click to edit Master title style</a:t>
            </a:r>
          </a:p>
        </p:txBody>
      </p:sp>
      <p:sp>
        <p:nvSpPr>
          <p:cNvPr id="6" name="Media Placeholder 5">
            <a:extLst>
              <a:ext uri="{FF2B5EF4-FFF2-40B4-BE49-F238E27FC236}">
                <a16:creationId xmlns:a16="http://schemas.microsoft.com/office/drawing/2014/main" id="{EDF4BE59-C379-46EA-B625-712F2E6603A4}"/>
              </a:ext>
            </a:extLst>
          </p:cNvPr>
          <p:cNvSpPr>
            <a:spLocks noGrp="1"/>
          </p:cNvSpPr>
          <p:nvPr>
            <p:ph type="media" sz="quarter" idx="10"/>
          </p:nvPr>
        </p:nvSpPr>
        <p:spPr>
          <a:xfrm>
            <a:off x="495300" y="1181100"/>
            <a:ext cx="11201400" cy="510540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Parallelogram 4">
            <a:extLst>
              <a:ext uri="{FF2B5EF4-FFF2-40B4-BE49-F238E27FC236}">
                <a16:creationId xmlns:a16="http://schemas.microsoft.com/office/drawing/2014/main" id="{EBE8C963-A8A1-4D79-A941-867E9BE9D948}"/>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7" name="Rectangle 6">
            <a:extLst>
              <a:ext uri="{FF2B5EF4-FFF2-40B4-BE49-F238E27FC236}">
                <a16:creationId xmlns:a16="http://schemas.microsoft.com/office/drawing/2014/main" id="{9674511E-12EE-47FC-B76A-1B3A42610E9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19853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Summary</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E1E3FD30-27A1-431C-96FC-8F08C4D73E26}"/>
              </a:ext>
            </a:extLst>
          </p:cNvPr>
          <p:cNvSpPr>
            <a:spLocks noGrp="1"/>
          </p:cNvSpPr>
          <p:nvPr>
            <p:ph type="body" sz="quarter" idx="11"/>
          </p:nvPr>
        </p:nvSpPr>
        <p:spPr>
          <a:xfrm>
            <a:off x="495300"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D74AD370-136E-4463-B7F5-48FC71969CE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F2F6B6B6-A37B-4BAC-9BFD-AE27E098447E}"/>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35896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gratulation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Congratulations</a:t>
            </a:r>
          </a:p>
        </p:txBody>
      </p:sp>
      <p:sp>
        <p:nvSpPr>
          <p:cNvPr id="3" name="Text Placeholder 2">
            <a:extLst>
              <a:ext uri="{FF2B5EF4-FFF2-40B4-BE49-F238E27FC236}">
                <a16:creationId xmlns:a16="http://schemas.microsoft.com/office/drawing/2014/main" id="{BB9DCA7A-B56E-4066-BD32-13668ECA71FA}"/>
              </a:ext>
            </a:extLst>
          </p:cNvPr>
          <p:cNvSpPr>
            <a:spLocks noGrp="1"/>
          </p:cNvSpPr>
          <p:nvPr>
            <p:ph type="body" sz="quarter" idx="10"/>
          </p:nvPr>
        </p:nvSpPr>
        <p:spPr>
          <a:xfrm>
            <a:off x="496888" y="1181100"/>
            <a:ext cx="11199812" cy="51054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7">
            <a:extLst>
              <a:ext uri="{FF2B5EF4-FFF2-40B4-BE49-F238E27FC236}">
                <a16:creationId xmlns:a16="http://schemas.microsoft.com/office/drawing/2014/main" id="{084946A5-D1B8-40C5-96AC-05ADC3E0D65E}"/>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D1695522-5EA2-4979-B9A6-0E9DD0AA2D65}"/>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810088967"/>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Resources</a:t>
            </a:r>
          </a:p>
        </p:txBody>
      </p:sp>
      <p:sp>
        <p:nvSpPr>
          <p:cNvPr id="4" name="Text Placeholder 2">
            <a:extLst>
              <a:ext uri="{FF2B5EF4-FFF2-40B4-BE49-F238E27FC236}">
                <a16:creationId xmlns:a16="http://schemas.microsoft.com/office/drawing/2014/main" id="{8DF445EF-3411-43AF-81B1-32ADE62B1698}"/>
              </a:ext>
            </a:extLst>
          </p:cNvPr>
          <p:cNvSpPr>
            <a:spLocks noGrp="1"/>
          </p:cNvSpPr>
          <p:nvPr>
            <p:ph type="body" sz="quarter" idx="10"/>
          </p:nvPr>
        </p:nvSpPr>
        <p:spPr>
          <a:xfrm>
            <a:off x="496888" y="1181100"/>
            <a:ext cx="11199812" cy="51054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arallelogram 5">
            <a:extLst>
              <a:ext uri="{FF2B5EF4-FFF2-40B4-BE49-F238E27FC236}">
                <a16:creationId xmlns:a16="http://schemas.microsoft.com/office/drawing/2014/main" id="{5EA3C601-9E0B-4B0D-9E05-56F49414489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8" name="Rectangle 7">
            <a:extLst>
              <a:ext uri="{FF2B5EF4-FFF2-40B4-BE49-F238E27FC236}">
                <a16:creationId xmlns:a16="http://schemas.microsoft.com/office/drawing/2014/main" id="{A4F0F2A3-95CB-4525-866A-4ED4E260AD41}"/>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583725486"/>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us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Parallelogram 3">
            <a:extLst>
              <a:ext uri="{FF2B5EF4-FFF2-40B4-BE49-F238E27FC236}">
                <a16:creationId xmlns:a16="http://schemas.microsoft.com/office/drawing/2014/main" id="{560B84C7-5193-449C-8492-B09B64EF86ED}"/>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5" name="Rectangle 4">
            <a:extLst>
              <a:ext uri="{FF2B5EF4-FFF2-40B4-BE49-F238E27FC236}">
                <a16:creationId xmlns:a16="http://schemas.microsoft.com/office/drawing/2014/main" id="{7E36A31D-B326-44DB-8E46-BC668A4D7AD1}"/>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48569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826F25A6-EC8A-490D-BC68-7C39C9395E1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4" name="Rectangle 3">
            <a:extLst>
              <a:ext uri="{FF2B5EF4-FFF2-40B4-BE49-F238E27FC236}">
                <a16:creationId xmlns:a16="http://schemas.microsoft.com/office/drawing/2014/main" id="{51EFA46C-5F60-4055-918E-C339E966227A}"/>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420666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295"/>
            <a:ext cx="10972800" cy="774638"/>
          </a:xfrm>
        </p:spPr>
        <p:txBody>
          <a:bodyPr>
            <a:normAutofit/>
          </a:bodyPr>
          <a:lstStyle>
            <a:lvl1pPr>
              <a:defRPr sz="2500">
                <a:solidFill>
                  <a:schemeClr val="bg1"/>
                </a:solidFill>
                <a:latin typeface="Myriad Pro"/>
              </a:defRPr>
            </a:lvl1pPr>
          </a:lstStyle>
          <a:p>
            <a:r>
              <a:rPr lang="en-US" dirty="0"/>
              <a:t>CLICK TO EDIT MASTER TITLE STYLE</a:t>
            </a:r>
          </a:p>
        </p:txBody>
      </p:sp>
      <p:sp>
        <p:nvSpPr>
          <p:cNvPr id="3" name="Content Placeholder 2"/>
          <p:cNvSpPr>
            <a:spLocks noGrp="1"/>
          </p:cNvSpPr>
          <p:nvPr>
            <p:ph idx="1"/>
          </p:nvPr>
        </p:nvSpPr>
        <p:spPr>
          <a:xfrm>
            <a:off x="609600" y="1256314"/>
            <a:ext cx="10972800" cy="4869857"/>
          </a:xfrm>
        </p:spPr>
        <p:txBody>
          <a:bodyPr/>
          <a:lstStyle>
            <a:lvl1pPr>
              <a:defRPr sz="2200">
                <a:latin typeface="Myriad Pro"/>
              </a:defRPr>
            </a:lvl1pPr>
            <a:lvl2pPr>
              <a:defRPr sz="2000">
                <a:latin typeface="Myriad Pro"/>
              </a:defRPr>
            </a:lvl2pPr>
            <a:lvl3pPr>
              <a:defRPr sz="1800">
                <a:latin typeface="Myriad Pro"/>
              </a:defRPr>
            </a:lvl3pPr>
            <a:lvl4pPr>
              <a:defRPr sz="1800">
                <a:latin typeface="Myriad Pro"/>
              </a:defRPr>
            </a:lvl4pPr>
            <a:lvl5pPr>
              <a:defRPr sz="1800">
                <a:latin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628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23323"/>
            <a:ext cx="5384800" cy="420284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23323"/>
            <a:ext cx="5384800" cy="420284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11233152" y="6249989"/>
            <a:ext cx="654049" cy="365125"/>
          </a:xfrm>
          <a:prstGeom prst="rect">
            <a:avLst/>
          </a:prstGeom>
        </p:spPr>
        <p:txBody>
          <a:bodyPr/>
          <a:lstStyle>
            <a:lvl1pPr>
              <a:defRPr/>
            </a:lvl1pPr>
          </a:lstStyle>
          <a:p>
            <a:pPr>
              <a:defRPr/>
            </a:pPr>
            <a:fld id="{5A2214FE-5931-4D4B-B131-56CFA035FD30}" type="slidenum">
              <a:rPr lang="en-US" altLang="en-US"/>
              <a:pPr>
                <a:defRPr/>
              </a:pPr>
              <a:t>‹#›</a:t>
            </a:fld>
            <a:endParaRPr lang="en-US" altLang="en-US" dirty="0"/>
          </a:p>
        </p:txBody>
      </p:sp>
    </p:spTree>
    <p:extLst>
      <p:ext uri="{BB962C8B-B14F-4D97-AF65-F5344CB8AC3E}">
        <p14:creationId xmlns:p14="http://schemas.microsoft.com/office/powerpoint/2010/main" val="223963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9806362" y="1181100"/>
            <a:ext cx="1375988" cy="5094211"/>
          </a:xfrm>
          <a:prstGeom prst="rect">
            <a:avLst/>
          </a:prstGeom>
          <a:effectLst/>
        </p:spPr>
        <p:txBody>
          <a:bodyPr/>
          <a:lstStyle/>
          <a:p>
            <a:endParaRPr lang="en-US" dirty="0"/>
          </a:p>
        </p:txBody>
      </p:sp>
      <p:sp>
        <p:nvSpPr>
          <p:cNvPr id="4" name="Text Placeholder 3">
            <a:extLst>
              <a:ext uri="{FF2B5EF4-FFF2-40B4-BE49-F238E27FC236}">
                <a16:creationId xmlns:a16="http://schemas.microsoft.com/office/drawing/2014/main" id="{C2ED8EBE-5170-413B-BE9B-D417095E7CD3}"/>
              </a:ext>
            </a:extLst>
          </p:cNvPr>
          <p:cNvSpPr>
            <a:spLocks noGrp="1"/>
          </p:cNvSpPr>
          <p:nvPr>
            <p:ph type="body" sz="quarter" idx="11"/>
          </p:nvPr>
        </p:nvSpPr>
        <p:spPr>
          <a:xfrm>
            <a:off x="500568" y="1181099"/>
            <a:ext cx="8943975" cy="5094211"/>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B39A5100-5BCC-4BB0-849A-8B1E235AFF4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2" name="Rectangle 11">
            <a:extLst>
              <a:ext uri="{FF2B5EF4-FFF2-40B4-BE49-F238E27FC236}">
                <a16:creationId xmlns:a16="http://schemas.microsoft.com/office/drawing/2014/main" id="{1BA03C82-2FBE-4E0E-BA0B-5C494344085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849744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57127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32377"/>
            <a:ext cx="5386917"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72139"/>
            <a:ext cx="5386917" cy="3706052"/>
          </a:xfrm>
        </p:spPr>
        <p:txBody>
          <a:bodyPr>
            <a:norm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732377"/>
            <a:ext cx="5389033"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372139"/>
            <a:ext cx="5389033" cy="370605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10"/>
          </p:nvPr>
        </p:nvSpPr>
        <p:spPr>
          <a:xfrm>
            <a:off x="11233152" y="6249989"/>
            <a:ext cx="654049" cy="365125"/>
          </a:xfrm>
          <a:prstGeom prst="rect">
            <a:avLst/>
          </a:prstGeom>
        </p:spPr>
        <p:txBody>
          <a:bodyPr/>
          <a:lstStyle>
            <a:lvl1pPr>
              <a:defRPr/>
            </a:lvl1pPr>
          </a:lstStyle>
          <a:p>
            <a:pPr>
              <a:defRPr/>
            </a:pPr>
            <a:fld id="{E666B7C3-38A7-4717-A4A3-F1AC03D23CC9}" type="slidenum">
              <a:rPr lang="en-US" altLang="en-US"/>
              <a:pPr>
                <a:defRPr/>
              </a:pPr>
              <a:t>‹#›</a:t>
            </a:fld>
            <a:endParaRPr lang="en-US" altLang="en-US" dirty="0"/>
          </a:p>
        </p:txBody>
      </p:sp>
    </p:spTree>
    <p:extLst>
      <p:ext uri="{BB962C8B-B14F-4D97-AF65-F5344CB8AC3E}">
        <p14:creationId xmlns:p14="http://schemas.microsoft.com/office/powerpoint/2010/main" val="171379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02330-5C94-4B99-AD99-83FAF89D5D89}"/>
              </a:ext>
            </a:extLst>
          </p:cNvPr>
          <p:cNvSpPr>
            <a:spLocks noGrp="1"/>
          </p:cNvSpPr>
          <p:nvPr>
            <p:ph type="body" sz="quarter" idx="10"/>
          </p:nvPr>
        </p:nvSpPr>
        <p:spPr>
          <a:xfrm>
            <a:off x="495300" y="1181100"/>
            <a:ext cx="11201400" cy="781050"/>
          </a:xfrm>
          <a:prstGeom prst="rect">
            <a:avLst/>
          </a:prstGeom>
        </p:spPr>
        <p:txBody>
          <a:bodyPr/>
          <a:lstStyle>
            <a:lvl1pPr>
              <a:defRPr sz="1800">
                <a:solidFill>
                  <a:srgbClr val="1A1A1A"/>
                </a:solidFill>
              </a:defRPr>
            </a:lvl1pPr>
            <a:lvl2pPr>
              <a:defRPr sz="1800">
                <a:solidFill>
                  <a:srgbClr val="1A1A1A"/>
                </a:solidFill>
              </a:defRPr>
            </a:lvl2pPr>
            <a:lvl3pPr>
              <a:defRPr sz="1800">
                <a:solidFill>
                  <a:srgbClr val="1A1A1A"/>
                </a:solidFill>
              </a:defRPr>
            </a:lvl3pPr>
          </a:lstStyle>
          <a:p>
            <a:pPr lvl="0"/>
            <a:r>
              <a:rPr lang="en-US" dirty="0"/>
              <a:t>Click to edit Master text styles</a:t>
            </a:r>
          </a:p>
          <a:p>
            <a:pPr lvl="1"/>
            <a:r>
              <a:rPr lang="en-US" dirty="0"/>
              <a:t>Second level</a:t>
            </a:r>
          </a:p>
        </p:txBody>
      </p:sp>
      <p:sp>
        <p:nvSpPr>
          <p:cNvPr id="7" name="Title Placeholder 1">
            <a:extLst>
              <a:ext uri="{FF2B5EF4-FFF2-40B4-BE49-F238E27FC236}">
                <a16:creationId xmlns:a16="http://schemas.microsoft.com/office/drawing/2014/main" id="{298EF5CE-6795-4128-BBA9-B81029A9B1DE}"/>
              </a:ext>
            </a:extLst>
          </p:cNvPr>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9" name="Parallelogram 8">
            <a:extLst>
              <a:ext uri="{FF2B5EF4-FFF2-40B4-BE49-F238E27FC236}">
                <a16:creationId xmlns:a16="http://schemas.microsoft.com/office/drawing/2014/main" id="{3651F61C-FEE7-428F-B466-298463A9F69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7FC70544-A45E-4BC8-8C3D-E7EC8A6D1EF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325705200"/>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p-u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C18245-925D-4522-BDCA-667E71EAEA56}"/>
              </a:ext>
            </a:extLst>
          </p:cNvPr>
          <p:cNvSpPr/>
          <p:nvPr userDrawn="1"/>
        </p:nvSpPr>
        <p:spPr>
          <a:xfrm>
            <a:off x="-73152" y="-94488"/>
            <a:ext cx="12338304" cy="7046976"/>
          </a:xfrm>
          <a:prstGeom prst="rect">
            <a:avLst/>
          </a:prstGeom>
          <a:solidFill>
            <a:srgbClr val="34343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logo&#10;&#10;Description automatically generated">
            <a:extLst>
              <a:ext uri="{FF2B5EF4-FFF2-40B4-BE49-F238E27FC236}">
                <a16:creationId xmlns:a16="http://schemas.microsoft.com/office/drawing/2014/main" id="{4EC18B47-8C02-4BE0-96EB-E75619657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5987" y="1662112"/>
            <a:ext cx="7820025" cy="3533775"/>
          </a:xfrm>
          <a:prstGeom prst="rect">
            <a:avLst/>
          </a:prstGeom>
        </p:spPr>
      </p:pic>
      <p:sp>
        <p:nvSpPr>
          <p:cNvPr id="3" name="Parallelogram 2">
            <a:extLst>
              <a:ext uri="{FF2B5EF4-FFF2-40B4-BE49-F238E27FC236}">
                <a16:creationId xmlns:a16="http://schemas.microsoft.com/office/drawing/2014/main" id="{826F25A6-EC8A-490D-BC68-7C39C9395E1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4" name="Rectangle 3">
            <a:extLst>
              <a:ext uri="{FF2B5EF4-FFF2-40B4-BE49-F238E27FC236}">
                <a16:creationId xmlns:a16="http://schemas.microsoft.com/office/drawing/2014/main" id="{51EFA46C-5F60-4055-918E-C339E966227A}"/>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
        <p:nvSpPr>
          <p:cNvPr id="8" name="Picture Placeholder 7">
            <a:extLst>
              <a:ext uri="{FF2B5EF4-FFF2-40B4-BE49-F238E27FC236}">
                <a16:creationId xmlns:a16="http://schemas.microsoft.com/office/drawing/2014/main" id="{E82DFCA0-BD4A-4B7F-9956-DAB86B396AF2}"/>
              </a:ext>
            </a:extLst>
          </p:cNvPr>
          <p:cNvSpPr>
            <a:spLocks noGrp="1"/>
          </p:cNvSpPr>
          <p:nvPr>
            <p:ph type="pic" sz="quarter" idx="10"/>
          </p:nvPr>
        </p:nvSpPr>
        <p:spPr>
          <a:xfrm>
            <a:off x="7448931" y="2535238"/>
            <a:ext cx="2292350" cy="2292350"/>
          </a:xfrm>
          <a:prstGeom prst="rect">
            <a:avLst/>
          </a:prstGeom>
        </p:spPr>
        <p:txBody>
          <a:bodyPr/>
          <a:lstStyle/>
          <a:p>
            <a:endParaRPr lang="en-US" dirty="0"/>
          </a:p>
        </p:txBody>
      </p:sp>
      <p:sp>
        <p:nvSpPr>
          <p:cNvPr id="7" name="Text Placeholder 3">
            <a:extLst>
              <a:ext uri="{FF2B5EF4-FFF2-40B4-BE49-F238E27FC236}">
                <a16:creationId xmlns:a16="http://schemas.microsoft.com/office/drawing/2014/main" id="{A291CBDA-003C-4609-8A49-2E2745E9B1E4}"/>
              </a:ext>
            </a:extLst>
          </p:cNvPr>
          <p:cNvSpPr>
            <a:spLocks noGrp="1"/>
          </p:cNvSpPr>
          <p:nvPr>
            <p:ph type="body" sz="quarter" idx="11"/>
          </p:nvPr>
        </p:nvSpPr>
        <p:spPr>
          <a:xfrm>
            <a:off x="2450719" y="2535238"/>
            <a:ext cx="4733481" cy="229235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95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 Im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A87F2F83-E360-42EB-A0CA-76C0F15F1685}"/>
              </a:ext>
            </a:extLst>
          </p:cNvPr>
          <p:cNvSpPr>
            <a:spLocks noGrp="1"/>
          </p:cNvSpPr>
          <p:nvPr>
            <p:ph type="body" sz="quarter" idx="11"/>
          </p:nvPr>
        </p:nvSpPr>
        <p:spPr>
          <a:xfrm>
            <a:off x="495300"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5AE13B91-0E59-4D00-A527-4289B2E26184}"/>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65C1CA76-B660-45E9-9CF0-5394AFD5445D}"/>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51597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eft | Img Right w/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9F4FBAC4-63A0-43E9-BAE4-05C6B4510D15}"/>
              </a:ext>
            </a:extLst>
          </p:cNvPr>
          <p:cNvSpPr>
            <a:spLocks noGrp="1"/>
          </p:cNvSpPr>
          <p:nvPr>
            <p:ph type="body" sz="quarter" idx="11"/>
          </p:nvPr>
        </p:nvSpPr>
        <p:spPr>
          <a:xfrm>
            <a:off x="495300" y="1181100"/>
            <a:ext cx="6859587" cy="36576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00503F52-1C0C-490F-B9F9-2A268B7F3EB4}"/>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9D44A9E2-9017-482D-9906-58387DD95EB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64567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g Left |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495300" y="1192290"/>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6" name="Text Placeholder 3">
            <a:extLst>
              <a:ext uri="{FF2B5EF4-FFF2-40B4-BE49-F238E27FC236}">
                <a16:creationId xmlns:a16="http://schemas.microsoft.com/office/drawing/2014/main" id="{3197991A-B475-4B35-BD8D-6203892F0FFF}"/>
              </a:ext>
            </a:extLst>
          </p:cNvPr>
          <p:cNvSpPr>
            <a:spLocks noGrp="1"/>
          </p:cNvSpPr>
          <p:nvPr>
            <p:ph type="body" sz="quarter" idx="11"/>
          </p:nvPr>
        </p:nvSpPr>
        <p:spPr>
          <a:xfrm>
            <a:off x="4837113"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arallelogram 9">
            <a:extLst>
              <a:ext uri="{FF2B5EF4-FFF2-40B4-BE49-F238E27FC236}">
                <a16:creationId xmlns:a16="http://schemas.microsoft.com/office/drawing/2014/main" id="{EA1CD02C-EABE-491D-ADED-E7302814E89B}"/>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1" name="Rectangle 10">
            <a:extLst>
              <a:ext uri="{FF2B5EF4-FFF2-40B4-BE49-F238E27FC236}">
                <a16:creationId xmlns:a16="http://schemas.microsoft.com/office/drawing/2014/main" id="{DE9D2D1E-9D2B-4811-A7A8-23B6A8455E63}"/>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65972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g Left | Content Right w/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495300" y="1192290"/>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4C334524-7C94-471F-8358-A3DBFDEC16D0}"/>
              </a:ext>
            </a:extLst>
          </p:cNvPr>
          <p:cNvSpPr>
            <a:spLocks noGrp="1"/>
          </p:cNvSpPr>
          <p:nvPr>
            <p:ph type="body" sz="quarter" idx="11"/>
          </p:nvPr>
        </p:nvSpPr>
        <p:spPr>
          <a:xfrm>
            <a:off x="4837113" y="1181100"/>
            <a:ext cx="6859587" cy="36576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95D87B99-9BFE-44F1-A3ED-8D819B03938E}"/>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AA70967E-61C2-4980-8DD1-5E9B814C2F7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78008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nowledge Check 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Knowledge Check</a:t>
            </a:r>
          </a:p>
        </p:txBody>
      </p:sp>
      <p:sp>
        <p:nvSpPr>
          <p:cNvPr id="3" name="Text Placeholder 2">
            <a:extLst>
              <a:ext uri="{FF2B5EF4-FFF2-40B4-BE49-F238E27FC236}">
                <a16:creationId xmlns:a16="http://schemas.microsoft.com/office/drawing/2014/main" id="{6471592A-0DBC-4498-A7D6-0A8D18F86CD6}"/>
              </a:ext>
            </a:extLst>
          </p:cNvPr>
          <p:cNvSpPr>
            <a:spLocks noGrp="1"/>
          </p:cNvSpPr>
          <p:nvPr>
            <p:ph type="body" sz="quarter" idx="10" hasCustomPrompt="1"/>
          </p:nvPr>
        </p:nvSpPr>
        <p:spPr>
          <a:xfrm>
            <a:off x="495300" y="2171700"/>
            <a:ext cx="11201400" cy="4114800"/>
          </a:xfrm>
          <a:prstGeom prst="rect">
            <a:avLst/>
          </a:prstGeom>
        </p:spPr>
        <p:txBody>
          <a:bodyPr/>
          <a:lstStyle>
            <a:lvl1pPr marL="285750" indent="-285750">
              <a:buSzPct val="135000"/>
              <a:buFontTx/>
              <a:buBlip>
                <a:blip r:embed="rId2"/>
              </a:buBlip>
              <a:defRPr sz="1800">
                <a:solidFill>
                  <a:srgbClr val="1A1A1A"/>
                </a:solidFill>
              </a:defRPr>
            </a:lvl1pPr>
            <a:lvl2pPr marL="742950" indent="-285750">
              <a:buSzPct val="135000"/>
              <a:buFontTx/>
              <a:buBlip>
                <a:blip r:embed="rId2"/>
              </a:buBlip>
              <a:defRPr sz="1800">
                <a:solidFill>
                  <a:srgbClr val="1A1A1A"/>
                </a:solidFill>
              </a:defRPr>
            </a:lvl2pPr>
            <a:lvl3pPr marL="1200150" indent="-285750">
              <a:buSzPct val="135000"/>
              <a:buFontTx/>
              <a:buBlip>
                <a:blip r:embed="rId2"/>
              </a:buBlip>
              <a:defRPr sz="1800">
                <a:solidFill>
                  <a:srgbClr val="1A1A1A"/>
                </a:solidFill>
              </a:defRPr>
            </a:lvl3pPr>
            <a:lvl4pPr marL="1657350" indent="-285750">
              <a:buSzPct val="135000"/>
              <a:buFontTx/>
              <a:buBlip>
                <a:blip r:embed="rId2"/>
              </a:buBlip>
              <a:defRPr sz="1800">
                <a:solidFill>
                  <a:srgbClr val="1A1A1A"/>
                </a:solidFill>
              </a:defRPr>
            </a:lvl4pPr>
            <a:lvl5pPr marL="2114550" indent="-285750">
              <a:buSzPct val="135000"/>
              <a:buFontTx/>
              <a:buBlip>
                <a:blip r:embed="rId2"/>
              </a:buBlip>
              <a:defRPr sz="1800">
                <a:solidFill>
                  <a:srgbClr val="1A1A1A"/>
                </a:solidFill>
              </a:defRPr>
            </a:lvl5pPr>
          </a:lstStyle>
          <a:p>
            <a:pPr lvl="0"/>
            <a:r>
              <a:rPr lang="en-US" dirty="0"/>
              <a:t>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9F22E6D3-833B-444F-BF7F-A8D19614C98D}"/>
              </a:ext>
            </a:extLst>
          </p:cNvPr>
          <p:cNvSpPr>
            <a:spLocks noGrp="1"/>
          </p:cNvSpPr>
          <p:nvPr>
            <p:ph type="body" sz="quarter" idx="11" hasCustomPrompt="1"/>
          </p:nvPr>
        </p:nvSpPr>
        <p:spPr>
          <a:xfrm>
            <a:off x="495300" y="1181100"/>
            <a:ext cx="11201400" cy="781050"/>
          </a:xfrm>
          <a:prstGeom prst="rect">
            <a:avLst/>
          </a:prstGeom>
        </p:spPr>
        <p:txBody>
          <a:bodyPr/>
          <a:lstStyle>
            <a:lvl1pPr>
              <a:defRPr sz="1800" i="0">
                <a:solidFill>
                  <a:srgbClr val="1A1A1A"/>
                </a:solidFill>
              </a:defRPr>
            </a:lvl1pPr>
            <a:lvl2pPr>
              <a:defRPr>
                <a:solidFill>
                  <a:srgbClr val="1A1A1A"/>
                </a:solidFill>
              </a:defRPr>
            </a:lvl2pPr>
            <a:lvl3pPr>
              <a:defRPr>
                <a:solidFill>
                  <a:srgbClr val="1A1A1A"/>
                </a:solidFill>
              </a:defRPr>
            </a:lvl3pPr>
          </a:lstStyle>
          <a:p>
            <a:pPr lvl="0"/>
            <a:r>
              <a:rPr lang="en-US" dirty="0"/>
              <a:t>[Question Text Here] [NOTE: Answer to Questions should be entered into the Instructor Notes]</a:t>
            </a:r>
          </a:p>
        </p:txBody>
      </p:sp>
      <p:sp>
        <p:nvSpPr>
          <p:cNvPr id="8" name="Parallelogram 7">
            <a:extLst>
              <a:ext uri="{FF2B5EF4-FFF2-40B4-BE49-F238E27FC236}">
                <a16:creationId xmlns:a16="http://schemas.microsoft.com/office/drawing/2014/main" id="{AEACE4FB-8A5C-4103-AA79-B0C214F5E42C}"/>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3E5C7BF6-B5DF-46B0-8AF6-C5785CDC48EE}"/>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616986583"/>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5">
            <a:extLst>
              <a:ext uri="{FF2B5EF4-FFF2-40B4-BE49-F238E27FC236}">
                <a16:creationId xmlns:a16="http://schemas.microsoft.com/office/drawing/2014/main" id="{DBAD8537-CA46-4A4A-B7A0-2796CD52B96B}"/>
              </a:ext>
            </a:extLst>
          </p:cNvPr>
          <p:cNvSpPr>
            <a:spLocks noGrp="1"/>
          </p:cNvSpPr>
          <p:nvPr>
            <p:ph type="sldNum" sz="quarter" idx="4"/>
          </p:nvPr>
        </p:nvSpPr>
        <p:spPr>
          <a:xfrm>
            <a:off x="11058832" y="117884"/>
            <a:ext cx="936523" cy="365125"/>
          </a:xfrm>
          <a:prstGeom prst="rect">
            <a:avLst/>
          </a:prstGeom>
        </p:spPr>
        <p:txBody>
          <a:bodyPr/>
          <a:lstStyle/>
          <a:p>
            <a:fld id="{7B4C3B08-6104-4EAF-B4E0-24B8D96B7CA3}" type="slidenum">
              <a:rPr lang="en-US" smtClean="0"/>
              <a:t>‹#›</a:t>
            </a:fld>
            <a:endParaRPr lang="en-US" dirty="0"/>
          </a:p>
        </p:txBody>
      </p:sp>
    </p:spTree>
    <p:extLst>
      <p:ext uri="{BB962C8B-B14F-4D97-AF65-F5344CB8AC3E}">
        <p14:creationId xmlns:p14="http://schemas.microsoft.com/office/powerpoint/2010/main" val="3585905251"/>
      </p:ext>
    </p:extLst>
  </p:cSld>
  <p:clrMap bg1="lt1" tx1="dk1" bg2="lt2" tx2="dk2" accent1="accent1" accent2="accent2" accent3="accent3" accent4="accent4" accent5="accent5" accent6="accent6" hlink="hlink" folHlink="folHlink"/>
  <p:sldLayoutIdLst>
    <p:sldLayoutId id="2147483666" r:id="rId1"/>
    <p:sldLayoutId id="2147483674" r:id="rId2"/>
    <p:sldLayoutId id="2147483678" r:id="rId3"/>
    <p:sldLayoutId id="2147483706" r:id="rId4"/>
    <p:sldLayoutId id="2147483669" r:id="rId5"/>
    <p:sldLayoutId id="2147483697" r:id="rId6"/>
    <p:sldLayoutId id="2147483681" r:id="rId7"/>
    <p:sldLayoutId id="2147483698" r:id="rId8"/>
    <p:sldLayoutId id="2147483682" r:id="rId9"/>
    <p:sldLayoutId id="2147483683" r:id="rId10"/>
    <p:sldLayoutId id="2147483667" r:id="rId11"/>
    <p:sldLayoutId id="2147483673" r:id="rId12"/>
    <p:sldLayoutId id="2147483693" r:id="rId13"/>
    <p:sldLayoutId id="2147483694" r:id="rId14"/>
    <p:sldLayoutId id="2147483695" r:id="rId15"/>
    <p:sldLayoutId id="2147483671" r:id="rId16"/>
    <p:sldLayoutId id="2147483672" r:id="rId17"/>
    <p:sldLayoutId id="2147483707" r:id="rId18"/>
    <p:sldLayoutId id="2147483708" r:id="rId19"/>
    <p:sldLayoutId id="2147483709" r:id="rId20"/>
    <p:sldLayoutId id="2147483710" r:id="rId21"/>
  </p:sldLayoutIdLst>
  <p:hf hdr="0" ftr="0" dt="0"/>
  <p:txStyles>
    <p:titleStyle>
      <a:lvl1pPr algn="ctr" defTabSz="914400" rtl="0" eaLnBrk="1" latinLnBrk="0" hangingPunct="1">
        <a:lnSpc>
          <a:spcPct val="90000"/>
        </a:lnSpc>
        <a:spcBef>
          <a:spcPct val="0"/>
        </a:spcBef>
        <a:buNone/>
        <a:defRPr sz="2400" b="1" i="0" u="none" kern="1200">
          <a:solidFill>
            <a:srgbClr val="00003C"/>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 userDrawn="1">
          <p15:clr>
            <a:srgbClr val="F26B43"/>
          </p15:clr>
        </p15:guide>
        <p15:guide id="3" pos="7368" userDrawn="1">
          <p15:clr>
            <a:srgbClr val="F26B43"/>
          </p15:clr>
        </p15:guide>
        <p15:guide id="4" orient="horz" pos="360" userDrawn="1">
          <p15:clr>
            <a:srgbClr val="F26B43"/>
          </p15:clr>
        </p15:guide>
        <p15:guide id="5" orient="horz" pos="3960" userDrawn="1">
          <p15:clr>
            <a:srgbClr val="F26B43"/>
          </p15:clr>
        </p15:guide>
        <p15:guide id="6" pos="38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hyperlink" Target="https://www.benefits.va.gov/gibill/resources/education_resources/school_certifying_officials/online_sco_training.asp" TargetMode="External"/><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Compliance Survey</a:t>
            </a:r>
          </a:p>
        </p:txBody>
      </p:sp>
    </p:spTree>
    <p:extLst>
      <p:ext uri="{BB962C8B-B14F-4D97-AF65-F5344CB8AC3E}">
        <p14:creationId xmlns:p14="http://schemas.microsoft.com/office/powerpoint/2010/main" val="321712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Compliance Survey Scheduling</a:t>
            </a:r>
          </a:p>
        </p:txBody>
      </p:sp>
    </p:spTree>
    <p:extLst>
      <p:ext uri="{BB962C8B-B14F-4D97-AF65-F5344CB8AC3E}">
        <p14:creationId xmlns:p14="http://schemas.microsoft.com/office/powerpoint/2010/main" val="1841006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778933"/>
          </a:xfrm>
        </p:spPr>
        <p:txBody>
          <a:bodyPr>
            <a:noAutofit/>
          </a:bodyPr>
          <a:lstStyle/>
          <a:p>
            <a:pPr algn="l"/>
            <a:r>
              <a:rPr lang="en-US" altLang="en-US" dirty="0">
                <a:solidFill>
                  <a:srgbClr val="002060"/>
                </a:solidFill>
                <a:cs typeface="Georgia" pitchFamily="18" charset="0"/>
              </a:rPr>
              <a:t>Compliance Survey Scheduling</a:t>
            </a:r>
            <a:br>
              <a:rPr lang="en-US" altLang="en-US" dirty="0">
                <a:solidFill>
                  <a:srgbClr val="002060"/>
                </a:solidFill>
                <a:cs typeface="Georgia" pitchFamily="18" charset="0"/>
              </a:rPr>
            </a:br>
            <a:r>
              <a:rPr lang="en-US" altLang="en-US" dirty="0">
                <a:solidFill>
                  <a:srgbClr val="002060"/>
                </a:solidFill>
                <a:cs typeface="Georgia" pitchFamily="18" charset="0"/>
              </a:rPr>
              <a:t>Procedural Advisory FY Compliance Survey Scheduling</a:t>
            </a:r>
            <a:endParaRPr lang="en-US" dirty="0">
              <a:solidFill>
                <a:srgbClr val="002060"/>
              </a:solidFill>
            </a:endParaRPr>
          </a:p>
        </p:txBody>
      </p:sp>
      <p:sp>
        <p:nvSpPr>
          <p:cNvPr id="3" name="Content Placeholder 2"/>
          <p:cNvSpPr>
            <a:spLocks noGrp="1"/>
          </p:cNvSpPr>
          <p:nvPr>
            <p:ph sz="half" idx="1"/>
          </p:nvPr>
        </p:nvSpPr>
        <p:spPr>
          <a:xfrm>
            <a:off x="1981200" y="1145722"/>
            <a:ext cx="4038600" cy="4545013"/>
          </a:xfrm>
        </p:spPr>
        <p:txBody>
          <a:bodyPr>
            <a:normAutofit fontScale="92500"/>
          </a:bodyPr>
          <a:lstStyle/>
          <a:p>
            <a:r>
              <a:rPr lang="en-US" dirty="0"/>
              <a:t>A schedule for each Fiscal Year (FY) will be projected and prepared before the start of the FY. This forecast schedule must meet the minimum requirements established by VA. </a:t>
            </a:r>
          </a:p>
          <a:p>
            <a:endParaRPr lang="en-US" dirty="0"/>
          </a:p>
          <a:p>
            <a:r>
              <a:rPr lang="en-US" dirty="0"/>
              <a:t>Goals, strategies and priorities for the Fiscal Year are set by Education Service and communicated to the C&amp;L Divisions at the beginning of each fiscal year in the form of a Procedural Advisory. This advisory is written in accordance with VA statute and outlines priority compliance surveys for that fiscal year. It will include (but is not limited to) the goals for the fiscal year, strategies, compliance survey requirements, remote compliance surveys, centralized surveys, schedule of compliance surveys, sample size, equal opportunity reviews, SAA compliance survey assistance, and reporting requirements. </a:t>
            </a:r>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smtClean="0">
                <a:solidFill>
                  <a:srgbClr val="898989"/>
                </a:solidFill>
              </a:rPr>
              <a:pPr>
                <a:defRPr/>
              </a:pPr>
              <a:t>11</a:t>
            </a:fld>
            <a:endParaRPr lang="en-US" altLang="en-US" dirty="0">
              <a:solidFill>
                <a:srgbClr val="898989"/>
              </a:solidFill>
            </a:endParaRPr>
          </a:p>
        </p:txBody>
      </p:sp>
      <p:pic>
        <p:nvPicPr>
          <p:cNvPr id="7" name="Content Placeholder 6">
            <a:extLst>
              <a:ext uri="{FF2B5EF4-FFF2-40B4-BE49-F238E27FC236}">
                <a16:creationId xmlns:a16="http://schemas.microsoft.com/office/drawing/2014/main" id="{28BB865C-6E59-4770-9D31-1C57CB1D6A65}"/>
              </a:ext>
            </a:extLst>
          </p:cNvPr>
          <p:cNvPicPr>
            <a:picLocks noChangeAspect="1"/>
          </p:cNvPicPr>
          <p:nvPr/>
        </p:nvPicPr>
        <p:blipFill>
          <a:blip r:embed="rId3"/>
          <a:stretch>
            <a:fillRect/>
          </a:stretch>
        </p:blipFill>
        <p:spPr bwMode="auto">
          <a:xfrm>
            <a:off x="6281738" y="946943"/>
            <a:ext cx="3929063" cy="51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94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778933"/>
          </a:xfrm>
        </p:spPr>
        <p:txBody>
          <a:bodyPr>
            <a:noAutofit/>
          </a:bodyPr>
          <a:lstStyle/>
          <a:p>
            <a:pPr algn="l"/>
            <a:r>
              <a:rPr lang="en-US" altLang="en-US" dirty="0">
                <a:solidFill>
                  <a:srgbClr val="002060"/>
                </a:solidFill>
                <a:cs typeface="Georgia" pitchFamily="18" charset="0"/>
              </a:rPr>
              <a:t>Compliance Survey Scheduling</a:t>
            </a:r>
            <a:br>
              <a:rPr lang="en-US" altLang="en-US" dirty="0">
                <a:solidFill>
                  <a:srgbClr val="002060"/>
                </a:solidFill>
                <a:cs typeface="Georgia" pitchFamily="18" charset="0"/>
              </a:rPr>
            </a:br>
            <a:r>
              <a:rPr lang="en-US" altLang="en-US" dirty="0">
                <a:solidFill>
                  <a:srgbClr val="002060"/>
                </a:solidFill>
                <a:cs typeface="Georgia" pitchFamily="18" charset="0"/>
              </a:rPr>
              <a:t>Procedural Advisory FY Compliance Survey Scheduling</a:t>
            </a:r>
            <a:endParaRPr lang="en-US" dirty="0">
              <a:solidFill>
                <a:srgbClr val="002060"/>
              </a:solidFill>
            </a:endParaRPr>
          </a:p>
        </p:txBody>
      </p:sp>
      <p:sp>
        <p:nvSpPr>
          <p:cNvPr id="4" name="Content Placeholder 3"/>
          <p:cNvSpPr>
            <a:spLocks noGrp="1"/>
          </p:cNvSpPr>
          <p:nvPr>
            <p:ph sz="half" idx="2"/>
          </p:nvPr>
        </p:nvSpPr>
        <p:spPr>
          <a:xfrm>
            <a:off x="2133600" y="1178940"/>
            <a:ext cx="8077200" cy="2057400"/>
          </a:xfrm>
        </p:spPr>
        <p:txBody>
          <a:bodyPr/>
          <a:lstStyle/>
          <a:p>
            <a:r>
              <a:rPr lang="en-US" b="1" dirty="0"/>
              <a:t>Survey Schedule:  </a:t>
            </a:r>
            <a:r>
              <a:rPr lang="en-US" dirty="0"/>
              <a:t>The compliance survey schedule is developed based on the “Active Facilities” report.  If the facility is not currently active, it will be surveyed based on the schedule that was developed, if there has been activity since the last survey.  </a:t>
            </a:r>
          </a:p>
          <a:p>
            <a:endParaRPr lang="en-US" dirty="0"/>
          </a:p>
          <a:p>
            <a:r>
              <a:rPr lang="en-US" b="1" dirty="0"/>
              <a:t>Sample Size.</a:t>
            </a:r>
            <a:r>
              <a:rPr lang="en-US" dirty="0"/>
              <a:t> The sample size will be developed in accordance with the following table: </a:t>
            </a:r>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smtClean="0">
                <a:solidFill>
                  <a:srgbClr val="898989"/>
                </a:solidFill>
              </a:rPr>
              <a:pPr>
                <a:defRPr/>
              </a:pPr>
              <a:t>12</a:t>
            </a:fld>
            <a:endParaRPr lang="en-US" altLang="en-US" dirty="0">
              <a:solidFill>
                <a:srgbClr val="898989"/>
              </a:solidFill>
            </a:endParaRPr>
          </a:p>
        </p:txBody>
      </p:sp>
      <p:pic>
        <p:nvPicPr>
          <p:cNvPr id="3" name="Picture 2">
            <a:extLst>
              <a:ext uri="{FF2B5EF4-FFF2-40B4-BE49-F238E27FC236}">
                <a16:creationId xmlns:a16="http://schemas.microsoft.com/office/drawing/2014/main" id="{148BFB19-A91B-47E5-8A11-6D01F5458C3D}"/>
              </a:ext>
            </a:extLst>
          </p:cNvPr>
          <p:cNvPicPr>
            <a:picLocks noChangeAspect="1"/>
          </p:cNvPicPr>
          <p:nvPr/>
        </p:nvPicPr>
        <p:blipFill>
          <a:blip r:embed="rId2"/>
          <a:stretch>
            <a:fillRect/>
          </a:stretch>
        </p:blipFill>
        <p:spPr>
          <a:xfrm>
            <a:off x="3062288" y="3429000"/>
            <a:ext cx="6067425" cy="1781175"/>
          </a:xfrm>
          <a:prstGeom prst="rect">
            <a:avLst/>
          </a:prstGeom>
        </p:spPr>
      </p:pic>
    </p:spTree>
    <p:extLst>
      <p:ext uri="{BB962C8B-B14F-4D97-AF65-F5344CB8AC3E}">
        <p14:creationId xmlns:p14="http://schemas.microsoft.com/office/powerpoint/2010/main" val="4124652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0" y="4295"/>
            <a:ext cx="9144000" cy="774638"/>
          </a:xfrm>
        </p:spPr>
        <p:txBody>
          <a:bodyPr>
            <a:noAutofit/>
          </a:bodyPr>
          <a:lstStyle/>
          <a:p>
            <a:pPr algn="l"/>
            <a:r>
              <a:rPr lang="en-US" altLang="en-US" sz="2400" dirty="0">
                <a:solidFill>
                  <a:srgbClr val="002060"/>
                </a:solidFill>
                <a:cs typeface="Georgia" pitchFamily="18" charset="0"/>
              </a:rPr>
              <a:t>Proportional Breakdown of Students to be Surveyed</a:t>
            </a:r>
            <a:br>
              <a:rPr lang="en-US" altLang="en-US" sz="2400" dirty="0">
                <a:solidFill>
                  <a:srgbClr val="002060"/>
                </a:solidFill>
                <a:cs typeface="Georgia" pitchFamily="18" charset="0"/>
              </a:rPr>
            </a:br>
            <a:r>
              <a:rPr lang="en-US" altLang="en-US" sz="2400" dirty="0">
                <a:solidFill>
                  <a:srgbClr val="002060"/>
                </a:solidFill>
                <a:cs typeface="Georgia" pitchFamily="18" charset="0"/>
              </a:rPr>
              <a:t>Procedural Advisory FY Compliance Survey Scheduling</a:t>
            </a:r>
          </a:p>
        </p:txBody>
      </p:sp>
      <p:sp>
        <p:nvSpPr>
          <p:cNvPr id="16387"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4F43CFA2-DF50-45D2-BF03-853D79CEF685}" type="slidenum">
              <a:rPr lang="en-US" altLang="en-US" smtClean="0">
                <a:solidFill>
                  <a:srgbClr val="898989"/>
                </a:solidFill>
                <a:latin typeface="Georgia" pitchFamily="18" charset="0"/>
              </a:rPr>
              <a:pPr eaLnBrk="1" hangingPunct="1">
                <a:spcBef>
                  <a:spcPct val="0"/>
                </a:spcBef>
                <a:buFontTx/>
                <a:buNone/>
              </a:pPr>
              <a:t>13</a:t>
            </a:fld>
            <a:endParaRPr lang="en-US" altLang="en-US" dirty="0">
              <a:solidFill>
                <a:srgbClr val="898989"/>
              </a:solidFill>
              <a:latin typeface="Georgia" pitchFamily="18" charset="0"/>
            </a:endParaRPr>
          </a:p>
        </p:txBody>
      </p:sp>
      <p:pic>
        <p:nvPicPr>
          <p:cNvPr id="3" name="Content Placeholder 2">
            <a:extLst>
              <a:ext uri="{FF2B5EF4-FFF2-40B4-BE49-F238E27FC236}">
                <a16:creationId xmlns:a16="http://schemas.microsoft.com/office/drawing/2014/main" id="{4A33CDDE-6A76-43AF-9EBC-ADB3875767A0}"/>
              </a:ext>
            </a:extLst>
          </p:cNvPr>
          <p:cNvPicPr>
            <a:picLocks noGrp="1" noChangeAspect="1"/>
          </p:cNvPicPr>
          <p:nvPr>
            <p:ph idx="1"/>
          </p:nvPr>
        </p:nvPicPr>
        <p:blipFill>
          <a:blip r:embed="rId2"/>
          <a:stretch>
            <a:fillRect/>
          </a:stretch>
        </p:blipFill>
        <p:spPr>
          <a:xfrm>
            <a:off x="2057400" y="1662113"/>
            <a:ext cx="8077200" cy="4057650"/>
          </a:xfrm>
          <a:prstGeom prst="rect">
            <a:avLst/>
          </a:prstGeom>
        </p:spPr>
      </p:pic>
    </p:spTree>
    <p:extLst>
      <p:ext uri="{BB962C8B-B14F-4D97-AF65-F5344CB8AC3E}">
        <p14:creationId xmlns:p14="http://schemas.microsoft.com/office/powerpoint/2010/main" val="39533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Facility Notification</a:t>
            </a:r>
          </a:p>
        </p:txBody>
      </p:sp>
    </p:spTree>
    <p:extLst>
      <p:ext uri="{BB962C8B-B14F-4D97-AF65-F5344CB8AC3E}">
        <p14:creationId xmlns:p14="http://schemas.microsoft.com/office/powerpoint/2010/main" val="103178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778933"/>
          </a:xfrm>
        </p:spPr>
        <p:txBody>
          <a:bodyPr>
            <a:normAutofit/>
          </a:bodyPr>
          <a:lstStyle/>
          <a:p>
            <a:pPr algn="l"/>
            <a:r>
              <a:rPr lang="en-US" altLang="en-US" dirty="0">
                <a:solidFill>
                  <a:srgbClr val="002060"/>
                </a:solidFill>
                <a:cs typeface="Georgia" pitchFamily="18" charset="0"/>
              </a:rPr>
              <a:t>Facility Notification </a:t>
            </a:r>
            <a:endParaRPr lang="en-US" dirty="0">
              <a:solidFill>
                <a:srgbClr val="002060"/>
              </a:solidFill>
            </a:endParaRPr>
          </a:p>
        </p:txBody>
      </p:sp>
      <p:sp>
        <p:nvSpPr>
          <p:cNvPr id="3" name="Text Placeholder 2"/>
          <p:cNvSpPr>
            <a:spLocks noGrp="1"/>
          </p:cNvSpPr>
          <p:nvPr>
            <p:ph type="body" idx="1"/>
          </p:nvPr>
        </p:nvSpPr>
        <p:spPr>
          <a:xfrm>
            <a:off x="4221262" y="1213830"/>
            <a:ext cx="5887939" cy="1673604"/>
          </a:xfrm>
        </p:spPr>
        <p:txBody>
          <a:bodyPr>
            <a:normAutofit lnSpcReduction="10000"/>
          </a:bodyPr>
          <a:lstStyle/>
          <a:p>
            <a:r>
              <a:rPr lang="en-US" sz="2000" dirty="0"/>
              <a:t>VA and SAA will notify schools in advance of an anticipated compliance survey  </a:t>
            </a:r>
          </a:p>
          <a:p>
            <a:endParaRPr lang="en-US" dirty="0"/>
          </a:p>
          <a:p>
            <a:pPr marL="285750" indent="-285750">
              <a:buFont typeface="Arial" panose="020B0604020202020204" pitchFamily="34" charset="0"/>
              <a:buChar char="•"/>
            </a:pPr>
            <a:r>
              <a:rPr lang="en-US" dirty="0"/>
              <a:t>Email or phone call to inform you of our visit</a:t>
            </a:r>
          </a:p>
          <a:p>
            <a:endParaRPr lang="en-US" dirty="0"/>
          </a:p>
        </p:txBody>
      </p:sp>
      <p:sp>
        <p:nvSpPr>
          <p:cNvPr id="5" name="Text Placeholder 4"/>
          <p:cNvSpPr>
            <a:spLocks noGrp="1"/>
          </p:cNvSpPr>
          <p:nvPr>
            <p:ph type="body" sz="quarter" idx="3"/>
          </p:nvPr>
        </p:nvSpPr>
        <p:spPr>
          <a:xfrm>
            <a:off x="2433399" y="3302303"/>
            <a:ext cx="6173907" cy="2573337"/>
          </a:xfrm>
        </p:spPr>
        <p:txBody>
          <a:bodyPr>
            <a:normAutofit lnSpcReduction="10000"/>
          </a:bodyPr>
          <a:lstStyle/>
          <a:p>
            <a:r>
              <a:rPr lang="en-US" sz="2000" dirty="0"/>
              <a:t>Survey confirmation letter  will subsequently be emailed or mailed</a:t>
            </a:r>
          </a:p>
          <a:p>
            <a:endParaRPr lang="en-US" dirty="0"/>
          </a:p>
          <a:p>
            <a:pPr marL="285750" indent="-285750">
              <a:buFont typeface="Wingdings" panose="05000000000000000000" pitchFamily="2" charset="2"/>
              <a:buChar char="ü"/>
            </a:pPr>
            <a:r>
              <a:rPr lang="en-US" dirty="0"/>
              <a:t>Confirm date and time of appointment</a:t>
            </a:r>
          </a:p>
          <a:p>
            <a:pPr marL="285750" indent="-285750">
              <a:buFont typeface="Wingdings" panose="05000000000000000000" pitchFamily="2" charset="2"/>
              <a:buChar char="ü"/>
            </a:pPr>
            <a:r>
              <a:rPr lang="en-US" dirty="0"/>
              <a:t>Provide school official with names of student files required and items/types of records to be reviewed</a:t>
            </a:r>
          </a:p>
          <a:p>
            <a:pPr marL="285750" indent="-285750">
              <a:buFont typeface="Wingdings" panose="05000000000000000000" pitchFamily="2" charset="2"/>
              <a:buChar char="ü"/>
            </a:pPr>
            <a:r>
              <a:rPr lang="en-US" dirty="0"/>
              <a:t>Schedule face-to-face interviews with students, if applicable</a:t>
            </a:r>
          </a:p>
        </p:txBody>
      </p:sp>
      <p:sp>
        <p:nvSpPr>
          <p:cNvPr id="7" name="Slide Number Placeholder 6"/>
          <p:cNvSpPr>
            <a:spLocks noGrp="1"/>
          </p:cNvSpPr>
          <p:nvPr>
            <p:ph type="sldNum" sz="quarter" idx="10"/>
          </p:nvPr>
        </p:nvSpPr>
        <p:spPr/>
        <p:txBody>
          <a:bodyPr/>
          <a:lstStyle/>
          <a:p>
            <a:pPr>
              <a:defRPr/>
            </a:pPr>
            <a:fld id="{E666B7C3-38A7-4717-A4A3-F1AC03D23CC9}" type="slidenum">
              <a:rPr lang="en-US" altLang="en-US" smtClean="0">
                <a:solidFill>
                  <a:srgbClr val="898989"/>
                </a:solidFill>
              </a:rPr>
              <a:pPr>
                <a:defRPr/>
              </a:pPr>
              <a:t>15</a:t>
            </a:fld>
            <a:endParaRPr lang="en-US" altLang="en-US" dirty="0">
              <a:solidFill>
                <a:srgbClr val="898989"/>
              </a:solidFill>
            </a:endParaRPr>
          </a:p>
        </p:txBody>
      </p:sp>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607306" y="3709721"/>
            <a:ext cx="1832095" cy="182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2173287" y="992261"/>
            <a:ext cx="2047974" cy="207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50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524000" y="4295"/>
            <a:ext cx="9144000" cy="774638"/>
          </a:xfrm>
        </p:spPr>
        <p:txBody>
          <a:bodyPr>
            <a:normAutofit/>
          </a:bodyPr>
          <a:lstStyle/>
          <a:p>
            <a:pPr algn="l"/>
            <a:r>
              <a:rPr lang="en-US" altLang="en-US" sz="2800" dirty="0">
                <a:solidFill>
                  <a:srgbClr val="002060"/>
                </a:solidFill>
                <a:cs typeface="Georgia" pitchFamily="18" charset="0"/>
              </a:rPr>
              <a:t>Example of Scheduled Survey Email</a:t>
            </a:r>
          </a:p>
        </p:txBody>
      </p:sp>
      <p:sp>
        <p:nvSpPr>
          <p:cNvPr id="64515"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D138467E-CAF0-4D31-8B99-46A1B2265C7E}" type="slidenum">
              <a:rPr lang="en-US" altLang="en-US" smtClean="0">
                <a:solidFill>
                  <a:srgbClr val="898989"/>
                </a:solidFill>
                <a:latin typeface="Georgia" pitchFamily="18" charset="0"/>
              </a:rPr>
              <a:pPr eaLnBrk="1" hangingPunct="1">
                <a:spcBef>
                  <a:spcPct val="0"/>
                </a:spcBef>
                <a:buFontTx/>
                <a:buNone/>
              </a:pPr>
              <a:t>16</a:t>
            </a:fld>
            <a:endParaRPr lang="en-US" altLang="en-US" dirty="0">
              <a:solidFill>
                <a:srgbClr val="898989"/>
              </a:solidFill>
              <a:latin typeface="Georgia" pitchFamily="18" charset="0"/>
            </a:endParaRPr>
          </a:p>
        </p:txBody>
      </p:sp>
      <p:graphicFrame>
        <p:nvGraphicFramePr>
          <p:cNvPr id="6" name="Content Placeholder 5"/>
          <p:cNvGraphicFramePr>
            <a:graphicFrameLocks noGrp="1"/>
          </p:cNvGraphicFramePr>
          <p:nvPr>
            <p:ph idx="1"/>
          </p:nvPr>
        </p:nvGraphicFramePr>
        <p:xfrm>
          <a:off x="1981201" y="1026297"/>
          <a:ext cx="8340435" cy="5019040"/>
        </p:xfrm>
        <a:graphic>
          <a:graphicData uri="http://schemas.openxmlformats.org/drawingml/2006/table">
            <a:tbl>
              <a:tblPr firstRow="1" firstCol="1" bandRow="1"/>
              <a:tblGrid>
                <a:gridCol w="8340435">
                  <a:extLst>
                    <a:ext uri="{9D8B030D-6E8A-4147-A177-3AD203B41FA5}">
                      <a16:colId xmlns:a16="http://schemas.microsoft.com/office/drawing/2014/main" val="20000"/>
                    </a:ext>
                  </a:extLst>
                </a:gridCol>
              </a:tblGrid>
              <a:tr h="3190875">
                <a:tc>
                  <a:txBody>
                    <a:bodyPr/>
                    <a:lstStyle/>
                    <a:p>
                      <a:pPr marL="0" marR="0" eaLnBrk="0" fontAlgn="base" hangingPunct="0">
                        <a:spcBef>
                          <a:spcPts val="430"/>
                        </a:spcBef>
                        <a:spcAft>
                          <a:spcPts val="0"/>
                        </a:spcAft>
                      </a:pPr>
                      <a:r>
                        <a:rPr lang="en-US" sz="1800" kern="1200" dirty="0">
                          <a:solidFill>
                            <a:srgbClr val="000000"/>
                          </a:solidFill>
                          <a:effectLst/>
                          <a:latin typeface="Calibri"/>
                          <a:ea typeface="MS PGothic"/>
                          <a:cs typeface="Georgia"/>
                        </a:rPr>
                        <a:t> </a:t>
                      </a:r>
                      <a:endParaRPr lang="en-US" sz="1100" dirty="0">
                        <a:effectLst/>
                        <a:latin typeface="Calibri"/>
                        <a:ea typeface="Times New Roman"/>
                      </a:endParaRPr>
                    </a:p>
                    <a:p>
                      <a:pPr marL="0" marR="0" eaLnBrk="0" fontAlgn="base" hangingPunct="0">
                        <a:spcBef>
                          <a:spcPts val="430"/>
                        </a:spcBef>
                        <a:spcAft>
                          <a:spcPts val="0"/>
                        </a:spcAft>
                      </a:pPr>
                      <a:r>
                        <a:rPr lang="en-US" sz="1800" kern="1200" dirty="0">
                          <a:solidFill>
                            <a:srgbClr val="000000"/>
                          </a:solidFill>
                          <a:effectLst/>
                          <a:latin typeface="Calibri"/>
                          <a:ea typeface="MS PGothic"/>
                          <a:cs typeface="Georgia"/>
                        </a:rPr>
                        <a:t>Good morning,</a:t>
                      </a:r>
                      <a:endParaRPr lang="en-US" sz="1100" dirty="0">
                        <a:effectLst/>
                        <a:latin typeface="Calibri"/>
                        <a:ea typeface="Times New Roman"/>
                      </a:endParaRPr>
                    </a:p>
                    <a:p>
                      <a:pPr marL="0" marR="0" eaLnBrk="0" fontAlgn="base" hangingPunct="0">
                        <a:spcBef>
                          <a:spcPts val="430"/>
                        </a:spcBef>
                        <a:spcAft>
                          <a:spcPts val="0"/>
                        </a:spcAft>
                      </a:pPr>
                      <a:r>
                        <a:rPr lang="en-US" sz="1800" dirty="0">
                          <a:effectLst/>
                          <a:latin typeface="Calibri"/>
                          <a:ea typeface="Times New Roman"/>
                        </a:rPr>
                        <a:t> </a:t>
                      </a:r>
                      <a:endParaRPr lang="en-US" sz="1100" dirty="0">
                        <a:effectLst/>
                        <a:latin typeface="Calibri"/>
                        <a:ea typeface="Times New Roman"/>
                      </a:endParaRPr>
                    </a:p>
                    <a:p>
                      <a:pPr marL="0" marR="0" eaLnBrk="0" fontAlgn="base" hangingPunct="0">
                        <a:spcBef>
                          <a:spcPts val="430"/>
                        </a:spcBef>
                        <a:spcAft>
                          <a:spcPts val="0"/>
                        </a:spcAft>
                      </a:pPr>
                      <a:r>
                        <a:rPr lang="en-US" sz="1800" kern="1200" dirty="0">
                          <a:solidFill>
                            <a:srgbClr val="000000"/>
                          </a:solidFill>
                          <a:effectLst/>
                          <a:latin typeface="+mn-lt"/>
                          <a:ea typeface="MS PGothic"/>
                          <a:cs typeface="Georgia"/>
                        </a:rPr>
                        <a:t>A routine compliance survey has been scheduled at your facility on [date] at approximately x:xx AM. Routine compliance surveys are conducted at educational/training facilities by the VA to verify enrollment data certified by the educational/training facility, identify and correct erroneous payments, and provide training to the school certifying officials as needed or requested. </a:t>
                      </a:r>
                    </a:p>
                    <a:p>
                      <a:pPr marL="0" marR="0" eaLnBrk="0" fontAlgn="base" hangingPunct="0">
                        <a:spcBef>
                          <a:spcPts val="430"/>
                        </a:spcBef>
                        <a:spcAft>
                          <a:spcPts val="0"/>
                        </a:spcAft>
                      </a:pPr>
                      <a:endParaRPr lang="en-US" sz="1800" kern="1200" dirty="0">
                        <a:solidFill>
                          <a:srgbClr val="000000"/>
                        </a:solidFill>
                        <a:effectLst/>
                        <a:latin typeface="+mn-lt"/>
                        <a:ea typeface="MS PGothic"/>
                        <a:cs typeface="Georgia"/>
                      </a:endParaRPr>
                    </a:p>
                    <a:p>
                      <a:pPr marL="0" marR="0" eaLnBrk="0" fontAlgn="base" hangingPunct="0">
                        <a:spcBef>
                          <a:spcPts val="430"/>
                        </a:spcBef>
                        <a:spcAft>
                          <a:spcPts val="0"/>
                        </a:spcAft>
                      </a:pPr>
                      <a:r>
                        <a:rPr lang="en-US" sz="1800" kern="1200" dirty="0">
                          <a:solidFill>
                            <a:srgbClr val="000000"/>
                          </a:solidFill>
                          <a:effectLst/>
                          <a:latin typeface="+mn-lt"/>
                          <a:ea typeface="MS PGothic"/>
                          <a:cs typeface="Georgia"/>
                        </a:rPr>
                        <a:t>I will provide you with a listing of veteran names, additional information concerning the scheduled compliance survey and the documents that will be required for the compliance visit prior to the scheduled visit. In addition to the listed documents a work area needs to be made available during the compliance audit along with Wi-Fi access. </a:t>
                      </a:r>
                    </a:p>
                    <a:p>
                      <a:pPr marL="0" marR="0" eaLnBrk="0" fontAlgn="base" hangingPunct="0">
                        <a:spcBef>
                          <a:spcPts val="430"/>
                        </a:spcBef>
                        <a:spcAft>
                          <a:spcPts val="0"/>
                        </a:spcAft>
                      </a:pPr>
                      <a:endParaRPr lang="en-US" sz="1800" kern="1200" dirty="0">
                        <a:solidFill>
                          <a:srgbClr val="000000"/>
                        </a:solidFill>
                        <a:effectLst/>
                        <a:latin typeface="+mn-lt"/>
                        <a:ea typeface="MS PGothic"/>
                        <a:cs typeface="Georgia"/>
                      </a:endParaRPr>
                    </a:p>
                    <a:p>
                      <a:pPr marL="0" marR="0" eaLnBrk="0" fontAlgn="base" hangingPunct="0">
                        <a:spcBef>
                          <a:spcPts val="430"/>
                        </a:spcBef>
                        <a:spcAft>
                          <a:spcPts val="0"/>
                        </a:spcAft>
                      </a:pPr>
                      <a:r>
                        <a:rPr lang="en-US" sz="1800" kern="1200" dirty="0">
                          <a:solidFill>
                            <a:srgbClr val="000000"/>
                          </a:solidFill>
                          <a:effectLst/>
                          <a:latin typeface="+mn-lt"/>
                          <a:ea typeface="MS PGothic"/>
                          <a:cs typeface="Georgia"/>
                        </a:rPr>
                        <a:t>If you have any questions prior to the survey, please feel free to contact me either by phone at (xxx) xxx-xxx extension xxxx or email.</a:t>
                      </a:r>
                      <a:endParaRPr lang="en-US" sz="1100" dirty="0">
                        <a:effectLst/>
                        <a:latin typeface="Calibri"/>
                        <a:ea typeface="Calibri"/>
                        <a:cs typeface="Times New Roman"/>
                      </a:endParaRP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69789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524000" y="4295"/>
            <a:ext cx="9144000" cy="774638"/>
          </a:xfrm>
        </p:spPr>
        <p:txBody>
          <a:bodyPr>
            <a:normAutofit/>
          </a:bodyPr>
          <a:lstStyle/>
          <a:p>
            <a:pPr algn="l"/>
            <a:r>
              <a:rPr lang="en-US" altLang="en-US" sz="2800" dirty="0">
                <a:solidFill>
                  <a:srgbClr val="002060"/>
                </a:solidFill>
                <a:cs typeface="Georgia" pitchFamily="18" charset="0"/>
              </a:rPr>
              <a:t>Appointment Letter</a:t>
            </a:r>
          </a:p>
        </p:txBody>
      </p:sp>
      <p:sp>
        <p:nvSpPr>
          <p:cNvPr id="65539"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CFBB4929-7166-409B-BFE7-263D35A770DD}" type="slidenum">
              <a:rPr lang="en-US" altLang="en-US" smtClean="0">
                <a:solidFill>
                  <a:srgbClr val="898989"/>
                </a:solidFill>
                <a:latin typeface="Georgia" pitchFamily="18" charset="0"/>
              </a:rPr>
              <a:pPr eaLnBrk="1" hangingPunct="1">
                <a:spcBef>
                  <a:spcPct val="0"/>
                </a:spcBef>
                <a:buFontTx/>
                <a:buNone/>
              </a:pPr>
              <a:t>17</a:t>
            </a:fld>
            <a:endParaRPr lang="en-US" altLang="en-US" dirty="0">
              <a:solidFill>
                <a:srgbClr val="898989"/>
              </a:solidFill>
              <a:latin typeface="Georgia" pitchFamily="18" charset="0"/>
            </a:endParaRPr>
          </a:p>
        </p:txBody>
      </p:sp>
      <p:pic>
        <p:nvPicPr>
          <p:cNvPr id="6554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5589" y="1520825"/>
            <a:ext cx="3838575" cy="47894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D46B7B1-09B7-4080-B174-97B55E1B3A93}"/>
              </a:ext>
            </a:extLst>
          </p:cNvPr>
          <p:cNvPicPr>
            <a:picLocks noChangeAspect="1"/>
          </p:cNvPicPr>
          <p:nvPr/>
        </p:nvPicPr>
        <p:blipFill>
          <a:blip r:embed="rId3"/>
          <a:stretch>
            <a:fillRect/>
          </a:stretch>
        </p:blipFill>
        <p:spPr>
          <a:xfrm>
            <a:off x="4065589" y="794472"/>
            <a:ext cx="4665401" cy="5820642"/>
          </a:xfrm>
          <a:prstGeom prst="rect">
            <a:avLst/>
          </a:prstGeom>
        </p:spPr>
      </p:pic>
    </p:spTree>
    <p:extLst>
      <p:ext uri="{BB962C8B-B14F-4D97-AF65-F5344CB8AC3E}">
        <p14:creationId xmlns:p14="http://schemas.microsoft.com/office/powerpoint/2010/main" val="3354485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524000" y="2"/>
            <a:ext cx="9144000" cy="778933"/>
          </a:xfrm>
        </p:spPr>
        <p:txBody>
          <a:bodyPr>
            <a:normAutofit/>
          </a:bodyPr>
          <a:lstStyle/>
          <a:p>
            <a:pPr algn="l"/>
            <a:r>
              <a:rPr lang="en-US" altLang="en-US" dirty="0">
                <a:cs typeface="Georgia" pitchFamily="18" charset="0"/>
              </a:rPr>
              <a:t>Records Required for Compliance Survey</a:t>
            </a:r>
          </a:p>
        </p:txBody>
      </p:sp>
      <p:sp>
        <p:nvSpPr>
          <p:cNvPr id="6656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CF8CD25C-92F1-4FDB-8A78-FE67ABF2B100}" type="slidenum">
              <a:rPr lang="en-US" altLang="en-US" smtClean="0">
                <a:solidFill>
                  <a:srgbClr val="898989"/>
                </a:solidFill>
                <a:latin typeface="Georgia" pitchFamily="18" charset="0"/>
              </a:rPr>
              <a:pPr eaLnBrk="1" hangingPunct="1">
                <a:spcBef>
                  <a:spcPct val="0"/>
                </a:spcBef>
                <a:buFontTx/>
                <a:buNone/>
              </a:pPr>
              <a:t>18</a:t>
            </a:fld>
            <a:endParaRPr lang="en-US" altLang="en-US" dirty="0">
              <a:solidFill>
                <a:srgbClr val="898989"/>
              </a:solidFill>
              <a:latin typeface="Georgia" pitchFamily="18" charset="0"/>
            </a:endParaRPr>
          </a:p>
        </p:txBody>
      </p:sp>
      <p:pic>
        <p:nvPicPr>
          <p:cNvPr id="6656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33700" y="1121228"/>
            <a:ext cx="2960688" cy="4781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5"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413501" y="1222829"/>
            <a:ext cx="3216275" cy="42021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04FC22D-989B-4042-BA9F-CB02685C257E}"/>
              </a:ext>
            </a:extLst>
          </p:cNvPr>
          <p:cNvPicPr>
            <a:picLocks noChangeAspect="1"/>
          </p:cNvPicPr>
          <p:nvPr/>
        </p:nvPicPr>
        <p:blipFill>
          <a:blip r:embed="rId5"/>
          <a:stretch>
            <a:fillRect/>
          </a:stretch>
        </p:blipFill>
        <p:spPr>
          <a:xfrm>
            <a:off x="2246243" y="682676"/>
            <a:ext cx="8316006" cy="5932437"/>
          </a:xfrm>
          <a:prstGeom prst="rect">
            <a:avLst/>
          </a:prstGeom>
        </p:spPr>
      </p:pic>
    </p:spTree>
    <p:extLst>
      <p:ext uri="{BB962C8B-B14F-4D97-AF65-F5344CB8AC3E}">
        <p14:creationId xmlns:p14="http://schemas.microsoft.com/office/powerpoint/2010/main" val="246369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524000" y="4295"/>
            <a:ext cx="9144000" cy="774638"/>
          </a:xfrm>
        </p:spPr>
        <p:txBody>
          <a:bodyPr>
            <a:normAutofit/>
          </a:bodyPr>
          <a:lstStyle/>
          <a:p>
            <a:pPr algn="l"/>
            <a:r>
              <a:rPr lang="en-US" altLang="en-US" sz="2800" dirty="0">
                <a:cs typeface="Georgia" pitchFamily="18" charset="0"/>
              </a:rPr>
              <a:t>Example of face-to-face email</a:t>
            </a:r>
          </a:p>
        </p:txBody>
      </p:sp>
      <p:sp>
        <p:nvSpPr>
          <p:cNvPr id="3" name="Content Placeholder 2"/>
          <p:cNvSpPr>
            <a:spLocks noGrp="1"/>
          </p:cNvSpPr>
          <p:nvPr>
            <p:ph idx="1"/>
          </p:nvPr>
        </p:nvSpPr>
        <p:spPr>
          <a:xfrm>
            <a:off x="2989944" y="1341333"/>
            <a:ext cx="7220857" cy="4191000"/>
          </a:xfrm>
        </p:spPr>
        <p:txBody>
          <a:bodyPr/>
          <a:lstStyle/>
          <a:p>
            <a:pPr>
              <a:defRPr/>
            </a:pPr>
            <a:r>
              <a:rPr lang="en-US" sz="1600" dirty="0"/>
              <a:t>Effective January 2011, VA will be conducting face-to-face interviews with Veteran students at proprietary institutions as part of our compliance visit protocol. Please provide a private office to use for these meetings. In order to ensure an opportunity for all veteran students to meet with a VA representative, I am asking that you send the following email to all the active veteran students in advance of my visit. </a:t>
            </a:r>
          </a:p>
          <a:p>
            <a:pPr>
              <a:defRPr/>
            </a:pPr>
            <a:endParaRPr lang="en-US" sz="1600" dirty="0"/>
          </a:p>
          <a:p>
            <a:pPr>
              <a:defRPr/>
            </a:pPr>
            <a:r>
              <a:rPr lang="en-US" sz="1600" dirty="0"/>
              <a:t>The Veteran representative will be available on DATE from TIME FRAME to conduct individual interviews. These interviews will focus on your experience at our school, not on individual benefit issues. I encourage you to participate. Please remember for benefit issues please call 1-888-GIBILL-1. Participation is strictly voluntary. </a:t>
            </a:r>
          </a:p>
          <a:p>
            <a:pPr>
              <a:defRPr/>
            </a:pPr>
            <a:endParaRPr lang="en-US" sz="1600" dirty="0"/>
          </a:p>
          <a:p>
            <a:pPr>
              <a:defRPr/>
            </a:pPr>
            <a:r>
              <a:rPr lang="en-US" sz="1600" dirty="0"/>
              <a:t>We appreciate your cooperation on this matter.</a:t>
            </a:r>
            <a:endParaRPr lang="en-US" dirty="0"/>
          </a:p>
        </p:txBody>
      </p:sp>
      <p:sp>
        <p:nvSpPr>
          <p:cNvPr id="67588"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0B161011-4991-419B-9BAB-0DC2A7A82EBE}" type="slidenum">
              <a:rPr lang="en-US" altLang="en-US" smtClean="0">
                <a:solidFill>
                  <a:srgbClr val="898989"/>
                </a:solidFill>
                <a:latin typeface="Georgia" pitchFamily="18" charset="0"/>
              </a:rPr>
              <a:pPr eaLnBrk="1" hangingPunct="1">
                <a:spcBef>
                  <a:spcPct val="0"/>
                </a:spcBef>
                <a:buFontTx/>
                <a:buNone/>
              </a:pPr>
              <a:t>19</a:t>
            </a:fld>
            <a:endParaRPr lang="en-US" altLang="en-US" dirty="0">
              <a:solidFill>
                <a:srgbClr val="898989"/>
              </a:solidFill>
              <a:latin typeface="Georgia"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083" y="1341333"/>
            <a:ext cx="916047" cy="911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55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a:xfrm>
            <a:off x="549728" y="277586"/>
            <a:ext cx="11092543" cy="315912"/>
          </a:xfrm>
        </p:spPr>
        <p:txBody>
          <a:bodyPr/>
          <a:lstStyle/>
          <a:p>
            <a:r>
              <a:rPr lang="en-US" sz="2800" dirty="0"/>
              <a:t>Approved SCO Training</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a:xfrm>
            <a:off x="973682" y="1103528"/>
            <a:ext cx="6618937" cy="4138618"/>
          </a:xfrm>
        </p:spPr>
        <p:txBody>
          <a:bodyPr anchor="ctr"/>
          <a:lstStyle/>
          <a:p>
            <a:pPr marL="0" indent="0">
              <a:buNone/>
            </a:pPr>
            <a:r>
              <a:rPr lang="en-US" sz="2000" b="1" dirty="0">
                <a:solidFill>
                  <a:schemeClr val="accent1">
                    <a:lumMod val="50000"/>
                  </a:schemeClr>
                </a:solidFill>
              </a:rPr>
              <a:t>This is approved SCO Annual Training!</a:t>
            </a:r>
            <a:br>
              <a:rPr lang="en-US" sz="2000" b="1" dirty="0">
                <a:solidFill>
                  <a:schemeClr val="accent1">
                    <a:lumMod val="50000"/>
                  </a:schemeClr>
                </a:solidFill>
              </a:rPr>
            </a:br>
            <a:endParaRPr lang="en-US" sz="2000" b="1" dirty="0">
              <a:solidFill>
                <a:schemeClr val="accent1">
                  <a:lumMod val="50000"/>
                </a:schemeClr>
              </a:solidFill>
            </a:endParaRPr>
          </a:p>
          <a:p>
            <a:pPr marL="0" indent="0">
              <a:buNone/>
            </a:pPr>
            <a:r>
              <a:rPr lang="en-US" sz="2000" dirty="0">
                <a:solidFill>
                  <a:schemeClr val="accent1">
                    <a:lumMod val="50000"/>
                  </a:schemeClr>
                </a:solidFill>
              </a:rPr>
              <a:t>Participants will earn credit toward their annual training requirement if they…</a:t>
            </a:r>
          </a:p>
          <a:p>
            <a:pPr marL="457200" lvl="1" indent="0">
              <a:buNone/>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Log onto the SCO Training Portal</a:t>
            </a:r>
          </a:p>
          <a:p>
            <a:pPr lvl="1">
              <a:buFont typeface="Wingdings" panose="05000000000000000000" pitchFamily="2" charset="2"/>
              <a:buChar char="§"/>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Self-certify they completed the conference training</a:t>
            </a:r>
          </a:p>
          <a:p>
            <a:pPr lvl="1">
              <a:buFont typeface="Wingdings" panose="05000000000000000000" pitchFamily="2" charset="2"/>
              <a:buChar char="§"/>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Print the certificate and keep for their records</a:t>
            </a:r>
          </a:p>
        </p:txBody>
      </p:sp>
      <p:pic>
        <p:nvPicPr>
          <p:cNvPr id="8" name="Picture Placeholder 7" descr="A screenshot of a cell phone&#10;&#10;Description automatically generated">
            <a:extLst>
              <a:ext uri="{FF2B5EF4-FFF2-40B4-BE49-F238E27FC236}">
                <a16:creationId xmlns:a16="http://schemas.microsoft.com/office/drawing/2014/main" id="{A8B8C88A-39A0-4C34-AAFC-BFA3A9D142E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877" t="11112" r="23940" b="21576"/>
          <a:stretch/>
        </p:blipFill>
        <p:spPr>
          <a:xfrm>
            <a:off x="8446025" y="1914482"/>
            <a:ext cx="2902922" cy="3029036"/>
          </a:xfrm>
        </p:spPr>
      </p:pic>
    </p:spTree>
    <p:extLst>
      <p:ext uri="{BB962C8B-B14F-4D97-AF65-F5344CB8AC3E}">
        <p14:creationId xmlns:p14="http://schemas.microsoft.com/office/powerpoint/2010/main" val="158238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Briefing School Officials</a:t>
            </a:r>
          </a:p>
        </p:txBody>
      </p:sp>
    </p:spTree>
    <p:extLst>
      <p:ext uri="{BB962C8B-B14F-4D97-AF65-F5344CB8AC3E}">
        <p14:creationId xmlns:p14="http://schemas.microsoft.com/office/powerpoint/2010/main" val="3149942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778933"/>
          </a:xfrm>
        </p:spPr>
        <p:txBody>
          <a:bodyPr>
            <a:normAutofit/>
          </a:bodyPr>
          <a:lstStyle/>
          <a:p>
            <a:pPr algn="l"/>
            <a:r>
              <a:rPr lang="en-US" dirty="0"/>
              <a:t>Entrance Interview</a:t>
            </a:r>
          </a:p>
        </p:txBody>
      </p:sp>
      <p:sp>
        <p:nvSpPr>
          <p:cNvPr id="3" name="Content Placeholder 2"/>
          <p:cNvSpPr>
            <a:spLocks noGrp="1"/>
          </p:cNvSpPr>
          <p:nvPr>
            <p:ph sz="half" idx="1"/>
          </p:nvPr>
        </p:nvSpPr>
        <p:spPr>
          <a:xfrm>
            <a:off x="1771650" y="1561373"/>
            <a:ext cx="8553450" cy="1791428"/>
          </a:xfrm>
        </p:spPr>
        <p:txBody>
          <a:bodyPr>
            <a:normAutofit lnSpcReduction="10000"/>
          </a:bodyPr>
          <a:lstStyle/>
          <a:p>
            <a:r>
              <a:rPr lang="en-US" sz="2400" dirty="0"/>
              <a:t>VA or SAA surveyor will provide an entrance briefing before conducting the survey</a:t>
            </a:r>
          </a:p>
          <a:p>
            <a:endParaRPr lang="en-US" sz="2000" dirty="0"/>
          </a:p>
          <a:p>
            <a:r>
              <a:rPr lang="en-US" sz="2000" dirty="0"/>
              <a:t>Typically with certifying official</a:t>
            </a:r>
          </a:p>
          <a:p>
            <a:r>
              <a:rPr lang="en-US" sz="2000" dirty="0"/>
              <a:t>Others included as school / facility or auditor sees fit</a:t>
            </a:r>
          </a:p>
          <a:p>
            <a:endParaRPr lang="en-US" dirty="0"/>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smtClean="0">
                <a:solidFill>
                  <a:srgbClr val="898989"/>
                </a:solidFill>
              </a:rPr>
              <a:pPr>
                <a:defRPr/>
              </a:pPr>
              <a:t>21</a:t>
            </a:fld>
            <a:endParaRPr lang="en-US" altLang="en-US" dirty="0">
              <a:solidFill>
                <a:srgbClr val="898989"/>
              </a:solidFill>
            </a:endParaRPr>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3551632"/>
            <a:ext cx="4038600" cy="269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txBox="1">
            <a:spLocks/>
          </p:cNvSpPr>
          <p:nvPr/>
        </p:nvSpPr>
        <p:spPr bwMode="auto">
          <a:xfrm>
            <a:off x="1981200" y="4442279"/>
            <a:ext cx="3905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Georgia"/>
                <a:ea typeface="ＭＳ Ｐゴシック" pitchFamily="34" charset="-128"/>
                <a:cs typeface="Georgia"/>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solidFill>
                  <a:prstClr val="black"/>
                </a:solidFill>
              </a:rPr>
              <a:t>The  institution’s principal official should be informed of the compliance survey.   The surveyor will be available to meet with him or her at any time during the on-site survey. </a:t>
            </a:r>
          </a:p>
        </p:txBody>
      </p:sp>
    </p:spTree>
    <p:extLst>
      <p:ext uri="{BB962C8B-B14F-4D97-AF65-F5344CB8AC3E}">
        <p14:creationId xmlns:p14="http://schemas.microsoft.com/office/powerpoint/2010/main" val="185542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Areas of Review</a:t>
            </a:r>
            <a:br>
              <a:rPr lang="en-US" dirty="0"/>
            </a:br>
            <a:r>
              <a:rPr lang="en-US" dirty="0"/>
              <a:t>General</a:t>
            </a:r>
          </a:p>
        </p:txBody>
      </p:sp>
    </p:spTree>
    <p:extLst>
      <p:ext uri="{BB962C8B-B14F-4D97-AF65-F5344CB8AC3E}">
        <p14:creationId xmlns:p14="http://schemas.microsoft.com/office/powerpoint/2010/main" val="394580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95"/>
            <a:ext cx="9144000" cy="774638"/>
          </a:xfrm>
        </p:spPr>
        <p:txBody>
          <a:bodyPr>
            <a:normAutofit/>
          </a:bodyPr>
          <a:lstStyle/>
          <a:p>
            <a:pPr algn="l"/>
            <a:r>
              <a:rPr lang="en-US" sz="2800" dirty="0"/>
              <a:t>Referrals</a:t>
            </a:r>
          </a:p>
        </p:txBody>
      </p:sp>
      <p:graphicFrame>
        <p:nvGraphicFramePr>
          <p:cNvPr id="5" name="Content Placeholder 4"/>
          <p:cNvGraphicFramePr>
            <a:graphicFrameLocks noGrp="1"/>
          </p:cNvGraphicFramePr>
          <p:nvPr>
            <p:ph idx="1"/>
          </p:nvPr>
        </p:nvGraphicFramePr>
        <p:xfrm>
          <a:off x="1687286" y="854680"/>
          <a:ext cx="8828314" cy="5395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0218058"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23</a:t>
            </a:fld>
            <a:endParaRPr lang="en-US" altLang="en-US" dirty="0">
              <a:solidFill>
                <a:srgbClr val="898989"/>
              </a:solidFill>
            </a:endParaRPr>
          </a:p>
        </p:txBody>
      </p:sp>
    </p:spTree>
    <p:extLst>
      <p:ext uri="{BB962C8B-B14F-4D97-AF65-F5344CB8AC3E}">
        <p14:creationId xmlns:p14="http://schemas.microsoft.com/office/powerpoint/2010/main" val="273380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159565" y="1651001"/>
            <a:ext cx="5708167" cy="4475163"/>
          </a:xfrm>
        </p:spPr>
        <p:txBody>
          <a:bodyPr/>
          <a:lstStyle/>
          <a:p>
            <a:pPr>
              <a:spcBef>
                <a:spcPts val="0"/>
              </a:spcBef>
              <a:spcAft>
                <a:spcPts val="1800"/>
              </a:spcAft>
              <a:defRPr/>
            </a:pPr>
            <a:endParaRPr lang="en-US" sz="2000" b="1" u="sng" dirty="0">
              <a:solidFill>
                <a:prstClr val="black"/>
              </a:solidFill>
            </a:endParaRPr>
          </a:p>
          <a:p>
            <a:pPr>
              <a:spcBef>
                <a:spcPts val="0"/>
              </a:spcBef>
              <a:spcAft>
                <a:spcPts val="1800"/>
              </a:spcAft>
              <a:defRPr/>
            </a:pPr>
            <a:r>
              <a:rPr lang="en-US" sz="2400" dirty="0">
                <a:solidFill>
                  <a:prstClr val="black"/>
                </a:solidFill>
              </a:rPr>
              <a:t>The facility must be able to provide all of the records necessary for the Department of Veterans Affairs to ascertain institutional compliance with the requirements of GI Bill® benefit programs.</a:t>
            </a:r>
          </a:p>
        </p:txBody>
      </p:sp>
      <p:sp>
        <p:nvSpPr>
          <p:cNvPr id="13315" name="Title 3"/>
          <p:cNvSpPr>
            <a:spLocks noGrp="1"/>
          </p:cNvSpPr>
          <p:nvPr>
            <p:ph type="title"/>
          </p:nvPr>
        </p:nvSpPr>
        <p:spPr>
          <a:xfrm>
            <a:off x="1524000" y="30163"/>
            <a:ext cx="2774731" cy="584693"/>
          </a:xfrm>
        </p:spPr>
        <p:txBody>
          <a:bodyPr>
            <a:noAutofit/>
          </a:bodyPr>
          <a:lstStyle/>
          <a:p>
            <a:r>
              <a:rPr lang="en-US" sz="2800" b="0" dirty="0">
                <a:solidFill>
                  <a:srgbClr val="002060"/>
                </a:solidFill>
              </a:rPr>
              <a:t>RECORDS</a:t>
            </a:r>
            <a:endParaRPr lang="en-US" altLang="en-US" sz="2800" b="0" dirty="0">
              <a:solidFill>
                <a:srgbClr val="002060"/>
              </a:solidFill>
              <a:latin typeface="Georgia" pitchFamily="18" charset="0"/>
              <a:cs typeface="Georgia" pitchFamily="18" charset="0"/>
            </a:endParaRPr>
          </a:p>
        </p:txBody>
      </p:sp>
      <p:sp>
        <p:nvSpPr>
          <p:cNvPr id="13316" name="Slide Number Placeholder 4"/>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673B8BD3-4012-4457-B881-1B457F7CDBB6}" type="slidenum">
              <a:rPr lang="en-US" altLang="en-US" smtClean="0">
                <a:solidFill>
                  <a:srgbClr val="898989"/>
                </a:solidFill>
                <a:latin typeface="Georgia" pitchFamily="18" charset="0"/>
              </a:rPr>
              <a:pPr eaLnBrk="1" hangingPunct="1">
                <a:spcBef>
                  <a:spcPct val="0"/>
                </a:spcBef>
                <a:buFontTx/>
                <a:buNone/>
              </a:pPr>
              <a:t>24</a:t>
            </a:fld>
            <a:endParaRPr lang="en-US" altLang="en-US" dirty="0">
              <a:solidFill>
                <a:srgbClr val="898989"/>
              </a:solidFill>
              <a:latin typeface="Georgia" pitchFamily="18" charset="0"/>
            </a:endParaRPr>
          </a:p>
        </p:txBody>
      </p:sp>
      <p:pic>
        <p:nvPicPr>
          <p:cNvPr id="1331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37364" y="1997075"/>
            <a:ext cx="2662237" cy="33988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p:cNvSpPr txBox="1">
            <a:spLocks/>
          </p:cNvSpPr>
          <p:nvPr/>
        </p:nvSpPr>
        <p:spPr>
          <a:xfrm>
            <a:off x="3813176" y="111782"/>
            <a:ext cx="6589486" cy="613706"/>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1600" b="0" dirty="0">
                <a:solidFill>
                  <a:srgbClr val="002060"/>
                </a:solidFill>
              </a:rPr>
              <a:t>The facility provided the records and accounts of VA beneficiaries and other students for examination (38 CFR 21.4209, 21.7307, 21.9770)</a:t>
            </a:r>
            <a:endParaRPr lang="en-US" altLang="en-US" sz="1600" b="0" dirty="0">
              <a:solidFill>
                <a:srgbClr val="002060"/>
              </a:solidFill>
              <a:latin typeface="Georgia" pitchFamily="18" charset="0"/>
              <a:cs typeface="Georgia"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639" y="30163"/>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EC1692F8-77F8-439C-9D48-57D56321DE6C}"/>
              </a:ext>
            </a:extLst>
          </p:cNvPr>
          <p:cNvPicPr>
            <a:picLocks noChangeAspect="1"/>
          </p:cNvPicPr>
          <p:nvPr/>
        </p:nvPicPr>
        <p:blipFill>
          <a:blip r:embed="rId5"/>
          <a:stretch>
            <a:fillRect/>
          </a:stretch>
        </p:blipFill>
        <p:spPr>
          <a:xfrm>
            <a:off x="7572039" y="1462087"/>
            <a:ext cx="3460395" cy="4420734"/>
          </a:xfrm>
          <a:prstGeom prst="rect">
            <a:avLst/>
          </a:prstGeom>
        </p:spPr>
      </p:pic>
    </p:spTree>
    <p:extLst>
      <p:ext uri="{BB962C8B-B14F-4D97-AF65-F5344CB8AC3E}">
        <p14:creationId xmlns:p14="http://schemas.microsoft.com/office/powerpoint/2010/main" val="2870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Placeholder 2"/>
          <p:cNvSpPr>
            <a:spLocks noGrp="1"/>
          </p:cNvSpPr>
          <p:nvPr>
            <p:ph type="body" idx="1"/>
          </p:nvPr>
        </p:nvSpPr>
        <p:spPr>
          <a:xfrm>
            <a:off x="400967" y="1638300"/>
            <a:ext cx="3460061" cy="1450975"/>
          </a:xfrm>
        </p:spPr>
        <p:txBody>
          <a:bodyPr/>
          <a:lstStyle/>
          <a:p>
            <a:pPr>
              <a:lnSpc>
                <a:spcPct val="150000"/>
              </a:lnSpc>
            </a:pPr>
            <a:r>
              <a:rPr lang="en-US" altLang="en-US" dirty="0">
                <a:cs typeface="Georgia" pitchFamily="18" charset="0"/>
              </a:rPr>
              <a:t>During the visit, the following documents will be reviewed: </a:t>
            </a:r>
          </a:p>
          <a:p>
            <a:endParaRPr lang="en-US" altLang="en-US" dirty="0">
              <a:cs typeface="Georgia" pitchFamily="18" charset="0"/>
            </a:endParaRPr>
          </a:p>
        </p:txBody>
      </p:sp>
      <p:sp>
        <p:nvSpPr>
          <p:cNvPr id="6" name="Content Placeholder 5"/>
          <p:cNvSpPr>
            <a:spLocks noGrp="1"/>
          </p:cNvSpPr>
          <p:nvPr>
            <p:ph sz="quarter" idx="4"/>
          </p:nvPr>
        </p:nvSpPr>
        <p:spPr>
          <a:xfrm>
            <a:off x="4314826" y="1638300"/>
            <a:ext cx="5895975" cy="4611688"/>
          </a:xfrm>
        </p:spPr>
        <p:txBody>
          <a:bodyPr>
            <a:normAutofit fontScale="92500" lnSpcReduction="10000"/>
          </a:bodyPr>
          <a:lstStyle/>
          <a:p>
            <a:pPr>
              <a:spcBef>
                <a:spcPts val="600"/>
              </a:spcBef>
              <a:spcAft>
                <a:spcPts val="600"/>
              </a:spcAft>
              <a:buFont typeface="Arial" charset="0"/>
              <a:buChar char="•"/>
              <a:defRPr/>
            </a:pPr>
            <a:r>
              <a:rPr lang="en-US" sz="1900" dirty="0">
                <a:solidFill>
                  <a:srgbClr val="000000"/>
                </a:solidFill>
              </a:rPr>
              <a:t>Copies of all VA paperwork </a:t>
            </a:r>
          </a:p>
          <a:p>
            <a:pPr>
              <a:spcBef>
                <a:spcPts val="600"/>
              </a:spcBef>
              <a:spcAft>
                <a:spcPts val="600"/>
              </a:spcAft>
              <a:buFont typeface="Arial" charset="0"/>
              <a:buChar char="•"/>
              <a:defRPr/>
            </a:pPr>
            <a:r>
              <a:rPr lang="en-US" sz="1900" dirty="0">
                <a:solidFill>
                  <a:srgbClr val="000000"/>
                </a:solidFill>
              </a:rPr>
              <a:t>School’s transcript</a:t>
            </a:r>
          </a:p>
          <a:p>
            <a:pPr>
              <a:spcBef>
                <a:spcPts val="600"/>
              </a:spcBef>
              <a:spcAft>
                <a:spcPts val="600"/>
              </a:spcAft>
              <a:buFont typeface="Arial" charset="0"/>
              <a:buChar char="•"/>
              <a:defRPr/>
            </a:pPr>
            <a:r>
              <a:rPr lang="en-US" sz="1900" dirty="0">
                <a:solidFill>
                  <a:srgbClr val="000000"/>
                </a:solidFill>
              </a:rPr>
              <a:t>Grade reports</a:t>
            </a:r>
          </a:p>
          <a:p>
            <a:pPr>
              <a:spcBef>
                <a:spcPts val="600"/>
              </a:spcBef>
              <a:spcAft>
                <a:spcPts val="600"/>
              </a:spcAft>
              <a:buFont typeface="Arial" charset="0"/>
              <a:buChar char="•"/>
              <a:defRPr/>
            </a:pPr>
            <a:r>
              <a:rPr lang="en-US" sz="1900" dirty="0">
                <a:solidFill>
                  <a:srgbClr val="000000"/>
                </a:solidFill>
              </a:rPr>
              <a:t>Drop slips</a:t>
            </a:r>
            <a:r>
              <a:rPr lang="en-US" sz="1800" dirty="0">
                <a:solidFill>
                  <a:srgbClr val="000000"/>
                </a:solidFill>
              </a:rPr>
              <a:t> (for those courses dropped during drop/add) </a:t>
            </a:r>
            <a:endParaRPr lang="en-US" sz="1900" dirty="0">
              <a:solidFill>
                <a:srgbClr val="000000"/>
              </a:solidFill>
            </a:endParaRPr>
          </a:p>
          <a:p>
            <a:pPr>
              <a:spcBef>
                <a:spcPts val="600"/>
              </a:spcBef>
              <a:spcAft>
                <a:spcPts val="600"/>
              </a:spcAft>
              <a:buFont typeface="Arial" charset="0"/>
              <a:buChar char="•"/>
              <a:defRPr/>
            </a:pPr>
            <a:r>
              <a:rPr lang="en-US" sz="1900" dirty="0">
                <a:solidFill>
                  <a:srgbClr val="000000"/>
                </a:solidFill>
              </a:rPr>
              <a:t>Registration slips </a:t>
            </a:r>
          </a:p>
          <a:p>
            <a:pPr>
              <a:spcBef>
                <a:spcPts val="600"/>
              </a:spcBef>
              <a:spcAft>
                <a:spcPts val="600"/>
              </a:spcAft>
              <a:buFont typeface="Arial" charset="0"/>
              <a:buChar char="•"/>
              <a:defRPr/>
            </a:pPr>
            <a:r>
              <a:rPr lang="en-US" sz="1900" dirty="0">
                <a:solidFill>
                  <a:srgbClr val="000000"/>
                </a:solidFill>
              </a:rPr>
              <a:t>Tuition and fee ledgers</a:t>
            </a:r>
          </a:p>
          <a:p>
            <a:pPr>
              <a:spcBef>
                <a:spcPts val="600"/>
              </a:spcBef>
              <a:spcAft>
                <a:spcPts val="600"/>
              </a:spcAft>
              <a:buFont typeface="Arial" charset="0"/>
              <a:buChar char="•"/>
              <a:defRPr/>
            </a:pPr>
            <a:r>
              <a:rPr lang="en-US" sz="1900" dirty="0">
                <a:solidFill>
                  <a:srgbClr val="000000"/>
                </a:solidFill>
              </a:rPr>
              <a:t>Transcripts from previous schools with evaluations of same</a:t>
            </a:r>
          </a:p>
          <a:p>
            <a:pPr>
              <a:spcBef>
                <a:spcPts val="600"/>
              </a:spcBef>
              <a:spcAft>
                <a:spcPts val="600"/>
              </a:spcAft>
              <a:buFont typeface="Arial" charset="0"/>
              <a:buChar char="•"/>
              <a:defRPr/>
            </a:pPr>
            <a:r>
              <a:rPr lang="en-US" sz="1900" dirty="0">
                <a:solidFill>
                  <a:srgbClr val="000000"/>
                </a:solidFill>
              </a:rPr>
              <a:t>Student’s school application</a:t>
            </a:r>
          </a:p>
          <a:p>
            <a:pPr>
              <a:spcBef>
                <a:spcPts val="600"/>
              </a:spcBef>
              <a:spcAft>
                <a:spcPts val="600"/>
              </a:spcAft>
              <a:buFont typeface="Arial" charset="0"/>
              <a:buChar char="•"/>
              <a:defRPr/>
            </a:pPr>
            <a:r>
              <a:rPr lang="en-US" sz="1900" dirty="0">
                <a:solidFill>
                  <a:srgbClr val="000000"/>
                </a:solidFill>
              </a:rPr>
              <a:t>Records of disciplinary action </a:t>
            </a:r>
          </a:p>
          <a:p>
            <a:pPr>
              <a:spcBef>
                <a:spcPts val="600"/>
              </a:spcBef>
              <a:spcAft>
                <a:spcPts val="600"/>
              </a:spcAft>
              <a:buFont typeface="Arial" charset="0"/>
              <a:buChar char="•"/>
              <a:defRPr/>
            </a:pPr>
            <a:r>
              <a:rPr lang="en-US" sz="1900" dirty="0">
                <a:solidFill>
                  <a:srgbClr val="000000"/>
                </a:solidFill>
              </a:rPr>
              <a:t>program outline,  curriculum guide, or graduation evaluation form</a:t>
            </a:r>
          </a:p>
          <a:p>
            <a:pPr>
              <a:spcBef>
                <a:spcPts val="600"/>
              </a:spcBef>
              <a:spcAft>
                <a:spcPts val="600"/>
              </a:spcAft>
              <a:buFont typeface="Arial" charset="0"/>
              <a:buChar char="•"/>
              <a:defRPr/>
            </a:pPr>
            <a:r>
              <a:rPr lang="en-US" sz="1900" dirty="0">
                <a:solidFill>
                  <a:srgbClr val="000000"/>
                </a:solidFill>
              </a:rPr>
              <a:t>Any other pertinent forms </a:t>
            </a:r>
          </a:p>
          <a:p>
            <a:pPr>
              <a:buFont typeface="Arial" charset="0"/>
              <a:buChar char="•"/>
              <a:defRPr/>
            </a:pPr>
            <a:endParaRPr lang="en-US" dirty="0"/>
          </a:p>
        </p:txBody>
      </p:sp>
      <p:sp>
        <p:nvSpPr>
          <p:cNvPr id="14341"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38AC56B3-9EBA-473E-931C-1F289E4CC7E1}" type="slidenum">
              <a:rPr lang="en-US" altLang="en-US" smtClean="0">
                <a:solidFill>
                  <a:srgbClr val="898989"/>
                </a:solidFill>
                <a:latin typeface="Georgia" pitchFamily="18" charset="0"/>
              </a:rPr>
              <a:pPr eaLnBrk="1" hangingPunct="1">
                <a:spcBef>
                  <a:spcPct val="0"/>
                </a:spcBef>
                <a:buFontTx/>
                <a:buNone/>
              </a:pPr>
              <a:t>25</a:t>
            </a:fld>
            <a:endParaRPr lang="en-US" altLang="en-US" dirty="0">
              <a:solidFill>
                <a:srgbClr val="898989"/>
              </a:solidFill>
              <a:latin typeface="Georgia" pitchFamily="18" charset="0"/>
            </a:endParaRPr>
          </a:p>
        </p:txBody>
      </p:sp>
      <p:pic>
        <p:nvPicPr>
          <p:cNvPr id="1434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47838" y="2965450"/>
            <a:ext cx="2146300" cy="2139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p:cNvSpPr txBox="1">
            <a:spLocks/>
          </p:cNvSpPr>
          <p:nvPr/>
        </p:nvSpPr>
        <p:spPr>
          <a:xfrm>
            <a:off x="1524000" y="1"/>
            <a:ext cx="2337028" cy="7703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dirty="0">
                <a:solidFill>
                  <a:srgbClr val="002060"/>
                </a:solidFill>
                <a:latin typeface="+mj-lt"/>
              </a:rPr>
              <a:t>RECORDS</a:t>
            </a:r>
            <a:endParaRPr lang="en-US" altLang="en-US" dirty="0">
              <a:solidFill>
                <a:srgbClr val="002060"/>
              </a:solidFill>
              <a:latin typeface="+mj-lt"/>
              <a:cs typeface="Georgia" pitchFamily="18" charset="0"/>
            </a:endParaRPr>
          </a:p>
        </p:txBody>
      </p:sp>
      <p:sp>
        <p:nvSpPr>
          <p:cNvPr id="9" name="Title 3"/>
          <p:cNvSpPr txBox="1">
            <a:spLocks noGrp="1"/>
          </p:cNvSpPr>
          <p:nvPr>
            <p:ph type="title"/>
          </p:nvPr>
        </p:nvSpPr>
        <p:spPr>
          <a:xfrm>
            <a:off x="3894139" y="-8542"/>
            <a:ext cx="6770915" cy="77893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1600" b="0" dirty="0">
                <a:solidFill>
                  <a:srgbClr val="002060"/>
                </a:solidFill>
              </a:rPr>
              <a:t>The facility provided the records and accounts of VA beneficiaries and other students for examination (38 CFR 21.4209, 21.7307, 21.9770)</a:t>
            </a:r>
            <a:endParaRPr lang="en-US" altLang="en-US" b="0" dirty="0">
              <a:solidFill>
                <a:srgbClr val="002060"/>
              </a:solidFill>
              <a:latin typeface="Georgia" pitchFamily="18" charset="0"/>
              <a:cs typeface="Georgia"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91" y="75067"/>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FC4C824-32B5-4E89-99C3-520FF744AEE9}"/>
              </a:ext>
            </a:extLst>
          </p:cNvPr>
          <p:cNvPicPr>
            <a:picLocks noChangeAspect="1"/>
          </p:cNvPicPr>
          <p:nvPr/>
        </p:nvPicPr>
        <p:blipFill>
          <a:blip r:embed="rId5"/>
          <a:stretch>
            <a:fillRect/>
          </a:stretch>
        </p:blipFill>
        <p:spPr>
          <a:xfrm>
            <a:off x="464505" y="2965450"/>
            <a:ext cx="3286986" cy="3286986"/>
          </a:xfrm>
          <a:prstGeom prst="rect">
            <a:avLst/>
          </a:prstGeom>
        </p:spPr>
      </p:pic>
    </p:spTree>
    <p:extLst>
      <p:ext uri="{BB962C8B-B14F-4D97-AF65-F5344CB8AC3E}">
        <p14:creationId xmlns:p14="http://schemas.microsoft.com/office/powerpoint/2010/main" val="675716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4205" y="2906713"/>
            <a:ext cx="7321826" cy="3525838"/>
          </a:xfrm>
        </p:spPr>
        <p:txBody>
          <a:bodyPr/>
          <a:lstStyle/>
          <a:p>
            <a:pPr marL="685800" lvl="1">
              <a:spcBef>
                <a:spcPts val="1200"/>
              </a:spcBef>
              <a:spcAft>
                <a:spcPts val="600"/>
              </a:spcAft>
              <a:buFont typeface="Wingdings" panose="05000000000000000000" pitchFamily="2" charset="2"/>
              <a:buChar char="ü"/>
              <a:defRPr/>
            </a:pPr>
            <a:r>
              <a:rPr lang="en-US" dirty="0">
                <a:solidFill>
                  <a:srgbClr val="000000"/>
                </a:solidFill>
              </a:rPr>
              <a:t>Track the number of students enrolled under Yellow Ribbon </a:t>
            </a:r>
          </a:p>
          <a:p>
            <a:pPr marL="685800" lvl="1">
              <a:spcBef>
                <a:spcPts val="1200"/>
              </a:spcBef>
              <a:spcAft>
                <a:spcPts val="600"/>
              </a:spcAft>
              <a:buFont typeface="Wingdings" panose="05000000000000000000" pitchFamily="2" charset="2"/>
              <a:buChar char="ü"/>
              <a:defRPr/>
            </a:pPr>
            <a:r>
              <a:rPr lang="en-US" dirty="0">
                <a:solidFill>
                  <a:srgbClr val="000000"/>
                </a:solidFill>
              </a:rPr>
              <a:t>Track the annual Amount of Tuition and Fees </a:t>
            </a:r>
          </a:p>
          <a:p>
            <a:pPr marL="685800" lvl="1">
              <a:spcBef>
                <a:spcPts val="1200"/>
              </a:spcBef>
              <a:spcAft>
                <a:spcPts val="600"/>
              </a:spcAft>
              <a:buFont typeface="Wingdings" panose="05000000000000000000" pitchFamily="2" charset="2"/>
              <a:buChar char="ü"/>
              <a:defRPr/>
            </a:pPr>
            <a:r>
              <a:rPr lang="en-US" dirty="0">
                <a:solidFill>
                  <a:srgbClr val="000000"/>
                </a:solidFill>
              </a:rPr>
              <a:t>Develop and document a process for the </a:t>
            </a:r>
            <a:r>
              <a:rPr lang="en-US" i="1" dirty="0">
                <a:solidFill>
                  <a:srgbClr val="000000"/>
                </a:solidFill>
              </a:rPr>
              <a:t>first come-first serve </a:t>
            </a:r>
            <a:r>
              <a:rPr lang="en-US" dirty="0">
                <a:solidFill>
                  <a:srgbClr val="000000"/>
                </a:solidFill>
              </a:rPr>
              <a:t>enrollment of students into the Yellow Ribbon Program </a:t>
            </a:r>
          </a:p>
          <a:p>
            <a:pPr>
              <a:buFont typeface="Arial" charset="0"/>
              <a:buChar char="•"/>
              <a:defRPr/>
            </a:pPr>
            <a:endParaRPr lang="en-US" dirty="0"/>
          </a:p>
        </p:txBody>
      </p:sp>
      <p:sp>
        <p:nvSpPr>
          <p:cNvPr id="5" name="Text Placeholder 4"/>
          <p:cNvSpPr>
            <a:spLocks noGrp="1"/>
          </p:cNvSpPr>
          <p:nvPr>
            <p:ph type="body" sz="quarter" idx="3"/>
          </p:nvPr>
        </p:nvSpPr>
        <p:spPr>
          <a:xfrm>
            <a:off x="874713" y="1731964"/>
            <a:ext cx="8229600" cy="639762"/>
          </a:xfrm>
        </p:spPr>
        <p:txBody>
          <a:bodyPr/>
          <a:lstStyle/>
          <a:p>
            <a:pPr>
              <a:buFont typeface="Arial" charset="0"/>
              <a:buNone/>
              <a:defRPr/>
            </a:pPr>
            <a:r>
              <a:rPr lang="en-US" dirty="0">
                <a:solidFill>
                  <a:srgbClr val="000000"/>
                </a:solidFill>
                <a:latin typeface="+mj-lt"/>
              </a:rPr>
              <a:t>Additional records required of a Yellow Ribbon school: </a:t>
            </a:r>
            <a:endParaRPr lang="en-US" dirty="0">
              <a:latin typeface="+mj-lt"/>
            </a:endParaRPr>
          </a:p>
        </p:txBody>
      </p:sp>
      <p:sp>
        <p:nvSpPr>
          <p:cNvPr id="15365"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0A87ED7B-9B56-44D1-8C83-D5AA0080DE8A}" type="slidenum">
              <a:rPr lang="en-US" altLang="en-US" smtClean="0">
                <a:solidFill>
                  <a:srgbClr val="898989"/>
                </a:solidFill>
                <a:latin typeface="Georgia" pitchFamily="18" charset="0"/>
              </a:rPr>
              <a:pPr eaLnBrk="1" hangingPunct="1">
                <a:spcBef>
                  <a:spcPct val="0"/>
                </a:spcBef>
                <a:buFontTx/>
                <a:buNone/>
              </a:pPr>
              <a:t>26</a:t>
            </a:fld>
            <a:endParaRPr lang="en-US" altLang="en-US" dirty="0">
              <a:solidFill>
                <a:srgbClr val="898989"/>
              </a:solidFill>
              <a:latin typeface="Georgia" pitchFamily="18" charset="0"/>
            </a:endParaRPr>
          </a:p>
        </p:txBody>
      </p:sp>
      <p:pic>
        <p:nvPicPr>
          <p:cNvPr id="15366"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7880351" y="2371726"/>
            <a:ext cx="2447925" cy="37068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a:xfrm>
            <a:off x="1524000" y="1"/>
            <a:ext cx="2231118" cy="7703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dirty="0">
                <a:solidFill>
                  <a:srgbClr val="002060"/>
                </a:solidFill>
              </a:rPr>
              <a:t>RECORDS</a:t>
            </a:r>
            <a:endParaRPr lang="en-US" altLang="en-US" dirty="0">
              <a:solidFill>
                <a:srgbClr val="002060"/>
              </a:solidFill>
              <a:latin typeface="Georgia" pitchFamily="18" charset="0"/>
              <a:cs typeface="Georgia" pitchFamily="18" charset="0"/>
            </a:endParaRPr>
          </a:p>
        </p:txBody>
      </p:sp>
      <p:sp>
        <p:nvSpPr>
          <p:cNvPr id="9" name="Title 3"/>
          <p:cNvSpPr txBox="1">
            <a:spLocks noGrp="1"/>
          </p:cNvSpPr>
          <p:nvPr>
            <p:ph type="title"/>
          </p:nvPr>
        </p:nvSpPr>
        <p:spPr>
          <a:xfrm>
            <a:off x="4143830" y="-27894"/>
            <a:ext cx="6524171" cy="77893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1600" b="0" dirty="0">
                <a:solidFill>
                  <a:srgbClr val="002060"/>
                </a:solidFill>
              </a:rPr>
              <a:t>The facility provided the records and accounts of VA beneficiaries and other students for examination (38 CFR 21.4209, 21.7307, 21.9770)</a:t>
            </a:r>
            <a:endParaRPr lang="en-US" altLang="en-US" b="0" dirty="0">
              <a:solidFill>
                <a:srgbClr val="002060"/>
              </a:solidFill>
              <a:latin typeface="Georgia" pitchFamily="18" charset="0"/>
              <a:cs typeface="Georgia" pitchFamily="18"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582" y="75067"/>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B4A86AD-5EE1-43FA-8D3B-3B824E9423E1}"/>
              </a:ext>
            </a:extLst>
          </p:cNvPr>
          <p:cNvPicPr>
            <a:picLocks noChangeAspect="1"/>
          </p:cNvPicPr>
          <p:nvPr/>
        </p:nvPicPr>
        <p:blipFill>
          <a:blip r:embed="rId5"/>
          <a:stretch>
            <a:fillRect/>
          </a:stretch>
        </p:blipFill>
        <p:spPr>
          <a:xfrm>
            <a:off x="7271587" y="1286026"/>
            <a:ext cx="3396414" cy="5149674"/>
          </a:xfrm>
          <a:prstGeom prst="rect">
            <a:avLst/>
          </a:prstGeom>
        </p:spPr>
      </p:pic>
    </p:spTree>
    <p:extLst>
      <p:ext uri="{BB962C8B-B14F-4D97-AF65-F5344CB8AC3E}">
        <p14:creationId xmlns:p14="http://schemas.microsoft.com/office/powerpoint/2010/main" val="219905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algn="ctr"/>
            <a:r>
              <a:rPr lang="en-US" sz="2000" b="1" u="sng" dirty="0"/>
              <a:t>Examination of Records </a:t>
            </a:r>
          </a:p>
          <a:p>
            <a:endParaRPr lang="en-US" altLang="en-US" sz="2000" dirty="0">
              <a:solidFill>
                <a:srgbClr val="000000"/>
              </a:solidFill>
              <a:latin typeface="Times New Roman" pitchFamily="18" charset="0"/>
              <a:cs typeface="Times New Roman" pitchFamily="18" charset="0"/>
            </a:endParaRPr>
          </a:p>
          <a:p>
            <a:r>
              <a:rPr lang="en-US" altLang="en-US" sz="2000" dirty="0">
                <a:solidFill>
                  <a:srgbClr val="000000"/>
                </a:solidFill>
                <a:latin typeface="Times New Roman" pitchFamily="18" charset="0"/>
                <a:cs typeface="Times New Roman" pitchFamily="18" charset="0"/>
              </a:rPr>
              <a:t>Notwithstanding any other provision of law, student records must be made available for review (38 USC 3690 (c)). Refusal to make records available for review could lead to withdrawal of approval (38 CFR 21.4209). </a:t>
            </a:r>
          </a:p>
          <a:p>
            <a:endParaRPr lang="en-US" sz="2000" dirty="0"/>
          </a:p>
          <a:p>
            <a:r>
              <a:rPr lang="en-US" sz="2000" dirty="0"/>
              <a:t>  </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27</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nvGraphicFramePr>
        <p:xfrm>
          <a:off x="1965435" y="1444929"/>
          <a:ext cx="3638633" cy="4694614"/>
        </p:xfrm>
        <a:graphic>
          <a:graphicData uri="http://schemas.openxmlformats.org/drawingml/2006/table">
            <a:tbl>
              <a:tblPr firstRow="1" firstCol="1" bandRow="1"/>
              <a:tblGrid>
                <a:gridCol w="3638633">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Title 3"/>
          <p:cNvSpPr txBox="1">
            <a:spLocks/>
          </p:cNvSpPr>
          <p:nvPr/>
        </p:nvSpPr>
        <p:spPr>
          <a:xfrm>
            <a:off x="1524001" y="1"/>
            <a:ext cx="2260147" cy="7703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dirty="0">
                <a:solidFill>
                  <a:srgbClr val="002060"/>
                </a:solidFill>
              </a:rPr>
              <a:t>RECORDS</a:t>
            </a:r>
            <a:endParaRPr lang="en-US" altLang="en-US" dirty="0">
              <a:solidFill>
                <a:srgbClr val="002060"/>
              </a:solidFill>
              <a:latin typeface="Georgia" pitchFamily="18" charset="0"/>
              <a:cs typeface="Georgia" pitchFamily="18" charset="0"/>
            </a:endParaRPr>
          </a:p>
        </p:txBody>
      </p:sp>
      <p:sp>
        <p:nvSpPr>
          <p:cNvPr id="9" name="Title 3"/>
          <p:cNvSpPr txBox="1">
            <a:spLocks/>
          </p:cNvSpPr>
          <p:nvPr/>
        </p:nvSpPr>
        <p:spPr>
          <a:xfrm>
            <a:off x="4078514" y="156685"/>
            <a:ext cx="6589486" cy="613706"/>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1600" b="0" dirty="0">
                <a:solidFill>
                  <a:srgbClr val="002060"/>
                </a:solidFill>
              </a:rPr>
              <a:t>The facility provided the records and accounts of VA beneficiaries and other students for examination (38 CFR 21.4209, 21.7307, 21.9770)</a:t>
            </a:r>
            <a:endParaRPr lang="en-US" altLang="en-US" sz="1600" b="0" dirty="0">
              <a:solidFill>
                <a:srgbClr val="002060"/>
              </a:solidFill>
              <a:latin typeface="Georgia" pitchFamily="18" charset="0"/>
              <a:cs typeface="Georgia"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611" y="75067"/>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381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0" y="1"/>
            <a:ext cx="2641600" cy="769257"/>
          </a:xfrm>
        </p:spPr>
        <p:txBody>
          <a:bodyPr>
            <a:normAutofit fontScale="90000"/>
          </a:bodyPr>
          <a:lstStyle/>
          <a:p>
            <a:pPr algn="l"/>
            <a:r>
              <a:rPr lang="en-US" dirty="0">
                <a:solidFill>
                  <a:srgbClr val="002060"/>
                </a:solidFill>
              </a:rPr>
              <a:t>Commencement of Courses</a:t>
            </a:r>
            <a:endParaRPr lang="en-US" altLang="en-US" dirty="0">
              <a:solidFill>
                <a:srgbClr val="002060"/>
              </a:solidFill>
              <a:latin typeface="Georgia" pitchFamily="18" charset="0"/>
              <a:cs typeface="Georgia" pitchFamily="18" charset="0"/>
            </a:endParaRPr>
          </a:p>
        </p:txBody>
      </p:sp>
      <p:sp>
        <p:nvSpPr>
          <p:cNvPr id="23555" name="Content Placeholder 2"/>
          <p:cNvSpPr>
            <a:spLocks noGrp="1"/>
          </p:cNvSpPr>
          <p:nvPr>
            <p:ph idx="1"/>
          </p:nvPr>
        </p:nvSpPr>
        <p:spPr>
          <a:xfrm>
            <a:off x="1981200" y="1457325"/>
            <a:ext cx="8229600" cy="4668838"/>
          </a:xfrm>
        </p:spPr>
        <p:txBody>
          <a:bodyPr>
            <a:normAutofit lnSpcReduction="10000"/>
          </a:bodyPr>
          <a:lstStyle/>
          <a:p>
            <a:pPr>
              <a:defRPr/>
            </a:pPr>
            <a:r>
              <a:rPr lang="en-US" altLang="en-US" sz="2000" b="1" u="sng" dirty="0">
                <a:cs typeface="Georgia" pitchFamily="18" charset="0"/>
              </a:rPr>
              <a:t>Commencing/Beginning Dates </a:t>
            </a:r>
          </a:p>
          <a:p>
            <a:pPr>
              <a:buFont typeface="Arial" charset="0"/>
              <a:buChar char="•"/>
              <a:defRPr/>
            </a:pPr>
            <a:endParaRPr lang="en-US" altLang="en-US" dirty="0">
              <a:cs typeface="Georgia" pitchFamily="18" charset="0"/>
            </a:endParaRPr>
          </a:p>
          <a:p>
            <a:pPr>
              <a:defRPr/>
            </a:pPr>
            <a:r>
              <a:rPr lang="en-US" altLang="en-US" u="sng" dirty="0">
                <a:cs typeface="Georgia" pitchFamily="18" charset="0"/>
              </a:rPr>
              <a:t>Question</a:t>
            </a:r>
            <a:r>
              <a:rPr lang="en-US" altLang="en-US" dirty="0">
                <a:cs typeface="Georgia" pitchFamily="18" charset="0"/>
              </a:rPr>
              <a:t>: What Beginning Date Must A School Report To VA?</a:t>
            </a:r>
          </a:p>
          <a:p>
            <a:pPr>
              <a:defRPr/>
            </a:pPr>
            <a:endParaRPr lang="en-US" altLang="en-US" dirty="0">
              <a:cs typeface="Georgia" pitchFamily="18" charset="0"/>
            </a:endParaRPr>
          </a:p>
          <a:p>
            <a:pPr>
              <a:defRPr/>
            </a:pPr>
            <a:r>
              <a:rPr lang="en-US" altLang="en-US" u="sng" dirty="0">
                <a:cs typeface="Georgia" pitchFamily="18" charset="0"/>
              </a:rPr>
              <a:t>Answer</a:t>
            </a:r>
            <a:r>
              <a:rPr lang="en-US" altLang="en-US" dirty="0">
                <a:cs typeface="Georgia" pitchFamily="18" charset="0"/>
              </a:rPr>
              <a:t>: Schools should report the first scheduled date of classes for any standard term, quarter, or semester in which the student is enrolled.</a:t>
            </a:r>
          </a:p>
          <a:p>
            <a:pPr>
              <a:defRPr/>
            </a:pPr>
            <a:endParaRPr lang="en-US" altLang="en-US" i="1" dirty="0">
              <a:cs typeface="Georgia" pitchFamily="18" charset="0"/>
            </a:endParaRPr>
          </a:p>
          <a:p>
            <a:pPr>
              <a:defRPr/>
            </a:pPr>
            <a:endParaRPr lang="en-US" altLang="en-US" i="1" dirty="0">
              <a:cs typeface="Georgia" pitchFamily="18" charset="0"/>
            </a:endParaRPr>
          </a:p>
          <a:p>
            <a:pPr>
              <a:defRPr/>
            </a:pPr>
            <a:r>
              <a:rPr lang="en-US" altLang="en-US" i="1" dirty="0">
                <a:solidFill>
                  <a:srgbClr val="FF0000"/>
                </a:solidFill>
                <a:cs typeface="Georgia" pitchFamily="18" charset="0"/>
              </a:rPr>
              <a:t>Exception : Course begins </a:t>
            </a:r>
          </a:p>
          <a:p>
            <a:pPr>
              <a:defRPr/>
            </a:pPr>
            <a:r>
              <a:rPr lang="en-US" altLang="en-US" i="1" dirty="0">
                <a:solidFill>
                  <a:srgbClr val="FF0000"/>
                </a:solidFill>
                <a:cs typeface="Georgia" pitchFamily="18" charset="0"/>
              </a:rPr>
              <a:t>after  seven calendar days -</a:t>
            </a:r>
          </a:p>
          <a:p>
            <a:pPr>
              <a:defRPr/>
            </a:pPr>
            <a:r>
              <a:rPr lang="en-US" altLang="en-US" i="1" dirty="0">
                <a:solidFill>
                  <a:srgbClr val="FF0000"/>
                </a:solidFill>
                <a:cs typeface="Georgia" pitchFamily="18" charset="0"/>
              </a:rPr>
              <a:t>report actual date. </a:t>
            </a:r>
          </a:p>
          <a:p>
            <a:pPr>
              <a:defRPr/>
            </a:pPr>
            <a:endParaRPr lang="en-US" altLang="en-US" dirty="0">
              <a:cs typeface="Georgia" pitchFamily="18" charset="0"/>
            </a:endParaRPr>
          </a:p>
        </p:txBody>
      </p:sp>
      <p:sp>
        <p:nvSpPr>
          <p:cNvPr id="25604"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B2F63CF2-01FB-4658-967A-E699E952D9EF}" type="slidenum">
              <a:rPr lang="en-US" altLang="en-US" smtClean="0">
                <a:solidFill>
                  <a:srgbClr val="898989"/>
                </a:solidFill>
                <a:latin typeface="Georgia" pitchFamily="18" charset="0"/>
              </a:rPr>
              <a:pPr eaLnBrk="1" hangingPunct="1">
                <a:spcBef>
                  <a:spcPct val="0"/>
                </a:spcBef>
                <a:buFontTx/>
                <a:buNone/>
              </a:pPr>
              <a:t>28</a:t>
            </a:fld>
            <a:endParaRPr lang="en-US" altLang="en-US" dirty="0">
              <a:solidFill>
                <a:srgbClr val="898989"/>
              </a:solidFill>
              <a:latin typeface="Georgia" pitchFamily="18" charset="0"/>
            </a:endParaRPr>
          </a:p>
        </p:txBody>
      </p:sp>
      <p:sp>
        <p:nvSpPr>
          <p:cNvPr id="8" name="Title 1"/>
          <p:cNvSpPr txBox="1">
            <a:spLocks/>
          </p:cNvSpPr>
          <p:nvPr/>
        </p:nvSpPr>
        <p:spPr>
          <a:xfrm>
            <a:off x="4165600" y="1"/>
            <a:ext cx="6502400" cy="736486"/>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600" dirty="0">
                <a:solidFill>
                  <a:srgbClr val="002060"/>
                </a:solidFill>
              </a:rPr>
              <a:t>VA beneficiaries commenced the course on the date certified.  (38 CFR 21.4131, 21.4203, 21.5810, 21.5831, 21.7131, 21.7152, 21.7631, 21.7652, 21.9720)</a:t>
            </a:r>
            <a:endParaRPr lang="en-US" altLang="en-US" dirty="0">
              <a:solidFill>
                <a:srgbClr val="002060"/>
              </a:solidFill>
              <a:latin typeface="Georgia" pitchFamily="18" charset="0"/>
              <a:cs typeface="Georgia"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810" y="20582"/>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4"/>
          <a:stretch>
            <a:fillRect/>
          </a:stretch>
        </p:blipFill>
        <p:spPr>
          <a:xfrm>
            <a:off x="6724815" y="3752094"/>
            <a:ext cx="3714585" cy="2497894"/>
          </a:xfrm>
          <a:prstGeom prst="rect">
            <a:avLst/>
          </a:prstGeom>
        </p:spPr>
      </p:pic>
      <p:graphicFrame>
        <p:nvGraphicFramePr>
          <p:cNvPr id="10" name="Table 9"/>
          <p:cNvGraphicFramePr>
            <a:graphicFrameLocks noGrp="1"/>
          </p:cNvGraphicFramePr>
          <p:nvPr/>
        </p:nvGraphicFramePr>
        <p:xfrm>
          <a:off x="8811691" y="3819526"/>
          <a:ext cx="742950" cy="181483"/>
        </p:xfrm>
        <a:graphic>
          <a:graphicData uri="http://schemas.openxmlformats.org/drawingml/2006/table">
            <a:tbl>
              <a:tblPr firstRow="1" firstCol="1" bandRow="1"/>
              <a:tblGrid>
                <a:gridCol w="742950">
                  <a:extLst>
                    <a:ext uri="{9D8B030D-6E8A-4147-A177-3AD203B41FA5}">
                      <a16:colId xmlns:a16="http://schemas.microsoft.com/office/drawing/2014/main" val="20000"/>
                    </a:ext>
                  </a:extLst>
                </a:gridCol>
              </a:tblGrid>
              <a:tr h="127133">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20170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1719263" y="4587766"/>
            <a:ext cx="8229600" cy="1662222"/>
          </a:xfrm>
        </p:spPr>
        <p:txBody>
          <a:bodyPr>
            <a:normAutofit fontScale="85000" lnSpcReduction="20000"/>
          </a:bodyPr>
          <a:lstStyle/>
          <a:p>
            <a:pPr>
              <a:lnSpc>
                <a:spcPct val="115000"/>
              </a:lnSpc>
              <a:spcBef>
                <a:spcPts val="0"/>
              </a:spcBef>
              <a:spcAft>
                <a:spcPts val="1000"/>
              </a:spcAft>
              <a:buFont typeface="Symbol"/>
              <a:buChar char=""/>
              <a:defRPr/>
            </a:pPr>
            <a:endParaRPr lang="en-US" sz="2000" dirty="0">
              <a:ea typeface="Times New Roman"/>
              <a:cs typeface="Arial"/>
            </a:endParaRPr>
          </a:p>
          <a:p>
            <a:pPr>
              <a:lnSpc>
                <a:spcPct val="115000"/>
              </a:lnSpc>
              <a:spcBef>
                <a:spcPts val="0"/>
              </a:spcBef>
              <a:spcAft>
                <a:spcPts val="1000"/>
              </a:spcAft>
              <a:defRPr/>
            </a:pPr>
            <a:r>
              <a:rPr lang="en-US" sz="2000" dirty="0">
                <a:ea typeface="Times New Roman"/>
                <a:cs typeface="Arial"/>
              </a:rPr>
              <a:t>If a student enrolls in a course and the actual first day that the student is scheduled to attend class is </a:t>
            </a:r>
            <a:r>
              <a:rPr lang="en-US" sz="2000" i="1" u="sng" dirty="0">
                <a:ea typeface="Times New Roman"/>
                <a:cs typeface="Arial"/>
              </a:rPr>
              <a:t>after</a:t>
            </a:r>
            <a:r>
              <a:rPr lang="en-US" sz="2000" dirty="0">
                <a:ea typeface="Times New Roman"/>
                <a:cs typeface="Arial"/>
              </a:rPr>
              <a:t> the seventh calendar day of the term, then the beginning date of the award (or increased award) will be the actual date of the first class scheduled for that particular course.   </a:t>
            </a:r>
            <a:endParaRPr lang="en-US" sz="2000" dirty="0">
              <a:ea typeface="Calibri"/>
              <a:cs typeface="Arial"/>
            </a:endParaRPr>
          </a:p>
          <a:p>
            <a:pPr>
              <a:lnSpc>
                <a:spcPct val="115000"/>
              </a:lnSpc>
              <a:spcBef>
                <a:spcPts val="0"/>
              </a:spcBef>
              <a:defRPr/>
            </a:pPr>
            <a:endParaRPr lang="en-US" dirty="0">
              <a:latin typeface="Arial"/>
              <a:ea typeface="Calibri"/>
              <a:cs typeface="Times New Roman"/>
            </a:endParaRPr>
          </a:p>
          <a:p>
            <a:pPr>
              <a:lnSpc>
                <a:spcPct val="115000"/>
              </a:lnSpc>
              <a:spcBef>
                <a:spcPts val="0"/>
              </a:spcBef>
              <a:defRPr/>
            </a:pPr>
            <a:endParaRPr lang="en-US" sz="1600" dirty="0">
              <a:ea typeface="Calibri"/>
              <a:cs typeface="Times New Roman"/>
            </a:endParaRPr>
          </a:p>
          <a:p>
            <a:pPr>
              <a:defRPr/>
            </a:pPr>
            <a:endParaRPr lang="en-US" altLang="en-US" dirty="0">
              <a:cs typeface="Georgia" pitchFamily="18" charset="0"/>
            </a:endParaRPr>
          </a:p>
        </p:txBody>
      </p:sp>
      <p:sp>
        <p:nvSpPr>
          <p:cNvPr id="25604"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defRPr/>
            </a:pPr>
            <a:fld id="{2D35C646-6620-4585-95BD-274C292C5314}" type="slidenum">
              <a:rPr lang="en-US" altLang="en-US" smtClean="0">
                <a:solidFill>
                  <a:srgbClr val="898989"/>
                </a:solidFill>
                <a:latin typeface="Georgia" panose="02040502050405020303" pitchFamily="18" charset="0"/>
              </a:rPr>
              <a:pPr>
                <a:spcBef>
                  <a:spcPct val="0"/>
                </a:spcBef>
                <a:buFontTx/>
                <a:buNone/>
                <a:defRPr/>
              </a:pPr>
              <a:t>29</a:t>
            </a:fld>
            <a:endParaRPr lang="en-US" altLang="en-US" dirty="0">
              <a:solidFill>
                <a:srgbClr val="898989"/>
              </a:solidFill>
              <a:latin typeface="Georgia" panose="02040502050405020303" pitchFamily="18" charset="0"/>
            </a:endParaRPr>
          </a:p>
        </p:txBody>
      </p:sp>
      <p:sp>
        <p:nvSpPr>
          <p:cNvPr id="6" name="Title 1"/>
          <p:cNvSpPr txBox="1">
            <a:spLocks/>
          </p:cNvSpPr>
          <p:nvPr/>
        </p:nvSpPr>
        <p:spPr>
          <a:xfrm>
            <a:off x="1524000" y="1"/>
            <a:ext cx="2641600" cy="769257"/>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dirty="0">
                <a:solidFill>
                  <a:srgbClr val="002060"/>
                </a:solidFill>
              </a:rPr>
              <a:t>Commencement of Courses</a:t>
            </a:r>
            <a:endParaRPr lang="en-US" altLang="en-US" dirty="0">
              <a:solidFill>
                <a:srgbClr val="002060"/>
              </a:solidFill>
              <a:latin typeface="Georgia" pitchFamily="18" charset="0"/>
              <a:cs typeface="Georgia" pitchFamily="18" charset="0"/>
            </a:endParaRPr>
          </a:p>
        </p:txBody>
      </p:sp>
      <p:sp>
        <p:nvSpPr>
          <p:cNvPr id="7" name="Title 1"/>
          <p:cNvSpPr txBox="1">
            <a:spLocks noGrp="1"/>
          </p:cNvSpPr>
          <p:nvPr>
            <p:ph type="title"/>
          </p:nvPr>
        </p:nvSpPr>
        <p:spPr>
          <a:xfrm>
            <a:off x="4020456" y="4295"/>
            <a:ext cx="6647544" cy="774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600" dirty="0">
                <a:solidFill>
                  <a:srgbClr val="002060"/>
                </a:solidFill>
              </a:rPr>
              <a:t>VA beneficiaries commenced the course on the date certified.  (38 CFR 21.4131, 21.4203, 21.5810, 21.5831, 21.7131, 21.7152, 21.7631, 21.7652, 21.9720)</a:t>
            </a:r>
            <a:endParaRPr lang="en-US" altLang="en-US" dirty="0">
              <a:solidFill>
                <a:srgbClr val="002060"/>
              </a:solidFill>
              <a:latin typeface="Georgia" pitchFamily="18" charset="0"/>
              <a:cs typeface="Georgia"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239" y="36966"/>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4"/>
          <a:stretch>
            <a:fillRect/>
          </a:stretch>
        </p:blipFill>
        <p:spPr>
          <a:xfrm>
            <a:off x="6096001" y="1396181"/>
            <a:ext cx="3665483" cy="2774830"/>
          </a:xfrm>
          <a:prstGeom prst="rect">
            <a:avLst/>
          </a:prstGeom>
        </p:spPr>
      </p:pic>
      <p:sp>
        <p:nvSpPr>
          <p:cNvPr id="9" name="Content Placeholder 2"/>
          <p:cNvSpPr txBox="1">
            <a:spLocks/>
          </p:cNvSpPr>
          <p:nvPr/>
        </p:nvSpPr>
        <p:spPr>
          <a:xfrm>
            <a:off x="1033670" y="1149442"/>
            <a:ext cx="4392378" cy="32683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5000"/>
              </a:lnSpc>
              <a:spcBef>
                <a:spcPts val="0"/>
              </a:spcBef>
              <a:spcAft>
                <a:spcPts val="1000"/>
              </a:spcAft>
              <a:buNone/>
              <a:defRPr/>
            </a:pPr>
            <a:r>
              <a:rPr lang="en-US" sz="2000" b="1" u="sng" dirty="0">
                <a:ea typeface="Calibri"/>
                <a:cs typeface="Times New Roman"/>
              </a:rPr>
              <a:t>For example: </a:t>
            </a:r>
            <a:r>
              <a:rPr lang="en-US" sz="2000" dirty="0">
                <a:ea typeface="Calibri"/>
                <a:cs typeface="Times New Roman"/>
              </a:rPr>
              <a:t> If term starts on Friday, January 1</a:t>
            </a:r>
            <a:r>
              <a:rPr lang="en-US" sz="2000" baseline="30000" dirty="0">
                <a:ea typeface="Calibri"/>
                <a:cs typeface="Times New Roman"/>
              </a:rPr>
              <a:t>st</a:t>
            </a:r>
            <a:r>
              <a:rPr lang="en-US" sz="2000" dirty="0">
                <a:ea typeface="Calibri"/>
                <a:cs typeface="Times New Roman"/>
              </a:rPr>
              <a:t>, then the first day of attendance must be between January 1</a:t>
            </a:r>
            <a:r>
              <a:rPr lang="en-US" sz="2000" baseline="30000" dirty="0">
                <a:ea typeface="Calibri"/>
                <a:cs typeface="Times New Roman"/>
              </a:rPr>
              <a:t>st</a:t>
            </a:r>
            <a:r>
              <a:rPr lang="en-US" sz="2000" dirty="0">
                <a:ea typeface="Calibri"/>
                <a:cs typeface="Times New Roman"/>
              </a:rPr>
              <a:t> and January 7</a:t>
            </a:r>
            <a:r>
              <a:rPr lang="en-US" sz="2000" baseline="30000" dirty="0">
                <a:ea typeface="Calibri"/>
                <a:cs typeface="Times New Roman"/>
              </a:rPr>
              <a:t>th</a:t>
            </a:r>
            <a:r>
              <a:rPr lang="en-US" sz="2000" dirty="0">
                <a:ea typeface="Calibri"/>
                <a:cs typeface="Times New Roman"/>
              </a:rPr>
              <a:t> (i.e. from the first through the seventh calendar day of the term).</a:t>
            </a:r>
            <a:endParaRPr lang="en-US" sz="2000" dirty="0">
              <a:ea typeface="Calibri"/>
              <a:cs typeface="Arial"/>
            </a:endParaRPr>
          </a:p>
          <a:p>
            <a:pPr>
              <a:lnSpc>
                <a:spcPct val="115000"/>
              </a:lnSpc>
              <a:spcBef>
                <a:spcPts val="0"/>
              </a:spcBef>
              <a:defRPr/>
            </a:pPr>
            <a:endParaRPr lang="en-US" dirty="0">
              <a:latin typeface="Arial"/>
              <a:ea typeface="Calibri"/>
              <a:cs typeface="Times New Roman"/>
            </a:endParaRPr>
          </a:p>
          <a:p>
            <a:pPr>
              <a:lnSpc>
                <a:spcPct val="115000"/>
              </a:lnSpc>
              <a:spcBef>
                <a:spcPts val="0"/>
              </a:spcBef>
              <a:defRPr/>
            </a:pPr>
            <a:endParaRPr lang="en-US" sz="1600" dirty="0">
              <a:ea typeface="Calibri"/>
              <a:cs typeface="Times New Roman"/>
            </a:endParaRPr>
          </a:p>
          <a:p>
            <a:pPr marL="0" indent="0">
              <a:buNone/>
              <a:defRPr/>
            </a:pPr>
            <a:endParaRPr lang="en-US" altLang="en-US" dirty="0">
              <a:cs typeface="Georgia" pitchFamily="18" charset="0"/>
            </a:endParaRPr>
          </a:p>
        </p:txBody>
      </p:sp>
      <p:graphicFrame>
        <p:nvGraphicFramePr>
          <p:cNvPr id="2" name="Table 1"/>
          <p:cNvGraphicFramePr>
            <a:graphicFrameLocks noGrp="1"/>
          </p:cNvGraphicFramePr>
          <p:nvPr/>
        </p:nvGraphicFramePr>
        <p:xfrm>
          <a:off x="8135335" y="1486923"/>
          <a:ext cx="742950" cy="181483"/>
        </p:xfrm>
        <a:graphic>
          <a:graphicData uri="http://schemas.openxmlformats.org/drawingml/2006/table">
            <a:tbl>
              <a:tblPr firstRow="1" firstCol="1" bandRow="1"/>
              <a:tblGrid>
                <a:gridCol w="742950">
                  <a:extLst>
                    <a:ext uri="{9D8B030D-6E8A-4147-A177-3AD203B41FA5}">
                      <a16:colId xmlns:a16="http://schemas.microsoft.com/office/drawing/2014/main" val="20000"/>
                    </a:ext>
                  </a:extLst>
                </a:gridCol>
              </a:tblGrid>
              <a:tr h="45720">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4120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Learning Objectives</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b="1" dirty="0"/>
              <a:t>Upon completion of this module, you should be able to:</a:t>
            </a:r>
            <a:br>
              <a:rPr lang="en-US" b="1" dirty="0"/>
            </a:br>
            <a:endParaRPr lang="en-US" b="1" dirty="0"/>
          </a:p>
          <a:p>
            <a:pPr lvl="0"/>
            <a:r>
              <a:rPr lang="en-US" dirty="0"/>
              <a:t>Define a Compliance Survey</a:t>
            </a:r>
          </a:p>
          <a:p>
            <a:pPr lvl="0"/>
            <a:r>
              <a:rPr lang="en-US" dirty="0"/>
              <a:t>State the purpose of a Compliance Survey</a:t>
            </a:r>
          </a:p>
          <a:p>
            <a:pPr lvl="0"/>
            <a:r>
              <a:rPr lang="en-US" dirty="0"/>
              <a:t>Identify how to prepare for a Compliance Survey</a:t>
            </a:r>
          </a:p>
          <a:p>
            <a:pPr lvl="0"/>
            <a:r>
              <a:rPr lang="en-US" dirty="0"/>
              <a:t>Describe what to expect during a Compliance Survey</a:t>
            </a:r>
          </a:p>
        </p:txBody>
      </p:sp>
      <p:pic>
        <p:nvPicPr>
          <p:cNvPr id="5" name="Picture Placeholder 4">
            <a:extLst>
              <a:ext uri="{FF2B5EF4-FFF2-40B4-BE49-F238E27FC236}">
                <a16:creationId xmlns:a16="http://schemas.microsoft.com/office/drawing/2014/main" id="{C0E159F3-18FD-4039-820C-ECDCF90A2E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Tree>
    <p:extLst>
      <p:ext uri="{BB962C8B-B14F-4D97-AF65-F5344CB8AC3E}">
        <p14:creationId xmlns:p14="http://schemas.microsoft.com/office/powerpoint/2010/main" val="2196167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algn="ctr"/>
            <a:r>
              <a:rPr lang="en-US" sz="2000" b="1" u="sng" dirty="0"/>
              <a:t>Corrective Award Action</a:t>
            </a:r>
            <a:endParaRPr lang="en-US" sz="2000" dirty="0"/>
          </a:p>
          <a:p>
            <a:endParaRPr lang="en-US" sz="2000" dirty="0">
              <a:solidFill>
                <a:prstClr val="black"/>
              </a:solidFill>
            </a:endParaRPr>
          </a:p>
          <a:p>
            <a:r>
              <a:rPr lang="en-US" dirty="0"/>
              <a:t>This type of discrepancy will frequently affect the award.  Payment related discrepancies will be referred to the Regional Processing Office for corrective award action. </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30</a:t>
            </a:fld>
            <a:endParaRPr lang="en-US" altLang="en-US" dirty="0">
              <a:solidFill>
                <a:srgbClr val="898989"/>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83" y="3113975"/>
            <a:ext cx="1714500"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041" y="936930"/>
            <a:ext cx="2337839" cy="240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382" y="4880861"/>
            <a:ext cx="940377" cy="96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nvGraphicFramePr>
        <p:xfrm>
          <a:off x="1921339" y="1444929"/>
          <a:ext cx="3544040" cy="4694614"/>
        </p:xfrm>
        <a:graphic>
          <a:graphicData uri="http://schemas.openxmlformats.org/drawingml/2006/table">
            <a:tbl>
              <a:tblPr firstRow="1" firstCol="1" bandRow="1"/>
              <a:tblGrid>
                <a:gridCol w="3544040">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Title 1"/>
          <p:cNvSpPr txBox="1">
            <a:spLocks/>
          </p:cNvSpPr>
          <p:nvPr/>
        </p:nvSpPr>
        <p:spPr>
          <a:xfrm>
            <a:off x="1524001" y="1"/>
            <a:ext cx="2322286" cy="769257"/>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2300" b="0" dirty="0">
                <a:solidFill>
                  <a:srgbClr val="002060"/>
                </a:solidFill>
              </a:rPr>
              <a:t>Commencement of Courses</a:t>
            </a:r>
            <a:endParaRPr lang="en-US" altLang="en-US" sz="2300" b="0" dirty="0">
              <a:solidFill>
                <a:srgbClr val="002060"/>
              </a:solidFill>
              <a:latin typeface="Georgia" pitchFamily="18" charset="0"/>
              <a:cs typeface="Georgia" pitchFamily="18" charset="0"/>
            </a:endParaRPr>
          </a:p>
        </p:txBody>
      </p:sp>
      <p:sp>
        <p:nvSpPr>
          <p:cNvPr id="11" name="Title 1"/>
          <p:cNvSpPr txBox="1">
            <a:spLocks/>
          </p:cNvSpPr>
          <p:nvPr/>
        </p:nvSpPr>
        <p:spPr>
          <a:xfrm>
            <a:off x="4165600" y="-5381"/>
            <a:ext cx="6502400" cy="774638"/>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2500" b="1" kern="1200">
                <a:solidFill>
                  <a:schemeClr val="bg1"/>
                </a:solidFill>
                <a:latin typeface="Myriad Pro"/>
                <a:ea typeface="+mj-ea"/>
                <a:cs typeface="+mj-cs"/>
              </a:defRPr>
            </a:lvl1pPr>
          </a:lstStyle>
          <a:p>
            <a:pPr algn="l"/>
            <a:r>
              <a:rPr lang="en-US" sz="1600" b="0" dirty="0">
                <a:solidFill>
                  <a:srgbClr val="002060"/>
                </a:solidFill>
              </a:rPr>
              <a:t>VA beneficiaries commenced the course on the date certified.  (38 CFR 21.4131, 21.4203, 21.5810, 21.5831, 21.7131, 21.7152, 21.7631, 21.7652, 21.9720)</a:t>
            </a:r>
            <a:endParaRPr lang="en-US" altLang="en-US" b="0" dirty="0">
              <a:solidFill>
                <a:srgbClr val="002060"/>
              </a:solidFill>
              <a:latin typeface="Georgia" pitchFamily="18" charset="0"/>
              <a:cs typeface="Georgia"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234" y="-5381"/>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4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524000" y="1"/>
            <a:ext cx="3484179" cy="778933"/>
          </a:xfrm>
        </p:spPr>
        <p:txBody>
          <a:bodyPr>
            <a:normAutofit fontScale="90000"/>
          </a:bodyPr>
          <a:lstStyle/>
          <a:p>
            <a:pPr algn="l"/>
            <a:r>
              <a:rPr lang="en-US" altLang="en-US" sz="2000" dirty="0">
                <a:solidFill>
                  <a:srgbClr val="002060"/>
                </a:solidFill>
                <a:cs typeface="Georgia" pitchFamily="18" charset="0"/>
              </a:rPr>
              <a:t>PURSUING </a:t>
            </a:r>
            <a:br>
              <a:rPr lang="en-US" altLang="en-US" sz="2000" dirty="0">
                <a:solidFill>
                  <a:srgbClr val="002060"/>
                </a:solidFill>
                <a:cs typeface="Georgia" pitchFamily="18" charset="0"/>
              </a:rPr>
            </a:br>
            <a:r>
              <a:rPr lang="en-US" altLang="en-US" sz="2000" dirty="0">
                <a:solidFill>
                  <a:srgbClr val="002060"/>
                </a:solidFill>
                <a:cs typeface="Georgia" pitchFamily="18" charset="0"/>
              </a:rPr>
              <a:t>PROGRAM </a:t>
            </a:r>
            <a:br>
              <a:rPr lang="en-US" altLang="en-US" sz="2000" dirty="0">
                <a:solidFill>
                  <a:srgbClr val="002060"/>
                </a:solidFill>
                <a:cs typeface="Georgia" pitchFamily="18" charset="0"/>
              </a:rPr>
            </a:br>
            <a:r>
              <a:rPr lang="en-US" altLang="en-US" sz="2000" dirty="0">
                <a:solidFill>
                  <a:srgbClr val="002060"/>
                </a:solidFill>
                <a:cs typeface="Georgia" pitchFamily="18" charset="0"/>
              </a:rPr>
              <a:t>AS APPROVED</a:t>
            </a:r>
            <a:endParaRPr lang="en-US" altLang="en-US" sz="1600" dirty="0">
              <a:solidFill>
                <a:srgbClr val="002060"/>
              </a:solidFill>
              <a:latin typeface="Georgia" pitchFamily="18" charset="0"/>
              <a:cs typeface="Georgia" pitchFamily="18" charset="0"/>
            </a:endParaRPr>
          </a:p>
        </p:txBody>
      </p:sp>
      <p:sp>
        <p:nvSpPr>
          <p:cNvPr id="1126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BF8B5022-4E99-4D7F-80D8-9EF9990FC8A4}" type="slidenum">
              <a:rPr lang="en-US" altLang="en-US" smtClean="0">
                <a:solidFill>
                  <a:srgbClr val="898989"/>
                </a:solidFill>
                <a:latin typeface="Georgia" pitchFamily="18" charset="0"/>
              </a:rPr>
              <a:pPr eaLnBrk="1" hangingPunct="1">
                <a:spcBef>
                  <a:spcPct val="0"/>
                </a:spcBef>
                <a:buFontTx/>
                <a:buNone/>
              </a:pPr>
              <a:t>31</a:t>
            </a:fld>
            <a:endParaRPr lang="en-US" altLang="en-US" dirty="0">
              <a:solidFill>
                <a:srgbClr val="898989"/>
              </a:solidFill>
              <a:latin typeface="Georgia" pitchFamily="18" charset="0"/>
            </a:endParaRPr>
          </a:p>
        </p:txBody>
      </p:sp>
      <p:pic>
        <p:nvPicPr>
          <p:cNvPr id="1126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86288" y="1631950"/>
            <a:ext cx="5853113" cy="3587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857375" y="1465490"/>
            <a:ext cx="2414588" cy="530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86480" y="1878694"/>
            <a:ext cx="3433058" cy="3908762"/>
          </a:xfrm>
          <a:prstGeom prst="rect">
            <a:avLst/>
          </a:prstGeom>
        </p:spPr>
        <p:txBody>
          <a:bodyPr wrap="square">
            <a:spAutoFit/>
          </a:bodyPr>
          <a:lstStyle/>
          <a:p>
            <a:pPr fontAlgn="base">
              <a:spcBef>
                <a:spcPct val="0"/>
              </a:spcBef>
              <a:spcAft>
                <a:spcPct val="0"/>
              </a:spcAft>
              <a:defRPr/>
            </a:pPr>
            <a:r>
              <a:rPr lang="en-US" sz="2000" b="1" u="sng" dirty="0">
                <a:solidFill>
                  <a:prstClr val="black"/>
                </a:solidFill>
                <a:ea typeface="ＭＳ Ｐゴシック" pitchFamily="34" charset="-128"/>
              </a:rPr>
              <a:t>Course Applicability</a:t>
            </a:r>
          </a:p>
          <a:p>
            <a:pPr fontAlgn="base">
              <a:spcBef>
                <a:spcPct val="0"/>
              </a:spcBef>
              <a:spcAft>
                <a:spcPct val="0"/>
              </a:spcAft>
              <a:defRPr/>
            </a:pPr>
            <a:endParaRPr lang="en-US" sz="2000" dirty="0">
              <a:solidFill>
                <a:prstClr val="black"/>
              </a:solidFill>
              <a:ea typeface="ＭＳ Ｐゴシック" pitchFamily="34" charset="-128"/>
            </a:endParaRPr>
          </a:p>
          <a:p>
            <a:pPr fontAlgn="base">
              <a:spcBef>
                <a:spcPct val="0"/>
              </a:spcBef>
              <a:spcAft>
                <a:spcPct val="0"/>
              </a:spcAft>
              <a:defRPr/>
            </a:pPr>
            <a:r>
              <a:rPr lang="en-US" sz="2000" dirty="0">
                <a:solidFill>
                  <a:prstClr val="black"/>
                </a:solidFill>
                <a:ea typeface="ＭＳ Ｐゴシック" pitchFamily="34" charset="-128"/>
              </a:rPr>
              <a:t>Only courses that satisfy requirements outlined by: </a:t>
            </a:r>
          </a:p>
          <a:p>
            <a:pPr fontAlgn="base">
              <a:spcBef>
                <a:spcPct val="0"/>
              </a:spcBef>
              <a:spcAft>
                <a:spcPct val="0"/>
              </a:spcAft>
              <a:defRPr/>
            </a:pPr>
            <a:endParaRPr lang="en-US" sz="2000" dirty="0">
              <a:solidFill>
                <a:prstClr val="black"/>
              </a:solidFill>
              <a:ea typeface="ＭＳ Ｐゴシック" pitchFamily="34" charset="-128"/>
            </a:endParaRPr>
          </a:p>
          <a:p>
            <a:pPr marL="285750" indent="-285750" fontAlgn="base">
              <a:spcBef>
                <a:spcPts val="600"/>
              </a:spcBef>
              <a:spcAft>
                <a:spcPts val="600"/>
              </a:spcAft>
              <a:buFont typeface="Arial" panose="020B0604020202020204" pitchFamily="34" charset="0"/>
              <a:buChar char="•"/>
              <a:defRPr/>
            </a:pPr>
            <a:r>
              <a:rPr lang="en-US" sz="2000" b="1" dirty="0">
                <a:solidFill>
                  <a:prstClr val="black"/>
                </a:solidFill>
                <a:ea typeface="ＭＳ Ｐゴシック" pitchFamily="34" charset="-128"/>
              </a:rPr>
              <a:t>curriculum guide</a:t>
            </a:r>
          </a:p>
          <a:p>
            <a:pPr fontAlgn="base">
              <a:spcBef>
                <a:spcPts val="600"/>
              </a:spcBef>
              <a:spcAft>
                <a:spcPts val="600"/>
              </a:spcAft>
              <a:defRPr/>
            </a:pPr>
            <a:r>
              <a:rPr lang="en-US" sz="2000" dirty="0">
                <a:solidFill>
                  <a:prstClr val="black"/>
                </a:solidFill>
                <a:ea typeface="ＭＳ Ｐゴシック" pitchFamily="34" charset="-128"/>
              </a:rPr>
              <a:t>	or</a:t>
            </a:r>
          </a:p>
          <a:p>
            <a:pPr marL="285750" indent="-285750" fontAlgn="base">
              <a:spcBef>
                <a:spcPts val="600"/>
              </a:spcBef>
              <a:spcAft>
                <a:spcPts val="600"/>
              </a:spcAft>
              <a:buFont typeface="Arial" panose="020B0604020202020204" pitchFamily="34" charset="0"/>
              <a:buChar char="•"/>
              <a:defRPr/>
            </a:pPr>
            <a:r>
              <a:rPr lang="en-US" sz="2000" b="1" dirty="0">
                <a:solidFill>
                  <a:prstClr val="black"/>
                </a:solidFill>
                <a:ea typeface="ＭＳ Ｐゴシック" pitchFamily="34" charset="-128"/>
              </a:rPr>
              <a:t>graduation evaluation </a:t>
            </a:r>
          </a:p>
          <a:p>
            <a:pPr fontAlgn="base">
              <a:spcBef>
                <a:spcPct val="0"/>
              </a:spcBef>
              <a:spcAft>
                <a:spcPct val="0"/>
              </a:spcAft>
              <a:defRPr/>
            </a:pPr>
            <a:endParaRPr lang="en-US" sz="2000" dirty="0">
              <a:solidFill>
                <a:prstClr val="black"/>
              </a:solidFill>
              <a:ea typeface="ＭＳ Ｐゴシック" pitchFamily="34" charset="-128"/>
            </a:endParaRPr>
          </a:p>
          <a:p>
            <a:pPr fontAlgn="base">
              <a:spcBef>
                <a:spcPct val="0"/>
              </a:spcBef>
              <a:spcAft>
                <a:spcPct val="0"/>
              </a:spcAft>
              <a:defRPr/>
            </a:pPr>
            <a:r>
              <a:rPr lang="en-US" sz="2000" dirty="0">
                <a:solidFill>
                  <a:prstClr val="black"/>
                </a:solidFill>
                <a:ea typeface="ＭＳ Ｐゴシック" pitchFamily="34" charset="-128"/>
              </a:rPr>
              <a:t>can be certified to VA</a:t>
            </a:r>
          </a:p>
          <a:p>
            <a:pPr fontAlgn="base">
              <a:spcBef>
                <a:spcPct val="0"/>
              </a:spcBef>
              <a:spcAft>
                <a:spcPct val="0"/>
              </a:spcAft>
              <a:defRPr/>
            </a:pPr>
            <a:endParaRPr lang="en-US" dirty="0">
              <a:solidFill>
                <a:prstClr val="black"/>
              </a:solidFill>
              <a:ea typeface="ＭＳ Ｐゴシック" pitchFamily="34" charset="-128"/>
            </a:endParaRPr>
          </a:p>
        </p:txBody>
      </p:sp>
      <p:sp>
        <p:nvSpPr>
          <p:cNvPr id="7" name="Title 1"/>
          <p:cNvSpPr txBox="1">
            <a:spLocks/>
          </p:cNvSpPr>
          <p:nvPr/>
        </p:nvSpPr>
        <p:spPr>
          <a:xfrm>
            <a:off x="3919537" y="1"/>
            <a:ext cx="6748463" cy="77893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altLang="en-US" sz="1600" dirty="0">
                <a:solidFill>
                  <a:srgbClr val="002060"/>
                </a:solidFill>
                <a:latin typeface="Georgia" pitchFamily="18" charset="0"/>
                <a:cs typeface="Georgia" pitchFamily="18" charset="0"/>
              </a:rPr>
              <a:t>VA beneficiaries are enrolled in and pursuing the approved program as certified (38 CFR 21.3030, 21.5131, 21.7130, 21.7630, 21.9710)</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524" y="41804"/>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02355AF6-B742-44E7-9EE0-FDE2E9CB9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62287" y="1631950"/>
            <a:ext cx="5853113" cy="3587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845E8782-5571-4B8A-ABE5-B7878FF30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33375" y="1465489"/>
            <a:ext cx="2414588" cy="530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0AFF5043-F5E6-4B62-A23C-40044F4C52DD}"/>
              </a:ext>
            </a:extLst>
          </p:cNvPr>
          <p:cNvPicPr>
            <a:picLocks noChangeAspect="1"/>
          </p:cNvPicPr>
          <p:nvPr/>
        </p:nvPicPr>
        <p:blipFill>
          <a:blip r:embed="rId6"/>
          <a:stretch>
            <a:fillRect/>
          </a:stretch>
        </p:blipFill>
        <p:spPr>
          <a:xfrm>
            <a:off x="4233861" y="1371970"/>
            <a:ext cx="7471660" cy="4571630"/>
          </a:xfrm>
          <a:prstGeom prst="rect">
            <a:avLst/>
          </a:prstGeom>
        </p:spPr>
      </p:pic>
    </p:spTree>
    <p:extLst>
      <p:ext uri="{BB962C8B-B14F-4D97-AF65-F5344CB8AC3E}">
        <p14:creationId xmlns:p14="http://schemas.microsoft.com/office/powerpoint/2010/main" val="3555511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1657350"/>
            <a:ext cx="7908878" cy="4743450"/>
          </a:xfrm>
        </p:spPr>
        <p:txBody>
          <a:bodyPr>
            <a:normAutofit fontScale="70000" lnSpcReduction="20000"/>
          </a:bodyPr>
          <a:lstStyle/>
          <a:p>
            <a:r>
              <a:rPr lang="en-US" sz="2600" dirty="0"/>
              <a:t>Pursuing the program as approved includes issues such as:  </a:t>
            </a:r>
          </a:p>
          <a:p>
            <a:pPr lvl="0"/>
            <a:endParaRPr lang="en-US" sz="2200" dirty="0"/>
          </a:p>
          <a:p>
            <a:pPr lvl="0"/>
            <a:r>
              <a:rPr lang="en-US" sz="2200" dirty="0"/>
              <a:t>Course Applicability</a:t>
            </a:r>
          </a:p>
          <a:p>
            <a:pPr lvl="0"/>
            <a:r>
              <a:rPr lang="en-US" sz="2200" dirty="0"/>
              <a:t>Audited Courses</a:t>
            </a:r>
          </a:p>
          <a:p>
            <a:pPr lvl="0"/>
            <a:r>
              <a:rPr lang="en-US" sz="2200" dirty="0"/>
              <a:t>Repeating Courses</a:t>
            </a:r>
          </a:p>
          <a:p>
            <a:pPr lvl="0"/>
            <a:r>
              <a:rPr lang="en-US" sz="2200" dirty="0"/>
              <a:t>Courses Required for Admission to the Next Level of Training</a:t>
            </a:r>
          </a:p>
          <a:p>
            <a:pPr lvl="0"/>
            <a:r>
              <a:rPr lang="en-US" sz="2200" dirty="0"/>
              <a:t>Remedial and Deficiency Courses</a:t>
            </a:r>
          </a:p>
          <a:p>
            <a:pPr lvl="0"/>
            <a:r>
              <a:rPr lang="en-US" sz="2200" dirty="0"/>
              <a:t>Undeclared Major</a:t>
            </a:r>
          </a:p>
          <a:p>
            <a:pPr lvl="0"/>
            <a:r>
              <a:rPr lang="en-US" sz="2200" dirty="0"/>
              <a:t>Non-matriculated Students</a:t>
            </a:r>
          </a:p>
          <a:p>
            <a:pPr lvl="0"/>
            <a:r>
              <a:rPr lang="en-US" sz="2200" dirty="0"/>
              <a:t>Guest Student</a:t>
            </a:r>
          </a:p>
          <a:p>
            <a:pPr lvl="0"/>
            <a:r>
              <a:rPr lang="en-US" sz="2200" dirty="0"/>
              <a:t>Practical Training</a:t>
            </a:r>
          </a:p>
          <a:p>
            <a:pPr lvl="0"/>
            <a:r>
              <a:rPr lang="en-US" sz="2200" dirty="0"/>
              <a:t>Rounding Out</a:t>
            </a:r>
          </a:p>
          <a:p>
            <a:pPr lvl="0"/>
            <a:r>
              <a:rPr lang="en-US" sz="2200" dirty="0"/>
              <a:t>Course Substitutions</a:t>
            </a:r>
          </a:p>
          <a:p>
            <a:pPr lvl="0"/>
            <a:r>
              <a:rPr lang="en-US" sz="2200" dirty="0"/>
              <a:t>Courses pursued for sole purpose of raising the student’s CGPA</a:t>
            </a:r>
          </a:p>
          <a:p>
            <a:endParaRPr lang="en-US" sz="2200" dirty="0"/>
          </a:p>
          <a:p>
            <a:pPr algn="r"/>
            <a:r>
              <a:rPr lang="en-US" altLang="en-US" sz="1300" dirty="0"/>
              <a:t>NOTE: The list is not all inclusive</a:t>
            </a:r>
          </a:p>
          <a:p>
            <a:endParaRPr lang="en-US" sz="2200" dirty="0"/>
          </a:p>
          <a:p>
            <a:endParaRPr lang="en-US" dirty="0"/>
          </a:p>
        </p:txBody>
      </p:sp>
      <p:sp>
        <p:nvSpPr>
          <p:cNvPr id="2" name="Slide Number Placeholder 1"/>
          <p:cNvSpPr>
            <a:spLocks noGrp="1"/>
          </p:cNvSpPr>
          <p:nvPr>
            <p:ph type="sldNum" sz="quarter" idx="10"/>
          </p:nvPr>
        </p:nvSpPr>
        <p:spPr/>
        <p:txBody>
          <a:bodyPr/>
          <a:lstStyle/>
          <a:p>
            <a:pPr>
              <a:defRPr/>
            </a:pPr>
            <a:fld id="{5A2214FE-5931-4D4B-B131-56CFA035FD30}" type="slidenum">
              <a:rPr lang="en-US" altLang="en-US" smtClean="0">
                <a:solidFill>
                  <a:srgbClr val="898989"/>
                </a:solidFill>
              </a:rPr>
              <a:pPr>
                <a:defRPr/>
              </a:pPr>
              <a:t>32</a:t>
            </a:fld>
            <a:endParaRPr lang="en-US" altLang="en-US" dirty="0">
              <a:solidFill>
                <a:srgbClr val="898989"/>
              </a:solidFill>
            </a:endParaRPr>
          </a:p>
        </p:txBody>
      </p:sp>
      <p:sp>
        <p:nvSpPr>
          <p:cNvPr id="6" name="Title 1"/>
          <p:cNvSpPr txBox="1">
            <a:spLocks/>
          </p:cNvSpPr>
          <p:nvPr/>
        </p:nvSpPr>
        <p:spPr>
          <a:xfrm>
            <a:off x="1524000" y="277508"/>
            <a:ext cx="2888343" cy="91924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altLang="en-US" sz="1800" dirty="0">
                <a:solidFill>
                  <a:srgbClr val="002060"/>
                </a:solidFill>
                <a:cs typeface="Georgia" pitchFamily="18" charset="0"/>
              </a:rPr>
              <a:t>PURSUING </a:t>
            </a:r>
            <a:br>
              <a:rPr lang="en-US" altLang="en-US" sz="1800" dirty="0">
                <a:solidFill>
                  <a:srgbClr val="002060"/>
                </a:solidFill>
                <a:cs typeface="Georgia" pitchFamily="18" charset="0"/>
              </a:rPr>
            </a:br>
            <a:r>
              <a:rPr lang="en-US" altLang="en-US" sz="1800" dirty="0">
                <a:solidFill>
                  <a:srgbClr val="002060"/>
                </a:solidFill>
                <a:cs typeface="Georgia" pitchFamily="18" charset="0"/>
              </a:rPr>
              <a:t>PROGRAM </a:t>
            </a:r>
            <a:br>
              <a:rPr lang="en-US" altLang="en-US" sz="1800" dirty="0">
                <a:solidFill>
                  <a:srgbClr val="002060"/>
                </a:solidFill>
                <a:cs typeface="Georgia" pitchFamily="18" charset="0"/>
              </a:rPr>
            </a:br>
            <a:r>
              <a:rPr lang="en-US" altLang="en-US" sz="1800" dirty="0">
                <a:solidFill>
                  <a:srgbClr val="002060"/>
                </a:solidFill>
                <a:cs typeface="Georgia" pitchFamily="18" charset="0"/>
              </a:rPr>
              <a:t>AS APPROVED</a:t>
            </a:r>
            <a:br>
              <a:rPr lang="en-US" altLang="en-US" sz="1800" dirty="0">
                <a:solidFill>
                  <a:srgbClr val="FFFFFF"/>
                </a:solidFill>
                <a:cs typeface="Georgia" pitchFamily="18" charset="0"/>
              </a:rPr>
            </a:br>
            <a:endParaRPr lang="en-US" altLang="en-US" sz="1800" dirty="0">
              <a:cs typeface="Georgia" pitchFamily="18" charset="0"/>
            </a:endParaRPr>
          </a:p>
        </p:txBody>
      </p:sp>
      <p:sp>
        <p:nvSpPr>
          <p:cNvPr id="8" name="Title 1"/>
          <p:cNvSpPr txBox="1">
            <a:spLocks/>
          </p:cNvSpPr>
          <p:nvPr/>
        </p:nvSpPr>
        <p:spPr>
          <a:xfrm>
            <a:off x="3919537" y="1"/>
            <a:ext cx="6748463" cy="77893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altLang="en-US" sz="1600" dirty="0">
                <a:solidFill>
                  <a:srgbClr val="002060"/>
                </a:solidFill>
                <a:latin typeface="Georgia" pitchFamily="18" charset="0"/>
                <a:cs typeface="Georgia" pitchFamily="18" charset="0"/>
              </a:rPr>
              <a:t>VA beneficiaries are enrolled in and pursuing the approved program as certified (38 CFR 21.3030, 21.5131, 21.7130, 21.7630, 21.9710)</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524" y="41804"/>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18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algn="ctr"/>
            <a:r>
              <a:rPr lang="en-US" sz="2000" b="1" u="sng" dirty="0"/>
              <a:t>Corrective Award Action</a:t>
            </a:r>
            <a:endParaRPr lang="en-US" sz="2000" dirty="0"/>
          </a:p>
          <a:p>
            <a:endParaRPr lang="en-US" sz="2000" dirty="0">
              <a:solidFill>
                <a:prstClr val="black"/>
              </a:solidFill>
            </a:endParaRPr>
          </a:p>
          <a:p>
            <a:r>
              <a:rPr lang="en-US" dirty="0"/>
              <a:t>This type of discrepancy will frequently affect the award.  Payment related discrepancies will be referred to the Regional Processing Office for corrective award action. </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33</a:t>
            </a:fld>
            <a:endParaRPr lang="en-US" altLang="en-US" dirty="0">
              <a:solidFill>
                <a:srgbClr val="898989"/>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311" y="3433290"/>
            <a:ext cx="1714500"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562" y="1024017"/>
            <a:ext cx="2337839" cy="240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35" y="5172149"/>
            <a:ext cx="940377" cy="96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nvGraphicFramePr>
        <p:xfrm>
          <a:off x="1921340" y="1444929"/>
          <a:ext cx="3654399" cy="4694614"/>
        </p:xfrm>
        <a:graphic>
          <a:graphicData uri="http://schemas.openxmlformats.org/drawingml/2006/table">
            <a:tbl>
              <a:tblPr firstRow="1" firstCol="1" bandRow="1"/>
              <a:tblGrid>
                <a:gridCol w="3654399">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Title 1"/>
          <p:cNvSpPr txBox="1">
            <a:spLocks/>
          </p:cNvSpPr>
          <p:nvPr/>
        </p:nvSpPr>
        <p:spPr>
          <a:xfrm>
            <a:off x="1524001" y="190186"/>
            <a:ext cx="2888343" cy="58388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altLang="en-US" sz="1800" dirty="0">
                <a:solidFill>
                  <a:srgbClr val="002060"/>
                </a:solidFill>
                <a:cs typeface="Georgia" pitchFamily="18" charset="0"/>
              </a:rPr>
              <a:t>PURSUING </a:t>
            </a:r>
            <a:br>
              <a:rPr lang="en-US" altLang="en-US" sz="1800" dirty="0">
                <a:solidFill>
                  <a:srgbClr val="002060"/>
                </a:solidFill>
                <a:cs typeface="Georgia" pitchFamily="18" charset="0"/>
              </a:rPr>
            </a:br>
            <a:r>
              <a:rPr lang="en-US" altLang="en-US" sz="1800" dirty="0">
                <a:solidFill>
                  <a:srgbClr val="002060"/>
                </a:solidFill>
                <a:cs typeface="Georgia" pitchFamily="18" charset="0"/>
              </a:rPr>
              <a:t>PROGRAM </a:t>
            </a:r>
            <a:br>
              <a:rPr lang="en-US" altLang="en-US" sz="1800" dirty="0">
                <a:solidFill>
                  <a:srgbClr val="002060"/>
                </a:solidFill>
                <a:cs typeface="Georgia" pitchFamily="18" charset="0"/>
              </a:rPr>
            </a:br>
            <a:r>
              <a:rPr lang="en-US" altLang="en-US" sz="1800" dirty="0">
                <a:solidFill>
                  <a:srgbClr val="002060"/>
                </a:solidFill>
                <a:cs typeface="Georgia" pitchFamily="18" charset="0"/>
              </a:rPr>
              <a:t>AS APPROVED</a:t>
            </a:r>
            <a:endParaRPr lang="en-US" altLang="en-US" sz="1050" dirty="0">
              <a:solidFill>
                <a:srgbClr val="002060"/>
              </a:solidFill>
              <a:latin typeface="Georgia" pitchFamily="18" charset="0"/>
              <a:cs typeface="Georgia" pitchFamily="18" charset="0"/>
            </a:endParaRPr>
          </a:p>
        </p:txBody>
      </p:sp>
      <p:sp>
        <p:nvSpPr>
          <p:cNvPr id="12" name="Title 1"/>
          <p:cNvSpPr txBox="1">
            <a:spLocks/>
          </p:cNvSpPr>
          <p:nvPr/>
        </p:nvSpPr>
        <p:spPr>
          <a:xfrm>
            <a:off x="3919537" y="1"/>
            <a:ext cx="6748463" cy="77893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altLang="en-US" sz="1600" dirty="0">
                <a:solidFill>
                  <a:srgbClr val="002060"/>
                </a:solidFill>
                <a:latin typeface="Georgia" pitchFamily="18" charset="0"/>
                <a:cs typeface="Georgia" pitchFamily="18" charset="0"/>
              </a:rPr>
              <a:t>VA beneficiaries are enrolled in and pursuing the approved program as certified (38 CFR 21.3030, 21.5131, 21.7130, 21.7630, 21.9710)</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953" y="62498"/>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323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884789" y="1466851"/>
            <a:ext cx="10664481" cy="4659313"/>
          </a:xfrm>
        </p:spPr>
        <p:txBody>
          <a:bodyPr>
            <a:normAutofit fontScale="92500" lnSpcReduction="10000"/>
          </a:bodyPr>
          <a:lstStyle/>
          <a:p>
            <a:pPr>
              <a:defRPr/>
            </a:pPr>
            <a:r>
              <a:rPr lang="en-US" altLang="en-US" sz="2000" b="1" u="sng" dirty="0">
                <a:cs typeface="Georgia" pitchFamily="18" charset="0"/>
              </a:rPr>
              <a:t>Prior Credit</a:t>
            </a:r>
          </a:p>
          <a:p>
            <a:pPr>
              <a:defRPr/>
            </a:pPr>
            <a:endParaRPr lang="en-US" altLang="en-US" dirty="0">
              <a:cs typeface="Georgia" pitchFamily="18" charset="0"/>
            </a:endParaRPr>
          </a:p>
          <a:p>
            <a:pPr>
              <a:defRPr/>
            </a:pPr>
            <a:r>
              <a:rPr lang="en-US" altLang="en-US" dirty="0">
                <a:cs typeface="Georgia" pitchFamily="18" charset="0"/>
              </a:rPr>
              <a:t>One of the </a:t>
            </a:r>
            <a:r>
              <a:rPr lang="en-US" altLang="en-US" b="1" u="sng" dirty="0">
                <a:solidFill>
                  <a:srgbClr val="FF0000"/>
                </a:solidFill>
                <a:cs typeface="Georgia" pitchFamily="18" charset="0"/>
              </a:rPr>
              <a:t>criteria for approval </a:t>
            </a:r>
            <a:r>
              <a:rPr lang="en-US" altLang="en-US" dirty="0">
                <a:cs typeface="Georgia" pitchFamily="18" charset="0"/>
              </a:rPr>
              <a:t>of any school for Veterans' training is that it </a:t>
            </a:r>
            <a:r>
              <a:rPr lang="en-US" altLang="en-US" b="1" u="sng" dirty="0">
                <a:solidFill>
                  <a:srgbClr val="FF0000"/>
                </a:solidFill>
                <a:cs typeface="Georgia" pitchFamily="18" charset="0"/>
              </a:rPr>
              <a:t>review prior credit and grant credit as appropriate </a:t>
            </a:r>
            <a:r>
              <a:rPr lang="en-US" altLang="en-US" dirty="0">
                <a:cs typeface="Georgia" pitchFamily="18" charset="0"/>
              </a:rPr>
              <a:t>to a VA student's current program. This is found in Title 38, Code of Federal Regulations, Sections 21.4253(d)(3) and 21.4254(C)(4). In essence, this requires every approved school to </a:t>
            </a:r>
            <a:r>
              <a:rPr lang="en-US" altLang="en-US" b="1" u="sng" dirty="0">
                <a:solidFill>
                  <a:srgbClr val="FF0000"/>
                </a:solidFill>
                <a:cs typeface="Georgia" pitchFamily="18" charset="0"/>
              </a:rPr>
              <a:t>have and enforce a policy </a:t>
            </a:r>
            <a:r>
              <a:rPr lang="en-US" altLang="en-US" dirty="0">
                <a:cs typeface="Georgia" pitchFamily="18" charset="0"/>
              </a:rPr>
              <a:t>with regard to transfer courses, credits, and previous experience.</a:t>
            </a:r>
          </a:p>
          <a:p>
            <a:pPr>
              <a:buFont typeface="Arial" charset="0"/>
              <a:buChar char="•"/>
              <a:defRPr/>
            </a:pPr>
            <a:endParaRPr lang="en-US" altLang="en-US" dirty="0">
              <a:cs typeface="Georgia" pitchFamily="18" charset="0"/>
            </a:endParaRPr>
          </a:p>
          <a:p>
            <a:pPr>
              <a:defRPr/>
            </a:pPr>
            <a:r>
              <a:rPr lang="en-US" altLang="en-US" dirty="0">
                <a:cs typeface="Georgia" pitchFamily="18" charset="0"/>
              </a:rPr>
              <a:t>Schools no longer have to report prior credit to VA, </a:t>
            </a:r>
            <a:r>
              <a:rPr lang="en-US" altLang="en-US" b="1" u="sng" dirty="0">
                <a:solidFill>
                  <a:srgbClr val="FF0000"/>
                </a:solidFill>
                <a:cs typeface="Georgia" pitchFamily="18" charset="0"/>
              </a:rPr>
              <a:t>Schools must:</a:t>
            </a:r>
          </a:p>
          <a:p>
            <a:pPr>
              <a:buFont typeface="Arial" charset="0"/>
              <a:buChar char="•"/>
              <a:defRPr/>
            </a:pPr>
            <a:r>
              <a:rPr lang="en-US" altLang="en-US" b="1" u="sng" dirty="0">
                <a:solidFill>
                  <a:srgbClr val="FF0000"/>
                </a:solidFill>
                <a:cs typeface="Georgia" pitchFamily="18" charset="0"/>
              </a:rPr>
              <a:t>Evaluate</a:t>
            </a:r>
            <a:r>
              <a:rPr lang="en-US" altLang="en-US" dirty="0">
                <a:cs typeface="Georgia" pitchFamily="18" charset="0"/>
              </a:rPr>
              <a:t> prior credit, </a:t>
            </a:r>
          </a:p>
          <a:p>
            <a:pPr>
              <a:buFont typeface="Arial" charset="0"/>
              <a:buChar char="•"/>
              <a:defRPr/>
            </a:pPr>
            <a:r>
              <a:rPr lang="en-US" altLang="en-US" b="1" u="sng" dirty="0">
                <a:solidFill>
                  <a:srgbClr val="FF0000"/>
                </a:solidFill>
                <a:cs typeface="Georgia" pitchFamily="18" charset="0"/>
              </a:rPr>
              <a:t>Grant</a:t>
            </a:r>
            <a:r>
              <a:rPr lang="en-US" altLang="en-US" dirty="0">
                <a:cs typeface="Georgia" pitchFamily="18" charset="0"/>
              </a:rPr>
              <a:t> credit as appropriate, </a:t>
            </a:r>
          </a:p>
          <a:p>
            <a:pPr>
              <a:buFont typeface="Arial" charset="0"/>
              <a:buChar char="•"/>
              <a:defRPr/>
            </a:pPr>
            <a:r>
              <a:rPr lang="en-US" altLang="en-US" b="1" u="sng" dirty="0">
                <a:solidFill>
                  <a:srgbClr val="FF0000"/>
                </a:solidFill>
                <a:cs typeface="Georgia" pitchFamily="18" charset="0"/>
              </a:rPr>
              <a:t>Notify </a:t>
            </a:r>
            <a:r>
              <a:rPr lang="en-US" altLang="en-US" dirty="0">
                <a:cs typeface="Georgia" pitchFamily="18" charset="0"/>
              </a:rPr>
              <a:t>the student of the evaluation, and </a:t>
            </a:r>
          </a:p>
          <a:p>
            <a:pPr>
              <a:buFont typeface="Arial" charset="0"/>
              <a:buChar char="•"/>
              <a:defRPr/>
            </a:pPr>
            <a:r>
              <a:rPr lang="en-US" altLang="en-US" b="1" u="sng" dirty="0">
                <a:solidFill>
                  <a:srgbClr val="FF0000"/>
                </a:solidFill>
                <a:cs typeface="Georgia" pitchFamily="18" charset="0"/>
              </a:rPr>
              <a:t>Shorten </a:t>
            </a:r>
            <a:r>
              <a:rPr lang="en-US" altLang="en-US" dirty="0">
                <a:cs typeface="Georgia" pitchFamily="18" charset="0"/>
              </a:rPr>
              <a:t>the program certified accordingly</a:t>
            </a:r>
          </a:p>
        </p:txBody>
      </p:sp>
      <p:sp>
        <p:nvSpPr>
          <p:cNvPr id="18436"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D23486B8-CEB4-4DE5-84C0-A77E5D4C4905}" type="slidenum">
              <a:rPr lang="en-US" altLang="en-US" smtClean="0">
                <a:solidFill>
                  <a:srgbClr val="898989"/>
                </a:solidFill>
                <a:latin typeface="Georgia" pitchFamily="18" charset="0"/>
              </a:rPr>
              <a:pPr eaLnBrk="1" hangingPunct="1">
                <a:spcBef>
                  <a:spcPct val="0"/>
                </a:spcBef>
                <a:buFontTx/>
                <a:buNone/>
              </a:pPr>
              <a:t>34</a:t>
            </a:fld>
            <a:endParaRPr lang="en-US" altLang="en-US" dirty="0">
              <a:solidFill>
                <a:srgbClr val="898989"/>
              </a:solidFill>
              <a:latin typeface="Georgia" pitchFamily="18" charset="0"/>
            </a:endParaRPr>
          </a:p>
        </p:txBody>
      </p:sp>
      <p:sp>
        <p:nvSpPr>
          <p:cNvPr id="6" name="Title 1"/>
          <p:cNvSpPr txBox="1">
            <a:spLocks/>
          </p:cNvSpPr>
          <p:nvPr/>
        </p:nvSpPr>
        <p:spPr>
          <a:xfrm>
            <a:off x="1523999" y="-1"/>
            <a:ext cx="2681062" cy="775381"/>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dirty="0">
                <a:solidFill>
                  <a:srgbClr val="002060"/>
                </a:solidFill>
              </a:rPr>
              <a:t>PRIOR CREDIT</a:t>
            </a:r>
            <a:endParaRPr lang="en-US" altLang="en-US" sz="2800" dirty="0">
              <a:solidFill>
                <a:srgbClr val="002060"/>
              </a:solidFill>
              <a:latin typeface="Georgia" pitchFamily="18" charset="0"/>
              <a:cs typeface="Georgia" pitchFamily="18" charset="0"/>
            </a:endParaRPr>
          </a:p>
        </p:txBody>
      </p:sp>
      <p:sp>
        <p:nvSpPr>
          <p:cNvPr id="7" name="Title 1"/>
          <p:cNvSpPr txBox="1">
            <a:spLocks/>
          </p:cNvSpPr>
          <p:nvPr/>
        </p:nvSpPr>
        <p:spPr>
          <a:xfrm>
            <a:off x="4644572" y="-1"/>
            <a:ext cx="6023429" cy="82338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maintains a record of previous education and training of VA beneficiaries, has granted appropriate credit and has reported the grant to the beneficiaries (38 CFR 21.4253, 21.4254, 21.4263)</a:t>
            </a:r>
            <a:endParaRPr lang="en-US" altLang="en-US" sz="2800" dirty="0">
              <a:solidFill>
                <a:srgbClr val="002060"/>
              </a:solidFill>
              <a:latin typeface="Georgia" pitchFamily="18" charset="0"/>
              <a:cs typeface="Georgia"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525" y="80056"/>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218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536713" y="1081796"/>
            <a:ext cx="11449878" cy="5449888"/>
          </a:xfrm>
        </p:spPr>
        <p:txBody>
          <a:bodyPr>
            <a:normAutofit/>
          </a:bodyPr>
          <a:lstStyle/>
          <a:p>
            <a:r>
              <a:rPr lang="en-US" dirty="0"/>
              <a:t>Whenever a student initially enrolls in your school or changes programs at your school a credit evaluation must be completed. VA will review credit evaluations during compliance surveys and credit evaluation records must be kept and made available to VA upon request. </a:t>
            </a:r>
          </a:p>
          <a:p>
            <a:endParaRPr lang="en-US" dirty="0"/>
          </a:p>
          <a:p>
            <a:endParaRPr lang="en-US" dirty="0"/>
          </a:p>
          <a:p>
            <a:endParaRPr lang="en-US" dirty="0"/>
          </a:p>
          <a:p>
            <a:endParaRPr lang="en-US" dirty="0"/>
          </a:p>
          <a:p>
            <a:endParaRPr lang="en-US" dirty="0"/>
          </a:p>
          <a:p>
            <a:endParaRPr lang="en-US" dirty="0"/>
          </a:p>
          <a:p>
            <a:r>
              <a:rPr lang="en-US" dirty="0"/>
              <a:t>Schools should make every effort to obtain transcripts to comply with the requirement to evaluate and grant credit where appropriate. However, if a transcript cannot be obtained, you may continue to certify enrollment as long as the student has matriculated.  Reviews of prior credit policies will be conducted during compliance surveys and treated as approval issues if the school is not complying. </a:t>
            </a:r>
            <a:endParaRPr lang="en-US" altLang="en-US" dirty="0">
              <a:cs typeface="Georgia" pitchFamily="18" charset="0"/>
            </a:endParaRPr>
          </a:p>
        </p:txBody>
      </p:sp>
      <p:sp>
        <p:nvSpPr>
          <p:cNvPr id="18436"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D23486B8-CEB4-4DE5-84C0-A77E5D4C4905}" type="slidenum">
              <a:rPr lang="en-US" altLang="en-US" smtClean="0">
                <a:solidFill>
                  <a:srgbClr val="898989"/>
                </a:solidFill>
                <a:latin typeface="Georgia" pitchFamily="18" charset="0"/>
              </a:rPr>
              <a:pPr eaLnBrk="1" hangingPunct="1">
                <a:spcBef>
                  <a:spcPct val="0"/>
                </a:spcBef>
                <a:buFontTx/>
                <a:buNone/>
              </a:pPr>
              <a:t>35</a:t>
            </a:fld>
            <a:endParaRPr lang="en-US" altLang="en-US" dirty="0">
              <a:solidFill>
                <a:srgbClr val="898989"/>
              </a:solidFill>
              <a:latin typeface="Georgia"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072" y="2528270"/>
            <a:ext cx="8891856" cy="180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524000" y="-1"/>
            <a:ext cx="2731860" cy="7641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dirty="0">
                <a:solidFill>
                  <a:srgbClr val="002060"/>
                </a:solidFill>
              </a:rPr>
              <a:t>PRIOR CREDIT</a:t>
            </a:r>
            <a:endParaRPr lang="en-US" altLang="en-US" sz="2800" dirty="0">
              <a:solidFill>
                <a:srgbClr val="002060"/>
              </a:solidFill>
              <a:latin typeface="Georgia" pitchFamily="18" charset="0"/>
              <a:cs typeface="Georgia" pitchFamily="18" charset="0"/>
            </a:endParaRPr>
          </a:p>
        </p:txBody>
      </p:sp>
      <p:sp>
        <p:nvSpPr>
          <p:cNvPr id="9" name="Title 1"/>
          <p:cNvSpPr txBox="1">
            <a:spLocks/>
          </p:cNvSpPr>
          <p:nvPr/>
        </p:nvSpPr>
        <p:spPr>
          <a:xfrm>
            <a:off x="4644572" y="-1"/>
            <a:ext cx="6023429" cy="82338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maintains a record of previous education and training of VA beneficiaries, has granted appropriate credit and has reported the grant to the beneficiaries (38 CFR 21.4253, 21.4254, 21.4263)</a:t>
            </a:r>
            <a:endParaRPr lang="en-US" altLang="en-US" sz="2800" dirty="0">
              <a:solidFill>
                <a:srgbClr val="002060"/>
              </a:solidFill>
              <a:latin typeface="Georgia" pitchFamily="18" charset="0"/>
              <a:cs typeface="Georgia"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324" y="64028"/>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286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1" y="29029"/>
            <a:ext cx="2641599" cy="671285"/>
          </a:xfrm>
        </p:spPr>
        <p:txBody>
          <a:bodyPr>
            <a:normAutofit/>
          </a:bodyPr>
          <a:lstStyle/>
          <a:p>
            <a:pPr algn="l"/>
            <a:r>
              <a:rPr lang="en-US" sz="2400" dirty="0">
                <a:solidFill>
                  <a:srgbClr val="002060"/>
                </a:solidFill>
              </a:rPr>
              <a:t>PRIOR CREDIT</a:t>
            </a:r>
            <a:endParaRPr lang="en-US" altLang="en-US" sz="2400" dirty="0">
              <a:solidFill>
                <a:srgbClr val="002060"/>
              </a:solidFill>
              <a:latin typeface="Georgia" pitchFamily="18" charset="0"/>
              <a:cs typeface="Georgia" pitchFamily="18" charset="0"/>
            </a:endParaRPr>
          </a:p>
        </p:txBody>
      </p:sp>
      <p:sp>
        <p:nvSpPr>
          <p:cNvPr id="18435" name="Content Placeholder 2"/>
          <p:cNvSpPr>
            <a:spLocks noGrp="1"/>
          </p:cNvSpPr>
          <p:nvPr>
            <p:ph idx="1"/>
          </p:nvPr>
        </p:nvSpPr>
        <p:spPr>
          <a:xfrm>
            <a:off x="576470" y="2917828"/>
            <a:ext cx="5519530" cy="3332161"/>
          </a:xfrm>
        </p:spPr>
        <p:txBody>
          <a:bodyPr>
            <a:normAutofit fontScale="92500" lnSpcReduction="10000"/>
          </a:bodyPr>
          <a:lstStyle/>
          <a:p>
            <a:r>
              <a:rPr lang="en-US" b="1" dirty="0"/>
              <a:t>The ACE Military Guide </a:t>
            </a:r>
            <a:endParaRPr lang="en-US" dirty="0"/>
          </a:p>
          <a:p>
            <a:pPr marL="400050" lvl="1"/>
            <a:r>
              <a:rPr lang="en-US" dirty="0"/>
              <a:t>Find information about the American Council on Education (ACE) Military Guide (Guide to Evaluation of Educational Experiences in the Armed Services) at their website. </a:t>
            </a:r>
          </a:p>
          <a:p>
            <a:endParaRPr lang="en-US" b="1" dirty="0"/>
          </a:p>
          <a:p>
            <a:r>
              <a:rPr lang="en-US" b="1" dirty="0"/>
              <a:t>Military Transcripts </a:t>
            </a:r>
            <a:endParaRPr lang="en-US" dirty="0"/>
          </a:p>
          <a:p>
            <a:pPr marL="400050" lvl="1"/>
            <a:r>
              <a:rPr lang="en-US" dirty="0"/>
              <a:t>Find information about the Military Joint Services Transcripts and how transcripts may be requested by current and former members of the Army, Coast Guard, Marine Corps, and Navy at their webpage. </a:t>
            </a:r>
            <a:endParaRPr lang="en-US" altLang="en-US" dirty="0">
              <a:cs typeface="Georgia" pitchFamily="18" charset="0"/>
            </a:endParaRPr>
          </a:p>
        </p:txBody>
      </p:sp>
      <p:sp>
        <p:nvSpPr>
          <p:cNvPr id="18436"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D23486B8-CEB4-4DE5-84C0-A77E5D4C4905}" type="slidenum">
              <a:rPr lang="en-US" altLang="en-US" smtClean="0">
                <a:solidFill>
                  <a:srgbClr val="898989"/>
                </a:solidFill>
                <a:latin typeface="Georgia" pitchFamily="18" charset="0"/>
              </a:rPr>
              <a:pPr eaLnBrk="1" hangingPunct="1">
                <a:spcBef>
                  <a:spcPct val="0"/>
                </a:spcBef>
                <a:buFontTx/>
                <a:buNone/>
              </a:pPr>
              <a:t>36</a:t>
            </a:fld>
            <a:endParaRPr lang="en-US" altLang="en-US" dirty="0">
              <a:solidFill>
                <a:srgbClr val="898989"/>
              </a:solidFill>
              <a:latin typeface="Georgia"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26" y="3248027"/>
            <a:ext cx="4041775"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542827" y="1445153"/>
            <a:ext cx="8858250" cy="118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ＭＳ Ｐゴシック"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ＭＳ Ｐゴシック"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ＭＳ Ｐゴシック"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prstClr val="black"/>
                </a:solidFill>
                <a:latin typeface="Myriad Pro"/>
              </a:rPr>
              <a:t>Military Education and Training Resources </a:t>
            </a:r>
            <a:endParaRPr lang="en-US" dirty="0">
              <a:solidFill>
                <a:prstClr val="black"/>
              </a:solidFill>
              <a:latin typeface="Myriad Pro"/>
            </a:endParaRPr>
          </a:p>
          <a:p>
            <a:pPr marL="0" indent="0">
              <a:buNone/>
            </a:pPr>
            <a:r>
              <a:rPr lang="en-US" dirty="0">
                <a:solidFill>
                  <a:prstClr val="black"/>
                </a:solidFill>
                <a:latin typeface="Myriad Pro"/>
              </a:rPr>
              <a:t>Military education and training should be evaluated for prior credit. Information needed to evaluate military education and training is available online. </a:t>
            </a:r>
          </a:p>
          <a:p>
            <a:endParaRPr lang="en-US" dirty="0">
              <a:solidFill>
                <a:prstClr val="black"/>
              </a:solidFill>
            </a:endParaRPr>
          </a:p>
        </p:txBody>
      </p:sp>
      <p:sp>
        <p:nvSpPr>
          <p:cNvPr id="9" name="Title 1"/>
          <p:cNvSpPr txBox="1">
            <a:spLocks/>
          </p:cNvSpPr>
          <p:nvPr/>
        </p:nvSpPr>
        <p:spPr>
          <a:xfrm>
            <a:off x="4644572" y="-1"/>
            <a:ext cx="6023429" cy="82338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maintains a record of previous education and training of VA beneficiaries, has granted appropriate credit and has reported the grant to the beneficiaries (38 CFR 21.4253, 21.4254, 21.4263)</a:t>
            </a:r>
            <a:endParaRPr lang="en-US" altLang="en-US" sz="2800" dirty="0">
              <a:solidFill>
                <a:srgbClr val="002060"/>
              </a:solidFill>
              <a:latin typeface="Georgia" pitchFamily="18" charset="0"/>
              <a:cs typeface="Georgia"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725" y="29029"/>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773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fontScale="92500" lnSpcReduction="20000"/>
          </a:bodyPr>
          <a:lstStyle/>
          <a:p>
            <a:endParaRPr lang="en-US" sz="2000" dirty="0"/>
          </a:p>
          <a:p>
            <a:pPr algn="ctr"/>
            <a:r>
              <a:rPr lang="en-US" sz="2000" b="1" u="sng" dirty="0"/>
              <a:t>Violation of Approval Criteria</a:t>
            </a:r>
          </a:p>
          <a:p>
            <a:endParaRPr lang="en-US" sz="2000" dirty="0"/>
          </a:p>
          <a:p>
            <a:r>
              <a:rPr lang="en-US" sz="2000" dirty="0"/>
              <a:t>Failure to maintain adequate records of prior education or training or to give appropriate credit.</a:t>
            </a:r>
          </a:p>
          <a:p>
            <a:endParaRPr lang="en-US" sz="2000" dirty="0"/>
          </a:p>
          <a:p>
            <a:r>
              <a:rPr lang="en-US" sz="2000" dirty="0"/>
              <a:t>If an approval related discrepancy is identified, the issue may also be referred to the State Approving Agency (approving authority). </a:t>
            </a:r>
          </a:p>
          <a:p>
            <a:endParaRPr lang="en-US" sz="2000" dirty="0"/>
          </a:p>
          <a:p>
            <a:r>
              <a:rPr lang="en-US" sz="2000" dirty="0"/>
              <a:t>  </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37</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176881396"/>
              </p:ext>
            </p:extLst>
          </p:nvPr>
        </p:nvGraphicFramePr>
        <p:xfrm>
          <a:off x="1816397" y="1444929"/>
          <a:ext cx="3790872" cy="4694614"/>
        </p:xfrm>
        <a:graphic>
          <a:graphicData uri="http://schemas.openxmlformats.org/drawingml/2006/table">
            <a:tbl>
              <a:tblPr firstRow="1" firstCol="1" bandRow="1"/>
              <a:tblGrid>
                <a:gridCol w="3790872">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itle 1"/>
          <p:cNvSpPr txBox="1">
            <a:spLocks/>
          </p:cNvSpPr>
          <p:nvPr/>
        </p:nvSpPr>
        <p:spPr>
          <a:xfrm>
            <a:off x="4644572" y="-1"/>
            <a:ext cx="6023429" cy="82338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maintains a record of previous education and training of VA beneficiaries, has granted appropriate credit and has reported the grant to the beneficiaries (38 CFR 21.4253, 21.4254, 21.4263)</a:t>
            </a:r>
            <a:endParaRPr lang="en-US" altLang="en-US" sz="2800" dirty="0">
              <a:solidFill>
                <a:srgbClr val="002060"/>
              </a:solidFill>
              <a:latin typeface="Georgia" pitchFamily="18" charset="0"/>
              <a:cs typeface="Georgia" pitchFamily="18" charset="0"/>
            </a:endParaRPr>
          </a:p>
        </p:txBody>
      </p:sp>
      <p:sp>
        <p:nvSpPr>
          <p:cNvPr id="8" name="Title 1"/>
          <p:cNvSpPr txBox="1">
            <a:spLocks/>
          </p:cNvSpPr>
          <p:nvPr/>
        </p:nvSpPr>
        <p:spPr>
          <a:xfrm>
            <a:off x="1524000" y="-9136"/>
            <a:ext cx="2641599" cy="639757"/>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2400" b="0" dirty="0">
                <a:solidFill>
                  <a:srgbClr val="002060"/>
                </a:solidFill>
              </a:rPr>
              <a:t>PRIOR CREDIT</a:t>
            </a:r>
            <a:endParaRPr lang="en-US" altLang="en-US" sz="2400" b="0" dirty="0">
              <a:solidFill>
                <a:srgbClr val="002060"/>
              </a:solidFill>
              <a:latin typeface="Georgia" pitchFamily="18" charset="0"/>
              <a:cs typeface="Georgia"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64028"/>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49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
            <a:ext cx="3406776" cy="803561"/>
          </a:xfrm>
        </p:spPr>
        <p:txBody>
          <a:bodyPr>
            <a:normAutofit/>
          </a:bodyPr>
          <a:lstStyle/>
          <a:p>
            <a:pPr algn="l"/>
            <a:r>
              <a:rPr lang="en-US" sz="1800" dirty="0">
                <a:solidFill>
                  <a:srgbClr val="002060"/>
                </a:solidFill>
              </a:rPr>
              <a:t>ACCURATE, CURRENT, </a:t>
            </a:r>
            <a:br>
              <a:rPr lang="en-US" sz="1800" dirty="0">
                <a:solidFill>
                  <a:srgbClr val="002060"/>
                </a:solidFill>
              </a:rPr>
            </a:br>
            <a:r>
              <a:rPr lang="en-US" sz="1800" dirty="0">
                <a:solidFill>
                  <a:srgbClr val="002060"/>
                </a:solidFill>
              </a:rPr>
              <a:t>AND COMPLETE RECORDS</a:t>
            </a:r>
          </a:p>
        </p:txBody>
      </p:sp>
      <p:sp>
        <p:nvSpPr>
          <p:cNvPr id="3" name="Text Placeholder 2"/>
          <p:cNvSpPr>
            <a:spLocks noGrp="1"/>
          </p:cNvSpPr>
          <p:nvPr>
            <p:ph type="body" idx="1"/>
          </p:nvPr>
        </p:nvSpPr>
        <p:spPr>
          <a:xfrm>
            <a:off x="596348" y="5868126"/>
            <a:ext cx="10495722" cy="639762"/>
          </a:xfrm>
        </p:spPr>
        <p:txBody>
          <a:bodyPr>
            <a:normAutofit fontScale="92500" lnSpcReduction="20000"/>
          </a:bodyPr>
          <a:lstStyle/>
          <a:p>
            <a:r>
              <a:rPr lang="en-US" dirty="0"/>
              <a:t>Each type of record must contain sufficient detail in order to determine whether the facility is meeting the compliance requirements of GI Bill® benefit programs. </a:t>
            </a:r>
          </a:p>
        </p:txBody>
      </p:sp>
      <p:sp>
        <p:nvSpPr>
          <p:cNvPr id="7" name="Slide Number Placeholder 6"/>
          <p:cNvSpPr>
            <a:spLocks noGrp="1"/>
          </p:cNvSpPr>
          <p:nvPr>
            <p:ph type="sldNum" sz="quarter" idx="10"/>
          </p:nvPr>
        </p:nvSpPr>
        <p:spPr/>
        <p:txBody>
          <a:bodyPr/>
          <a:lstStyle/>
          <a:p>
            <a:pPr>
              <a:defRPr/>
            </a:pPr>
            <a:fld id="{E666B7C3-38A7-4717-A4A3-F1AC03D23CC9}" type="slidenum">
              <a:rPr lang="en-US" altLang="en-US" smtClean="0">
                <a:solidFill>
                  <a:srgbClr val="898989"/>
                </a:solidFill>
              </a:rPr>
              <a:pPr>
                <a:defRPr/>
              </a:pPr>
              <a:t>38</a:t>
            </a:fld>
            <a:endParaRPr lang="en-US" altLang="en-US" dirty="0">
              <a:solidFill>
                <a:srgbClr val="898989"/>
              </a:solidFill>
            </a:endParaRPr>
          </a:p>
        </p:txBody>
      </p:sp>
      <p:sp>
        <p:nvSpPr>
          <p:cNvPr id="9" name="Title 1"/>
          <p:cNvSpPr txBox="1">
            <a:spLocks/>
          </p:cNvSpPr>
          <p:nvPr/>
        </p:nvSpPr>
        <p:spPr>
          <a:xfrm>
            <a:off x="5181600" y="-868"/>
            <a:ext cx="5486400" cy="91353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sz="1400" dirty="0">
                <a:solidFill>
                  <a:srgbClr val="002060"/>
                </a:solidFill>
              </a:rPr>
              <a:t>The facility maintains accurate, current and complete records of enrollment, correspondence lessons serviced, flight training hours or APP/OJT hours (38 CFR 21.4253, 21.4254)</a:t>
            </a:r>
            <a:endParaRPr lang="en-US" dirty="0">
              <a:solidFill>
                <a:srgbClr val="00206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9" y="108236"/>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Content Placeholder 10">
            <a:extLst>
              <a:ext uri="{FF2B5EF4-FFF2-40B4-BE49-F238E27FC236}">
                <a16:creationId xmlns:a16="http://schemas.microsoft.com/office/drawing/2014/main" id="{828520B4-891B-4B38-99D2-A9843ABC571E}"/>
              </a:ext>
            </a:extLst>
          </p:cNvPr>
          <p:cNvGraphicFramePr>
            <a:graphicFrameLocks noGrp="1"/>
          </p:cNvGraphicFramePr>
          <p:nvPr>
            <p:ph sz="quarter" idx="4"/>
            <p:extLst>
              <p:ext uri="{D42A27DB-BD31-4B8C-83A1-F6EECF244321}">
                <p14:modId xmlns:p14="http://schemas.microsoft.com/office/powerpoint/2010/main" val="1008535884"/>
              </p:ext>
            </p:extLst>
          </p:nvPr>
        </p:nvGraphicFramePr>
        <p:xfrm>
          <a:off x="1523999" y="2192191"/>
          <a:ext cx="9289775" cy="3675935"/>
        </p:xfrm>
        <a:graphic>
          <a:graphicData uri="http://schemas.openxmlformats.org/drawingml/2006/table">
            <a:tbl>
              <a:tblPr firstRow="1" firstCol="1" bandRow="1"/>
              <a:tblGrid>
                <a:gridCol w="3165956">
                  <a:extLst>
                    <a:ext uri="{9D8B030D-6E8A-4147-A177-3AD203B41FA5}">
                      <a16:colId xmlns:a16="http://schemas.microsoft.com/office/drawing/2014/main" val="3572359248"/>
                    </a:ext>
                  </a:extLst>
                </a:gridCol>
                <a:gridCol w="6123819">
                  <a:extLst>
                    <a:ext uri="{9D8B030D-6E8A-4147-A177-3AD203B41FA5}">
                      <a16:colId xmlns:a16="http://schemas.microsoft.com/office/drawing/2014/main" val="2756636637"/>
                    </a:ext>
                  </a:extLst>
                </a:gridCol>
              </a:tblGrid>
              <a:tr h="270316">
                <a:tc>
                  <a:txBody>
                    <a:bodyPr/>
                    <a:lstStyle/>
                    <a:p>
                      <a:pPr marL="228600" marR="0">
                        <a:lnSpc>
                          <a:spcPct val="115000"/>
                        </a:lnSpc>
                        <a:spcBef>
                          <a:spcPts val="600"/>
                        </a:spcBef>
                        <a:spcAft>
                          <a:spcPts val="600"/>
                        </a:spcAft>
                      </a:pPr>
                      <a:r>
                        <a:rPr lang="en-US" sz="1050"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Class Schedules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8430" marR="18430" marT="38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228600" marR="0">
                        <a:lnSpc>
                          <a:spcPct val="115000"/>
                        </a:lnSpc>
                        <a:spcBef>
                          <a:spcPts val="600"/>
                        </a:spcBef>
                        <a:spcAft>
                          <a:spcPts val="600"/>
                        </a:spcAft>
                      </a:pPr>
                      <a:r>
                        <a:rPr lang="en-US" sz="1050"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Detailed Records of Tuition and Fees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8430" marR="18430" marT="38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val="890184022"/>
                  </a:ext>
                </a:extLst>
              </a:tr>
              <a:tr h="3405619">
                <a:tc>
                  <a:txBody>
                    <a:bodyPr/>
                    <a:lstStyle/>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Must: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Be provided for each term/semester/quarter;</a:t>
                      </a:r>
                      <a:endParaRPr lang="en-US" sz="1000" dirty="0">
                        <a:effectLst/>
                        <a:latin typeface="Calibri" panose="020F0502020204030204" pitchFamily="34" charset="0"/>
                      </a:endParaRPr>
                    </a:p>
                    <a:p>
                      <a:pPr marL="45720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include begin and end dates of course(s), days per week course(s) are scheduled to meet, hours per day, and location each class is scheduled to meet;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Be sufficient for VA or SAA to verify whether any particular class meets the regulatory requirements to be considered resident or online; and</a:t>
                      </a:r>
                      <a:endParaRPr lang="en-US" sz="1000" dirty="0">
                        <a:effectLst/>
                        <a:latin typeface="Calibri" panose="020F0502020204030204" pitchFamily="34"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Be coded to differentiate between resident and online/independent study classes and campuses (and should also be made clear in the catalog, handbooks, etc.)</a:t>
                      </a:r>
                      <a:endParaRPr lang="en-US" sz="1000" dirty="0">
                        <a:effectLst/>
                        <a:latin typeface="Calibri" panose="020F0502020204030204" pitchFamily="34" charset="0"/>
                      </a:endParaRPr>
                    </a:p>
                    <a:p>
                      <a:pPr marL="228600" marR="0">
                        <a:lnSpc>
                          <a:spcPct val="115000"/>
                        </a:lnSpc>
                        <a:spcBef>
                          <a:spcPts val="600"/>
                        </a:spcBef>
                        <a:spcAft>
                          <a:spcPts val="600"/>
                        </a:spcAft>
                      </a:pPr>
                      <a:r>
                        <a:rPr lang="en-US" sz="1050"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8430" marR="18430" marT="38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F497D"/>
                    </a:solidFill>
                  </a:tcPr>
                </a:tc>
                <a:tc>
                  <a:txBody>
                    <a:bodyPr/>
                    <a:lstStyle/>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Will be assessed for each student</a:t>
                      </a:r>
                      <a:endParaRPr lang="en-US" sz="1000" dirty="0">
                        <a:effectLst/>
                        <a:latin typeface="Calibri" panose="020F0502020204030204" pitchFamily="34" charset="0"/>
                      </a:endParaRPr>
                    </a:p>
                    <a:p>
                      <a:pPr marL="45720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Chapter 33 students – this will include all charges to the student’s account, all payments/credits to the student’s account from VA and all other sources including institutional, private, federal and other financial aid program (scholarship payment requirements)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Must be detailed enough to determine the source of all charges and credits/payments, including how charges were determined and payments were credited</a:t>
                      </a:r>
                      <a:endParaRPr lang="en-US" sz="1000" dirty="0">
                        <a:effectLst/>
                        <a:latin typeface="Calibri" panose="020F0502020204030204" pitchFamily="34"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The term in which any charges/payments/credits occur should be clearly identified and linked to the appropriate dollar amount </a:t>
                      </a:r>
                      <a:endParaRPr lang="en-US" sz="1000" dirty="0">
                        <a:effectLst/>
                        <a:latin typeface="Calibri" panose="020F0502020204030204" pitchFamily="34"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VA payments and refunds should be clearly labeled as such</a:t>
                      </a:r>
                      <a:endParaRPr lang="en-US" sz="1000" dirty="0">
                        <a:effectLst/>
                        <a:latin typeface="Calibri" panose="020F0502020204030204" pitchFamily="34" charset="0"/>
                      </a:endParaRPr>
                    </a:p>
                    <a:p>
                      <a:pPr marL="0" marR="0">
                        <a:lnSpc>
                          <a:spcPct val="115000"/>
                        </a:lnSpc>
                        <a:spcBef>
                          <a:spcPts val="0"/>
                        </a:spcBef>
                        <a:spcAft>
                          <a:spcPts val="0"/>
                        </a:spcAf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457200" algn="l"/>
                        </a:tabLst>
                      </a:pPr>
                      <a:r>
                        <a:rPr lang="en-US" sz="900"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Do not lump other campus payments (with a separate facility code) within the payments for your campus</a:t>
                      </a:r>
                      <a:endParaRPr lang="en-US" sz="1000" dirty="0">
                        <a:effectLst/>
                        <a:latin typeface="Calibri" panose="020F0502020204030204" pitchFamily="34" charset="0"/>
                      </a:endParaRPr>
                    </a:p>
                    <a:p>
                      <a:pPr marL="0" marR="0">
                        <a:lnSpc>
                          <a:spcPct val="115000"/>
                        </a:lnSpc>
                        <a:spcBef>
                          <a:spcPts val="0"/>
                        </a:spcBef>
                        <a:spcAft>
                          <a:spcPts val="0"/>
                        </a:spcAft>
                      </a:pPr>
                      <a:r>
                        <a:rPr lang="en-US" sz="1050"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8430" marR="18430" marT="38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F497D"/>
                    </a:solidFill>
                  </a:tcPr>
                </a:tc>
                <a:extLst>
                  <a:ext uri="{0D108BD9-81ED-4DB2-BD59-A6C34878D82A}">
                    <a16:rowId xmlns:a16="http://schemas.microsoft.com/office/drawing/2014/main" val="1064180794"/>
                  </a:ext>
                </a:extLst>
              </a:tr>
            </a:tbl>
          </a:graphicData>
        </a:graphic>
      </p:graphicFrame>
      <p:sp>
        <p:nvSpPr>
          <p:cNvPr id="13" name="Text Placeholder 4">
            <a:extLst>
              <a:ext uri="{FF2B5EF4-FFF2-40B4-BE49-F238E27FC236}">
                <a16:creationId xmlns:a16="http://schemas.microsoft.com/office/drawing/2014/main" id="{89F1C479-4B0D-47DD-A41D-6F8531AE4847}"/>
              </a:ext>
            </a:extLst>
          </p:cNvPr>
          <p:cNvSpPr>
            <a:spLocks noGrp="1"/>
          </p:cNvSpPr>
          <p:nvPr>
            <p:ph type="body" sz="quarter" idx="3"/>
          </p:nvPr>
        </p:nvSpPr>
        <p:spPr>
          <a:xfrm>
            <a:off x="755374" y="987596"/>
            <a:ext cx="10743993" cy="1129663"/>
          </a:xfrm>
        </p:spPr>
        <p:txBody>
          <a:bodyPr>
            <a:normAutofit fontScale="92500" lnSpcReduction="20000"/>
          </a:bodyPr>
          <a:lstStyle/>
          <a:p>
            <a:r>
              <a:rPr lang="en-US" dirty="0"/>
              <a:t>The facility must maintain accurate, current and complete records of enrollment. </a:t>
            </a:r>
          </a:p>
          <a:p>
            <a:endParaRPr lang="en-US" dirty="0"/>
          </a:p>
          <a:p>
            <a:r>
              <a:rPr lang="en-US" dirty="0"/>
              <a:t>For example, when reviewing class schedules or tuition and fees ledgers, the records must contain the following elements:  </a:t>
            </a:r>
          </a:p>
        </p:txBody>
      </p:sp>
    </p:spTree>
    <p:extLst>
      <p:ext uri="{BB962C8B-B14F-4D97-AF65-F5344CB8AC3E}">
        <p14:creationId xmlns:p14="http://schemas.microsoft.com/office/powerpoint/2010/main" val="108299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algn="ctr"/>
            <a:r>
              <a:rPr lang="en-US" sz="2000" b="1" u="sng" dirty="0"/>
              <a:t>Examination of Records </a:t>
            </a:r>
          </a:p>
          <a:p>
            <a:endParaRPr lang="en-US" altLang="en-US" sz="2000" dirty="0">
              <a:solidFill>
                <a:srgbClr val="000000"/>
              </a:solidFill>
              <a:latin typeface="Times New Roman" pitchFamily="18" charset="0"/>
              <a:cs typeface="Times New Roman" pitchFamily="18" charset="0"/>
            </a:endParaRPr>
          </a:p>
          <a:p>
            <a:r>
              <a:rPr lang="en-US" altLang="en-US" sz="2000" i="1" dirty="0">
                <a:solidFill>
                  <a:srgbClr val="000000"/>
                </a:solidFill>
                <a:latin typeface="Times New Roman" pitchFamily="18" charset="0"/>
                <a:cs typeface="Times New Roman" pitchFamily="18" charset="0"/>
              </a:rPr>
              <a:t>Type of records. </a:t>
            </a:r>
            <a:r>
              <a:rPr lang="en-US" altLang="en-US" sz="2000" dirty="0">
                <a:solidFill>
                  <a:srgbClr val="000000"/>
                </a:solidFill>
                <a:latin typeface="Times New Roman" pitchFamily="18" charset="0"/>
                <a:cs typeface="Times New Roman" pitchFamily="18" charset="0"/>
              </a:rPr>
              <a:t>Each educational institution must upon request of duly authorized representatives of the Government make available for examination all appropriate records and accounts (38 CFR 21.4209). </a:t>
            </a:r>
          </a:p>
          <a:p>
            <a:endParaRPr lang="en-US" sz="2000" dirty="0"/>
          </a:p>
          <a:p>
            <a:r>
              <a:rPr lang="en-US" sz="2000" dirty="0"/>
              <a:t>  </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a:solidFill>
                  <a:srgbClr val="898989"/>
                </a:solidFill>
                <a:latin typeface="Calibri"/>
              </a:rPr>
              <a:pPr>
                <a:defRPr/>
              </a:pPr>
              <a:t>39</a:t>
            </a:fld>
            <a:endParaRPr lang="en-US" altLang="en-US" dirty="0">
              <a:solidFill>
                <a:srgbClr val="898989"/>
              </a:solidFill>
              <a:latin typeface="Calibri"/>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nvGraphicFramePr>
        <p:xfrm>
          <a:off x="1920813" y="1404485"/>
          <a:ext cx="3812492" cy="4723487"/>
        </p:xfrm>
        <a:graphic>
          <a:graphicData uri="http://schemas.openxmlformats.org/drawingml/2006/table">
            <a:tbl>
              <a:tblPr firstRow="1" firstCol="1" bandRow="1"/>
              <a:tblGrid>
                <a:gridCol w="3812492">
                  <a:extLst>
                    <a:ext uri="{9D8B030D-6E8A-4147-A177-3AD203B41FA5}">
                      <a16:colId xmlns:a16="http://schemas.microsoft.com/office/drawing/2014/main" val="20000"/>
                    </a:ext>
                  </a:extLst>
                </a:gridCol>
              </a:tblGrid>
              <a:tr h="4723487">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40" y="135810"/>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0E696434-AE9A-4A9B-8257-84A4EA2B0F3C}"/>
              </a:ext>
            </a:extLst>
          </p:cNvPr>
          <p:cNvSpPr txBox="1">
            <a:spLocks/>
          </p:cNvSpPr>
          <p:nvPr/>
        </p:nvSpPr>
        <p:spPr>
          <a:xfrm>
            <a:off x="5181600" y="-868"/>
            <a:ext cx="5486400" cy="91353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defRPr/>
            </a:pPr>
            <a:r>
              <a:rPr lang="en-US" sz="1400" dirty="0">
                <a:solidFill>
                  <a:srgbClr val="002060"/>
                </a:solidFill>
              </a:rPr>
              <a:t>The facility maintains accurate, current and complete records of enrollment, correspondence lessons serviced, flight training hours or APP/OJT hours (38 CFR 21.4253, 21.4254)</a:t>
            </a:r>
            <a:endParaRPr lang="en-US" dirty="0">
              <a:solidFill>
                <a:srgbClr val="002060"/>
              </a:solidFill>
            </a:endParaRPr>
          </a:p>
        </p:txBody>
      </p:sp>
      <p:sp>
        <p:nvSpPr>
          <p:cNvPr id="11" name="Title 1">
            <a:extLst>
              <a:ext uri="{FF2B5EF4-FFF2-40B4-BE49-F238E27FC236}">
                <a16:creationId xmlns:a16="http://schemas.microsoft.com/office/drawing/2014/main" id="{D13E29F5-3194-491B-9F8B-A27EB5B577AB}"/>
              </a:ext>
            </a:extLst>
          </p:cNvPr>
          <p:cNvSpPr>
            <a:spLocks noGrp="1"/>
          </p:cNvSpPr>
          <p:nvPr>
            <p:ph type="title"/>
          </p:nvPr>
        </p:nvSpPr>
        <p:spPr>
          <a:xfrm>
            <a:off x="1524000" y="1"/>
            <a:ext cx="3406776" cy="701749"/>
          </a:xfrm>
        </p:spPr>
        <p:txBody>
          <a:bodyPr>
            <a:normAutofit/>
          </a:bodyPr>
          <a:lstStyle/>
          <a:p>
            <a:pPr algn="l"/>
            <a:r>
              <a:rPr lang="en-US" sz="1800" b="0" dirty="0">
                <a:solidFill>
                  <a:srgbClr val="002060"/>
                </a:solidFill>
              </a:rPr>
              <a:t>ACCURATE, CURRENT, </a:t>
            </a:r>
            <a:br>
              <a:rPr lang="en-US" sz="1800" b="0" dirty="0">
                <a:solidFill>
                  <a:srgbClr val="002060"/>
                </a:solidFill>
              </a:rPr>
            </a:br>
            <a:r>
              <a:rPr lang="en-US" sz="1800" b="0" dirty="0">
                <a:solidFill>
                  <a:srgbClr val="002060"/>
                </a:solidFill>
              </a:rPr>
              <a:t>AND COMPLETE RECORDS</a:t>
            </a:r>
          </a:p>
        </p:txBody>
      </p:sp>
    </p:spTree>
    <p:extLst>
      <p:ext uri="{BB962C8B-B14F-4D97-AF65-F5344CB8AC3E}">
        <p14:creationId xmlns:p14="http://schemas.microsoft.com/office/powerpoint/2010/main" val="324412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3AAB-1A22-47AC-979A-A997BABD4051}"/>
              </a:ext>
            </a:extLst>
          </p:cNvPr>
          <p:cNvSpPr>
            <a:spLocks noGrp="1"/>
          </p:cNvSpPr>
          <p:nvPr>
            <p:ph type="title"/>
          </p:nvPr>
        </p:nvSpPr>
        <p:spPr/>
        <p:txBody>
          <a:bodyPr/>
          <a:lstStyle/>
          <a:p>
            <a:r>
              <a:rPr lang="en-US" dirty="0"/>
              <a:t>Topics</a:t>
            </a:r>
          </a:p>
        </p:txBody>
      </p:sp>
      <p:sp>
        <p:nvSpPr>
          <p:cNvPr id="5" name="Text Placeholder 4">
            <a:extLst>
              <a:ext uri="{FF2B5EF4-FFF2-40B4-BE49-F238E27FC236}">
                <a16:creationId xmlns:a16="http://schemas.microsoft.com/office/drawing/2014/main" id="{A7D34A9C-D46A-444E-8B37-1723911F7829}"/>
              </a:ext>
            </a:extLst>
          </p:cNvPr>
          <p:cNvSpPr>
            <a:spLocks noGrp="1"/>
          </p:cNvSpPr>
          <p:nvPr>
            <p:ph type="body" sz="quarter" idx="11"/>
          </p:nvPr>
        </p:nvSpPr>
        <p:spPr>
          <a:xfrm>
            <a:off x="1474603" y="1379882"/>
            <a:ext cx="8943975" cy="5094211"/>
          </a:xfrm>
        </p:spPr>
        <p:txBody>
          <a:bodyPr/>
          <a:lstStyle/>
          <a:p>
            <a:r>
              <a:rPr lang="en-US"/>
              <a:t>Purpose &amp; Authority</a:t>
            </a:r>
          </a:p>
          <a:p>
            <a:r>
              <a:rPr lang="en-US"/>
              <a:t>Compliance Survey Scheduling</a:t>
            </a:r>
          </a:p>
          <a:p>
            <a:r>
              <a:rPr lang="en-US"/>
              <a:t>Facility Notification</a:t>
            </a:r>
          </a:p>
          <a:p>
            <a:r>
              <a:rPr lang="en-US"/>
              <a:t>Briefing School Officials</a:t>
            </a:r>
          </a:p>
          <a:p>
            <a:r>
              <a:rPr lang="en-US"/>
              <a:t>Areas of Review</a:t>
            </a:r>
          </a:p>
          <a:p>
            <a:r>
              <a:rPr lang="en-US"/>
              <a:t>General</a:t>
            </a:r>
          </a:p>
          <a:p>
            <a:r>
              <a:rPr lang="en-US"/>
              <a:t>All Except Training Establishments</a:t>
            </a:r>
          </a:p>
          <a:p>
            <a:r>
              <a:rPr lang="en-US"/>
              <a:t>All Except Flight Schools and Training Establishments</a:t>
            </a:r>
          </a:p>
          <a:p>
            <a:r>
              <a:rPr lang="en-US"/>
              <a:t>Nonaccredited Courses Only</a:t>
            </a:r>
          </a:p>
          <a:p>
            <a:r>
              <a:rPr lang="en-US"/>
              <a:t>Additional Areas of Review</a:t>
            </a:r>
          </a:p>
          <a:p>
            <a:r>
              <a:rPr lang="en-US"/>
              <a:t>Exit Briefing </a:t>
            </a:r>
          </a:p>
          <a:p>
            <a:r>
              <a:rPr lang="en-US"/>
              <a:t>Referrals</a:t>
            </a:r>
          </a:p>
          <a:p>
            <a:r>
              <a:rPr lang="en-US"/>
              <a:t>Notification Letter to Facility</a:t>
            </a:r>
          </a:p>
        </p:txBody>
      </p:sp>
    </p:spTree>
    <p:extLst>
      <p:ext uri="{BB962C8B-B14F-4D97-AF65-F5344CB8AC3E}">
        <p14:creationId xmlns:p14="http://schemas.microsoft.com/office/powerpoint/2010/main" val="3946064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6329"/>
            <a:ext cx="4093029" cy="810222"/>
          </a:xfrm>
        </p:spPr>
        <p:txBody>
          <a:bodyPr>
            <a:normAutofit fontScale="90000"/>
          </a:bodyPr>
          <a:lstStyle/>
          <a:p>
            <a:pPr algn="l"/>
            <a:r>
              <a:rPr lang="en-US" sz="2200" dirty="0">
                <a:solidFill>
                  <a:srgbClr val="002060"/>
                </a:solidFill>
              </a:rPr>
              <a:t>ACCURATE &amp; PROMPT REPORTING </a:t>
            </a:r>
            <a:br>
              <a:rPr lang="en-US" dirty="0"/>
            </a:br>
            <a:endParaRPr lang="en-US" sz="1400" dirty="0"/>
          </a:p>
        </p:txBody>
      </p:sp>
      <p:sp>
        <p:nvSpPr>
          <p:cNvPr id="3" name="Content Placeholder 2"/>
          <p:cNvSpPr>
            <a:spLocks noGrp="1"/>
          </p:cNvSpPr>
          <p:nvPr>
            <p:ph idx="1"/>
          </p:nvPr>
        </p:nvSpPr>
        <p:spPr>
          <a:xfrm>
            <a:off x="616226" y="1569494"/>
            <a:ext cx="10813774" cy="4556670"/>
          </a:xfrm>
        </p:spPr>
        <p:txBody>
          <a:bodyPr>
            <a:normAutofit fontScale="85000" lnSpcReduction="20000"/>
          </a:bodyPr>
          <a:lstStyle/>
          <a:p>
            <a:pPr>
              <a:spcAft>
                <a:spcPts val="1200"/>
              </a:spcAft>
            </a:pPr>
            <a:r>
              <a:rPr lang="en-US" dirty="0"/>
              <a:t>This is one of the most common findings – it is very broad and encompasses numerous discrepancies.   </a:t>
            </a:r>
          </a:p>
          <a:p>
            <a:pPr>
              <a:spcAft>
                <a:spcPts val="600"/>
              </a:spcAft>
            </a:pPr>
            <a:r>
              <a:rPr lang="en-US" dirty="0"/>
              <a:t>In addition to the facility promptly reporting the enrollment information, reporting accurate enrollment involves issues such as (this list is not all inclusive):  </a:t>
            </a:r>
          </a:p>
          <a:p>
            <a:pPr lvl="2"/>
            <a:r>
              <a:rPr lang="en-US" dirty="0"/>
              <a:t>Reporting the correct enrollment periods</a:t>
            </a:r>
          </a:p>
          <a:p>
            <a:pPr lvl="3"/>
            <a:r>
              <a:rPr lang="en-US" dirty="0"/>
              <a:t>Term basis in credit hours</a:t>
            </a:r>
          </a:p>
          <a:p>
            <a:pPr lvl="3"/>
            <a:r>
              <a:rPr lang="en-US" dirty="0"/>
              <a:t>Operate on block/unit/modular/lock-step basis in clock hours</a:t>
            </a:r>
          </a:p>
          <a:p>
            <a:pPr lvl="3"/>
            <a:r>
              <a:rPr lang="en-US" dirty="0"/>
              <a:t>Do NOT operate on block/unit/modular/lock-step basis in clock hours</a:t>
            </a:r>
          </a:p>
          <a:p>
            <a:pPr lvl="2"/>
            <a:r>
              <a:rPr lang="en-US" dirty="0"/>
              <a:t>Reporting the correct number and type of hours</a:t>
            </a:r>
          </a:p>
          <a:p>
            <a:pPr lvl="3"/>
            <a:r>
              <a:rPr lang="en-US" dirty="0"/>
              <a:t>Residence </a:t>
            </a:r>
          </a:p>
          <a:p>
            <a:pPr lvl="3"/>
            <a:r>
              <a:rPr lang="en-US" dirty="0"/>
              <a:t>Distance </a:t>
            </a:r>
          </a:p>
          <a:p>
            <a:pPr lvl="3"/>
            <a:r>
              <a:rPr lang="en-US" dirty="0"/>
              <a:t>Remedial/Deficiency </a:t>
            </a:r>
          </a:p>
          <a:p>
            <a:pPr lvl="3"/>
            <a:r>
              <a:rPr lang="en-US" dirty="0"/>
              <a:t>Clock </a:t>
            </a:r>
          </a:p>
          <a:p>
            <a:pPr lvl="2"/>
            <a:r>
              <a:rPr lang="en-US" dirty="0"/>
              <a:t>Chapter 33 Tuition and Fees</a:t>
            </a:r>
          </a:p>
          <a:p>
            <a:pPr lvl="3"/>
            <a:r>
              <a:rPr lang="en-US" dirty="0"/>
              <a:t>Tuition</a:t>
            </a:r>
          </a:p>
          <a:p>
            <a:pPr lvl="3"/>
            <a:r>
              <a:rPr lang="en-US" dirty="0"/>
              <a:t>Fees</a:t>
            </a:r>
          </a:p>
          <a:p>
            <a:pPr lvl="3"/>
            <a:r>
              <a:rPr lang="en-US" dirty="0"/>
              <a:t>Scholarships and other aid</a:t>
            </a: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40</a:t>
            </a:fld>
            <a:endParaRPr lang="en-US" altLang="en-US" dirty="0">
              <a:solidFill>
                <a:srgbClr val="898989"/>
              </a:solidFill>
            </a:endParaRPr>
          </a:p>
        </p:txBody>
      </p:sp>
      <p:sp>
        <p:nvSpPr>
          <p:cNvPr id="5" name="Title 1"/>
          <p:cNvSpPr txBox="1">
            <a:spLocks/>
          </p:cNvSpPr>
          <p:nvPr/>
        </p:nvSpPr>
        <p:spPr>
          <a:xfrm>
            <a:off x="5268006" y="-98567"/>
            <a:ext cx="5399994" cy="9251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accurately and promptly reported enrollment, tuition and fees, lessons serviced, flight training hours or APP/OJT hours (38 CFR 21.4203(e)(f)(g), 21.4204, 21.7156, 21.9735)</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410" y="16330"/>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742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algn="ctr"/>
            <a:r>
              <a:rPr lang="en-US" sz="2000" b="1" u="sng" dirty="0"/>
              <a:t>Corrective Award Action</a:t>
            </a:r>
            <a:endParaRPr lang="en-US" sz="2000" dirty="0"/>
          </a:p>
          <a:p>
            <a:endParaRPr lang="en-US" sz="2000" dirty="0">
              <a:solidFill>
                <a:prstClr val="black"/>
              </a:solidFill>
            </a:endParaRPr>
          </a:p>
          <a:p>
            <a:r>
              <a:rPr lang="en-US" dirty="0"/>
              <a:t>This type of discrepancy will frequently affect the award.  Payment related discrepancies will be referred to the Regional Processing Office for corrective award action. </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41</a:t>
            </a:fld>
            <a:endParaRPr lang="en-US" altLang="en-US" dirty="0">
              <a:solidFill>
                <a:srgbClr val="898989"/>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151" y="3389746"/>
            <a:ext cx="1714500"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562" y="980473"/>
            <a:ext cx="2337839" cy="240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518" y="5142538"/>
            <a:ext cx="940377" cy="96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nvGraphicFramePr>
        <p:xfrm>
          <a:off x="1921340" y="1444929"/>
          <a:ext cx="3654399" cy="4694614"/>
        </p:xfrm>
        <a:graphic>
          <a:graphicData uri="http://schemas.openxmlformats.org/drawingml/2006/table">
            <a:tbl>
              <a:tblPr firstRow="1" firstCol="1" bandRow="1"/>
              <a:tblGrid>
                <a:gridCol w="3654399">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Title 1"/>
          <p:cNvSpPr>
            <a:spLocks noGrp="1"/>
          </p:cNvSpPr>
          <p:nvPr>
            <p:ph type="title"/>
          </p:nvPr>
        </p:nvSpPr>
        <p:spPr>
          <a:xfrm>
            <a:off x="1524001" y="1"/>
            <a:ext cx="4093029" cy="826551"/>
          </a:xfrm>
        </p:spPr>
        <p:txBody>
          <a:bodyPr>
            <a:normAutofit fontScale="90000"/>
          </a:bodyPr>
          <a:lstStyle/>
          <a:p>
            <a:pPr algn="l"/>
            <a:r>
              <a:rPr lang="en-US" sz="2200" b="0" dirty="0">
                <a:solidFill>
                  <a:srgbClr val="002060"/>
                </a:solidFill>
              </a:rPr>
              <a:t>ACCURATE &amp; PROMPT REPORTING </a:t>
            </a:r>
            <a:br>
              <a:rPr lang="en-US" dirty="0"/>
            </a:br>
            <a:endParaRPr lang="en-US" sz="1400" dirty="0"/>
          </a:p>
        </p:txBody>
      </p:sp>
      <p:sp>
        <p:nvSpPr>
          <p:cNvPr id="11" name="Title 1"/>
          <p:cNvSpPr txBox="1">
            <a:spLocks/>
          </p:cNvSpPr>
          <p:nvPr/>
        </p:nvSpPr>
        <p:spPr>
          <a:xfrm>
            <a:off x="5268006" y="-98567"/>
            <a:ext cx="5399994" cy="92511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accurately and promptly reported enrollment, tuition and fees, lessons serviced, flight training hours or APP/OJT hours (38 CFR 21.4203(e)(f)(g), 21.4204, 21.7156, 21.9735</a:t>
            </a:r>
            <a:r>
              <a:rPr lang="en-US" sz="1400" dirty="0"/>
              <a:t>)</a:t>
            </a: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182" y="1"/>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858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79830"/>
            <a:ext cx="3022261" cy="783771"/>
          </a:xfrm>
        </p:spPr>
        <p:txBody>
          <a:bodyPr>
            <a:normAutofit fontScale="90000"/>
          </a:bodyPr>
          <a:lstStyle/>
          <a:p>
            <a:pPr algn="l"/>
            <a:r>
              <a:rPr lang="en-US" sz="1800" dirty="0">
                <a:solidFill>
                  <a:srgbClr val="002060"/>
                </a:solidFill>
              </a:rPr>
              <a:t>NOTIFY VA WHEN BENEFICIARIES </a:t>
            </a:r>
            <a:br>
              <a:rPr lang="en-US" sz="1800" dirty="0">
                <a:solidFill>
                  <a:srgbClr val="002060"/>
                </a:solidFill>
              </a:rPr>
            </a:br>
            <a:r>
              <a:rPr lang="en-US" sz="1800" dirty="0">
                <a:solidFill>
                  <a:srgbClr val="002060"/>
                </a:solidFill>
              </a:rPr>
              <a:t>TERMINATE TRAINING</a:t>
            </a:r>
            <a:br>
              <a:rPr lang="en-US" dirty="0"/>
            </a:br>
            <a:endParaRPr lang="en-US" sz="1600" dirty="0"/>
          </a:p>
        </p:txBody>
      </p:sp>
      <p:sp>
        <p:nvSpPr>
          <p:cNvPr id="3" name="Content Placeholder 2"/>
          <p:cNvSpPr>
            <a:spLocks noGrp="1"/>
          </p:cNvSpPr>
          <p:nvPr>
            <p:ph idx="1"/>
          </p:nvPr>
        </p:nvSpPr>
        <p:spPr>
          <a:xfrm>
            <a:off x="411024" y="1777842"/>
            <a:ext cx="11369951" cy="3302315"/>
          </a:xfrm>
        </p:spPr>
        <p:txBody>
          <a:bodyPr/>
          <a:lstStyle/>
          <a:p>
            <a:pPr>
              <a:spcBef>
                <a:spcPts val="480"/>
              </a:spcBef>
            </a:pPr>
            <a:r>
              <a:rPr lang="en-US" sz="2400" b="1" dirty="0">
                <a:ln w="5271" cap="flat" cmpd="sng" algn="ctr">
                  <a:solidFill>
                    <a:srgbClr val="7D7D7D"/>
                  </a:solidFill>
                  <a:prstDash val="solid"/>
                  <a:round/>
                </a:ln>
                <a:solidFill>
                  <a:srgbClr val="FF3300"/>
                </a:solidFill>
              </a:rPr>
              <a:t>Non-punitive grades.</a:t>
            </a:r>
            <a:r>
              <a:rPr lang="en-US" sz="2400" b="1" dirty="0">
                <a:ln w="5271" cap="flat" cmpd="sng" algn="ctr">
                  <a:solidFill>
                    <a:srgbClr val="7D7D7D"/>
                  </a:solidFill>
                  <a:prstDash val="solid"/>
                  <a:round/>
                </a:ln>
                <a:gradFill>
                  <a:gsLst>
                    <a:gs pos="0">
                      <a:srgbClr val="FFFFFF"/>
                    </a:gs>
                    <a:gs pos="9000">
                      <a:srgbClr val="FFFFFF"/>
                    </a:gs>
                    <a:gs pos="50000">
                      <a:srgbClr val="7C7C7C"/>
                    </a:gs>
                    <a:gs pos="79000">
                      <a:srgbClr val="FFFFFF"/>
                    </a:gs>
                    <a:gs pos="100000">
                      <a:srgbClr val="FFFFFF"/>
                    </a:gs>
                  </a:gsLst>
                  <a:lin ang="5400000" scaled="0"/>
                </a:gradFill>
              </a:rPr>
              <a:t>  </a:t>
            </a:r>
            <a:r>
              <a:rPr lang="en-US" sz="2400" dirty="0">
                <a:solidFill>
                  <a:srgbClr val="000000"/>
                </a:solidFill>
              </a:rPr>
              <a:t>Benefits are not payable for any courses in which a non-punitive grade, for example a “W” for withdrawal, is assigned when the effective date of withdrawal (last date of course pursuit) is after the official drop period and mitigating circumstances do not exist.  The last date of course pursuit varies as follows:</a:t>
            </a:r>
            <a:endParaRPr lang="en-US" sz="1400" dirty="0">
              <a:latin typeface="Times New Roman"/>
              <a:ea typeface="Times New Roman"/>
            </a:endParaRPr>
          </a:p>
          <a:p>
            <a:pPr lvl="1">
              <a:spcBef>
                <a:spcPts val="300"/>
              </a:spcBef>
              <a:spcAft>
                <a:spcPts val="300"/>
              </a:spcAft>
              <a:tabLst>
                <a:tab pos="914400" algn="l"/>
              </a:tabLst>
            </a:pPr>
            <a:r>
              <a:rPr lang="en-US" b="1" dirty="0">
                <a:ln w="5271" cap="flat" cmpd="sng" algn="ctr">
                  <a:solidFill>
                    <a:srgbClr val="7D7D7D"/>
                  </a:solidFill>
                  <a:prstDash val="solid"/>
                  <a:round/>
                </a:ln>
                <a:solidFill>
                  <a:srgbClr val="FF3300"/>
                </a:solidFill>
              </a:rPr>
              <a:t>Residence Courses</a:t>
            </a:r>
            <a:r>
              <a:rPr lang="en-US" dirty="0">
                <a:solidFill>
                  <a:srgbClr val="000000"/>
                </a:solidFill>
              </a:rPr>
              <a:t>—Last date of attendance.  This may include regularly scheduled exam days  </a:t>
            </a:r>
            <a:endParaRPr lang="en-US" sz="1200" dirty="0">
              <a:latin typeface="Times New Roman"/>
              <a:ea typeface="Times New Roman"/>
              <a:cs typeface="Times New Roman"/>
            </a:endParaRPr>
          </a:p>
          <a:p>
            <a:pPr lvl="1">
              <a:spcBef>
                <a:spcPts val="300"/>
              </a:spcBef>
              <a:spcAft>
                <a:spcPts val="300"/>
              </a:spcAft>
              <a:tabLst>
                <a:tab pos="914400" algn="l"/>
              </a:tabLst>
            </a:pPr>
            <a:r>
              <a:rPr lang="en-US" b="1" dirty="0">
                <a:ln w="5271" cap="flat" cmpd="sng" algn="ctr">
                  <a:solidFill>
                    <a:srgbClr val="7D7D7D"/>
                  </a:solidFill>
                  <a:prstDash val="solid"/>
                  <a:round/>
                </a:ln>
                <a:solidFill>
                  <a:srgbClr val="FF3300"/>
                </a:solidFill>
              </a:rPr>
              <a:t>Independent Study Courses</a:t>
            </a:r>
            <a:r>
              <a:rPr lang="en-US" dirty="0">
                <a:solidFill>
                  <a:srgbClr val="000000"/>
                </a:solidFill>
              </a:rPr>
              <a:t>—Official date of change in status under the practices of the institution.  This usually is the last date the student accessed the online system or was in contact or met with the instructor/professor</a:t>
            </a:r>
            <a:endParaRPr lang="en-US" sz="1200" dirty="0">
              <a:latin typeface="Times New Roman"/>
              <a:ea typeface="Times New Roman"/>
              <a:cs typeface="Times New Roman"/>
            </a:endParaRPr>
          </a:p>
          <a:p>
            <a:pPr lvl="1">
              <a:spcBef>
                <a:spcPts val="300"/>
              </a:spcBef>
              <a:spcAft>
                <a:spcPts val="300"/>
              </a:spcAft>
              <a:tabLst>
                <a:tab pos="914400" algn="l"/>
              </a:tabLst>
            </a:pPr>
            <a:r>
              <a:rPr lang="en-US" b="1" dirty="0">
                <a:ln w="5271" cap="flat" cmpd="sng" algn="ctr">
                  <a:solidFill>
                    <a:srgbClr val="7D7D7D"/>
                  </a:solidFill>
                  <a:prstDash val="solid"/>
                  <a:round/>
                </a:ln>
                <a:solidFill>
                  <a:srgbClr val="FF3300"/>
                </a:solidFill>
              </a:rPr>
              <a:t>Cooperative Training</a:t>
            </a:r>
            <a:r>
              <a:rPr lang="en-US" dirty="0">
                <a:solidFill>
                  <a:srgbClr val="000000"/>
                </a:solidFill>
              </a:rPr>
              <a:t>—Date of last training </a:t>
            </a:r>
            <a:endParaRPr lang="en-US" sz="1200" dirty="0">
              <a:latin typeface="Times New Roman"/>
              <a:ea typeface="Times New Roman"/>
              <a:cs typeface="Times New Roman"/>
            </a:endParaRP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42</a:t>
            </a:fld>
            <a:endParaRPr lang="en-US" altLang="en-US" dirty="0">
              <a:solidFill>
                <a:srgbClr val="898989"/>
              </a:solidFill>
            </a:endParaRPr>
          </a:p>
        </p:txBody>
      </p:sp>
      <p:sp>
        <p:nvSpPr>
          <p:cNvPr id="5" name="Title 1"/>
          <p:cNvSpPr txBox="1">
            <a:spLocks/>
          </p:cNvSpPr>
          <p:nvPr/>
        </p:nvSpPr>
        <p:spPr>
          <a:xfrm>
            <a:off x="4833258" y="-16705"/>
            <a:ext cx="5834743" cy="82950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600" dirty="0">
                <a:solidFill>
                  <a:srgbClr val="002060"/>
                </a:solidFill>
              </a:rPr>
              <a:t>The facility promptly notified VA when beneficiaries terminated or interrupted training (38 CFR 21.4203, 21.7156, 21.9735)</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494" y="29030"/>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129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911" y="1662546"/>
            <a:ext cx="10465698" cy="4463618"/>
          </a:xfrm>
        </p:spPr>
        <p:txBody>
          <a:bodyPr>
            <a:normAutofit lnSpcReduction="10000"/>
          </a:bodyPr>
          <a:lstStyle/>
          <a:p>
            <a:r>
              <a:rPr lang="en-US" sz="2000" b="1" dirty="0"/>
              <a:t>NCD schools must report the first date from which no credit accrued, if:</a:t>
            </a:r>
          </a:p>
          <a:p>
            <a:endParaRPr lang="en-US" sz="2000" dirty="0"/>
          </a:p>
          <a:p>
            <a:pPr lvl="0"/>
            <a:r>
              <a:rPr lang="en-US" sz="2000" dirty="0"/>
              <a:t>The instruction is organized on a block or unit basis; and</a:t>
            </a:r>
          </a:p>
          <a:p>
            <a:pPr lvl="0"/>
            <a:r>
              <a:rPr lang="en-US" sz="2000" dirty="0"/>
              <a:t>The block or unit must be repeated in its entirety (no credit for work completed) </a:t>
            </a:r>
          </a:p>
          <a:p>
            <a:endParaRPr lang="en-US" sz="2000" dirty="0"/>
          </a:p>
          <a:p>
            <a:r>
              <a:rPr lang="en-US" dirty="0"/>
              <a:t>This is in addition to the effective date of change, last date of attendance for reduction in clock/credit hours of attendance, or termination of attendance.  SCOs should not submit adjustments for absences that are allowed within the schools approved attendance policy.  Additionally, they may not extend enrollment for students who need additional hours simply because of absences.  However, if a student failed a portion of the course and has to repeat it, that portion may be re-certified as long as the student continues to meet the Standards of Progress for the school. </a:t>
            </a: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43</a:t>
            </a:fld>
            <a:endParaRPr lang="en-US" altLang="en-US" dirty="0">
              <a:solidFill>
                <a:srgbClr val="898989"/>
              </a:solidFill>
            </a:endParaRPr>
          </a:p>
        </p:txBody>
      </p:sp>
      <p:sp>
        <p:nvSpPr>
          <p:cNvPr id="6" name="Title 1"/>
          <p:cNvSpPr>
            <a:spLocks noGrp="1"/>
          </p:cNvSpPr>
          <p:nvPr>
            <p:ph type="title"/>
          </p:nvPr>
        </p:nvSpPr>
        <p:spPr>
          <a:xfrm>
            <a:off x="4960883" y="1"/>
            <a:ext cx="5707118" cy="774637"/>
          </a:xfrm>
        </p:spPr>
        <p:txBody>
          <a:bodyPr>
            <a:normAutofit/>
          </a:bodyPr>
          <a:lstStyle/>
          <a:p>
            <a:pPr algn="l"/>
            <a:r>
              <a:rPr lang="en-US" sz="1600" dirty="0">
                <a:solidFill>
                  <a:srgbClr val="002060"/>
                </a:solidFill>
              </a:rPr>
              <a:t>The facility promptly notified VA when beneficiaries terminated or interrupted training (38 CFR 21.4203, 21.7156, 21.9735)</a:t>
            </a:r>
          </a:p>
        </p:txBody>
      </p:sp>
      <p:sp>
        <p:nvSpPr>
          <p:cNvPr id="7" name="Title 1"/>
          <p:cNvSpPr txBox="1">
            <a:spLocks/>
          </p:cNvSpPr>
          <p:nvPr/>
        </p:nvSpPr>
        <p:spPr>
          <a:xfrm>
            <a:off x="1524001" y="0"/>
            <a:ext cx="4528457" cy="774638"/>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600" dirty="0">
                <a:solidFill>
                  <a:srgbClr val="002060"/>
                </a:solidFill>
              </a:rPr>
              <a:t>NOTIFY VA WHEN </a:t>
            </a:r>
          </a:p>
          <a:p>
            <a:pPr algn="l"/>
            <a:r>
              <a:rPr lang="en-US" sz="1600" dirty="0">
                <a:solidFill>
                  <a:srgbClr val="002060"/>
                </a:solidFill>
              </a:rPr>
              <a:t>BENEFICIARIES </a:t>
            </a:r>
          </a:p>
          <a:p>
            <a:pPr algn="l"/>
            <a:r>
              <a:rPr lang="en-US" sz="1600" dirty="0">
                <a:solidFill>
                  <a:srgbClr val="002060"/>
                </a:solidFill>
              </a:rPr>
              <a:t>TERMINATE TRAINING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715" y="79313"/>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284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algn="ctr"/>
            <a:r>
              <a:rPr lang="en-US" sz="2000" b="1" u="sng" dirty="0"/>
              <a:t>Corrective Award Action</a:t>
            </a:r>
            <a:endParaRPr lang="en-US" sz="2000" dirty="0"/>
          </a:p>
          <a:p>
            <a:endParaRPr lang="en-US" sz="2000" dirty="0">
              <a:solidFill>
                <a:prstClr val="black"/>
              </a:solidFill>
            </a:endParaRPr>
          </a:p>
          <a:p>
            <a:r>
              <a:rPr lang="en-US" dirty="0"/>
              <a:t>This type of discrepancy will frequently affect the award.  Payment related discrepancies will be referred to the Regional Processing Office for corrective award action. </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44</a:t>
            </a:fld>
            <a:endParaRPr lang="en-US" altLang="en-US" dirty="0">
              <a:solidFill>
                <a:srgbClr val="898989"/>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82" y="3113975"/>
            <a:ext cx="1714500"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162" y="936930"/>
            <a:ext cx="2337839" cy="240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896" y="4925537"/>
            <a:ext cx="940377" cy="96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nvGraphicFramePr>
        <p:xfrm>
          <a:off x="1921340" y="1444929"/>
          <a:ext cx="3654399" cy="4694614"/>
        </p:xfrm>
        <a:graphic>
          <a:graphicData uri="http://schemas.openxmlformats.org/drawingml/2006/table">
            <a:tbl>
              <a:tblPr firstRow="1" firstCol="1" bandRow="1"/>
              <a:tblGrid>
                <a:gridCol w="3654399">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Title 3"/>
          <p:cNvSpPr txBox="1">
            <a:spLocks/>
          </p:cNvSpPr>
          <p:nvPr/>
        </p:nvSpPr>
        <p:spPr>
          <a:xfrm>
            <a:off x="1231413" y="59639"/>
            <a:ext cx="3473712" cy="939578"/>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b="0" dirty="0">
                <a:solidFill>
                  <a:srgbClr val="002060"/>
                </a:solidFill>
              </a:rPr>
              <a:t>NOTIFY VA WHEN BENEFICIARIES </a:t>
            </a:r>
          </a:p>
          <a:p>
            <a:r>
              <a:rPr lang="en-US" b="0" dirty="0">
                <a:solidFill>
                  <a:srgbClr val="002060"/>
                </a:solidFill>
              </a:rPr>
              <a:t>TERMINATE TRAINING</a:t>
            </a:r>
            <a:br>
              <a:rPr lang="en-US" dirty="0">
                <a:solidFill>
                  <a:prstClr val="white"/>
                </a:solidFill>
              </a:rPr>
            </a:br>
            <a:endParaRPr lang="en-US" dirty="0"/>
          </a:p>
        </p:txBody>
      </p:sp>
      <p:sp>
        <p:nvSpPr>
          <p:cNvPr id="11" name="Title 3"/>
          <p:cNvSpPr txBox="1">
            <a:spLocks/>
          </p:cNvSpPr>
          <p:nvPr/>
        </p:nvSpPr>
        <p:spPr>
          <a:xfrm>
            <a:off x="4997712" y="1"/>
            <a:ext cx="5670289" cy="769257"/>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1600" b="0" dirty="0">
                <a:solidFill>
                  <a:srgbClr val="002060"/>
                </a:solidFill>
              </a:rPr>
              <a:t>The facility promptly notified VA when beneficiaries terminated or interrupted training (38 CFR 21.4203, 21.7156, 21.9735)</a:t>
            </a:r>
            <a:endParaRPr lang="en-US" b="0" dirty="0">
              <a:solidFill>
                <a:srgbClr val="002060"/>
              </a:solidFill>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125" y="1"/>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836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
            <a:ext cx="3004457" cy="783772"/>
          </a:xfrm>
        </p:spPr>
        <p:txBody>
          <a:bodyPr>
            <a:noAutofit/>
          </a:bodyPr>
          <a:lstStyle/>
          <a:p>
            <a:pPr algn="l"/>
            <a:r>
              <a:rPr lang="en-US" sz="2400" dirty="0">
                <a:solidFill>
                  <a:srgbClr val="002060"/>
                </a:solidFill>
              </a:rPr>
              <a:t>PROGRESS RECORDS</a:t>
            </a:r>
          </a:p>
        </p:txBody>
      </p:sp>
      <p:sp>
        <p:nvSpPr>
          <p:cNvPr id="3" name="Content Placeholder 2"/>
          <p:cNvSpPr>
            <a:spLocks noGrp="1"/>
          </p:cNvSpPr>
          <p:nvPr>
            <p:ph idx="1"/>
          </p:nvPr>
        </p:nvSpPr>
        <p:spPr>
          <a:xfrm>
            <a:off x="1981200" y="1686911"/>
            <a:ext cx="8229600" cy="4439253"/>
          </a:xfrm>
        </p:spPr>
        <p:txBody>
          <a:bodyPr>
            <a:normAutofit fontScale="92500" lnSpcReduction="20000"/>
          </a:bodyPr>
          <a:lstStyle/>
          <a:p>
            <a:r>
              <a:rPr lang="en-US" b="1" dirty="0"/>
              <a:t>Progress Records.</a:t>
            </a:r>
            <a:r>
              <a:rPr lang="en-US" dirty="0"/>
              <a:t>  Adequate records must be kept by the school to show progress or grades.  Standards relating to progress, grades, and conduct must be enforced.</a:t>
            </a:r>
          </a:p>
          <a:p>
            <a:endParaRPr lang="en-US" sz="1600" dirty="0"/>
          </a:p>
          <a:p>
            <a:pPr lvl="0"/>
            <a:r>
              <a:rPr lang="en-US" dirty="0"/>
              <a:t>For non-accredited courses, attendance records must be kept and an attendance standard must be enforced </a:t>
            </a:r>
          </a:p>
          <a:p>
            <a:pPr lvl="0"/>
            <a:r>
              <a:rPr lang="en-US" dirty="0"/>
              <a:t>For IHL courses, the school’s progress standard is usually based on minimum grades or grade point average </a:t>
            </a:r>
          </a:p>
          <a:p>
            <a:pPr lvl="0"/>
            <a:r>
              <a:rPr lang="en-US" dirty="0"/>
              <a:t>For NCD courses, the school’s progress standard may be based on the following:</a:t>
            </a:r>
          </a:p>
          <a:p>
            <a:pPr lvl="1"/>
            <a:r>
              <a:rPr lang="en-US" dirty="0"/>
              <a:t>Minimum grades or grade point average</a:t>
            </a:r>
          </a:p>
          <a:p>
            <a:pPr lvl="1"/>
            <a:r>
              <a:rPr lang="en-US" dirty="0"/>
              <a:t>Minimum attendance requirements</a:t>
            </a:r>
          </a:p>
          <a:p>
            <a:pPr lvl="1"/>
            <a:r>
              <a:rPr lang="en-US" dirty="0"/>
              <a:t>A combination of the above</a:t>
            </a:r>
          </a:p>
          <a:p>
            <a:endParaRPr lang="en-US" b="1" dirty="0"/>
          </a:p>
          <a:p>
            <a:r>
              <a:rPr lang="en-US" b="1" dirty="0"/>
              <a:t>NOTE:</a:t>
            </a:r>
            <a:r>
              <a:rPr lang="en-US" dirty="0"/>
              <a:t>  IHLs that have an attendance policy must maintain attendance and enforce those standards</a:t>
            </a:r>
            <a:endParaRPr lang="en-US" sz="1600" dirty="0"/>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45</a:t>
            </a:fld>
            <a:endParaRPr lang="en-US" altLang="en-US" dirty="0">
              <a:solidFill>
                <a:srgbClr val="898989"/>
              </a:solidFill>
            </a:endParaRPr>
          </a:p>
        </p:txBody>
      </p:sp>
      <p:sp>
        <p:nvSpPr>
          <p:cNvPr id="6" name="Title 1"/>
          <p:cNvSpPr txBox="1">
            <a:spLocks/>
          </p:cNvSpPr>
          <p:nvPr/>
        </p:nvSpPr>
        <p:spPr>
          <a:xfrm>
            <a:off x="5101772" y="0"/>
            <a:ext cx="5566228" cy="783772"/>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600" dirty="0">
                <a:solidFill>
                  <a:srgbClr val="002060"/>
                </a:solidFill>
              </a:rPr>
              <a:t>The facility maintains accurate, current and complete records of progress or grades for VA beneficiaries (38 CFR 21.4253, 21.4254, 21.4262, 21.4263)</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354" y="44224"/>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56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fontScale="92500" lnSpcReduction="10000"/>
          </a:bodyPr>
          <a:lstStyle/>
          <a:p>
            <a:endParaRPr lang="en-US" sz="2000" dirty="0"/>
          </a:p>
          <a:p>
            <a:pPr algn="ctr"/>
            <a:r>
              <a:rPr lang="en-US" sz="2000" b="1" u="sng" dirty="0"/>
              <a:t>Violation of Approval Criteria</a:t>
            </a:r>
          </a:p>
          <a:p>
            <a:endParaRPr lang="en-US" sz="2000" dirty="0"/>
          </a:p>
          <a:p>
            <a:r>
              <a:rPr lang="en-US" sz="2000" dirty="0"/>
              <a:t>Failure to maintain adequate records showing progress.</a:t>
            </a:r>
          </a:p>
          <a:p>
            <a:endParaRPr lang="en-US" sz="2000" dirty="0"/>
          </a:p>
          <a:p>
            <a:r>
              <a:rPr lang="en-US" sz="2000" dirty="0"/>
              <a:t>If an approval related discrepancy is identified, the issue may also be referred to the State Approving Agency (approving authority). </a:t>
            </a:r>
          </a:p>
          <a:p>
            <a:endParaRPr lang="en-US" sz="2000" dirty="0"/>
          </a:p>
          <a:p>
            <a:r>
              <a:rPr lang="en-US" sz="2000" dirty="0"/>
              <a:t>  </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46</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21339" y="1444929"/>
          <a:ext cx="3764758" cy="4694614"/>
        </p:xfrm>
        <a:graphic>
          <a:graphicData uri="http://schemas.openxmlformats.org/drawingml/2006/table">
            <a:tbl>
              <a:tblPr firstRow="1" firstCol="1" bandRow="1"/>
              <a:tblGrid>
                <a:gridCol w="3764758">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Title 1"/>
          <p:cNvSpPr>
            <a:spLocks noGrp="1"/>
          </p:cNvSpPr>
          <p:nvPr>
            <p:ph type="title"/>
          </p:nvPr>
        </p:nvSpPr>
        <p:spPr>
          <a:xfrm>
            <a:off x="1524001" y="1"/>
            <a:ext cx="3004457" cy="783772"/>
          </a:xfrm>
        </p:spPr>
        <p:txBody>
          <a:bodyPr>
            <a:noAutofit/>
          </a:bodyPr>
          <a:lstStyle/>
          <a:p>
            <a:pPr algn="l"/>
            <a:r>
              <a:rPr lang="en-US" sz="2400" b="0" dirty="0"/>
              <a:t>PROGRESS RECORDS</a:t>
            </a:r>
            <a:endParaRPr lang="en-US" sz="1800" b="0" dirty="0"/>
          </a:p>
        </p:txBody>
      </p:sp>
      <p:sp>
        <p:nvSpPr>
          <p:cNvPr id="9" name="Title 1"/>
          <p:cNvSpPr txBox="1">
            <a:spLocks/>
          </p:cNvSpPr>
          <p:nvPr/>
        </p:nvSpPr>
        <p:spPr>
          <a:xfrm>
            <a:off x="5101772" y="0"/>
            <a:ext cx="5566228" cy="783772"/>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600" dirty="0">
                <a:solidFill>
                  <a:srgbClr val="002060"/>
                </a:solidFill>
              </a:rPr>
              <a:t>The facility maintains accurate, current and complete records of progress or grades for VA beneficiaries (38 CFR 21.4253, 21.4254, 21.4262, 21.4263)</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9" y="44224"/>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71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4804230" cy="943429"/>
          </a:xfrm>
        </p:spPr>
        <p:txBody>
          <a:bodyPr>
            <a:noAutofit/>
          </a:bodyPr>
          <a:lstStyle/>
          <a:p>
            <a:pPr algn="l"/>
            <a:r>
              <a:rPr lang="en-US" sz="1600" dirty="0">
                <a:solidFill>
                  <a:srgbClr val="002060"/>
                </a:solidFill>
              </a:rPr>
              <a:t>NOTIFY VA WHEN BENEFICIARIES ARE </a:t>
            </a:r>
            <a:br>
              <a:rPr lang="en-US" sz="1600" dirty="0">
                <a:solidFill>
                  <a:srgbClr val="002060"/>
                </a:solidFill>
              </a:rPr>
            </a:br>
            <a:r>
              <a:rPr lang="en-US" sz="1600" dirty="0">
                <a:solidFill>
                  <a:srgbClr val="002060"/>
                </a:solidFill>
              </a:rPr>
              <a:t>NOT PROGRESSING SATISFACTORILY </a:t>
            </a:r>
            <a:br>
              <a:rPr lang="en-US" sz="1800" dirty="0"/>
            </a:br>
            <a:endParaRPr lang="en-US" sz="1800" dirty="0"/>
          </a:p>
        </p:txBody>
      </p:sp>
      <p:sp>
        <p:nvSpPr>
          <p:cNvPr id="3" name="Content Placeholder 2"/>
          <p:cNvSpPr>
            <a:spLocks noGrp="1"/>
          </p:cNvSpPr>
          <p:nvPr>
            <p:ph idx="1"/>
          </p:nvPr>
        </p:nvSpPr>
        <p:spPr>
          <a:xfrm>
            <a:off x="695739" y="1249885"/>
            <a:ext cx="11496261" cy="2884794"/>
          </a:xfrm>
        </p:spPr>
        <p:txBody>
          <a:bodyPr/>
          <a:lstStyle/>
          <a:p>
            <a:r>
              <a:rPr lang="en-US" sz="2400" b="1" dirty="0"/>
              <a:t>Determine if Termination of Attendance was Promptly Reported.</a:t>
            </a:r>
          </a:p>
          <a:p>
            <a:endParaRPr lang="en-US" sz="2000" b="1" dirty="0"/>
          </a:p>
          <a:p>
            <a:r>
              <a:rPr lang="en-US" sz="2000" dirty="0"/>
              <a:t>Termination of attendance must also have been reported to VA timely. </a:t>
            </a:r>
          </a:p>
          <a:p>
            <a:pPr lvl="0"/>
            <a:r>
              <a:rPr lang="en-US" sz="2000" dirty="0"/>
              <a:t>Verify the last date of attendance by cross-checking the date reported with the instructor's or school's daily attendance record, if one is kept   </a:t>
            </a:r>
          </a:p>
          <a:p>
            <a:pPr lvl="0"/>
            <a:r>
              <a:rPr lang="en-US" sz="2000" dirty="0"/>
              <a:t>If the course is organized on a unit or block basis and no credit accrued for the work completed, verify that the school also properly reported the first date from which no credit accrued</a:t>
            </a: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47</a:t>
            </a:fld>
            <a:endParaRPr lang="en-US" altLang="en-US" dirty="0">
              <a:solidFill>
                <a:srgbClr val="898989"/>
              </a:solidFill>
            </a:endParaRPr>
          </a:p>
        </p:txBody>
      </p:sp>
      <p:sp>
        <p:nvSpPr>
          <p:cNvPr id="5" name="Title 1"/>
          <p:cNvSpPr txBox="1">
            <a:spLocks/>
          </p:cNvSpPr>
          <p:nvPr/>
        </p:nvSpPr>
        <p:spPr>
          <a:xfrm>
            <a:off x="5950857" y="-1"/>
            <a:ext cx="4717142" cy="711201"/>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sz="1400" dirty="0">
                <a:solidFill>
                  <a:srgbClr val="002060"/>
                </a:solidFill>
              </a:rPr>
              <a:t>The facility promptly notified VA when beneficiaries did not progress satisfactorily according to approved standards and practices of the facility (38 CFR 21.4203(d), 21.4277)</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011" y="15876"/>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793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fontScale="92500" lnSpcReduction="20000"/>
          </a:bodyPr>
          <a:lstStyle/>
          <a:p>
            <a:endParaRPr lang="en-US" sz="2000" dirty="0"/>
          </a:p>
          <a:p>
            <a:pPr algn="ctr"/>
            <a:r>
              <a:rPr lang="en-US" sz="2000" b="1" u="sng" dirty="0"/>
              <a:t>Violation of Approval Criteria</a:t>
            </a:r>
          </a:p>
          <a:p>
            <a:endParaRPr lang="en-US" sz="2000" dirty="0"/>
          </a:p>
          <a:p>
            <a:r>
              <a:rPr lang="en-US" sz="2000" dirty="0"/>
              <a:t>Failure to enforce the approved policy relating to attendance, conduct, or progress.</a:t>
            </a:r>
          </a:p>
          <a:p>
            <a:endParaRPr lang="en-US" sz="2000" dirty="0"/>
          </a:p>
          <a:p>
            <a:r>
              <a:rPr lang="en-US" sz="2000" dirty="0"/>
              <a:t>If an approval related discrepancy is identified, the issue may also be referred to the State Approving Agency (approving authority). </a:t>
            </a:r>
          </a:p>
          <a:p>
            <a:endParaRPr lang="en-US" sz="2000" dirty="0"/>
          </a:p>
          <a:p>
            <a:r>
              <a:rPr lang="en-US" sz="2000" dirty="0"/>
              <a:t>  </a:t>
            </a:r>
          </a:p>
          <a:p>
            <a:endParaRPr lang="en-US" dirty="0"/>
          </a:p>
        </p:txBody>
      </p:sp>
      <p:sp>
        <p:nvSpPr>
          <p:cNvPr id="4" name="Title 3"/>
          <p:cNvSpPr>
            <a:spLocks noGrp="1"/>
          </p:cNvSpPr>
          <p:nvPr>
            <p:ph type="title"/>
          </p:nvPr>
        </p:nvSpPr>
        <p:spPr>
          <a:xfrm>
            <a:off x="1524000" y="0"/>
            <a:ext cx="3962401" cy="874298"/>
          </a:xfrm>
        </p:spPr>
        <p:txBody>
          <a:bodyPr>
            <a:normAutofit fontScale="90000"/>
          </a:bodyPr>
          <a:lstStyle/>
          <a:p>
            <a:r>
              <a:rPr lang="en-US" b="0" dirty="0">
                <a:solidFill>
                  <a:srgbClr val="002060"/>
                </a:solidFill>
              </a:rPr>
              <a:t>NOTIFY VA WHEN BENEFICIARIES ARE NOT PROGRESSING SATISFACTORILY</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48</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21340" y="1444929"/>
          <a:ext cx="3717461" cy="4694614"/>
        </p:xfrm>
        <a:graphic>
          <a:graphicData uri="http://schemas.openxmlformats.org/drawingml/2006/table">
            <a:tbl>
              <a:tblPr firstRow="1" firstCol="1" bandRow="1"/>
              <a:tblGrid>
                <a:gridCol w="3717461">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itle 3"/>
          <p:cNvSpPr txBox="1">
            <a:spLocks/>
          </p:cNvSpPr>
          <p:nvPr/>
        </p:nvSpPr>
        <p:spPr>
          <a:xfrm>
            <a:off x="5672920" y="1"/>
            <a:ext cx="4995081" cy="667657"/>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2000" b="1" kern="1200">
                <a:solidFill>
                  <a:schemeClr val="bg1"/>
                </a:solidFill>
                <a:latin typeface="Myriad Pro"/>
                <a:ea typeface="+mj-ea"/>
                <a:cs typeface="+mj-cs"/>
              </a:defRPr>
            </a:lvl1pPr>
          </a:lstStyle>
          <a:p>
            <a:r>
              <a:rPr lang="en-US" sz="1400" dirty="0">
                <a:solidFill>
                  <a:srgbClr val="002060"/>
                </a:solidFill>
              </a:rPr>
              <a:t>The facility promptly notified VA when beneficiaries did not progress satisfactorily according to approved standards and practices of the facility (38 CFR 21.4203(d), 21.4277)</a:t>
            </a:r>
            <a:endParaRPr lang="en-US" dirty="0">
              <a:solidFill>
                <a:srgbClr val="00206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823" y="1"/>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890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Areas of Review</a:t>
            </a:r>
            <a:br>
              <a:rPr lang="en-US" dirty="0"/>
            </a:br>
            <a:r>
              <a:rPr lang="en-US" dirty="0"/>
              <a:t>All Except Training Establishments</a:t>
            </a:r>
          </a:p>
        </p:txBody>
      </p:sp>
    </p:spTree>
    <p:extLst>
      <p:ext uri="{BB962C8B-B14F-4D97-AF65-F5344CB8AC3E}">
        <p14:creationId xmlns:p14="http://schemas.microsoft.com/office/powerpoint/2010/main" val="1640224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Purpose &amp; Authority</a:t>
            </a:r>
          </a:p>
        </p:txBody>
      </p:sp>
    </p:spTree>
    <p:extLst>
      <p:ext uri="{BB962C8B-B14F-4D97-AF65-F5344CB8AC3E}">
        <p14:creationId xmlns:p14="http://schemas.microsoft.com/office/powerpoint/2010/main" val="3725647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130" y="170069"/>
            <a:ext cx="9144000" cy="711200"/>
          </a:xfrm>
        </p:spPr>
        <p:txBody>
          <a:bodyPr>
            <a:normAutofit fontScale="90000"/>
          </a:bodyPr>
          <a:lstStyle/>
          <a:p>
            <a:pPr algn="l"/>
            <a:r>
              <a:rPr lang="en-US" sz="1800" dirty="0">
                <a:solidFill>
                  <a:srgbClr val="002060"/>
                </a:solidFill>
              </a:rPr>
              <a:t>CHARGES TO VA BENEFICIARIES FOR TUITION AND FEES WERE THE SAME OR LESS THAN THE CHARGES TO OTHER SIMILARLY CIRCUMSTANCED STUDENTS (38 CFR 21.4210(d), 21.9600, 38 U.S.C. 3690(a))</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50</a:t>
            </a:fld>
            <a:endParaRPr lang="en-US" altLang="en-US" dirty="0">
              <a:solidFill>
                <a:srgbClr val="898989"/>
              </a:solidFill>
            </a:endParaRP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57767" y="1878496"/>
            <a:ext cx="408836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477079" y="2007705"/>
            <a:ext cx="5282024" cy="338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2400" kern="1200">
                <a:solidFill>
                  <a:schemeClr val="bg1"/>
                </a:solidFill>
                <a:latin typeface="Georgia"/>
                <a:ea typeface="ＭＳ Ｐゴシック" pitchFamily="34" charset="-128"/>
                <a:cs typeface="Georgia"/>
              </a:defRPr>
            </a:lvl1pPr>
            <a:lvl2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2pPr>
            <a:lvl3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3pPr>
            <a:lvl4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4pPr>
            <a:lvl5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5pPr>
            <a:lvl6pPr marL="457200" algn="l" defTabSz="457200" rtl="0" fontAlgn="base">
              <a:spcBef>
                <a:spcPct val="0"/>
              </a:spcBef>
              <a:spcAft>
                <a:spcPct val="0"/>
              </a:spcAft>
              <a:defRPr sz="2400">
                <a:solidFill>
                  <a:schemeClr val="bg1"/>
                </a:solidFill>
                <a:latin typeface="Georgia" pitchFamily="18" charset="0"/>
                <a:ea typeface="ＭＳ Ｐゴシック" pitchFamily="34" charset="-128"/>
              </a:defRPr>
            </a:lvl6pPr>
            <a:lvl7pPr marL="914400" algn="l" defTabSz="457200" rtl="0" fontAlgn="base">
              <a:spcBef>
                <a:spcPct val="0"/>
              </a:spcBef>
              <a:spcAft>
                <a:spcPct val="0"/>
              </a:spcAft>
              <a:defRPr sz="2400">
                <a:solidFill>
                  <a:schemeClr val="bg1"/>
                </a:solidFill>
                <a:latin typeface="Georgia" pitchFamily="18" charset="0"/>
                <a:ea typeface="ＭＳ Ｐゴシック" pitchFamily="34" charset="-128"/>
              </a:defRPr>
            </a:lvl7pPr>
            <a:lvl8pPr marL="1371600" algn="l" defTabSz="457200" rtl="0" fontAlgn="base">
              <a:spcBef>
                <a:spcPct val="0"/>
              </a:spcBef>
              <a:spcAft>
                <a:spcPct val="0"/>
              </a:spcAft>
              <a:defRPr sz="2400">
                <a:solidFill>
                  <a:schemeClr val="bg1"/>
                </a:solidFill>
                <a:latin typeface="Georgia" pitchFamily="18" charset="0"/>
                <a:ea typeface="ＭＳ Ｐゴシック" pitchFamily="34" charset="-128"/>
              </a:defRPr>
            </a:lvl8pPr>
            <a:lvl9pPr marL="1828800" algn="l" defTabSz="457200" rtl="0" fontAlgn="base">
              <a:spcBef>
                <a:spcPct val="0"/>
              </a:spcBef>
              <a:spcAft>
                <a:spcPct val="0"/>
              </a:spcAft>
              <a:defRPr sz="2400">
                <a:solidFill>
                  <a:schemeClr val="bg1"/>
                </a:solidFill>
                <a:latin typeface="Georgia" pitchFamily="18" charset="0"/>
                <a:ea typeface="ＭＳ Ｐゴシック" pitchFamily="34" charset="-128"/>
              </a:defRPr>
            </a:lvl9pPr>
          </a:lstStyle>
          <a:p>
            <a:endParaRPr lang="en-US" sz="1800" dirty="0">
              <a:solidFill>
                <a:prstClr val="black"/>
              </a:solidFill>
              <a:latin typeface="Calibri"/>
            </a:endParaRPr>
          </a:p>
          <a:p>
            <a:endParaRPr lang="en-US" sz="1800" dirty="0">
              <a:solidFill>
                <a:prstClr val="black"/>
              </a:solidFill>
              <a:latin typeface="Calibri"/>
            </a:endParaRPr>
          </a:p>
          <a:p>
            <a:endParaRPr lang="en-US" sz="1800" dirty="0">
              <a:solidFill>
                <a:prstClr val="black"/>
              </a:solidFill>
              <a:latin typeface="Calibri"/>
            </a:endParaRPr>
          </a:p>
          <a:p>
            <a:endParaRPr lang="en-US" sz="1800" dirty="0">
              <a:solidFill>
                <a:prstClr val="black"/>
              </a:solidFill>
              <a:latin typeface="Calibri"/>
            </a:endParaRPr>
          </a:p>
          <a:p>
            <a:endParaRPr lang="en-US" sz="1800" dirty="0">
              <a:solidFill>
                <a:prstClr val="black"/>
              </a:solidFill>
              <a:latin typeface="Calibri"/>
            </a:endParaRPr>
          </a:p>
          <a:p>
            <a:endParaRPr lang="en-US" sz="1800" dirty="0">
              <a:solidFill>
                <a:prstClr val="black"/>
              </a:solidFill>
              <a:latin typeface="Calibri"/>
            </a:endParaRPr>
          </a:p>
          <a:p>
            <a:r>
              <a:rPr lang="en-US" sz="1900" dirty="0">
                <a:solidFill>
                  <a:prstClr val="black"/>
                </a:solidFill>
                <a:latin typeface="Calibri"/>
              </a:rPr>
              <a:t>The school may not charge or receive from any Veteran or eligible person any amount in excess of the established charges for tuition and fees which the school requires from similarly circumstanced students who are not VA beneficiaries and are enrolled in the same course.  School policy for the payment or refund of tuition and fees which differs for students who are not VA beneficiaries and Veterans or eligible persons may not have the effect of increasing charges to those students receiving VA benefits. </a:t>
            </a:r>
          </a:p>
        </p:txBody>
      </p:sp>
    </p:spTree>
    <p:extLst>
      <p:ext uri="{BB962C8B-B14F-4D97-AF65-F5344CB8AC3E}">
        <p14:creationId xmlns:p14="http://schemas.microsoft.com/office/powerpoint/2010/main" val="439909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fontScale="92500" lnSpcReduction="20000"/>
          </a:bodyPr>
          <a:lstStyle/>
          <a:p>
            <a:endParaRPr lang="en-US" sz="2000" dirty="0"/>
          </a:p>
          <a:p>
            <a:pPr lvl="0" algn="ctr"/>
            <a:r>
              <a:rPr lang="en-US" sz="2200" b="1" u="sng" dirty="0">
                <a:solidFill>
                  <a:prstClr val="black"/>
                </a:solidFill>
              </a:rPr>
              <a:t>Actions Affecting Groups</a:t>
            </a:r>
          </a:p>
          <a:p>
            <a:pPr lvl="0"/>
            <a:endParaRPr lang="en-US" sz="2200" dirty="0">
              <a:solidFill>
                <a:prstClr val="black"/>
              </a:solidFill>
            </a:endParaRPr>
          </a:p>
          <a:p>
            <a:pPr lvl="0"/>
            <a:r>
              <a:rPr lang="en-US" sz="1900" dirty="0">
                <a:solidFill>
                  <a:prstClr val="black"/>
                </a:solidFill>
              </a:rPr>
              <a:t>§21.4210   Suspension and discontinuance of educational assistance payments, and of enrollments or reenrollments for pursuit of approved courses.</a:t>
            </a:r>
          </a:p>
          <a:p>
            <a:endParaRPr lang="en-US" sz="1900" dirty="0"/>
          </a:p>
          <a:p>
            <a:r>
              <a:rPr lang="en-US" sz="1900" dirty="0"/>
              <a:t>Overcharges by educational institutions may result in the disapproval of enrollments</a:t>
            </a:r>
            <a:r>
              <a:rPr lang="en-US" sz="2000" dirty="0"/>
              <a:t>. </a:t>
            </a:r>
          </a:p>
          <a:p>
            <a:endParaRPr lang="en-US" sz="2000" dirty="0"/>
          </a:p>
          <a:p>
            <a:endParaRPr lang="en-US" sz="2000" dirty="0"/>
          </a:p>
          <a:p>
            <a:r>
              <a:rPr lang="en-US" sz="2000" dirty="0"/>
              <a:t>  </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51</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12109" y="1444929"/>
          <a:ext cx="3632098" cy="4694614"/>
        </p:xfrm>
        <a:graphic>
          <a:graphicData uri="http://schemas.openxmlformats.org/drawingml/2006/table">
            <a:tbl>
              <a:tblPr firstRow="1" firstCol="1" bandRow="1"/>
              <a:tblGrid>
                <a:gridCol w="3632098">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Title 1"/>
          <p:cNvSpPr>
            <a:spLocks noGrp="1"/>
          </p:cNvSpPr>
          <p:nvPr>
            <p:ph type="title"/>
          </p:nvPr>
        </p:nvSpPr>
        <p:spPr>
          <a:xfrm>
            <a:off x="1524000" y="87099"/>
            <a:ext cx="9144000" cy="711200"/>
          </a:xfrm>
        </p:spPr>
        <p:txBody>
          <a:bodyPr>
            <a:normAutofit fontScale="90000"/>
          </a:bodyPr>
          <a:lstStyle/>
          <a:p>
            <a:pPr algn="l"/>
            <a:r>
              <a:rPr lang="en-US" sz="1800" b="0" dirty="0"/>
              <a:t>CHARGES TO VA BENEFICIARIES FOR TUITION AND FEES WERE THE SAME OR LESS THAN THE CHARGES TO OTHER SIMILARLY CIRCUMSTANCED STUDENTS (38 CFR 21.4210(d), 21.9600, 38 U.S.C. 3690(a))</a:t>
            </a:r>
          </a:p>
        </p:txBody>
      </p:sp>
    </p:spTree>
    <p:extLst>
      <p:ext uri="{BB962C8B-B14F-4D97-AF65-F5344CB8AC3E}">
        <p14:creationId xmlns:p14="http://schemas.microsoft.com/office/powerpoint/2010/main" val="4111768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234" y="4295"/>
            <a:ext cx="10151165" cy="774638"/>
          </a:xfrm>
        </p:spPr>
        <p:txBody>
          <a:bodyPr>
            <a:noAutofit/>
          </a:bodyPr>
          <a:lstStyle/>
          <a:p>
            <a:pPr algn="l"/>
            <a:r>
              <a:rPr lang="en-US" sz="2000" dirty="0">
                <a:solidFill>
                  <a:srgbClr val="002060"/>
                </a:solidFill>
              </a:rPr>
              <a:t>CERTIFICATION OF THE 85 PERCENT ENROLLMENT LIMITATION WAS VERIFIED (38 CFR 21.4201)</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52</a:t>
            </a:fld>
            <a:endParaRPr lang="en-US" altLang="en-US" dirty="0">
              <a:solidFill>
                <a:srgbClr val="898989"/>
              </a:solidFill>
            </a:endParaRP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710048"/>
            <a:ext cx="348615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6039593" y="1305998"/>
            <a:ext cx="3773385" cy="438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2400" kern="1200">
                <a:solidFill>
                  <a:schemeClr val="bg1"/>
                </a:solidFill>
                <a:latin typeface="Georgia"/>
                <a:ea typeface="ＭＳ Ｐゴシック" pitchFamily="34" charset="-128"/>
                <a:cs typeface="Georgia"/>
              </a:defRPr>
            </a:lvl1pPr>
            <a:lvl2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2pPr>
            <a:lvl3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3pPr>
            <a:lvl4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4pPr>
            <a:lvl5pPr algn="l" defTabSz="457200" rtl="0" eaLnBrk="0" fontAlgn="base" hangingPunct="0">
              <a:spcBef>
                <a:spcPct val="0"/>
              </a:spcBef>
              <a:spcAft>
                <a:spcPct val="0"/>
              </a:spcAft>
              <a:defRPr sz="2400">
                <a:solidFill>
                  <a:schemeClr val="bg1"/>
                </a:solidFill>
                <a:latin typeface="Georgia" pitchFamily="18" charset="0"/>
                <a:ea typeface="ＭＳ Ｐゴシック" pitchFamily="34" charset="-128"/>
                <a:cs typeface="Georgia" pitchFamily="18" charset="0"/>
              </a:defRPr>
            </a:lvl5pPr>
            <a:lvl6pPr marL="457200" algn="l" defTabSz="457200" rtl="0" fontAlgn="base">
              <a:spcBef>
                <a:spcPct val="0"/>
              </a:spcBef>
              <a:spcAft>
                <a:spcPct val="0"/>
              </a:spcAft>
              <a:defRPr sz="2400">
                <a:solidFill>
                  <a:schemeClr val="bg1"/>
                </a:solidFill>
                <a:latin typeface="Georgia" pitchFamily="18" charset="0"/>
                <a:ea typeface="ＭＳ Ｐゴシック" pitchFamily="34" charset="-128"/>
              </a:defRPr>
            </a:lvl6pPr>
            <a:lvl7pPr marL="914400" algn="l" defTabSz="457200" rtl="0" fontAlgn="base">
              <a:spcBef>
                <a:spcPct val="0"/>
              </a:spcBef>
              <a:spcAft>
                <a:spcPct val="0"/>
              </a:spcAft>
              <a:defRPr sz="2400">
                <a:solidFill>
                  <a:schemeClr val="bg1"/>
                </a:solidFill>
                <a:latin typeface="Georgia" pitchFamily="18" charset="0"/>
                <a:ea typeface="ＭＳ Ｐゴシック" pitchFamily="34" charset="-128"/>
              </a:defRPr>
            </a:lvl7pPr>
            <a:lvl8pPr marL="1371600" algn="l" defTabSz="457200" rtl="0" fontAlgn="base">
              <a:spcBef>
                <a:spcPct val="0"/>
              </a:spcBef>
              <a:spcAft>
                <a:spcPct val="0"/>
              </a:spcAft>
              <a:defRPr sz="2400">
                <a:solidFill>
                  <a:schemeClr val="bg1"/>
                </a:solidFill>
                <a:latin typeface="Georgia" pitchFamily="18" charset="0"/>
                <a:ea typeface="ＭＳ Ｐゴシック" pitchFamily="34" charset="-128"/>
              </a:defRPr>
            </a:lvl8pPr>
            <a:lvl9pPr marL="1828800" algn="l" defTabSz="457200" rtl="0" fontAlgn="base">
              <a:spcBef>
                <a:spcPct val="0"/>
              </a:spcBef>
              <a:spcAft>
                <a:spcPct val="0"/>
              </a:spcAft>
              <a:defRPr sz="2400">
                <a:solidFill>
                  <a:schemeClr val="bg1"/>
                </a:solidFill>
                <a:latin typeface="Georgia" pitchFamily="18" charset="0"/>
                <a:ea typeface="ＭＳ Ｐゴシック" pitchFamily="34" charset="-128"/>
              </a:defRPr>
            </a:lvl9pPr>
          </a:lstStyle>
          <a:p>
            <a:r>
              <a:rPr lang="en-US" sz="2000" dirty="0">
                <a:solidFill>
                  <a:prstClr val="black"/>
                </a:solidFill>
                <a:latin typeface="Calibri"/>
              </a:rPr>
              <a:t>PERCENTAGE OF VETERANS AND ELIGIBLE PERSONS ENROLLED. </a:t>
            </a:r>
          </a:p>
          <a:p>
            <a:endParaRPr lang="en-US" sz="2000" dirty="0">
              <a:solidFill>
                <a:prstClr val="black"/>
              </a:solidFill>
              <a:latin typeface="Calibri"/>
            </a:endParaRPr>
          </a:p>
          <a:p>
            <a:r>
              <a:rPr lang="en-US" sz="2000" dirty="0">
                <a:solidFill>
                  <a:prstClr val="black"/>
                </a:solidFill>
                <a:latin typeface="Calibri"/>
              </a:rPr>
              <a:t>By law VA cannot approve enrollment in any course for a person who is not already registered if 85 percent of the students enrolled in a course have all or part of their tuition, fees, or other charges paid by the educational institution or by VA.  This is known as the 85 percent enrollment limitation. </a:t>
            </a:r>
          </a:p>
        </p:txBody>
      </p:sp>
    </p:spTree>
    <p:extLst>
      <p:ext uri="{BB962C8B-B14F-4D97-AF65-F5344CB8AC3E}">
        <p14:creationId xmlns:p14="http://schemas.microsoft.com/office/powerpoint/2010/main" val="3739510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748" y="4295"/>
            <a:ext cx="10071652" cy="774638"/>
          </a:xfrm>
        </p:spPr>
        <p:txBody>
          <a:bodyPr>
            <a:noAutofit/>
          </a:bodyPr>
          <a:lstStyle/>
          <a:p>
            <a:pPr algn="l"/>
            <a:r>
              <a:rPr lang="en-US" sz="2400" dirty="0">
                <a:solidFill>
                  <a:srgbClr val="002060"/>
                </a:solidFill>
              </a:rPr>
              <a:t>Statement of Assurance of Compliance With </a:t>
            </a:r>
            <a:br>
              <a:rPr lang="en-US" sz="2400" dirty="0">
                <a:solidFill>
                  <a:srgbClr val="002060"/>
                </a:solidFill>
              </a:rPr>
            </a:br>
            <a:r>
              <a:rPr lang="en-US" sz="2400" dirty="0">
                <a:solidFill>
                  <a:srgbClr val="002060"/>
                </a:solidFill>
              </a:rPr>
              <a:t>85 Percent Enrollment Ratios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8442097"/>
              </p:ext>
            </p:extLst>
          </p:nvPr>
        </p:nvGraphicFramePr>
        <p:xfrm>
          <a:off x="1510748" y="1232452"/>
          <a:ext cx="8928651" cy="3319670"/>
        </p:xfrm>
        <a:graphic>
          <a:graphicData uri="http://schemas.openxmlformats.org/drawingml/2006/table">
            <a:tbl>
              <a:tblPr/>
              <a:tblGrid>
                <a:gridCol w="2036359">
                  <a:extLst>
                    <a:ext uri="{9D8B030D-6E8A-4147-A177-3AD203B41FA5}">
                      <a16:colId xmlns:a16="http://schemas.microsoft.com/office/drawing/2014/main" val="20000"/>
                    </a:ext>
                  </a:extLst>
                </a:gridCol>
                <a:gridCol w="1409787">
                  <a:extLst>
                    <a:ext uri="{9D8B030D-6E8A-4147-A177-3AD203B41FA5}">
                      <a16:colId xmlns:a16="http://schemas.microsoft.com/office/drawing/2014/main" val="20001"/>
                    </a:ext>
                  </a:extLst>
                </a:gridCol>
                <a:gridCol w="1174822">
                  <a:extLst>
                    <a:ext uri="{9D8B030D-6E8A-4147-A177-3AD203B41FA5}">
                      <a16:colId xmlns:a16="http://schemas.microsoft.com/office/drawing/2014/main" val="20002"/>
                    </a:ext>
                  </a:extLst>
                </a:gridCol>
                <a:gridCol w="1253144">
                  <a:extLst>
                    <a:ext uri="{9D8B030D-6E8A-4147-A177-3AD203B41FA5}">
                      <a16:colId xmlns:a16="http://schemas.microsoft.com/office/drawing/2014/main" val="20003"/>
                    </a:ext>
                  </a:extLst>
                </a:gridCol>
                <a:gridCol w="1566430">
                  <a:extLst>
                    <a:ext uri="{9D8B030D-6E8A-4147-A177-3AD203B41FA5}">
                      <a16:colId xmlns:a16="http://schemas.microsoft.com/office/drawing/2014/main" val="20004"/>
                    </a:ext>
                  </a:extLst>
                </a:gridCol>
                <a:gridCol w="1488109">
                  <a:extLst>
                    <a:ext uri="{9D8B030D-6E8A-4147-A177-3AD203B41FA5}">
                      <a16:colId xmlns:a16="http://schemas.microsoft.com/office/drawing/2014/main" val="20005"/>
                    </a:ext>
                  </a:extLst>
                </a:gridCol>
              </a:tblGrid>
              <a:tr h="922166">
                <a:tc>
                  <a:txBody>
                    <a:bodyPr/>
                    <a:lstStyle/>
                    <a:p>
                      <a:pPr marL="0" marR="0" algn="ctr" hangingPunct="0">
                        <a:lnSpc>
                          <a:spcPct val="115000"/>
                        </a:lnSpc>
                        <a:spcBef>
                          <a:spcPts val="0"/>
                        </a:spcBef>
                        <a:spcAft>
                          <a:spcPts val="0"/>
                        </a:spcAft>
                      </a:pPr>
                      <a:r>
                        <a:rPr lang="en-US" sz="1100" b="1" dirty="0">
                          <a:effectLst/>
                          <a:latin typeface="Arial"/>
                          <a:ea typeface="Times New Roman"/>
                          <a:cs typeface="Times New Roman"/>
                        </a:rPr>
                        <a:t> </a:t>
                      </a:r>
                      <a:endParaRPr lang="en-US" sz="1200" dirty="0">
                        <a:effectLst/>
                        <a:latin typeface="Times New Roman"/>
                        <a:ea typeface="Times New Roman"/>
                      </a:endParaRPr>
                    </a:p>
                    <a:p>
                      <a:pPr marL="0" marR="0" algn="ctr" hangingPunct="0">
                        <a:lnSpc>
                          <a:spcPct val="115000"/>
                        </a:lnSpc>
                        <a:spcBef>
                          <a:spcPts val="0"/>
                        </a:spcBef>
                        <a:spcAft>
                          <a:spcPts val="0"/>
                        </a:spcAft>
                      </a:pPr>
                      <a:r>
                        <a:rPr lang="en-US" sz="1100" b="1" dirty="0">
                          <a:effectLst/>
                          <a:latin typeface="Arial"/>
                          <a:ea typeface="Times New Roman"/>
                          <a:cs typeface="Times New Roman"/>
                        </a:rPr>
                        <a:t>Program Name</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hangingPunct="0">
                        <a:lnSpc>
                          <a:spcPct val="115000"/>
                        </a:lnSpc>
                        <a:spcBef>
                          <a:spcPts val="0"/>
                        </a:spcBef>
                        <a:spcAft>
                          <a:spcPts val="0"/>
                        </a:spcAft>
                      </a:pPr>
                      <a:r>
                        <a:rPr lang="en-US" sz="1100" b="1" dirty="0">
                          <a:effectLst/>
                          <a:latin typeface="Arial"/>
                          <a:ea typeface="Times New Roman"/>
                          <a:cs typeface="Times New Roman"/>
                        </a:rPr>
                        <a:t>Number of </a:t>
                      </a:r>
                      <a:endParaRPr lang="en-US" sz="1200" dirty="0">
                        <a:effectLst/>
                        <a:latin typeface="Times New Roman"/>
                        <a:ea typeface="Times New Roman"/>
                      </a:endParaRPr>
                    </a:p>
                    <a:p>
                      <a:pPr marL="0" marR="0" algn="ctr" hangingPunct="0">
                        <a:lnSpc>
                          <a:spcPct val="115000"/>
                        </a:lnSpc>
                        <a:spcBef>
                          <a:spcPts val="0"/>
                        </a:spcBef>
                        <a:spcAft>
                          <a:spcPts val="0"/>
                        </a:spcAft>
                      </a:pPr>
                      <a:r>
                        <a:rPr lang="en-US" sz="1100" b="1" dirty="0">
                          <a:effectLst/>
                          <a:latin typeface="Arial"/>
                          <a:ea typeface="Times New Roman"/>
                          <a:cs typeface="Times New Roman"/>
                        </a:rPr>
                        <a:t>VA Students</a:t>
                      </a:r>
                      <a:endParaRPr lang="en-US" sz="1200" dirty="0">
                        <a:effectLst/>
                        <a:latin typeface="Times New Roman"/>
                        <a:ea typeface="Times New Roman"/>
                      </a:endParaRPr>
                    </a:p>
                    <a:p>
                      <a:pPr marL="0" marR="0" algn="ctr" hangingPunct="0">
                        <a:lnSpc>
                          <a:spcPct val="115000"/>
                        </a:lnSpc>
                        <a:spcBef>
                          <a:spcPts val="0"/>
                        </a:spcBef>
                        <a:spcAft>
                          <a:spcPts val="0"/>
                        </a:spcAft>
                      </a:pPr>
                      <a:r>
                        <a:rPr lang="en-US" sz="1100" b="1" dirty="0">
                          <a:effectLst/>
                          <a:latin typeface="Arial"/>
                          <a:ea typeface="Times New Roman"/>
                          <a:cs typeface="Times New Roman"/>
                        </a:rPr>
                        <a:t>FTE</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hangingPunct="0">
                        <a:lnSpc>
                          <a:spcPct val="115000"/>
                        </a:lnSpc>
                        <a:spcBef>
                          <a:spcPts val="0"/>
                        </a:spcBef>
                        <a:spcAft>
                          <a:spcPts val="0"/>
                        </a:spcAft>
                      </a:pPr>
                      <a:r>
                        <a:rPr lang="en-US" sz="1100" b="1" dirty="0">
                          <a:effectLst/>
                          <a:latin typeface="Arial"/>
                          <a:ea typeface="Times New Roman"/>
                          <a:cs typeface="Times New Roman"/>
                        </a:rPr>
                        <a:t>Number of Non VA Students</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hangingPunct="0">
                        <a:lnSpc>
                          <a:spcPct val="115000"/>
                        </a:lnSpc>
                        <a:spcBef>
                          <a:spcPts val="0"/>
                        </a:spcBef>
                        <a:spcAft>
                          <a:spcPts val="0"/>
                        </a:spcAft>
                      </a:pPr>
                      <a:r>
                        <a:rPr lang="en-US" sz="1100" b="1" dirty="0">
                          <a:effectLst/>
                          <a:latin typeface="Arial"/>
                          <a:ea typeface="Times New Roman"/>
                          <a:cs typeface="Times New Roman"/>
                        </a:rPr>
                        <a:t>Total </a:t>
                      </a:r>
                      <a:endParaRPr lang="en-US" sz="1200" dirty="0">
                        <a:effectLst/>
                        <a:latin typeface="Times New Roman"/>
                        <a:ea typeface="Times New Roman"/>
                      </a:endParaRPr>
                    </a:p>
                    <a:p>
                      <a:pPr marL="0" marR="0" algn="ctr" hangingPunct="0">
                        <a:lnSpc>
                          <a:spcPct val="115000"/>
                        </a:lnSpc>
                        <a:spcBef>
                          <a:spcPts val="0"/>
                        </a:spcBef>
                        <a:spcAft>
                          <a:spcPts val="0"/>
                        </a:spcAft>
                      </a:pPr>
                      <a:r>
                        <a:rPr lang="en-US" sz="1100" b="1" dirty="0">
                          <a:effectLst/>
                          <a:latin typeface="Arial"/>
                          <a:ea typeface="Times New Roman"/>
                          <a:cs typeface="Times New Roman"/>
                        </a:rPr>
                        <a:t>Enrollment</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hangingPunct="0">
                        <a:lnSpc>
                          <a:spcPct val="115000"/>
                        </a:lnSpc>
                        <a:spcBef>
                          <a:spcPts val="0"/>
                        </a:spcBef>
                        <a:spcAft>
                          <a:spcPts val="0"/>
                        </a:spcAft>
                      </a:pPr>
                      <a:r>
                        <a:rPr lang="en-US" sz="1100" b="1" dirty="0">
                          <a:effectLst/>
                          <a:latin typeface="Arial"/>
                          <a:ea typeface="Times New Roman"/>
                          <a:cs typeface="Times New Roman"/>
                        </a:rPr>
                        <a:t>VA Student Percentage</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hangingPunct="0">
                        <a:lnSpc>
                          <a:spcPct val="115000"/>
                        </a:lnSpc>
                        <a:spcBef>
                          <a:spcPts val="0"/>
                        </a:spcBef>
                        <a:spcAft>
                          <a:spcPts val="0"/>
                        </a:spcAft>
                      </a:pPr>
                      <a:r>
                        <a:rPr lang="en-US" sz="1100" b="1" dirty="0">
                          <a:effectLst/>
                          <a:latin typeface="Arial"/>
                          <a:ea typeface="Times New Roman"/>
                          <a:cs typeface="Times New Roman"/>
                        </a:rPr>
                        <a:t>Date of Calculation</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599376">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9376">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9376">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lnSpc>
                          <a:spcPct val="115000"/>
                        </a:lnSpc>
                        <a:spcBef>
                          <a:spcPts val="0"/>
                        </a:spcBef>
                        <a:spcAft>
                          <a:spcPts val="0"/>
                        </a:spcAft>
                      </a:pPr>
                      <a:r>
                        <a:rPr lang="en-US" sz="10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9376">
                <a:tc>
                  <a:txBody>
                    <a:bodyPr/>
                    <a:lstStyle/>
                    <a:p>
                      <a:pPr marL="0" marR="0" algn="r" hangingPunct="0">
                        <a:lnSpc>
                          <a:spcPct val="115000"/>
                        </a:lnSpc>
                        <a:spcBef>
                          <a:spcPts val="0"/>
                        </a:spcBef>
                        <a:spcAft>
                          <a:spcPts val="0"/>
                        </a:spcAft>
                      </a:pPr>
                      <a:r>
                        <a:rPr lang="en-US" sz="1200" dirty="0">
                          <a:effectLst/>
                          <a:latin typeface="Arial"/>
                          <a:ea typeface="Times New Roman"/>
                          <a:cs typeface="Times New Roman"/>
                        </a:rPr>
                        <a:t>Totals</a:t>
                      </a:r>
                      <a:endParaRPr lang="en-US" sz="1200" dirty="0">
                        <a:effectLst/>
                        <a:latin typeface="Times New Roman"/>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hangingPunct="0">
                        <a:lnSpc>
                          <a:spcPct val="115000"/>
                        </a:lnSpc>
                        <a:spcBef>
                          <a:spcPts val="0"/>
                        </a:spcBef>
                        <a:spcAft>
                          <a:spcPts val="0"/>
                        </a:spcAft>
                      </a:pPr>
                      <a:r>
                        <a:rPr lang="en-US" sz="12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ct val="115000"/>
                        </a:lnSpc>
                        <a:spcBef>
                          <a:spcPts val="0"/>
                        </a:spcBef>
                        <a:spcAft>
                          <a:spcPts val="0"/>
                        </a:spcAft>
                      </a:pPr>
                      <a:r>
                        <a:rPr lang="en-US" sz="12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ct val="115000"/>
                        </a:lnSpc>
                        <a:spcBef>
                          <a:spcPts val="0"/>
                        </a:spcBef>
                        <a:spcAft>
                          <a:spcPts val="0"/>
                        </a:spcAft>
                      </a:pPr>
                      <a:r>
                        <a:rPr lang="en-US" sz="12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ct val="115000"/>
                        </a:lnSpc>
                        <a:spcBef>
                          <a:spcPts val="0"/>
                        </a:spcBef>
                        <a:spcAft>
                          <a:spcPts val="0"/>
                        </a:spcAft>
                      </a:pPr>
                      <a:r>
                        <a:rPr lang="en-US" sz="12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ct val="115000"/>
                        </a:lnSpc>
                        <a:spcBef>
                          <a:spcPts val="0"/>
                        </a:spcBef>
                        <a:spcAft>
                          <a:spcPts val="0"/>
                        </a:spcAft>
                      </a:pPr>
                      <a:r>
                        <a:rPr lang="en-US" sz="1200" dirty="0">
                          <a:effectLst/>
                          <a:latin typeface="Arial"/>
                          <a:ea typeface="Times New Roman"/>
                          <a:cs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53</a:t>
            </a:fld>
            <a:endParaRPr lang="en-US" altLang="en-US" dirty="0">
              <a:solidFill>
                <a:srgbClr val="898989"/>
              </a:solidFill>
            </a:endParaRPr>
          </a:p>
        </p:txBody>
      </p:sp>
      <p:sp>
        <p:nvSpPr>
          <p:cNvPr id="8" name="Rectangle 2"/>
          <p:cNvSpPr>
            <a:spLocks noChangeArrowheads="1"/>
          </p:cNvSpPr>
          <p:nvPr/>
        </p:nvSpPr>
        <p:spPr bwMode="auto">
          <a:xfrm>
            <a:off x="2122832" y="4209203"/>
            <a:ext cx="6192401"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tabLst>
                <a:tab pos="3200400" algn="l"/>
              </a:tabLst>
              <a:defRPr>
                <a:solidFill>
                  <a:schemeClr val="tx1"/>
                </a:solidFill>
                <a:latin typeface="Arial" pitchFamily="34" charset="0"/>
                <a:cs typeface="Arial" pitchFamily="34" charset="0"/>
              </a:defRPr>
            </a:lvl1pPr>
            <a:lvl2pPr>
              <a:tabLst>
                <a:tab pos="3200400" algn="l"/>
              </a:tabLst>
              <a:defRPr>
                <a:solidFill>
                  <a:schemeClr val="tx1"/>
                </a:solidFill>
                <a:latin typeface="Arial" pitchFamily="34" charset="0"/>
                <a:cs typeface="Arial" pitchFamily="34" charset="0"/>
              </a:defRPr>
            </a:lvl2pPr>
            <a:lvl3pPr>
              <a:tabLst>
                <a:tab pos="3200400" algn="l"/>
              </a:tabLst>
              <a:defRPr>
                <a:solidFill>
                  <a:schemeClr val="tx1"/>
                </a:solidFill>
                <a:latin typeface="Arial" pitchFamily="34" charset="0"/>
                <a:cs typeface="Arial" pitchFamily="34" charset="0"/>
              </a:defRPr>
            </a:lvl3pPr>
            <a:lvl4pPr>
              <a:tabLst>
                <a:tab pos="3200400" algn="l"/>
              </a:tabLst>
              <a:defRPr>
                <a:solidFill>
                  <a:schemeClr val="tx1"/>
                </a:solidFill>
                <a:latin typeface="Arial" pitchFamily="34" charset="0"/>
                <a:cs typeface="Arial" pitchFamily="34" charset="0"/>
              </a:defRPr>
            </a:lvl4pPr>
            <a:lvl5pPr>
              <a:tabLst>
                <a:tab pos="3200400" algn="l"/>
              </a:tabLst>
              <a:defRPr>
                <a:solidFill>
                  <a:schemeClr val="tx1"/>
                </a:solidFill>
                <a:latin typeface="Arial" pitchFamily="34" charset="0"/>
                <a:cs typeface="Arial" pitchFamily="34" charset="0"/>
              </a:defRPr>
            </a:lvl5pPr>
            <a:lvl6pPr fontAlgn="base">
              <a:spcBef>
                <a:spcPct val="0"/>
              </a:spcBef>
              <a:spcAft>
                <a:spcPct val="0"/>
              </a:spcAft>
              <a:tabLst>
                <a:tab pos="3200400" algn="l"/>
              </a:tabLst>
              <a:defRPr>
                <a:solidFill>
                  <a:schemeClr val="tx1"/>
                </a:solidFill>
                <a:latin typeface="Arial" pitchFamily="34" charset="0"/>
                <a:cs typeface="Arial" pitchFamily="34" charset="0"/>
              </a:defRPr>
            </a:lvl6pPr>
            <a:lvl7pPr fontAlgn="base">
              <a:spcBef>
                <a:spcPct val="0"/>
              </a:spcBef>
              <a:spcAft>
                <a:spcPct val="0"/>
              </a:spcAft>
              <a:tabLst>
                <a:tab pos="3200400" algn="l"/>
              </a:tabLst>
              <a:defRPr>
                <a:solidFill>
                  <a:schemeClr val="tx1"/>
                </a:solidFill>
                <a:latin typeface="Arial" pitchFamily="34" charset="0"/>
                <a:cs typeface="Arial" pitchFamily="34" charset="0"/>
              </a:defRPr>
            </a:lvl7pPr>
            <a:lvl8pPr fontAlgn="base">
              <a:spcBef>
                <a:spcPct val="0"/>
              </a:spcBef>
              <a:spcAft>
                <a:spcPct val="0"/>
              </a:spcAft>
              <a:tabLst>
                <a:tab pos="3200400" algn="l"/>
              </a:tabLst>
              <a:defRPr>
                <a:solidFill>
                  <a:schemeClr val="tx1"/>
                </a:solidFill>
                <a:latin typeface="Arial" pitchFamily="34" charset="0"/>
                <a:cs typeface="Arial" pitchFamily="34" charset="0"/>
              </a:defRPr>
            </a:lvl8pPr>
            <a:lvl9pPr fontAlgn="base">
              <a:spcBef>
                <a:spcPct val="0"/>
              </a:spcBef>
              <a:spcAft>
                <a:spcPct val="0"/>
              </a:spcAft>
              <a:tabLst>
                <a:tab pos="3200400" algn="l"/>
              </a:tabLst>
              <a:defRPr>
                <a:solidFill>
                  <a:schemeClr val="tx1"/>
                </a:solidFill>
                <a:latin typeface="Arial" pitchFamily="34" charset="0"/>
                <a:cs typeface="Arial" pitchFamily="34" charset="0"/>
              </a:defRPr>
            </a:lvl9pPr>
          </a:lstStyle>
          <a:p>
            <a:pPr defTabSz="914400" fontAlgn="base">
              <a:spcBef>
                <a:spcPct val="0"/>
              </a:spcBef>
              <a:spcAft>
                <a:spcPct val="0"/>
              </a:spcAft>
            </a:pPr>
            <a:r>
              <a:rPr lang="en-US" altLang="en-US" sz="1400" dirty="0">
                <a:solidFill>
                  <a:prstClr val="black"/>
                </a:solidFill>
                <a:ea typeface="Times New Roman" pitchFamily="18" charset="0"/>
                <a:cs typeface="Times New Roman" pitchFamily="18" charset="0"/>
              </a:rPr>
              <a:t>  </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endParaRPr lang="en-US" altLang="en-US" sz="1100" dirty="0">
              <a:solidFill>
                <a:prstClr val="black"/>
              </a:solidFill>
              <a:ea typeface="Times New Roman" pitchFamily="18" charset="0"/>
              <a:cs typeface="Times New Roman" pitchFamily="18" charset="0"/>
            </a:endParaRPr>
          </a:p>
          <a:p>
            <a:pPr defTabSz="914400" eaLnBrk="0" fontAlgn="base" hangingPunct="0">
              <a:spcBef>
                <a:spcPct val="0"/>
              </a:spcBef>
              <a:spcAft>
                <a:spcPct val="0"/>
              </a:spcAft>
            </a:pPr>
            <a:endParaRPr lang="en-US" altLang="en-US" sz="1100" dirty="0">
              <a:solidFill>
                <a:prstClr val="black"/>
              </a:solidFill>
              <a:ea typeface="Times New Roman" pitchFamily="18" charset="0"/>
              <a:cs typeface="Times New Roman" pitchFamily="18" charset="0"/>
            </a:endParaRPr>
          </a:p>
          <a:p>
            <a:pPr defTabSz="914400" eaLnBrk="0" fontAlgn="base" hangingPunct="0">
              <a:spcBef>
                <a:spcPct val="0"/>
              </a:spcBef>
              <a:spcAft>
                <a:spcPct val="0"/>
              </a:spcAft>
            </a:pPr>
            <a:r>
              <a:rPr lang="en-US" altLang="en-US" sz="1100" dirty="0">
                <a:solidFill>
                  <a:prstClr val="black"/>
                </a:solidFill>
                <a:ea typeface="Times New Roman" pitchFamily="18" charset="0"/>
                <a:cs typeface="Times New Roman" pitchFamily="18" charset="0"/>
              </a:rPr>
              <a:t>I certify that this information is true and correct as of the date submitted.</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prstClr val="black"/>
                </a:solidFill>
                <a:ea typeface="Times New Roman" pitchFamily="18" charset="0"/>
                <a:cs typeface="Times New Roman" pitchFamily="18" charset="0"/>
              </a:rPr>
              <a:t>___________________________________                                                               </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srgbClr val="000000"/>
                </a:solidFill>
                <a:ea typeface="Times New Roman" pitchFamily="18" charset="0"/>
              </a:rPr>
              <a:t>Name of Facility</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srgbClr val="000000"/>
                </a:solidFill>
                <a:ea typeface="Times New Roman" pitchFamily="18" charset="0"/>
              </a:rPr>
              <a:t>___________________________________                                                               </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srgbClr val="000000"/>
                </a:solidFill>
                <a:ea typeface="Times New Roman" pitchFamily="18" charset="0"/>
              </a:rPr>
              <a:t>Facility Code </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srgbClr val="000000"/>
                </a:solidFill>
                <a:ea typeface="Times New Roman" pitchFamily="18" charset="0"/>
              </a:rPr>
              <a:t>___________________________________                                                               </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srgbClr val="000000"/>
                </a:solidFill>
                <a:ea typeface="Times New Roman" pitchFamily="18" charset="0"/>
              </a:rPr>
              <a:t>School Official’s Printed Name </a:t>
            </a:r>
            <a:endParaRPr lang="en-US" altLang="en-US" sz="800" dirty="0">
              <a:solidFill>
                <a:prstClr val="black"/>
              </a:solidFill>
              <a:ea typeface="ＭＳ Ｐゴシック" pitchFamily="34" charset="-128"/>
            </a:endParaRPr>
          </a:p>
          <a:p>
            <a:pPr defTabSz="914400" eaLnBrk="0" fontAlgn="base" hangingPunct="0">
              <a:spcBef>
                <a:spcPct val="0"/>
              </a:spcBef>
              <a:spcAft>
                <a:spcPct val="0"/>
              </a:spcAft>
            </a:pPr>
            <a:r>
              <a:rPr lang="en-US" altLang="en-US" sz="1100" dirty="0">
                <a:solidFill>
                  <a:prstClr val="black"/>
                </a:solidFill>
                <a:ea typeface="Times New Roman" pitchFamily="18" charset="0"/>
                <a:cs typeface="Times New Roman" pitchFamily="18" charset="0"/>
              </a:rPr>
              <a:t>____________________________________	_______________________</a:t>
            </a:r>
            <a:r>
              <a:rPr lang="en-US" altLang="en-US" sz="1100" u="sng" dirty="0">
                <a:solidFill>
                  <a:prstClr val="black"/>
                </a:solidFill>
                <a:ea typeface="Times New Roman" pitchFamily="18" charset="0"/>
                <a:cs typeface="Times New Roman" pitchFamily="18" charset="0"/>
              </a:rPr>
              <a:t>                              </a:t>
            </a:r>
            <a:endParaRPr lang="en-US" altLang="en-US" dirty="0">
              <a:solidFill>
                <a:prstClr val="black"/>
              </a:solidFill>
              <a:latin typeface="Bermuda Script" charset="0"/>
              <a:ea typeface="Times New Roman" pitchFamily="18" charset="0"/>
              <a:cs typeface="Times New Roman" pitchFamily="18" charset="0"/>
            </a:endParaRPr>
          </a:p>
          <a:p>
            <a:pPr defTabSz="914400" eaLnBrk="0" fontAlgn="base" hangingPunct="0">
              <a:spcBef>
                <a:spcPct val="0"/>
              </a:spcBef>
              <a:spcAft>
                <a:spcPct val="0"/>
              </a:spcAft>
            </a:pPr>
            <a:r>
              <a:rPr lang="en-US" altLang="en-US" sz="1100" dirty="0">
                <a:solidFill>
                  <a:prstClr val="black"/>
                </a:solidFill>
                <a:ea typeface="Times New Roman" pitchFamily="18" charset="0"/>
              </a:rPr>
              <a:t>School Official’s Signature	Date Signed</a:t>
            </a:r>
            <a:endParaRPr lang="en-US" altLang="en-US" dirty="0">
              <a:solidFill>
                <a:prstClr val="black"/>
              </a:solidFill>
              <a:latin typeface="Bermuda Script" charset="0"/>
              <a:ea typeface="Times New Roman" pitchFamily="18" charset="0"/>
              <a:cs typeface="Times New Roman" pitchFamily="18" charset="0"/>
            </a:endParaRPr>
          </a:p>
          <a:p>
            <a:pPr defTabSz="914400" eaLnBrk="0" fontAlgn="base" hangingPunct="0">
              <a:spcBef>
                <a:spcPct val="0"/>
              </a:spcBef>
              <a:spcAft>
                <a:spcPct val="0"/>
              </a:spcAft>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422469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dirty="0"/>
          </a:p>
          <a:p>
            <a:pPr lvl="0"/>
            <a:endParaRPr lang="en-US" sz="2200" dirty="0">
              <a:solidFill>
                <a:prstClr val="black"/>
              </a:solidFill>
            </a:endParaRPr>
          </a:p>
          <a:p>
            <a:pPr lvl="0" algn="ctr"/>
            <a:r>
              <a:rPr lang="en-US" sz="2200" b="1" u="sng" dirty="0">
                <a:solidFill>
                  <a:prstClr val="black"/>
                </a:solidFill>
              </a:rPr>
              <a:t>Ratio Exceeds 85 Percent  </a:t>
            </a:r>
          </a:p>
          <a:p>
            <a:pPr lvl="0"/>
            <a:endParaRPr lang="en-US" sz="1900" dirty="0">
              <a:solidFill>
                <a:prstClr val="black"/>
              </a:solidFill>
            </a:endParaRPr>
          </a:p>
          <a:p>
            <a:pPr lvl="0"/>
            <a:r>
              <a:rPr lang="en-US" sz="1900" dirty="0">
                <a:solidFill>
                  <a:prstClr val="black"/>
                </a:solidFill>
              </a:rPr>
              <a:t>The ELR must suspend enrollments and reenrollments effective the date that the ratio exceeds 85 percent VA students when notified by the school.</a:t>
            </a:r>
            <a:endParaRPr lang="en-US" sz="2000" dirty="0"/>
          </a:p>
          <a:p>
            <a:endParaRPr lang="en-US" sz="2000" dirty="0"/>
          </a:p>
          <a:p>
            <a:r>
              <a:rPr lang="en-US" sz="2000" dirty="0"/>
              <a:t>  </a:t>
            </a:r>
          </a:p>
          <a:p>
            <a:endParaRPr lang="en-US" dirty="0"/>
          </a:p>
        </p:txBody>
      </p:sp>
      <p:sp>
        <p:nvSpPr>
          <p:cNvPr id="4" name="Title 3"/>
          <p:cNvSpPr>
            <a:spLocks noGrp="1"/>
          </p:cNvSpPr>
          <p:nvPr>
            <p:ph type="title"/>
          </p:nvPr>
        </p:nvSpPr>
        <p:spPr>
          <a:xfrm>
            <a:off x="1524000" y="1"/>
            <a:ext cx="9144000" cy="740979"/>
          </a:xfrm>
        </p:spPr>
        <p:txBody>
          <a:bodyPr>
            <a:normAutofit/>
          </a:bodyPr>
          <a:lstStyle/>
          <a:p>
            <a:r>
              <a:rPr lang="en-US" b="0" dirty="0"/>
              <a:t>CERTIFICATION OF THE 85 PERCENT ENROLLMENT LIMITATION WAS VERIFIED (38 CFR 21.4201)</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54</a:t>
            </a:fld>
            <a:endParaRPr lang="en-US" altLang="en-US" dirty="0">
              <a:solidFill>
                <a:srgbClr val="898989"/>
              </a:solidFill>
            </a:endParaRP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36473" y="2274321"/>
            <a:ext cx="3712391" cy="206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nvGraphicFramePr>
        <p:xfrm>
          <a:off x="1921339" y="1444929"/>
          <a:ext cx="3898890" cy="4694614"/>
        </p:xfrm>
        <a:graphic>
          <a:graphicData uri="http://schemas.openxmlformats.org/drawingml/2006/table">
            <a:tbl>
              <a:tblPr firstRow="1" firstCol="1" bandRow="1"/>
              <a:tblGrid>
                <a:gridCol w="3898890">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3355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a:xfrm>
            <a:off x="1523999" y="3429000"/>
            <a:ext cx="9548191" cy="1343706"/>
          </a:xfrm>
        </p:spPr>
        <p:txBody>
          <a:bodyPr/>
          <a:lstStyle/>
          <a:p>
            <a:r>
              <a:rPr lang="en-US" dirty="0"/>
              <a:t>Areas of Review</a:t>
            </a:r>
            <a:br>
              <a:rPr lang="en-US" dirty="0"/>
            </a:br>
            <a:r>
              <a:rPr lang="en-US" dirty="0"/>
              <a:t>All Except Flight Schools and Training Establishments</a:t>
            </a:r>
          </a:p>
        </p:txBody>
      </p:sp>
    </p:spTree>
    <p:extLst>
      <p:ext uri="{BB962C8B-B14F-4D97-AF65-F5344CB8AC3E}">
        <p14:creationId xmlns:p14="http://schemas.microsoft.com/office/powerpoint/2010/main" val="1298756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114"/>
            <a:ext cx="9144000" cy="1136216"/>
          </a:xfrm>
        </p:spPr>
        <p:txBody>
          <a:bodyPr>
            <a:normAutofit/>
          </a:bodyPr>
          <a:lstStyle/>
          <a:p>
            <a:pPr algn="l"/>
            <a:r>
              <a:rPr lang="en-US" sz="2000" dirty="0">
                <a:solidFill>
                  <a:srgbClr val="002060"/>
                </a:solidFill>
              </a:rPr>
              <a:t>THE FACILITY PROMPTLY NOTIFIED VA OF ANY CHANGES IN CREDIT OR CLOCK HOURS, OR TUITION &amp; FEES, THAT WOULD AFFECT THE AMOUNT OF PAYMENT TO BENEFICIARIES (38 CFR 21.4203, 21.7156(b), 21.9735)</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56</a:t>
            </a:fld>
            <a:endParaRPr lang="en-US" altLang="en-US" dirty="0">
              <a:solidFill>
                <a:srgbClr val="898989"/>
              </a:solidFill>
            </a:endParaRP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33888" y="3001963"/>
            <a:ext cx="33242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52600" y="1860333"/>
            <a:ext cx="8458200" cy="954107"/>
          </a:xfrm>
          <a:prstGeom prst="rect">
            <a:avLst/>
          </a:prstGeom>
        </p:spPr>
        <p:txBody>
          <a:bodyPr wrap="square">
            <a:spAutoFit/>
          </a:bodyPr>
          <a:lstStyle/>
          <a:p>
            <a:pPr algn="ctr" fontAlgn="base">
              <a:spcBef>
                <a:spcPct val="0"/>
              </a:spcBef>
              <a:spcAft>
                <a:spcPct val="0"/>
              </a:spcAft>
            </a:pPr>
            <a:r>
              <a:rPr lang="en-US" sz="2800" dirty="0">
                <a:solidFill>
                  <a:prstClr val="black"/>
                </a:solidFill>
                <a:ea typeface="ＭＳ Ｐゴシック" pitchFamily="34" charset="-128"/>
              </a:rPr>
              <a:t>Schools should report changes in enrollment </a:t>
            </a:r>
          </a:p>
          <a:p>
            <a:pPr algn="ctr" fontAlgn="base">
              <a:spcBef>
                <a:spcPct val="0"/>
              </a:spcBef>
              <a:spcAft>
                <a:spcPct val="0"/>
              </a:spcAft>
            </a:pPr>
            <a:r>
              <a:rPr lang="en-US" sz="2800" dirty="0">
                <a:solidFill>
                  <a:prstClr val="black"/>
                </a:solidFill>
                <a:ea typeface="ＭＳ Ｐゴシック" pitchFamily="34" charset="-128"/>
              </a:rPr>
              <a:t>within 30 days of the change </a:t>
            </a:r>
          </a:p>
        </p:txBody>
      </p:sp>
    </p:spTree>
    <p:extLst>
      <p:ext uri="{BB962C8B-B14F-4D97-AF65-F5344CB8AC3E}">
        <p14:creationId xmlns:p14="http://schemas.microsoft.com/office/powerpoint/2010/main" val="273505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45773" y="4295"/>
            <a:ext cx="2619828" cy="774638"/>
          </a:xfrm>
        </p:spPr>
        <p:txBody>
          <a:bodyPr>
            <a:noAutofit/>
          </a:bodyPr>
          <a:lstStyle/>
          <a:p>
            <a:pPr algn="l"/>
            <a:r>
              <a:rPr lang="en-US" altLang="en-US" sz="2400" dirty="0">
                <a:solidFill>
                  <a:srgbClr val="002060"/>
                </a:solidFill>
                <a:cs typeface="Arial" charset="0"/>
              </a:rPr>
              <a:t>Policy Advisory </a:t>
            </a:r>
            <a:br>
              <a:rPr lang="en-US" altLang="en-US" sz="2400" dirty="0">
                <a:solidFill>
                  <a:srgbClr val="002060"/>
                </a:solidFill>
                <a:cs typeface="Arial" charset="0"/>
              </a:rPr>
            </a:br>
            <a:r>
              <a:rPr lang="en-US" altLang="en-US" sz="2400" dirty="0">
                <a:solidFill>
                  <a:srgbClr val="002060"/>
                </a:solidFill>
                <a:cs typeface="Arial" charset="0"/>
              </a:rPr>
              <a:t>on F Grades</a:t>
            </a:r>
          </a:p>
        </p:txBody>
      </p:sp>
      <p:sp>
        <p:nvSpPr>
          <p:cNvPr id="3" name="Content Placeholder 2"/>
          <p:cNvSpPr>
            <a:spLocks noGrp="1"/>
          </p:cNvSpPr>
          <p:nvPr>
            <p:ph idx="1"/>
          </p:nvPr>
        </p:nvSpPr>
        <p:spPr>
          <a:xfrm>
            <a:off x="1013791" y="1590676"/>
            <a:ext cx="10048255" cy="4659313"/>
          </a:xfrm>
        </p:spPr>
        <p:txBody>
          <a:bodyPr>
            <a:normAutofit/>
          </a:bodyPr>
          <a:lstStyle/>
          <a:p>
            <a:pPr>
              <a:defRPr/>
            </a:pPr>
            <a:r>
              <a:rPr lang="en-US" sz="2000" i="1" dirty="0">
                <a:cs typeface="Arial" panose="020B0604020202020204" pitchFamily="34" charset="0"/>
              </a:rPr>
              <a:t>SCHOOLS WITH NO ATTENDANCE POLICY</a:t>
            </a:r>
          </a:p>
          <a:p>
            <a:pPr>
              <a:defRPr/>
            </a:pPr>
            <a:endParaRPr lang="en-US" i="1" dirty="0">
              <a:cs typeface="Arial" panose="020B0604020202020204" pitchFamily="34" charset="0"/>
            </a:endParaRPr>
          </a:p>
          <a:p>
            <a:pPr>
              <a:spcBef>
                <a:spcPts val="1200"/>
              </a:spcBef>
              <a:spcAft>
                <a:spcPts val="1200"/>
              </a:spcAft>
              <a:buFont typeface="Arial" pitchFamily="34" charset="0"/>
              <a:buChar char="•"/>
              <a:defRPr/>
            </a:pPr>
            <a:r>
              <a:rPr lang="en-US" dirty="0">
                <a:cs typeface="Arial" panose="020B0604020202020204" pitchFamily="34" charset="0"/>
              </a:rPr>
              <a:t>If the student completes a period of enrollment with a failing punitive grade (i.e., an F) assigned, does the school need to report the last date of attendance during that enrollment period?</a:t>
            </a:r>
          </a:p>
          <a:p>
            <a:pPr>
              <a:spcBef>
                <a:spcPts val="1200"/>
              </a:spcBef>
              <a:spcAft>
                <a:spcPts val="1200"/>
              </a:spcAft>
              <a:buFont typeface="Arial" pitchFamily="34" charset="0"/>
              <a:buChar char="•"/>
              <a:defRPr/>
            </a:pPr>
            <a:r>
              <a:rPr lang="en-US" dirty="0">
                <a:cs typeface="Arial" panose="020B0604020202020204" pitchFamily="34" charset="0"/>
              </a:rPr>
              <a:t>No.  The last date of attendance during a period of enrollment does not need to be reported if a student completes the enrollment period with a punitive grade and does not violate the school’s standards of conduct, progress, or attendance during that term.</a:t>
            </a:r>
          </a:p>
          <a:p>
            <a:pPr>
              <a:defRPr/>
            </a:pPr>
            <a:endParaRPr lang="en-US" i="1" dirty="0">
              <a:cs typeface="Arial" panose="020B0604020202020204" pitchFamily="34" charset="0"/>
            </a:endParaRPr>
          </a:p>
          <a:p>
            <a:pPr>
              <a:defRPr/>
            </a:pPr>
            <a:r>
              <a:rPr lang="en-US" sz="2000" i="1" dirty="0">
                <a:cs typeface="Arial" panose="020B0604020202020204" pitchFamily="34" charset="0"/>
              </a:rPr>
              <a:t>SCHOOLS WITH AN ATTENDANCE POLICY MUST ENFORCE THAT POLICY</a:t>
            </a:r>
          </a:p>
        </p:txBody>
      </p:sp>
      <p:sp>
        <p:nvSpPr>
          <p:cNvPr id="22532"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477994A1-FDD3-48F5-8A4B-E1C8C7424BBD}" type="slidenum">
              <a:rPr lang="en-US" altLang="en-US" smtClean="0">
                <a:solidFill>
                  <a:srgbClr val="898989"/>
                </a:solidFill>
                <a:latin typeface="Georgia" pitchFamily="18" charset="0"/>
              </a:rPr>
              <a:pPr eaLnBrk="1" hangingPunct="1">
                <a:spcBef>
                  <a:spcPct val="0"/>
                </a:spcBef>
                <a:buFontTx/>
                <a:buNone/>
              </a:pPr>
              <a:t>57</a:t>
            </a:fld>
            <a:endParaRPr lang="en-US" altLang="en-US" dirty="0">
              <a:solidFill>
                <a:srgbClr val="898989"/>
              </a:solidFill>
              <a:latin typeface="Georgia" pitchFamily="18" charset="0"/>
            </a:endParaRPr>
          </a:p>
        </p:txBody>
      </p:sp>
      <p:sp>
        <p:nvSpPr>
          <p:cNvPr id="2" name="Rectangle 1"/>
          <p:cNvSpPr/>
          <p:nvPr/>
        </p:nvSpPr>
        <p:spPr>
          <a:xfrm>
            <a:off x="5471886" y="-52064"/>
            <a:ext cx="5196114" cy="830997"/>
          </a:xfrm>
          <a:prstGeom prst="rect">
            <a:avLst/>
          </a:prstGeom>
        </p:spPr>
        <p:txBody>
          <a:bodyPr wrap="square">
            <a:spAutoFit/>
          </a:bodyPr>
          <a:lstStyle/>
          <a:p>
            <a:r>
              <a:rPr lang="en-US" sz="1600" dirty="0">
                <a:solidFill>
                  <a:srgbClr val="002060"/>
                </a:solidFill>
                <a:latin typeface="Myriad Pro"/>
              </a:rPr>
              <a:t>November 15, 2013 </a:t>
            </a:r>
          </a:p>
          <a:p>
            <a:r>
              <a:rPr lang="en-US" sz="1600" dirty="0">
                <a:solidFill>
                  <a:srgbClr val="002060"/>
                </a:solidFill>
                <a:latin typeface="Myriad Pro"/>
              </a:rPr>
              <a:t>Advisory: Questions and Answers on School Reporting Requirements for Changes in Attendance</a:t>
            </a:r>
            <a:endParaRPr lang="en-US" dirty="0">
              <a:solidFill>
                <a:srgbClr val="002060"/>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039" y="15772"/>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459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a:xfrm>
            <a:off x="1523999" y="3429000"/>
            <a:ext cx="9548191" cy="1343706"/>
          </a:xfrm>
        </p:spPr>
        <p:txBody>
          <a:bodyPr/>
          <a:lstStyle/>
          <a:p>
            <a:r>
              <a:rPr lang="en-US" dirty="0"/>
              <a:t>Areas of Review</a:t>
            </a:r>
            <a:br>
              <a:rPr lang="en-US" dirty="0"/>
            </a:br>
            <a:r>
              <a:rPr lang="en-US" dirty="0"/>
              <a:t>Nonaccredited Courses Only</a:t>
            </a:r>
          </a:p>
        </p:txBody>
      </p:sp>
    </p:spTree>
    <p:extLst>
      <p:ext uri="{BB962C8B-B14F-4D97-AF65-F5344CB8AC3E}">
        <p14:creationId xmlns:p14="http://schemas.microsoft.com/office/powerpoint/2010/main" val="495516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769256"/>
          </a:xfrm>
        </p:spPr>
        <p:txBody>
          <a:bodyPr>
            <a:normAutofit fontScale="90000"/>
          </a:bodyPr>
          <a:lstStyle/>
          <a:p>
            <a:pPr algn="l"/>
            <a:r>
              <a:rPr lang="en-US" sz="1800" dirty="0">
                <a:solidFill>
                  <a:srgbClr val="002060"/>
                </a:solidFill>
              </a:rPr>
              <a:t>STUDENTS WERE FURNISHED A COPY OF THE COURSE OUTLINE, SCHEDULE OF TUITION AND FEES AND OTHER CHARGES, AND REGULATIONS PERTAINING TO ATTENDANCE, GRADING POLICY, CONDUCT AND RULES OF OPERATION (38 CFR 21.4254(c))</a:t>
            </a:r>
          </a:p>
        </p:txBody>
      </p:sp>
      <p:sp>
        <p:nvSpPr>
          <p:cNvPr id="3" name="Content Placeholder 2"/>
          <p:cNvSpPr>
            <a:spLocks noGrp="1"/>
          </p:cNvSpPr>
          <p:nvPr>
            <p:ph idx="1"/>
          </p:nvPr>
        </p:nvSpPr>
        <p:spPr/>
        <p:txBody>
          <a:bodyPr/>
          <a:lstStyle/>
          <a:p>
            <a:r>
              <a:rPr lang="en-US" dirty="0"/>
              <a:t>Students must be furnished a catalog or bulletin containing official policies with regard to tuition, fees, and other charges, refunds, grading system, course description, etc. </a:t>
            </a: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59</a:t>
            </a:fld>
            <a:endParaRPr lang="en-US" altLang="en-US" dirty="0">
              <a:solidFill>
                <a:srgbClr val="898989"/>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575" y="2138176"/>
            <a:ext cx="3338405" cy="447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765264" y="3027170"/>
            <a:ext cx="1669204" cy="401830"/>
          </a:xfrm>
          <a:prstGeom prst="rect">
            <a:avLst/>
          </a:prstGeom>
          <a:solidFill>
            <a:srgbClr val="1E4BAE"/>
          </a:solidFill>
          <a:ln w="3175">
            <a:solidFill>
              <a:srgbClr val="1E4BAE"/>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00FF"/>
              </a:solidFill>
            </a:endParaRPr>
          </a:p>
        </p:txBody>
      </p:sp>
    </p:spTree>
    <p:extLst>
      <p:ext uri="{BB962C8B-B14F-4D97-AF65-F5344CB8AC3E}">
        <p14:creationId xmlns:p14="http://schemas.microsoft.com/office/powerpoint/2010/main" val="2034396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778933"/>
          </a:xfrm>
        </p:spPr>
        <p:txBody>
          <a:bodyPr/>
          <a:lstStyle/>
          <a:p>
            <a:pPr algn="l"/>
            <a:r>
              <a:rPr lang="en-US" dirty="0"/>
              <a:t>Purpose of Compliance</a:t>
            </a:r>
          </a:p>
        </p:txBody>
      </p:sp>
      <p:graphicFrame>
        <p:nvGraphicFramePr>
          <p:cNvPr id="6" name="Content Placeholder 5"/>
          <p:cNvGraphicFramePr>
            <a:graphicFrameLocks noGrp="1"/>
          </p:cNvGraphicFramePr>
          <p:nvPr>
            <p:ph sz="half" idx="1"/>
          </p:nvPr>
        </p:nvGraphicFramePr>
        <p:xfrm>
          <a:off x="1689099" y="1387023"/>
          <a:ext cx="4900387" cy="4891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sz="half" idx="2"/>
          </p:nvPr>
        </p:nvSpPr>
        <p:spPr>
          <a:xfrm>
            <a:off x="1634671" y="871216"/>
            <a:ext cx="8804729" cy="965021"/>
          </a:xfrm>
        </p:spPr>
        <p:txBody>
          <a:bodyPr/>
          <a:lstStyle/>
          <a:p>
            <a:r>
              <a:rPr lang="en-US" dirty="0"/>
              <a:t>The purpose of a compliance survey is to prevent deficiencies and violations, as well as to identify and correct them when they are found.</a:t>
            </a:r>
          </a:p>
          <a:p>
            <a:endParaRPr lang="en-US" dirty="0"/>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smtClean="0">
                <a:solidFill>
                  <a:srgbClr val="898989"/>
                </a:solidFill>
              </a:rPr>
              <a:pPr>
                <a:defRPr/>
              </a:pPr>
              <a:t>6</a:t>
            </a:fld>
            <a:endParaRPr lang="en-US" altLang="en-US" dirty="0">
              <a:solidFill>
                <a:srgbClr val="898989"/>
              </a:solidFill>
            </a:endParaRPr>
          </a:p>
        </p:txBody>
      </p:sp>
      <p:sp>
        <p:nvSpPr>
          <p:cNvPr id="7" name="Content Placeholder 3"/>
          <p:cNvSpPr txBox="1">
            <a:spLocks/>
          </p:cNvSpPr>
          <p:nvPr/>
        </p:nvSpPr>
        <p:spPr>
          <a:xfrm>
            <a:off x="6324600" y="2075723"/>
            <a:ext cx="4038600" cy="42028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6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dirty="0"/>
          </a:p>
        </p:txBody>
      </p:sp>
      <p:sp>
        <p:nvSpPr>
          <p:cNvPr id="8" name="Rectangle 7"/>
          <p:cNvSpPr/>
          <p:nvPr/>
        </p:nvSpPr>
        <p:spPr>
          <a:xfrm>
            <a:off x="7634514" y="2127467"/>
            <a:ext cx="2576286" cy="3477875"/>
          </a:xfrm>
          <a:prstGeom prst="rect">
            <a:avLst/>
          </a:prstGeom>
        </p:spPr>
        <p:txBody>
          <a:bodyPr wrap="square">
            <a:spAutoFit/>
          </a:bodyPr>
          <a:lstStyle/>
          <a:p>
            <a:r>
              <a:rPr lang="en-US" sz="2000" b="1" u="sng" dirty="0">
                <a:solidFill>
                  <a:schemeClr val="tx2">
                    <a:lumMod val="75000"/>
                  </a:schemeClr>
                </a:solidFill>
              </a:rPr>
              <a:t>Bottom line: </a:t>
            </a:r>
            <a:r>
              <a:rPr lang="en-US" sz="2000" dirty="0">
                <a:solidFill>
                  <a:schemeClr val="tx2">
                    <a:lumMod val="75000"/>
                  </a:schemeClr>
                </a:solidFill>
              </a:rPr>
              <a:t>ensure that VA students are receiving all the benefits to which they are entitled and to ensure the taxpayers are receiving their money’s worth for the benefits being paid</a:t>
            </a:r>
          </a:p>
        </p:txBody>
      </p:sp>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09" y="3853292"/>
            <a:ext cx="14382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58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783771"/>
          </a:xfrm>
        </p:spPr>
        <p:txBody>
          <a:bodyPr>
            <a:normAutofit fontScale="90000"/>
          </a:bodyPr>
          <a:lstStyle/>
          <a:p>
            <a:pPr algn="l"/>
            <a:r>
              <a:rPr lang="en-US" dirty="0">
                <a:solidFill>
                  <a:srgbClr val="002060"/>
                </a:solidFill>
              </a:rPr>
              <a:t>ENROLLMENTS WERE WITHIN THE LIMITATION ESTABLISHED BY THE STATE APPROVING AGENCY (38 CFR 21.4254(c))</a:t>
            </a:r>
          </a:p>
        </p:txBody>
      </p:sp>
      <p:sp>
        <p:nvSpPr>
          <p:cNvPr id="3" name="Content Placeholder 2"/>
          <p:cNvSpPr>
            <a:spLocks noGrp="1"/>
          </p:cNvSpPr>
          <p:nvPr>
            <p:ph idx="1"/>
          </p:nvPr>
        </p:nvSpPr>
        <p:spPr/>
        <p:txBody>
          <a:bodyPr/>
          <a:lstStyle/>
          <a:p>
            <a:r>
              <a:rPr lang="en-US" dirty="0"/>
              <a:t>Enrollment must be within the limitations approved by the SAA.  Enrollment limitations may be based on a maximum number of students for the institution and/or on student teacher ratios. </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60</a:t>
            </a:fld>
            <a:endParaRPr lang="en-US" altLang="en-US" dirty="0">
              <a:solidFill>
                <a:srgbClr val="898989"/>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673" y="2464905"/>
            <a:ext cx="6497003" cy="366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916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783770"/>
          </a:xfrm>
        </p:spPr>
        <p:txBody>
          <a:bodyPr>
            <a:normAutofit fontScale="90000"/>
          </a:bodyPr>
          <a:lstStyle/>
          <a:p>
            <a:pPr algn="l"/>
            <a:r>
              <a:rPr lang="en-US" dirty="0">
                <a:solidFill>
                  <a:srgbClr val="002060"/>
                </a:solidFill>
              </a:rPr>
              <a:t>THE SCHOOL'S REFUND POLICY MEETS THE REQUIREMENTS OF VA REGULATIONS (38 CFR 21.4254(c), 21.4255, 21.4256)</a:t>
            </a:r>
          </a:p>
        </p:txBody>
      </p:sp>
      <p:sp>
        <p:nvSpPr>
          <p:cNvPr id="3" name="Content Placeholder 2"/>
          <p:cNvSpPr>
            <a:spLocks noGrp="1"/>
          </p:cNvSpPr>
          <p:nvPr>
            <p:ph idx="1"/>
          </p:nvPr>
        </p:nvSpPr>
        <p:spPr/>
        <p:txBody>
          <a:bodyPr/>
          <a:lstStyle/>
          <a:p>
            <a:r>
              <a:rPr lang="en-US" dirty="0"/>
              <a:t>For students who terminate the course, a pro rata refund of tuition, fees and other charges is required in proportion to the amount of the course completed before withdrawal or discontinuance. The refund must be made promptly, i.e., within 40 days of the notice of termination. </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61</a:t>
            </a:fld>
            <a:endParaRPr lang="en-US" altLang="en-US" dirty="0">
              <a:solidFill>
                <a:srgbClr val="898989"/>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861" y="2650327"/>
            <a:ext cx="6124989" cy="347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726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659600"/>
            <a:ext cx="3691719" cy="4466563"/>
          </a:xfrm>
        </p:spPr>
        <p:txBody>
          <a:bodyPr>
            <a:normAutofit fontScale="92500" lnSpcReduction="10000"/>
          </a:bodyPr>
          <a:lstStyle/>
          <a:p>
            <a:endParaRPr lang="en-US" sz="2000" dirty="0"/>
          </a:p>
          <a:p>
            <a:pPr algn="ctr"/>
            <a:r>
              <a:rPr lang="en-US" sz="2200" b="1" u="sng" dirty="0"/>
              <a:t>Violation of Approval Criteria</a:t>
            </a:r>
          </a:p>
          <a:p>
            <a:endParaRPr lang="en-US" sz="2200" dirty="0"/>
          </a:p>
          <a:p>
            <a:r>
              <a:rPr lang="en-US" sz="2200" dirty="0"/>
              <a:t>Failure to furnish a copy of the course outline, school policies, and similar material.</a:t>
            </a:r>
          </a:p>
          <a:p>
            <a:endParaRPr lang="en-US" sz="2200" dirty="0"/>
          </a:p>
          <a:p>
            <a:r>
              <a:rPr lang="en-US" sz="2200" dirty="0"/>
              <a:t>Failure to adhere to enrollment limitations.</a:t>
            </a:r>
          </a:p>
          <a:p>
            <a:endParaRPr lang="en-US" sz="2200" dirty="0"/>
          </a:p>
          <a:p>
            <a:r>
              <a:rPr lang="en-US" sz="2200" dirty="0"/>
              <a:t>Failure to make required refunds of tuition and fees, or charging tuition and fees in excess of those approved.</a:t>
            </a:r>
          </a:p>
          <a:p>
            <a:endParaRPr lang="en-US" dirty="0"/>
          </a:p>
        </p:txBody>
      </p:sp>
      <p:sp>
        <p:nvSpPr>
          <p:cNvPr id="4" name="Title 3"/>
          <p:cNvSpPr>
            <a:spLocks noGrp="1"/>
          </p:cNvSpPr>
          <p:nvPr>
            <p:ph type="title"/>
          </p:nvPr>
        </p:nvSpPr>
        <p:spPr>
          <a:xfrm>
            <a:off x="1524000" y="291405"/>
            <a:ext cx="9144000" cy="662152"/>
          </a:xfrm>
        </p:spPr>
        <p:txBody>
          <a:bodyPr>
            <a:normAutofit fontScale="90000"/>
          </a:bodyPr>
          <a:lstStyle/>
          <a:p>
            <a:pPr>
              <a:lnSpc>
                <a:spcPct val="115000"/>
              </a:lnSpc>
              <a:spcBef>
                <a:spcPts val="0"/>
              </a:spcBef>
            </a:pPr>
            <a:r>
              <a:rPr lang="en-US" sz="3100" b="0" dirty="0">
                <a:solidFill>
                  <a:srgbClr val="002060"/>
                </a:solidFill>
                <a:ea typeface="Calibri"/>
                <a:cs typeface="Times New Roman"/>
              </a:rPr>
              <a:t>Nonaccredited Courses Only</a:t>
            </a:r>
            <a:br>
              <a:rPr lang="en-US" sz="800" dirty="0">
                <a:latin typeface="Calibri"/>
                <a:ea typeface="Calibri"/>
                <a:cs typeface="Times New Roman"/>
              </a:rPr>
            </a:br>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62</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21339" y="1444929"/>
          <a:ext cx="3898890" cy="4694614"/>
        </p:xfrm>
        <a:graphic>
          <a:graphicData uri="http://schemas.openxmlformats.org/drawingml/2006/table">
            <a:tbl>
              <a:tblPr firstRow="1" firstCol="1" bandRow="1"/>
              <a:tblGrid>
                <a:gridCol w="3898890">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56146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a:xfrm>
            <a:off x="1523999" y="3429000"/>
            <a:ext cx="9548191" cy="1343706"/>
          </a:xfrm>
        </p:spPr>
        <p:txBody>
          <a:bodyPr/>
          <a:lstStyle/>
          <a:p>
            <a:r>
              <a:rPr lang="en-US" dirty="0"/>
              <a:t>Additional</a:t>
            </a:r>
            <a:br>
              <a:rPr lang="en-US" dirty="0"/>
            </a:br>
            <a:r>
              <a:rPr lang="en-US" dirty="0"/>
              <a:t>Areas of Review</a:t>
            </a:r>
            <a:br>
              <a:rPr lang="en-US" dirty="0"/>
            </a:br>
            <a:endParaRPr lang="en-US" dirty="0"/>
          </a:p>
        </p:txBody>
      </p:sp>
    </p:spTree>
    <p:extLst>
      <p:ext uri="{BB962C8B-B14F-4D97-AF65-F5344CB8AC3E}">
        <p14:creationId xmlns:p14="http://schemas.microsoft.com/office/powerpoint/2010/main" val="307096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9391"/>
            <a:ext cx="9144000" cy="783770"/>
          </a:xfrm>
        </p:spPr>
        <p:txBody>
          <a:bodyPr>
            <a:normAutofit fontScale="90000"/>
          </a:bodyPr>
          <a:lstStyle/>
          <a:p>
            <a:pPr algn="l"/>
            <a:r>
              <a:rPr lang="en-US" sz="2000" dirty="0">
                <a:solidFill>
                  <a:srgbClr val="002060"/>
                </a:solidFill>
              </a:rPr>
              <a:t>THE FACILITY HAS CORRECTED AND NOT REPEATED ANY DISCREPANCY FOUND ON THE PRIOR SURVEY, OTHER THAN AN OCCASIONAL CLERICAL ERROR (38 CFR 21.4210(d))</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64</a:t>
            </a:fld>
            <a:endParaRPr lang="en-US" altLang="en-US" dirty="0">
              <a:solidFill>
                <a:srgbClr val="898989"/>
              </a:solidFill>
            </a:endParaRPr>
          </a:p>
        </p:txBody>
      </p:sp>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1713" y="1944688"/>
            <a:ext cx="3452515" cy="306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06428" y="2614579"/>
            <a:ext cx="4461572" cy="2123658"/>
          </a:xfrm>
          <a:prstGeom prst="rect">
            <a:avLst/>
          </a:prstGeom>
        </p:spPr>
        <p:txBody>
          <a:bodyPr wrap="square">
            <a:spAutoFit/>
          </a:bodyPr>
          <a:lstStyle/>
          <a:p>
            <a:pPr fontAlgn="base">
              <a:spcBef>
                <a:spcPct val="0"/>
              </a:spcBef>
              <a:spcAft>
                <a:spcPct val="0"/>
              </a:spcAft>
            </a:pPr>
            <a:r>
              <a:rPr lang="en-US" sz="4400" b="1" dirty="0">
                <a:solidFill>
                  <a:srgbClr val="000099"/>
                </a:solidFill>
                <a:ea typeface="ＭＳ Ｐゴシック" pitchFamily="34" charset="-128"/>
              </a:rPr>
              <a:t>Are there repeat </a:t>
            </a:r>
          </a:p>
          <a:p>
            <a:pPr fontAlgn="base">
              <a:spcBef>
                <a:spcPct val="0"/>
              </a:spcBef>
              <a:spcAft>
                <a:spcPct val="0"/>
              </a:spcAft>
            </a:pPr>
            <a:r>
              <a:rPr lang="en-US" sz="4400" b="1" dirty="0">
                <a:solidFill>
                  <a:srgbClr val="000099"/>
                </a:solidFill>
                <a:ea typeface="ＭＳ Ｐゴシック" pitchFamily="34" charset="-128"/>
              </a:rPr>
              <a:t>discrepancies? </a:t>
            </a:r>
          </a:p>
        </p:txBody>
      </p:sp>
    </p:spTree>
    <p:extLst>
      <p:ext uri="{BB962C8B-B14F-4D97-AF65-F5344CB8AC3E}">
        <p14:creationId xmlns:p14="http://schemas.microsoft.com/office/powerpoint/2010/main" val="1388712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659600"/>
            <a:ext cx="3691719" cy="4466563"/>
          </a:xfrm>
        </p:spPr>
        <p:txBody>
          <a:bodyPr>
            <a:normAutofit/>
          </a:bodyPr>
          <a:lstStyle/>
          <a:p>
            <a:endParaRPr lang="en-US" sz="2000" dirty="0"/>
          </a:p>
          <a:p>
            <a:pPr algn="ctr"/>
            <a:r>
              <a:rPr lang="en-US" sz="2200" b="1" u="sng" dirty="0"/>
              <a:t>Actions Affecting Groups</a:t>
            </a:r>
          </a:p>
          <a:p>
            <a:endParaRPr lang="en-US" sz="2200" dirty="0"/>
          </a:p>
          <a:p>
            <a:pPr lvl="0"/>
            <a:r>
              <a:rPr lang="en-US" dirty="0">
                <a:solidFill>
                  <a:prstClr val="black"/>
                </a:solidFill>
              </a:rPr>
              <a:t>§21.4210   Suspension and discontinuance of educational assistance payments, and of enrollments or reenrollments for pursuit of approved courses.</a:t>
            </a:r>
          </a:p>
          <a:p>
            <a:pPr lvl="0"/>
            <a:endParaRPr lang="en-US" dirty="0">
              <a:solidFill>
                <a:prstClr val="black"/>
              </a:solidFill>
            </a:endParaRPr>
          </a:p>
          <a:p>
            <a:r>
              <a:rPr lang="en-US" dirty="0">
                <a:solidFill>
                  <a:prstClr val="black"/>
                </a:solidFill>
              </a:rPr>
              <a:t>Submission of improper or incorrect reports in such number, manner, or period of time as to indicate negligence on its part, including failure to maintain an adequate reporting or recordkeeping system.</a:t>
            </a:r>
          </a:p>
          <a:p>
            <a:pPr lvl="0"/>
            <a:endParaRPr lang="en-US" dirty="0">
              <a:solidFill>
                <a:prstClr val="black"/>
              </a:solidFill>
            </a:endParaRPr>
          </a:p>
          <a:p>
            <a:endParaRPr lang="en-US" dirty="0"/>
          </a:p>
        </p:txBody>
      </p:sp>
      <p:sp>
        <p:nvSpPr>
          <p:cNvPr id="4" name="Title 3"/>
          <p:cNvSpPr>
            <a:spLocks noGrp="1"/>
          </p:cNvSpPr>
          <p:nvPr>
            <p:ph type="title"/>
          </p:nvPr>
        </p:nvSpPr>
        <p:spPr>
          <a:xfrm>
            <a:off x="1524000" y="1"/>
            <a:ext cx="9144000" cy="754743"/>
          </a:xfrm>
        </p:spPr>
        <p:txBody>
          <a:bodyPr>
            <a:normAutofit/>
          </a:bodyPr>
          <a:lstStyle/>
          <a:p>
            <a:pPr>
              <a:lnSpc>
                <a:spcPct val="115000"/>
              </a:lnSpc>
              <a:spcBef>
                <a:spcPts val="0"/>
              </a:spcBef>
            </a:pPr>
            <a:r>
              <a:rPr lang="en-US" sz="1600" b="0" dirty="0">
                <a:solidFill>
                  <a:srgbClr val="002060"/>
                </a:solidFill>
              </a:rPr>
              <a:t>THE FACILITY HAS CORRECTED AND NOT REPEATED ANY DISCREPANCY FOUND ON THE PRIOR SURVEY, OTHER THAN AN OCCASIONAL CLERICAL ERROR (38 CFR 21.4210(d))</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65</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933039" y="2180816"/>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21339" y="1444929"/>
          <a:ext cx="3898890" cy="4694614"/>
        </p:xfrm>
        <a:graphic>
          <a:graphicData uri="http://schemas.openxmlformats.org/drawingml/2006/table">
            <a:tbl>
              <a:tblPr firstRow="1" firstCol="1" bandRow="1"/>
              <a:tblGrid>
                <a:gridCol w="3898890">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13743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95"/>
            <a:ext cx="8686800" cy="774638"/>
          </a:xfrm>
        </p:spPr>
        <p:txBody>
          <a:bodyPr>
            <a:normAutofit fontScale="90000"/>
          </a:bodyPr>
          <a:lstStyle/>
          <a:p>
            <a:pPr algn="l"/>
            <a:r>
              <a:rPr lang="en-US" dirty="0">
                <a:solidFill>
                  <a:srgbClr val="002060"/>
                </a:solidFill>
              </a:rPr>
              <a:t>ADVERTISING, SALES OR ENROLLMENT PRACTICES OF ANY TYPE (38 CFR 21.4252(b)(h), 21.4254(c))</a:t>
            </a:r>
          </a:p>
        </p:txBody>
      </p:sp>
      <p:sp>
        <p:nvSpPr>
          <p:cNvPr id="3" name="Content Placeholder 2"/>
          <p:cNvSpPr>
            <a:spLocks noGrp="1"/>
          </p:cNvSpPr>
          <p:nvPr>
            <p:ph idx="1"/>
          </p:nvPr>
        </p:nvSpPr>
        <p:spPr/>
        <p:txBody>
          <a:bodyPr/>
          <a:lstStyle/>
          <a:p>
            <a:endParaRPr lang="en-US" sz="2000" dirty="0"/>
          </a:p>
          <a:p>
            <a:pPr>
              <a:spcBef>
                <a:spcPts val="600"/>
              </a:spcBef>
              <a:spcAft>
                <a:spcPts val="600"/>
              </a:spcAft>
            </a:pPr>
            <a:endParaRPr lang="en-US" sz="2800" dirty="0"/>
          </a:p>
          <a:p>
            <a:pPr>
              <a:spcBef>
                <a:spcPts val="600"/>
              </a:spcBef>
              <a:spcAft>
                <a:spcPts val="600"/>
              </a:spcAft>
            </a:pPr>
            <a:endParaRPr lang="en-US" sz="2800" dirty="0"/>
          </a:p>
          <a:p>
            <a:pPr>
              <a:spcBef>
                <a:spcPts val="600"/>
              </a:spcBef>
              <a:spcAft>
                <a:spcPts val="600"/>
              </a:spcAft>
            </a:pPr>
            <a:endParaRPr lang="en-US" sz="2800" dirty="0"/>
          </a:p>
          <a:p>
            <a:pPr marL="800100" lvl="2">
              <a:spcBef>
                <a:spcPts val="600"/>
              </a:spcBef>
              <a:spcAft>
                <a:spcPts val="600"/>
              </a:spcAft>
            </a:pPr>
            <a:r>
              <a:rPr lang="en-US" sz="3200" dirty="0"/>
              <a:t>Advertising</a:t>
            </a:r>
          </a:p>
          <a:p>
            <a:pPr marL="800100" lvl="2">
              <a:spcBef>
                <a:spcPts val="600"/>
              </a:spcBef>
              <a:spcAft>
                <a:spcPts val="600"/>
              </a:spcAft>
            </a:pPr>
            <a:r>
              <a:rPr lang="en-US" sz="3200" dirty="0"/>
              <a:t>Sales or Enrollment</a:t>
            </a:r>
          </a:p>
          <a:p>
            <a:pPr marL="800100" lvl="2">
              <a:spcBef>
                <a:spcPts val="600"/>
              </a:spcBef>
              <a:spcAft>
                <a:spcPts val="600"/>
              </a:spcAft>
            </a:pPr>
            <a:r>
              <a:rPr lang="en-US" sz="3200" dirty="0"/>
              <a:t>Advertising, Sales, or Enrollment by Omission</a:t>
            </a: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66</a:t>
            </a:fld>
            <a:endParaRPr lang="en-US" altLang="en-US" dirty="0">
              <a:solidFill>
                <a:srgbClr val="898989"/>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766" y="902751"/>
            <a:ext cx="3356010" cy="316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460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fontScale="92500" lnSpcReduction="20000"/>
          </a:bodyPr>
          <a:lstStyle/>
          <a:p>
            <a:endParaRPr lang="en-US" sz="2000" dirty="0"/>
          </a:p>
          <a:p>
            <a:pPr algn="ctr"/>
            <a:r>
              <a:rPr lang="en-US" sz="2000" b="1" u="sng" dirty="0"/>
              <a:t>Violation of Approval Criteria</a:t>
            </a:r>
          </a:p>
          <a:p>
            <a:endParaRPr lang="en-US" sz="2000" dirty="0"/>
          </a:p>
          <a:p>
            <a:r>
              <a:rPr lang="en-US" sz="2000" dirty="0"/>
              <a:t>Evidence that the school is not financially sound or that it is using false or misleading advertising.</a:t>
            </a:r>
          </a:p>
          <a:p>
            <a:endParaRPr lang="en-US" sz="2000" dirty="0"/>
          </a:p>
          <a:p>
            <a:r>
              <a:rPr lang="en-US" sz="2000" dirty="0"/>
              <a:t>If an approval related discrepancy is identified, the issue may also be referred to the State Approving Agency (approving authority). </a:t>
            </a:r>
          </a:p>
          <a:p>
            <a:endParaRPr lang="en-US" sz="2000" dirty="0"/>
          </a:p>
          <a:p>
            <a:r>
              <a:rPr lang="en-US" sz="2000" dirty="0"/>
              <a:t>  </a:t>
            </a:r>
          </a:p>
          <a:p>
            <a:endParaRPr lang="en-US" dirty="0"/>
          </a:p>
        </p:txBody>
      </p:sp>
      <p:sp>
        <p:nvSpPr>
          <p:cNvPr id="4" name="Title 3"/>
          <p:cNvSpPr>
            <a:spLocks noGrp="1"/>
          </p:cNvSpPr>
          <p:nvPr>
            <p:ph type="title"/>
          </p:nvPr>
        </p:nvSpPr>
        <p:spPr>
          <a:xfrm>
            <a:off x="1524000" y="1"/>
            <a:ext cx="9144000" cy="813183"/>
          </a:xfrm>
        </p:spPr>
        <p:txBody>
          <a:bodyPr/>
          <a:lstStyle/>
          <a:p>
            <a:r>
              <a:rPr lang="en-US" dirty="0">
                <a:solidFill>
                  <a:srgbClr val="002060"/>
                </a:solidFill>
              </a:rPr>
              <a:t>ADVERTISING, SALES OR ENROLLMENT PRACTICES OF ANY TYPE (38 CFR 21.4252(b)(h), 21.4254(c))</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67</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21339" y="1444929"/>
          <a:ext cx="3898890" cy="4694614"/>
        </p:xfrm>
        <a:graphic>
          <a:graphicData uri="http://schemas.openxmlformats.org/drawingml/2006/table">
            <a:tbl>
              <a:tblPr firstRow="1" firstCol="1" bandRow="1"/>
              <a:tblGrid>
                <a:gridCol w="3898890">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08283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95"/>
            <a:ext cx="8686800" cy="774638"/>
          </a:xfrm>
        </p:spPr>
        <p:txBody>
          <a:bodyPr>
            <a:normAutofit/>
          </a:bodyPr>
          <a:lstStyle/>
          <a:p>
            <a:pPr algn="l"/>
            <a:r>
              <a:rPr lang="en-US" sz="2400" dirty="0">
                <a:solidFill>
                  <a:srgbClr val="002060"/>
                </a:solidFill>
              </a:rPr>
              <a:t>INDEPENDENT STUDY (38 CFR 21.4267)</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smtClean="0">
                <a:solidFill>
                  <a:srgbClr val="898989"/>
                </a:solidFill>
              </a:rPr>
              <a:pPr>
                <a:defRPr/>
              </a:pPr>
              <a:t>68</a:t>
            </a:fld>
            <a:endParaRPr lang="en-US" altLang="en-US" dirty="0">
              <a:solidFill>
                <a:srgbClr val="898989"/>
              </a:solidFill>
            </a:endParaRPr>
          </a:p>
        </p:txBody>
      </p:sp>
      <p:sp>
        <p:nvSpPr>
          <p:cNvPr id="3" name="Rectangle 2">
            <a:extLst>
              <a:ext uri="{FF2B5EF4-FFF2-40B4-BE49-F238E27FC236}">
                <a16:creationId xmlns:a16="http://schemas.microsoft.com/office/drawing/2014/main" id="{0D5AF2BC-5EC2-4AA7-B5EF-3542A90A2DAF}"/>
              </a:ext>
            </a:extLst>
          </p:cNvPr>
          <p:cNvSpPr/>
          <p:nvPr/>
        </p:nvSpPr>
        <p:spPr>
          <a:xfrm>
            <a:off x="6748463" y="1397675"/>
            <a:ext cx="3690938" cy="3477875"/>
          </a:xfrm>
          <a:prstGeom prst="rect">
            <a:avLst/>
          </a:prstGeom>
        </p:spPr>
        <p:txBody>
          <a:bodyPr wrap="square">
            <a:spAutoFit/>
          </a:bodyPr>
          <a:lstStyle/>
          <a:p>
            <a:r>
              <a:rPr lang="en-US" sz="2000" b="1" u="sng" dirty="0"/>
              <a:t>Independent Study </a:t>
            </a:r>
            <a:r>
              <a:rPr lang="en-US" sz="2000" dirty="0"/>
              <a:t>Education that is tailored to fit the interests of a specific student, which occurs outside the traditional “classroom/laboratory setting”, and is carried out under the direct supervision of a trainer. Independent Study can be offered via in-residence or distance learning.</a:t>
            </a:r>
          </a:p>
        </p:txBody>
      </p:sp>
      <p:pic>
        <p:nvPicPr>
          <p:cNvPr id="7" name="Picture 6">
            <a:extLst>
              <a:ext uri="{FF2B5EF4-FFF2-40B4-BE49-F238E27FC236}">
                <a16:creationId xmlns:a16="http://schemas.microsoft.com/office/drawing/2014/main" id="{009B4515-C46A-4933-9843-830DE9ED8ADC}"/>
              </a:ext>
            </a:extLst>
          </p:cNvPr>
          <p:cNvPicPr>
            <a:picLocks noChangeAspect="1"/>
          </p:cNvPicPr>
          <p:nvPr/>
        </p:nvPicPr>
        <p:blipFill>
          <a:blip r:embed="rId3"/>
          <a:stretch>
            <a:fillRect/>
          </a:stretch>
        </p:blipFill>
        <p:spPr>
          <a:xfrm>
            <a:off x="851984" y="1397675"/>
            <a:ext cx="5471722" cy="3825301"/>
          </a:xfrm>
          <a:prstGeom prst="rect">
            <a:avLst/>
          </a:prstGeom>
        </p:spPr>
      </p:pic>
    </p:spTree>
    <p:extLst>
      <p:ext uri="{BB962C8B-B14F-4D97-AF65-F5344CB8AC3E}">
        <p14:creationId xmlns:p14="http://schemas.microsoft.com/office/powerpoint/2010/main" val="4249455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1" y="1997296"/>
            <a:ext cx="3691719" cy="4128866"/>
          </a:xfrm>
        </p:spPr>
        <p:txBody>
          <a:bodyPr>
            <a:normAutofit/>
          </a:bodyPr>
          <a:lstStyle/>
          <a:p>
            <a:endParaRPr lang="en-US" sz="2000" b="1" dirty="0"/>
          </a:p>
          <a:p>
            <a:pPr algn="ctr"/>
            <a:r>
              <a:rPr lang="en-US" sz="2000" b="1" u="sng" dirty="0"/>
              <a:t>Approval of Independent Study</a:t>
            </a:r>
          </a:p>
          <a:p>
            <a:endParaRPr lang="en-US" sz="2000" dirty="0">
              <a:solidFill>
                <a:prstClr val="black"/>
              </a:solidFill>
            </a:endParaRPr>
          </a:p>
          <a:p>
            <a:pPr lvl="0">
              <a:spcBef>
                <a:spcPct val="30000"/>
              </a:spcBef>
              <a:defRPr/>
            </a:pPr>
            <a:r>
              <a:rPr lang="en-US" sz="2000" dirty="0">
                <a:solidFill>
                  <a:prstClr val="black"/>
                </a:solidFill>
              </a:rPr>
              <a:t>Referral to SAA-</a:t>
            </a:r>
          </a:p>
          <a:p>
            <a:pPr lvl="0">
              <a:spcBef>
                <a:spcPct val="30000"/>
              </a:spcBef>
              <a:defRPr/>
            </a:pPr>
            <a:r>
              <a:rPr lang="en-US" sz="2000" dirty="0">
                <a:solidFill>
                  <a:prstClr val="black"/>
                </a:solidFill>
              </a:rPr>
              <a:t>Nonaccredited NCD courses offered by independent study programs. </a:t>
            </a:r>
          </a:p>
          <a:p>
            <a:endParaRPr lang="en-US" sz="2000" dirty="0"/>
          </a:p>
          <a:p>
            <a:endParaRPr lang="en-US" dirty="0"/>
          </a:p>
        </p:txBody>
      </p:sp>
      <p:sp>
        <p:nvSpPr>
          <p:cNvPr id="4" name="Title 3"/>
          <p:cNvSpPr>
            <a:spLocks noGrp="1"/>
          </p:cNvSpPr>
          <p:nvPr>
            <p:ph type="title"/>
          </p:nvPr>
        </p:nvSpPr>
        <p:spPr>
          <a:xfrm>
            <a:off x="1524000" y="141890"/>
            <a:ext cx="9144000" cy="536027"/>
          </a:xfrm>
        </p:spPr>
        <p:txBody>
          <a:bodyPr>
            <a:normAutofit/>
          </a:bodyPr>
          <a:lstStyle/>
          <a:p>
            <a:r>
              <a:rPr lang="en-US" sz="2400" dirty="0">
                <a:solidFill>
                  <a:srgbClr val="002060"/>
                </a:solidFill>
              </a:rPr>
              <a:t>INDEPENDENT STUDY (38 CFR 21.4267)</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69</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55709">
            <a:off x="6137908" y="2180817"/>
            <a:ext cx="4229909" cy="27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nvGraphicFramePr>
        <p:xfrm>
          <a:off x="1921339" y="1444929"/>
          <a:ext cx="3898890" cy="4694614"/>
        </p:xfrm>
        <a:graphic>
          <a:graphicData uri="http://schemas.openxmlformats.org/drawingml/2006/table">
            <a:tbl>
              <a:tblPr firstRow="1" firstCol="1" bandRow="1"/>
              <a:tblGrid>
                <a:gridCol w="3898890">
                  <a:extLst>
                    <a:ext uri="{9D8B030D-6E8A-4147-A177-3AD203B41FA5}">
                      <a16:colId xmlns:a16="http://schemas.microsoft.com/office/drawing/2014/main" val="20000"/>
                    </a:ext>
                  </a:extLst>
                </a:gridCol>
              </a:tblGrid>
              <a:tr h="4694614">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3858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28229" y="1262744"/>
            <a:ext cx="3991428" cy="4659084"/>
          </a:xfrm>
        </p:spPr>
        <p:txBody>
          <a:bodyPr>
            <a:normAutofit lnSpcReduction="10000"/>
          </a:bodyPr>
          <a:lstStyle/>
          <a:p>
            <a:r>
              <a:rPr lang="en-US" sz="1600" dirty="0"/>
              <a:t>The records of both VA beneficiaries and non-VA students must be reviewed when comparing tuition charges, determining the 85-15 percent ratio, etc. The Buckley amendment (Public Law 93-380) requires that institutions receiving Federal funds administered by the Department of Education must obtain the student's consent to release information from school records. One exception to the law, however, is that information sought in connection with a student's application for receipt of financial aid is exempt. It has been determined that school records relating to VA benefits fall into the "financial aid" category and are therefore exempt from the provisions of the Buckley amendment. Therefore, the VA (and SAA) shall have access to the records of VA beneficiaries as well as non-VA students without the written consent of the student in order to monitor the school's compliance with the law.</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B1F0A201-1679-4296-B41B-FDD491BF5D1B}" type="slidenum">
              <a:rPr lang="en-US" smtClean="0">
                <a:solidFill>
                  <a:srgbClr val="898989"/>
                </a:solidFill>
              </a:rPr>
              <a:pPr>
                <a:defRPr/>
              </a:pPr>
              <a:t>7</a:t>
            </a:fld>
            <a:endParaRPr lang="en-US" dirty="0">
              <a:solidFill>
                <a:srgbClr val="898989"/>
              </a:solidFill>
            </a:endParaRPr>
          </a:p>
        </p:txBody>
      </p:sp>
      <p:sp>
        <p:nvSpPr>
          <p:cNvPr id="6" name="Title 1"/>
          <p:cNvSpPr>
            <a:spLocks noGrp="1"/>
          </p:cNvSpPr>
          <p:nvPr>
            <p:ph type="title"/>
          </p:nvPr>
        </p:nvSpPr>
        <p:spPr>
          <a:xfrm>
            <a:off x="1524000" y="0"/>
            <a:ext cx="9144000" cy="728436"/>
          </a:xfrm>
        </p:spPr>
        <p:txBody>
          <a:bodyPr>
            <a:normAutofit/>
          </a:bodyPr>
          <a:lstStyle/>
          <a:p>
            <a:pPr>
              <a:defRPr/>
            </a:pPr>
            <a:r>
              <a:rPr lang="en-US" altLang="en-US" sz="2800" b="0" dirty="0">
                <a:cs typeface="Georgia" pitchFamily="18" charset="0"/>
              </a:rPr>
              <a:t>Authority</a:t>
            </a:r>
          </a:p>
        </p:txBody>
      </p:sp>
      <p:graphicFrame>
        <p:nvGraphicFramePr>
          <p:cNvPr id="9" name="Diagram 8"/>
          <p:cNvGraphicFramePr/>
          <p:nvPr/>
        </p:nvGraphicFramePr>
        <p:xfrm>
          <a:off x="1727201" y="1262744"/>
          <a:ext cx="8221663" cy="4611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7745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8686800" cy="778933"/>
          </a:xfrm>
        </p:spPr>
        <p:txBody>
          <a:bodyPr>
            <a:normAutofit/>
          </a:bodyPr>
          <a:lstStyle/>
          <a:p>
            <a:pPr algn="l"/>
            <a:r>
              <a:rPr lang="en-US" dirty="0">
                <a:solidFill>
                  <a:srgbClr val="002060"/>
                </a:solidFill>
              </a:rPr>
              <a:t>OTHER (Specify)</a:t>
            </a:r>
          </a:p>
        </p:txBody>
      </p:sp>
      <p:sp>
        <p:nvSpPr>
          <p:cNvPr id="4" name="Content Placeholder 3"/>
          <p:cNvSpPr>
            <a:spLocks noGrp="1"/>
          </p:cNvSpPr>
          <p:nvPr>
            <p:ph sz="half" idx="2"/>
          </p:nvPr>
        </p:nvSpPr>
        <p:spPr>
          <a:xfrm>
            <a:off x="6628263" y="2292825"/>
            <a:ext cx="2886501" cy="2033516"/>
          </a:xfrm>
        </p:spPr>
        <p:txBody>
          <a:bodyPr/>
          <a:lstStyle/>
          <a:p>
            <a:r>
              <a:rPr lang="en-US" sz="2800" b="1" u="sng" dirty="0"/>
              <a:t>Example:</a:t>
            </a:r>
          </a:p>
          <a:p>
            <a:r>
              <a:rPr lang="en-US" sz="2800" dirty="0"/>
              <a:t>Proper Use of Reporting Fees</a:t>
            </a:r>
          </a:p>
          <a:p>
            <a:endParaRPr lang="en-US" dirty="0"/>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smtClean="0">
                <a:solidFill>
                  <a:srgbClr val="898989"/>
                </a:solidFill>
              </a:rPr>
              <a:pPr>
                <a:defRPr/>
              </a:pPr>
              <a:t>70</a:t>
            </a:fld>
            <a:endParaRPr lang="en-US" altLang="en-US" dirty="0">
              <a:solidFill>
                <a:srgbClr val="898989"/>
              </a:solidFill>
            </a:endParaRP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81200" y="2927867"/>
            <a:ext cx="4038600" cy="263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nvGraphicFramePr>
        <p:xfrm>
          <a:off x="1981200" y="2903415"/>
          <a:ext cx="4038600" cy="2663190"/>
        </p:xfrm>
        <a:graphic>
          <a:graphicData uri="http://schemas.openxmlformats.org/drawingml/2006/table">
            <a:tbl>
              <a:tblPr firstRow="1" firstCol="1" bandRow="1"/>
              <a:tblGrid>
                <a:gridCol w="4038600">
                  <a:extLst>
                    <a:ext uri="{9D8B030D-6E8A-4147-A177-3AD203B41FA5}">
                      <a16:colId xmlns:a16="http://schemas.microsoft.com/office/drawing/2014/main" val="20000"/>
                    </a:ext>
                  </a:extLst>
                </a:gridCol>
              </a:tblGrid>
              <a:tr h="2663190">
                <a:tc>
                  <a:txBody>
                    <a:bodyPr/>
                    <a:lstStyle/>
                    <a:p>
                      <a:pPr marL="0" marR="0">
                        <a:lnSpc>
                          <a:spcPct val="115000"/>
                        </a:lnSpc>
                        <a:spcBef>
                          <a:spcPts val="0"/>
                        </a:spcBef>
                        <a:spcAft>
                          <a:spcPts val="1000"/>
                        </a:spcAft>
                      </a:pPr>
                      <a:r>
                        <a:rPr lang="en-US" sz="1100" dirty="0">
                          <a:effectLst/>
                          <a:latin typeface="Calibri"/>
                          <a:ea typeface="Calibri"/>
                          <a:cs typeface="Times New Roman"/>
                        </a:rPr>
                        <a:t> </a:t>
                      </a:r>
                    </a:p>
                  </a:txBody>
                  <a:tcPr marL="68580" marR="68580" marT="9525" marB="0">
                    <a:lnL w="76200" cap="flat" cmpd="sng" algn="ctr">
                      <a:solidFill>
                        <a:srgbClr val="808080"/>
                      </a:solidFill>
                      <a:prstDash val="solid"/>
                      <a:round/>
                      <a:headEnd type="none" w="med" len="med"/>
                      <a:tailEnd type="none" w="med" len="med"/>
                    </a:lnL>
                    <a:lnR w="76200" cap="flat" cmpd="sng" algn="ctr">
                      <a:solidFill>
                        <a:srgbClr val="808080"/>
                      </a:solidFill>
                      <a:prstDash val="solid"/>
                      <a:round/>
                      <a:headEnd type="none" w="med" len="med"/>
                      <a:tailEnd type="none" w="med" len="med"/>
                    </a:lnR>
                    <a:lnT w="76200" cap="flat" cmpd="sng" algn="ctr">
                      <a:solidFill>
                        <a:srgbClr val="808080"/>
                      </a:solidFill>
                      <a:prstDash val="solid"/>
                      <a:round/>
                      <a:headEnd type="none" w="med" len="med"/>
                      <a:tailEnd type="none" w="med" len="med"/>
                    </a:lnT>
                    <a:lnB w="762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1981200" y="2067073"/>
          <a:ext cx="4038600" cy="777240"/>
        </p:xfrm>
        <a:graphic>
          <a:graphicData uri="http://schemas.openxmlformats.org/drawingml/2006/table">
            <a:tbl>
              <a:tblPr firstRow="1" firstCol="1" bandRow="1"/>
              <a:tblGrid>
                <a:gridCol w="4038600">
                  <a:extLst>
                    <a:ext uri="{9D8B030D-6E8A-4147-A177-3AD203B41FA5}">
                      <a16:colId xmlns:a16="http://schemas.microsoft.com/office/drawing/2014/main" val="20000"/>
                    </a:ext>
                  </a:extLst>
                </a:gridCol>
              </a:tblGrid>
              <a:tr h="777240">
                <a:tc>
                  <a:txBody>
                    <a:bodyPr/>
                    <a:lstStyle/>
                    <a:p>
                      <a:pPr marL="0" marR="0" algn="ctr">
                        <a:lnSpc>
                          <a:spcPct val="115000"/>
                        </a:lnSpc>
                        <a:spcBef>
                          <a:spcPts val="1200"/>
                        </a:spcBef>
                        <a:spcAft>
                          <a:spcPts val="1200"/>
                        </a:spcAft>
                      </a:pPr>
                      <a:r>
                        <a:rPr lang="en-US" sz="3200" b="1" dirty="0">
                          <a:solidFill>
                            <a:srgbClr val="FFFFFF"/>
                          </a:solidFill>
                          <a:effectLst>
                            <a:glow rad="228600">
                              <a:schemeClr val="accent5">
                                <a:satMod val="175000"/>
                                <a:alpha val="4000"/>
                              </a:schemeClr>
                            </a:glow>
                            <a:outerShdw blurRad="38100" dist="38100" dir="2700000" algn="tl">
                              <a:srgbClr val="000000">
                                <a:alpha val="43137"/>
                              </a:srgbClr>
                            </a:outerShdw>
                          </a:effectLst>
                          <a:latin typeface="Calibri"/>
                          <a:ea typeface="Calibri"/>
                          <a:cs typeface="Times New Roman"/>
                        </a:rPr>
                        <a:t>Annual Reporting Fee</a:t>
                      </a:r>
                      <a:endParaRPr lang="en-US" sz="1200" b="1" dirty="0">
                        <a:effectLst>
                          <a:glow rad="228600">
                            <a:schemeClr val="accent5">
                              <a:satMod val="175000"/>
                              <a:alpha val="4000"/>
                            </a:schemeClr>
                          </a:glow>
                          <a:outerShdw blurRad="38100" dist="38100" dir="2700000" algn="tl">
                            <a:srgbClr val="000000">
                              <a:alpha val="43137"/>
                            </a:srgbClr>
                          </a:outerShdw>
                        </a:effectLst>
                        <a:latin typeface="Calibri"/>
                        <a:ea typeface="Calibri"/>
                        <a:cs typeface="Times New Roman"/>
                      </a:endParaRPr>
                    </a:p>
                  </a:txBody>
                  <a:tcPr marL="68580" marR="68580" marT="9525" marB="0">
                    <a:lnL w="76200" cap="flat" cmpd="sng" algn="ctr">
                      <a:solidFill>
                        <a:srgbClr val="808080"/>
                      </a:solidFill>
                      <a:prstDash val="solid"/>
                      <a:round/>
                      <a:headEnd type="none" w="med" len="med"/>
                      <a:tailEnd type="none" w="med" len="med"/>
                    </a:lnL>
                    <a:lnR w="76200" cap="flat" cmpd="sng" algn="ctr">
                      <a:solidFill>
                        <a:srgbClr val="808080"/>
                      </a:solidFill>
                      <a:prstDash val="solid"/>
                      <a:round/>
                      <a:headEnd type="none" w="med" len="med"/>
                      <a:tailEnd type="none" w="med" len="med"/>
                    </a:lnR>
                    <a:lnT w="76200" cap="flat" cmpd="sng" algn="ctr">
                      <a:solidFill>
                        <a:srgbClr val="808080"/>
                      </a:solidFill>
                      <a:prstDash val="solid"/>
                      <a:round/>
                      <a:headEnd type="none" w="med" len="med"/>
                      <a:tailEnd type="none" w="med" len="med"/>
                    </a:lnT>
                    <a:lnB w="76200" cap="flat" cmpd="sng" algn="ctr">
                      <a:solidFill>
                        <a:srgbClr val="808080"/>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9252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8686800" cy="778933"/>
          </a:xfrm>
        </p:spPr>
        <p:txBody>
          <a:bodyPr>
            <a:normAutofit/>
          </a:bodyPr>
          <a:lstStyle/>
          <a:p>
            <a:pPr algn="l"/>
            <a:r>
              <a:rPr lang="en-US" dirty="0">
                <a:solidFill>
                  <a:srgbClr val="002060"/>
                </a:solidFill>
              </a:rPr>
              <a:t>OTHER (Specify)</a:t>
            </a:r>
          </a:p>
        </p:txBody>
      </p:sp>
      <p:sp>
        <p:nvSpPr>
          <p:cNvPr id="4" name="Content Placeholder 3"/>
          <p:cNvSpPr>
            <a:spLocks noGrp="1"/>
          </p:cNvSpPr>
          <p:nvPr>
            <p:ph sz="half" idx="2"/>
          </p:nvPr>
        </p:nvSpPr>
        <p:spPr>
          <a:xfrm>
            <a:off x="1853063" y="1276067"/>
            <a:ext cx="2886501" cy="2033516"/>
          </a:xfrm>
        </p:spPr>
        <p:txBody>
          <a:bodyPr>
            <a:normAutofit/>
          </a:bodyPr>
          <a:lstStyle/>
          <a:p>
            <a:pPr>
              <a:spcBef>
                <a:spcPts val="0"/>
              </a:spcBef>
              <a:spcAft>
                <a:spcPts val="1200"/>
              </a:spcAft>
            </a:pPr>
            <a:r>
              <a:rPr lang="en-US" sz="2800" b="1" u="sng" dirty="0"/>
              <a:t>Example:</a:t>
            </a:r>
          </a:p>
          <a:p>
            <a:r>
              <a:rPr lang="en-US" sz="2800" dirty="0"/>
              <a:t>Priority Enrollment </a:t>
            </a:r>
          </a:p>
          <a:p>
            <a:endParaRPr lang="en-US" dirty="0"/>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a:solidFill>
                  <a:srgbClr val="898989"/>
                </a:solidFill>
                <a:latin typeface="Calibri"/>
              </a:rPr>
              <a:pPr>
                <a:defRPr/>
              </a:pPr>
              <a:t>71</a:t>
            </a:fld>
            <a:endParaRPr lang="en-US" altLang="en-US" dirty="0">
              <a:solidFill>
                <a:srgbClr val="898989"/>
              </a:solidFill>
              <a:latin typeface="Calibri"/>
            </a:endParaRPr>
          </a:p>
        </p:txBody>
      </p:sp>
      <p:pic>
        <p:nvPicPr>
          <p:cNvPr id="6" name="Content Placeholder 5">
            <a:extLst>
              <a:ext uri="{FF2B5EF4-FFF2-40B4-BE49-F238E27FC236}">
                <a16:creationId xmlns:a16="http://schemas.microsoft.com/office/drawing/2014/main" id="{B58B5FE5-F6CE-4D17-8FC0-F0FDDEB88684}"/>
              </a:ext>
            </a:extLst>
          </p:cNvPr>
          <p:cNvPicPr>
            <a:picLocks noGrp="1" noChangeAspect="1"/>
          </p:cNvPicPr>
          <p:nvPr>
            <p:ph sz="half" idx="1"/>
          </p:nvPr>
        </p:nvPicPr>
        <p:blipFill>
          <a:blip r:embed="rId3"/>
          <a:stretch>
            <a:fillRect/>
          </a:stretch>
        </p:blipFill>
        <p:spPr>
          <a:xfrm>
            <a:off x="4032022" y="1284498"/>
            <a:ext cx="7675296" cy="4684502"/>
          </a:xfrm>
          <a:prstGeom prst="rect">
            <a:avLst/>
          </a:prstGeom>
        </p:spPr>
      </p:pic>
      <p:cxnSp>
        <p:nvCxnSpPr>
          <p:cNvPr id="8" name="Straight Connector 7">
            <a:extLst>
              <a:ext uri="{FF2B5EF4-FFF2-40B4-BE49-F238E27FC236}">
                <a16:creationId xmlns:a16="http://schemas.microsoft.com/office/drawing/2014/main" id="{8AE85720-61B6-4B70-9CF3-E4A88E4A2D14}"/>
              </a:ext>
            </a:extLst>
          </p:cNvPr>
          <p:cNvCxnSpPr>
            <a:cxnSpLocks/>
          </p:cNvCxnSpPr>
          <p:nvPr/>
        </p:nvCxnSpPr>
        <p:spPr>
          <a:xfrm>
            <a:off x="4032022" y="1546860"/>
            <a:ext cx="0" cy="4422140"/>
          </a:xfrm>
          <a:prstGeom prst="line">
            <a:avLst/>
          </a:prstGeom>
          <a:ln>
            <a:solidFill>
              <a:srgbClr val="89898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66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8686800" cy="778933"/>
          </a:xfrm>
        </p:spPr>
        <p:txBody>
          <a:bodyPr>
            <a:normAutofit/>
          </a:bodyPr>
          <a:lstStyle/>
          <a:p>
            <a:pPr algn="l"/>
            <a:r>
              <a:rPr lang="en-US" dirty="0">
                <a:solidFill>
                  <a:srgbClr val="002060"/>
                </a:solidFill>
              </a:rPr>
              <a:t>OTHER (Specify)</a:t>
            </a:r>
          </a:p>
        </p:txBody>
      </p:sp>
      <p:sp>
        <p:nvSpPr>
          <p:cNvPr id="4" name="Content Placeholder 3"/>
          <p:cNvSpPr>
            <a:spLocks noGrp="1"/>
          </p:cNvSpPr>
          <p:nvPr>
            <p:ph sz="half" idx="2"/>
          </p:nvPr>
        </p:nvSpPr>
        <p:spPr>
          <a:xfrm>
            <a:off x="1608848" y="977626"/>
            <a:ext cx="2005361" cy="5048187"/>
          </a:xfrm>
        </p:spPr>
        <p:txBody>
          <a:bodyPr>
            <a:normAutofit/>
          </a:bodyPr>
          <a:lstStyle/>
          <a:p>
            <a:pPr>
              <a:spcBef>
                <a:spcPts val="0"/>
              </a:spcBef>
              <a:spcAft>
                <a:spcPts val="1200"/>
              </a:spcAft>
            </a:pPr>
            <a:r>
              <a:rPr lang="en-US" sz="2800" b="1" u="sng" dirty="0"/>
              <a:t>Example:</a:t>
            </a:r>
          </a:p>
          <a:p>
            <a:r>
              <a:rPr lang="en-US" sz="2400" dirty="0"/>
              <a:t>Reporting graduation or program completion information </a:t>
            </a:r>
          </a:p>
          <a:p>
            <a:endParaRPr lang="en-US" sz="2800" b="1" u="sng" dirty="0"/>
          </a:p>
          <a:p>
            <a:endParaRPr lang="en-US" dirty="0"/>
          </a:p>
        </p:txBody>
      </p:sp>
      <p:sp>
        <p:nvSpPr>
          <p:cNvPr id="5" name="Slide Number Placeholder 4"/>
          <p:cNvSpPr>
            <a:spLocks noGrp="1"/>
          </p:cNvSpPr>
          <p:nvPr>
            <p:ph type="sldNum" sz="quarter" idx="10"/>
          </p:nvPr>
        </p:nvSpPr>
        <p:spPr/>
        <p:txBody>
          <a:bodyPr/>
          <a:lstStyle/>
          <a:p>
            <a:pPr>
              <a:defRPr/>
            </a:pPr>
            <a:fld id="{5A2214FE-5931-4D4B-B131-56CFA035FD30}" type="slidenum">
              <a:rPr lang="en-US" altLang="en-US">
                <a:solidFill>
                  <a:srgbClr val="898989"/>
                </a:solidFill>
                <a:latin typeface="Calibri"/>
              </a:rPr>
              <a:pPr>
                <a:defRPr/>
              </a:pPr>
              <a:t>72</a:t>
            </a:fld>
            <a:endParaRPr lang="en-US" altLang="en-US" dirty="0">
              <a:solidFill>
                <a:srgbClr val="898989"/>
              </a:solidFill>
              <a:latin typeface="Calibri"/>
            </a:endParaRPr>
          </a:p>
        </p:txBody>
      </p:sp>
      <p:pic>
        <p:nvPicPr>
          <p:cNvPr id="15" name="Picture 14">
            <a:extLst>
              <a:ext uri="{FF2B5EF4-FFF2-40B4-BE49-F238E27FC236}">
                <a16:creationId xmlns:a16="http://schemas.microsoft.com/office/drawing/2014/main" id="{95E23E67-9C52-4C88-813F-7D52048FE7C2}"/>
              </a:ext>
            </a:extLst>
          </p:cNvPr>
          <p:cNvPicPr>
            <a:picLocks noChangeAspect="1"/>
          </p:cNvPicPr>
          <p:nvPr/>
        </p:nvPicPr>
        <p:blipFill>
          <a:blip r:embed="rId3"/>
          <a:stretch>
            <a:fillRect/>
          </a:stretch>
        </p:blipFill>
        <p:spPr>
          <a:xfrm>
            <a:off x="4220349" y="941343"/>
            <a:ext cx="7666835" cy="4418176"/>
          </a:xfrm>
          <a:prstGeom prst="rect">
            <a:avLst/>
          </a:prstGeom>
        </p:spPr>
      </p:pic>
      <p:cxnSp>
        <p:nvCxnSpPr>
          <p:cNvPr id="8" name="Straight Connector 7">
            <a:extLst>
              <a:ext uri="{FF2B5EF4-FFF2-40B4-BE49-F238E27FC236}">
                <a16:creationId xmlns:a16="http://schemas.microsoft.com/office/drawing/2014/main" id="{80126A81-093B-4CD5-BDC3-799358830009}"/>
              </a:ext>
            </a:extLst>
          </p:cNvPr>
          <p:cNvCxnSpPr>
            <a:cxnSpLocks/>
          </p:cNvCxnSpPr>
          <p:nvPr/>
        </p:nvCxnSpPr>
        <p:spPr>
          <a:xfrm>
            <a:off x="3946499" y="1272862"/>
            <a:ext cx="0" cy="4467538"/>
          </a:xfrm>
          <a:prstGeom prst="line">
            <a:avLst/>
          </a:prstGeom>
          <a:ln>
            <a:solidFill>
              <a:srgbClr val="89898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2341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7391" y="936468"/>
            <a:ext cx="8229600" cy="1814353"/>
          </a:xfrm>
        </p:spPr>
        <p:txBody>
          <a:bodyPr/>
          <a:lstStyle/>
          <a:p>
            <a:r>
              <a:rPr lang="en-US" sz="2800" dirty="0"/>
              <a:t>The term </a:t>
            </a:r>
            <a:r>
              <a:rPr lang="en-US" sz="3200" b="1" dirty="0">
                <a:solidFill>
                  <a:srgbClr val="FF0000"/>
                </a:solidFill>
              </a:rPr>
              <a:t>“GI Bill®” </a:t>
            </a:r>
            <a:r>
              <a:rPr lang="en-US" sz="2800" dirty="0"/>
              <a:t>is a federally registered trademark owned by VA. Authorized third-parties users of the trademark are:</a:t>
            </a:r>
          </a:p>
          <a:p>
            <a:endParaRPr lang="en-US" dirty="0"/>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A4E76E0B-32FE-40D6-B176-FC6E917DA3B8}" type="slidenum">
              <a:rPr lang="en-US" altLang="en-US">
                <a:solidFill>
                  <a:srgbClr val="898989"/>
                </a:solidFill>
                <a:latin typeface="Calibri"/>
              </a:rPr>
              <a:pPr>
                <a:defRPr/>
              </a:pPr>
              <a:t>73</a:t>
            </a:fld>
            <a:endParaRPr lang="en-US" altLang="en-US" dirty="0">
              <a:solidFill>
                <a:srgbClr val="898989"/>
              </a:solidFill>
              <a:latin typeface="Calibri"/>
            </a:endParaRPr>
          </a:p>
        </p:txBody>
      </p:sp>
      <p:pic>
        <p:nvPicPr>
          <p:cNvPr id="5" name="Picture 4">
            <a:extLst>
              <a:ext uri="{FF2B5EF4-FFF2-40B4-BE49-F238E27FC236}">
                <a16:creationId xmlns:a16="http://schemas.microsoft.com/office/drawing/2014/main" id="{48A59B68-74CC-401F-9F49-7BFABD63FAF1}"/>
              </a:ext>
            </a:extLst>
          </p:cNvPr>
          <p:cNvPicPr>
            <a:picLocks noChangeAspect="1"/>
          </p:cNvPicPr>
          <p:nvPr/>
        </p:nvPicPr>
        <p:blipFill>
          <a:blip r:embed="rId3"/>
          <a:stretch>
            <a:fillRect/>
          </a:stretch>
        </p:blipFill>
        <p:spPr>
          <a:xfrm>
            <a:off x="1828801" y="2601597"/>
            <a:ext cx="2296287" cy="3011169"/>
          </a:xfrm>
          <a:prstGeom prst="rect">
            <a:avLst/>
          </a:prstGeom>
        </p:spPr>
      </p:pic>
      <p:sp>
        <p:nvSpPr>
          <p:cNvPr id="6" name="Content Placeholder 2">
            <a:extLst>
              <a:ext uri="{FF2B5EF4-FFF2-40B4-BE49-F238E27FC236}">
                <a16:creationId xmlns:a16="http://schemas.microsoft.com/office/drawing/2014/main" id="{E0A1EE18-7DF8-46D3-B536-E59F3FF5B132}"/>
              </a:ext>
            </a:extLst>
          </p:cNvPr>
          <p:cNvSpPr txBox="1">
            <a:spLocks/>
          </p:cNvSpPr>
          <p:nvPr/>
        </p:nvSpPr>
        <p:spPr>
          <a:xfrm>
            <a:off x="4820604" y="3087846"/>
            <a:ext cx="5618797" cy="214217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a:solidFill>
                  <a:srgbClr val="000000"/>
                </a:solidFill>
              </a:rPr>
              <a:t>Educational institutions approved for GI Bill® benefits </a:t>
            </a:r>
          </a:p>
          <a:p>
            <a:pPr>
              <a:defRPr/>
            </a:pPr>
            <a:r>
              <a:rPr lang="en-US" sz="2800" dirty="0">
                <a:solidFill>
                  <a:srgbClr val="000000"/>
                </a:solidFill>
              </a:rPr>
              <a:t>State Approving Agencies </a:t>
            </a:r>
          </a:p>
          <a:p>
            <a:pPr>
              <a:defRPr/>
            </a:pPr>
            <a:r>
              <a:rPr lang="en-US" sz="2800" dirty="0">
                <a:solidFill>
                  <a:srgbClr val="000000"/>
                </a:solidFill>
              </a:rPr>
              <a:t>Recognized Veterans Service Organizations </a:t>
            </a:r>
          </a:p>
          <a:p>
            <a:pPr>
              <a:defRPr/>
            </a:pPr>
            <a:endParaRPr lang="en-US" dirty="0">
              <a:solidFill>
                <a:srgbClr val="000000"/>
              </a:solidFill>
            </a:endParaRPr>
          </a:p>
        </p:txBody>
      </p:sp>
      <p:sp>
        <p:nvSpPr>
          <p:cNvPr id="8" name="Title 1">
            <a:extLst>
              <a:ext uri="{FF2B5EF4-FFF2-40B4-BE49-F238E27FC236}">
                <a16:creationId xmlns:a16="http://schemas.microsoft.com/office/drawing/2014/main" id="{D0364E81-13A9-4071-B51D-3B40C3635ABB}"/>
              </a:ext>
            </a:extLst>
          </p:cNvPr>
          <p:cNvSpPr txBox="1">
            <a:spLocks/>
          </p:cNvSpPr>
          <p:nvPr/>
        </p:nvSpPr>
        <p:spPr>
          <a:xfrm>
            <a:off x="1737360" y="37018"/>
            <a:ext cx="8686800" cy="77893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defRPr/>
            </a:pPr>
            <a:r>
              <a:rPr lang="en-US" sz="2400" dirty="0">
                <a:solidFill>
                  <a:srgbClr val="002060"/>
                </a:solidFill>
              </a:rPr>
              <a:t>OTHER (Specify) </a:t>
            </a:r>
          </a:p>
          <a:p>
            <a:pPr algn="l">
              <a:defRPr/>
            </a:pPr>
            <a:r>
              <a:rPr lang="en-US" sz="2400" dirty="0">
                <a:solidFill>
                  <a:srgbClr val="002060"/>
                </a:solidFill>
              </a:rPr>
              <a:t>Trademark Terms of Use – Authorized Use:  </a:t>
            </a:r>
          </a:p>
        </p:txBody>
      </p:sp>
      <p:sp>
        <p:nvSpPr>
          <p:cNvPr id="2" name="Rectangle 1">
            <a:extLst>
              <a:ext uri="{FF2B5EF4-FFF2-40B4-BE49-F238E27FC236}">
                <a16:creationId xmlns:a16="http://schemas.microsoft.com/office/drawing/2014/main" id="{5E6722A5-4556-42FF-B9D8-70CE1A26CE1C}"/>
              </a:ext>
            </a:extLst>
          </p:cNvPr>
          <p:cNvSpPr/>
          <p:nvPr/>
        </p:nvSpPr>
        <p:spPr>
          <a:xfrm>
            <a:off x="2136631" y="5753418"/>
            <a:ext cx="8176355" cy="646331"/>
          </a:xfrm>
          <a:prstGeom prst="rect">
            <a:avLst/>
          </a:prstGeom>
        </p:spPr>
        <p:txBody>
          <a:bodyPr wrap="square">
            <a:spAutoFit/>
          </a:bodyPr>
          <a:lstStyle/>
          <a:p>
            <a:r>
              <a:rPr lang="en-US" dirty="0"/>
              <a:t>GI Bill® is a registered trademark of the U.S. Department of Veterans Affairs (VA). </a:t>
            </a:r>
          </a:p>
        </p:txBody>
      </p:sp>
    </p:spTree>
    <p:extLst>
      <p:ext uri="{BB962C8B-B14F-4D97-AF65-F5344CB8AC3E}">
        <p14:creationId xmlns:p14="http://schemas.microsoft.com/office/powerpoint/2010/main" val="8224811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921BE-D9E7-4525-9857-DE83F40E6208}"/>
              </a:ext>
            </a:extLst>
          </p:cNvPr>
          <p:cNvSpPr txBox="1">
            <a:spLocks/>
          </p:cNvSpPr>
          <p:nvPr/>
        </p:nvSpPr>
        <p:spPr>
          <a:xfrm>
            <a:off x="9948864" y="6249989"/>
            <a:ext cx="49053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4E76E0B-32FE-40D6-B176-FC6E917DA3B8}" type="slidenum">
              <a:rPr lang="en-US" altLang="en-US">
                <a:solidFill>
                  <a:srgbClr val="898989"/>
                </a:solidFill>
                <a:latin typeface="Calibri"/>
              </a:rPr>
              <a:pPr>
                <a:defRPr/>
              </a:pPr>
              <a:t>74</a:t>
            </a:fld>
            <a:endParaRPr lang="en-US" altLang="en-US" dirty="0">
              <a:solidFill>
                <a:srgbClr val="898989"/>
              </a:solidFill>
              <a:latin typeface="Calibri"/>
            </a:endParaRPr>
          </a:p>
        </p:txBody>
      </p:sp>
      <p:sp>
        <p:nvSpPr>
          <p:cNvPr id="8" name="Title 1">
            <a:extLst>
              <a:ext uri="{FF2B5EF4-FFF2-40B4-BE49-F238E27FC236}">
                <a16:creationId xmlns:a16="http://schemas.microsoft.com/office/drawing/2014/main" id="{0218B9AB-B605-414D-8C12-2E000218B722}"/>
              </a:ext>
            </a:extLst>
          </p:cNvPr>
          <p:cNvSpPr>
            <a:spLocks noGrp="1"/>
          </p:cNvSpPr>
          <p:nvPr>
            <p:ph type="title"/>
          </p:nvPr>
        </p:nvSpPr>
        <p:spPr>
          <a:xfrm>
            <a:off x="1981200" y="4763"/>
            <a:ext cx="8229600" cy="774700"/>
          </a:xfrm>
        </p:spPr>
        <p:txBody>
          <a:bodyPr>
            <a:normAutofit/>
          </a:bodyPr>
          <a:lstStyle/>
          <a:p>
            <a:pPr algn="l"/>
            <a:r>
              <a:rPr lang="en-US" sz="2400" dirty="0">
                <a:solidFill>
                  <a:srgbClr val="002060"/>
                </a:solidFill>
              </a:rPr>
              <a:t>OTHER (Specify)</a:t>
            </a:r>
          </a:p>
        </p:txBody>
      </p:sp>
      <p:pic>
        <p:nvPicPr>
          <p:cNvPr id="2" name="Picture 1">
            <a:extLst>
              <a:ext uri="{FF2B5EF4-FFF2-40B4-BE49-F238E27FC236}">
                <a16:creationId xmlns:a16="http://schemas.microsoft.com/office/drawing/2014/main" id="{9B2E5666-4CC9-4B1F-A410-D63C2D0F6DA0}"/>
              </a:ext>
            </a:extLst>
          </p:cNvPr>
          <p:cNvPicPr>
            <a:picLocks noChangeAspect="1"/>
          </p:cNvPicPr>
          <p:nvPr/>
        </p:nvPicPr>
        <p:blipFill>
          <a:blip r:embed="rId3"/>
          <a:stretch>
            <a:fillRect/>
          </a:stretch>
        </p:blipFill>
        <p:spPr>
          <a:xfrm>
            <a:off x="2758606" y="1973048"/>
            <a:ext cx="6674788" cy="4328837"/>
          </a:xfrm>
          <a:prstGeom prst="rect">
            <a:avLst/>
          </a:prstGeom>
        </p:spPr>
      </p:pic>
      <p:sp>
        <p:nvSpPr>
          <p:cNvPr id="7" name="Rectangle 6">
            <a:extLst>
              <a:ext uri="{FF2B5EF4-FFF2-40B4-BE49-F238E27FC236}">
                <a16:creationId xmlns:a16="http://schemas.microsoft.com/office/drawing/2014/main" id="{D74C0A12-E469-4D35-B5D5-2F3317457E54}"/>
              </a:ext>
            </a:extLst>
          </p:cNvPr>
          <p:cNvSpPr/>
          <p:nvPr/>
        </p:nvSpPr>
        <p:spPr>
          <a:xfrm>
            <a:off x="1524000" y="742188"/>
            <a:ext cx="9144000" cy="130318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DDE640-DD15-4C7E-8B13-CC89D3E7B250}"/>
              </a:ext>
            </a:extLst>
          </p:cNvPr>
          <p:cNvSpPr/>
          <p:nvPr/>
        </p:nvSpPr>
        <p:spPr>
          <a:xfrm>
            <a:off x="1888640" y="742188"/>
            <a:ext cx="8414721" cy="1292662"/>
          </a:xfrm>
          <a:prstGeom prst="rect">
            <a:avLst/>
          </a:prstGeom>
        </p:spPr>
        <p:txBody>
          <a:bodyPr wrap="square">
            <a:spAutoFit/>
          </a:bodyPr>
          <a:lstStyle/>
          <a:p>
            <a:pPr algn="ctr"/>
            <a:r>
              <a:rPr lang="en-US" sz="2400" dirty="0">
                <a:solidFill>
                  <a:schemeClr val="bg1"/>
                </a:solidFill>
              </a:rPr>
              <a:t>Verify compliance with PL 115-407 Sections 103 and 104</a:t>
            </a:r>
          </a:p>
          <a:p>
            <a:pPr lvl="3"/>
            <a:r>
              <a:rPr lang="en-US" dirty="0">
                <a:solidFill>
                  <a:schemeClr val="bg1"/>
                </a:solidFill>
              </a:rPr>
              <a:t>Effective August 1, 2019</a:t>
            </a:r>
          </a:p>
          <a:p>
            <a:pPr lvl="3"/>
            <a:r>
              <a:rPr lang="en-US" dirty="0">
                <a:solidFill>
                  <a:schemeClr val="bg1"/>
                </a:solidFill>
              </a:rPr>
              <a:t>Allow Individuals to Stay Enrolled in Courses of </a:t>
            </a:r>
          </a:p>
          <a:p>
            <a:pPr lvl="3"/>
            <a:r>
              <a:rPr lang="en-US" dirty="0">
                <a:solidFill>
                  <a:schemeClr val="bg1"/>
                </a:solidFill>
              </a:rPr>
              <a:t>Education Pending Receipt of Educational Assistance from VA </a:t>
            </a:r>
          </a:p>
        </p:txBody>
      </p:sp>
    </p:spTree>
    <p:extLst>
      <p:ext uri="{BB962C8B-B14F-4D97-AF65-F5344CB8AC3E}">
        <p14:creationId xmlns:p14="http://schemas.microsoft.com/office/powerpoint/2010/main" val="2325983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a:xfrm>
            <a:off x="1523999" y="3429000"/>
            <a:ext cx="9548191" cy="1343706"/>
          </a:xfrm>
        </p:spPr>
        <p:txBody>
          <a:bodyPr/>
          <a:lstStyle/>
          <a:p>
            <a:r>
              <a:rPr lang="en-US" dirty="0"/>
              <a:t>Exit Briefing</a:t>
            </a:r>
            <a:br>
              <a:rPr lang="en-US" dirty="0"/>
            </a:br>
            <a:endParaRPr lang="en-US" dirty="0"/>
          </a:p>
        </p:txBody>
      </p:sp>
    </p:spTree>
    <p:extLst>
      <p:ext uri="{BB962C8B-B14F-4D97-AF65-F5344CB8AC3E}">
        <p14:creationId xmlns:p14="http://schemas.microsoft.com/office/powerpoint/2010/main" val="4174471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890" y="2"/>
            <a:ext cx="8544910" cy="778933"/>
          </a:xfrm>
        </p:spPr>
        <p:txBody>
          <a:bodyPr/>
          <a:lstStyle/>
          <a:p>
            <a:pPr algn="l"/>
            <a:r>
              <a:rPr lang="en-US" sz="3200" dirty="0"/>
              <a:t>Exit Briefing</a:t>
            </a:r>
          </a:p>
        </p:txBody>
      </p:sp>
      <p:sp>
        <p:nvSpPr>
          <p:cNvPr id="4" name="Content Placeholder 3"/>
          <p:cNvSpPr>
            <a:spLocks noGrp="1"/>
          </p:cNvSpPr>
          <p:nvPr>
            <p:ph sz="half" idx="2"/>
          </p:nvPr>
        </p:nvSpPr>
        <p:spPr>
          <a:xfrm>
            <a:off x="4469220" y="1923323"/>
            <a:ext cx="5741581" cy="4202841"/>
          </a:xfrm>
        </p:spPr>
        <p:txBody>
          <a:bodyPr>
            <a:normAutofit/>
          </a:bodyPr>
          <a:lstStyle/>
          <a:p>
            <a:r>
              <a:rPr lang="en-US" sz="2000" b="1" u="sng" dirty="0"/>
              <a:t>EXIT INTERVIEW</a:t>
            </a:r>
          </a:p>
          <a:p>
            <a:endParaRPr lang="en-US" dirty="0"/>
          </a:p>
          <a:p>
            <a:r>
              <a:rPr lang="en-US" dirty="0"/>
              <a:t>Conducted with Certifying Official and others as school or auditor sees fit</a:t>
            </a:r>
          </a:p>
          <a:p>
            <a:r>
              <a:rPr lang="en-US" dirty="0"/>
              <a:t>Results of the survey are discussed</a:t>
            </a:r>
          </a:p>
          <a:p>
            <a:pPr lvl="1"/>
            <a:r>
              <a:rPr lang="en-US" dirty="0"/>
              <a:t>Discuss discrepancies</a:t>
            </a:r>
          </a:p>
          <a:p>
            <a:pPr lvl="2">
              <a:buFont typeface="Courier New" panose="02070309020205020404" pitchFamily="49" charset="0"/>
              <a:buChar char="o"/>
            </a:pPr>
            <a:r>
              <a:rPr lang="en-US" dirty="0"/>
              <a:t>Payment related discrepancies</a:t>
            </a:r>
          </a:p>
          <a:p>
            <a:pPr lvl="2">
              <a:buFont typeface="Courier New" panose="02070309020205020404" pitchFamily="49" charset="0"/>
              <a:buChar char="o"/>
            </a:pPr>
            <a:r>
              <a:rPr lang="en-US" dirty="0"/>
              <a:t>Approval criteria discrepancies</a:t>
            </a:r>
          </a:p>
          <a:p>
            <a:pPr lvl="2">
              <a:buFont typeface="Courier New" panose="02070309020205020404" pitchFamily="49" charset="0"/>
              <a:buChar char="o"/>
            </a:pPr>
            <a:r>
              <a:rPr lang="en-US" dirty="0"/>
              <a:t>Discrepancies that restrict enrollment</a:t>
            </a:r>
          </a:p>
          <a:p>
            <a:r>
              <a:rPr lang="en-US" dirty="0"/>
              <a:t>Provide general training  and assistance</a:t>
            </a:r>
          </a:p>
          <a:p>
            <a:r>
              <a:rPr lang="en-US" dirty="0"/>
              <a:t>Corrective action will be discussed</a:t>
            </a:r>
          </a:p>
          <a:p>
            <a:pPr lvl="1"/>
            <a:r>
              <a:rPr lang="en-US" dirty="0"/>
              <a:t>	VA will initiate</a:t>
            </a:r>
          </a:p>
          <a:p>
            <a:pPr lvl="1"/>
            <a:r>
              <a:rPr lang="en-US" dirty="0"/>
              <a:t>	SCO will initiate</a:t>
            </a:r>
          </a:p>
          <a:p>
            <a:endParaRPr lang="en-US" dirty="0"/>
          </a:p>
        </p:txBody>
      </p:sp>
      <p:sp>
        <p:nvSpPr>
          <p:cNvPr id="5" name="Slide Number Placeholder 4"/>
          <p:cNvSpPr>
            <a:spLocks noGrp="1"/>
          </p:cNvSpPr>
          <p:nvPr>
            <p:ph type="sldNum" sz="quarter" idx="10"/>
          </p:nvPr>
        </p:nvSpPr>
        <p:spPr/>
        <p:txBody>
          <a:bodyPr/>
          <a:lstStyle/>
          <a:p>
            <a:pPr>
              <a:defRPr/>
            </a:pPr>
            <a:fld id="{8410DB4B-DF16-4005-9A5C-B21D3784BF17}" type="slidenum">
              <a:rPr lang="en-US" smtClean="0">
                <a:solidFill>
                  <a:srgbClr val="898989"/>
                </a:solidFill>
              </a:rPr>
              <a:pPr>
                <a:defRPr/>
              </a:pPr>
              <a:t>76</a:t>
            </a:fld>
            <a:endParaRPr lang="en-US" dirty="0">
              <a:solidFill>
                <a:srgbClr val="898989"/>
              </a:solidFill>
            </a:endParaRPr>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18714500">
            <a:off x="2015378" y="1744410"/>
            <a:ext cx="1580957" cy="202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772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81200" y="1616150"/>
            <a:ext cx="4816549" cy="4510013"/>
          </a:xfrm>
        </p:spPr>
        <p:txBody>
          <a:bodyPr>
            <a:normAutofit/>
          </a:bodyPr>
          <a:lstStyle/>
          <a:p>
            <a:r>
              <a:rPr lang="en-US" sz="2000" b="1" u="sng" dirty="0"/>
              <a:t>Common Errors</a:t>
            </a:r>
          </a:p>
          <a:p>
            <a:endParaRPr lang="en-US" dirty="0"/>
          </a:p>
          <a:p>
            <a:pPr marL="285750" indent="-285750">
              <a:buFont typeface="Arial" panose="020B0604020202020204" pitchFamily="34" charset="0"/>
              <a:buChar char="•"/>
            </a:pPr>
            <a:r>
              <a:rPr lang="en-US" dirty="0"/>
              <a:t>Type of Hours not Properly Certified (hybrid)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Inaccurate Term Dates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Inaccurate Tuition and Fees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Scholarships/Discounts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Enrollment Changes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Inappropriate Courses</a:t>
            </a:r>
          </a:p>
          <a:p>
            <a:endParaRPr lang="en-US" dirty="0"/>
          </a:p>
        </p:txBody>
      </p:sp>
      <p:sp>
        <p:nvSpPr>
          <p:cNvPr id="4" name="Title 3"/>
          <p:cNvSpPr>
            <a:spLocks noGrp="1"/>
          </p:cNvSpPr>
          <p:nvPr>
            <p:ph type="title"/>
          </p:nvPr>
        </p:nvSpPr>
        <p:spPr>
          <a:xfrm>
            <a:off x="1524000" y="1"/>
            <a:ext cx="9144000" cy="769257"/>
          </a:xfrm>
        </p:spPr>
        <p:txBody>
          <a:bodyPr>
            <a:normAutofit/>
          </a:bodyPr>
          <a:lstStyle/>
          <a:p>
            <a:r>
              <a:rPr lang="en-US" sz="3200" b="0" dirty="0"/>
              <a:t>Common Errors</a:t>
            </a: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6B6955D4-D027-454D-AF46-85A5FB31542F}" type="slidenum">
              <a:rPr lang="en-US" altLang="en-US" smtClean="0">
                <a:solidFill>
                  <a:srgbClr val="898989"/>
                </a:solidFill>
              </a:rPr>
              <a:pPr>
                <a:defRPr/>
              </a:pPr>
              <a:t>77</a:t>
            </a:fld>
            <a:endParaRPr lang="en-US" altLang="en-US" dirty="0">
              <a:solidFill>
                <a:srgbClr val="898989"/>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34926" y="1490534"/>
            <a:ext cx="3075874" cy="289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1724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a:xfrm>
            <a:off x="1523999" y="3429000"/>
            <a:ext cx="9548191" cy="1343706"/>
          </a:xfrm>
        </p:spPr>
        <p:txBody>
          <a:bodyPr/>
          <a:lstStyle/>
          <a:p>
            <a:r>
              <a:rPr lang="en-US" dirty="0"/>
              <a:t>Referrals</a:t>
            </a:r>
            <a:br>
              <a:rPr lang="en-US" dirty="0"/>
            </a:br>
            <a:endParaRPr lang="en-US" dirty="0"/>
          </a:p>
        </p:txBody>
      </p:sp>
    </p:spTree>
    <p:extLst>
      <p:ext uri="{BB962C8B-B14F-4D97-AF65-F5344CB8AC3E}">
        <p14:creationId xmlns:p14="http://schemas.microsoft.com/office/powerpoint/2010/main" val="4052209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964" y="4295"/>
            <a:ext cx="10270435" cy="774638"/>
          </a:xfrm>
        </p:spPr>
        <p:txBody>
          <a:bodyPr/>
          <a:lstStyle/>
          <a:p>
            <a:pPr algn="l"/>
            <a:r>
              <a:rPr lang="en-US" sz="3200" dirty="0">
                <a:solidFill>
                  <a:srgbClr val="002060"/>
                </a:solidFill>
              </a:rPr>
              <a:t>Referrals</a:t>
            </a:r>
          </a:p>
        </p:txBody>
      </p:sp>
      <p:graphicFrame>
        <p:nvGraphicFramePr>
          <p:cNvPr id="5" name="Content Placeholder 4"/>
          <p:cNvGraphicFramePr>
            <a:graphicFrameLocks noGrp="1"/>
          </p:cNvGraphicFramePr>
          <p:nvPr>
            <p:ph idx="1"/>
          </p:nvPr>
        </p:nvGraphicFramePr>
        <p:xfrm>
          <a:off x="1687286" y="854680"/>
          <a:ext cx="8828314" cy="5395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294967295"/>
          </p:nvPr>
        </p:nvSpPr>
        <p:spPr>
          <a:xfrm>
            <a:off x="10218058" y="6249989"/>
            <a:ext cx="490537" cy="365125"/>
          </a:xfrm>
          <a:prstGeom prst="rect">
            <a:avLst/>
          </a:prstGeom>
        </p:spPr>
        <p:txBody>
          <a:bodyPr/>
          <a:lstStyle/>
          <a:p>
            <a:pPr>
              <a:defRPr/>
            </a:pPr>
            <a:fld id="{A4E76E0B-32FE-40D6-B176-FC6E917DA3B8}" type="slidenum">
              <a:rPr lang="en-US" altLang="en-US">
                <a:solidFill>
                  <a:srgbClr val="898989"/>
                </a:solidFill>
                <a:latin typeface="Calibri"/>
              </a:rPr>
              <a:pPr>
                <a:defRPr/>
              </a:pPr>
              <a:t>79</a:t>
            </a:fld>
            <a:endParaRPr lang="en-US" altLang="en-US" dirty="0">
              <a:solidFill>
                <a:srgbClr val="898989"/>
              </a:solidFill>
              <a:latin typeface="Calibri"/>
            </a:endParaRPr>
          </a:p>
        </p:txBody>
      </p:sp>
    </p:spTree>
    <p:extLst>
      <p:ext uri="{BB962C8B-B14F-4D97-AF65-F5344CB8AC3E}">
        <p14:creationId xmlns:p14="http://schemas.microsoft.com/office/powerpoint/2010/main" val="36136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77230" y="4595751"/>
            <a:ext cx="6865256" cy="1365662"/>
          </a:xfrm>
        </p:spPr>
        <p:txBody>
          <a:bodyPr>
            <a:normAutofit/>
          </a:bodyPr>
          <a:lstStyle/>
          <a:p>
            <a:r>
              <a:rPr lang="en-US" sz="2000" dirty="0"/>
              <a:t>The State Approving Agency may set any additional reasonable criteria for approval of programs for veterans and other persons eligible for VA education benefits. </a:t>
            </a:r>
          </a:p>
          <a:p>
            <a:endParaRPr lang="en-US" dirty="0"/>
          </a:p>
        </p:txBody>
      </p:sp>
      <p:sp>
        <p:nvSpPr>
          <p:cNvPr id="3" name="Text Placeholder 2"/>
          <p:cNvSpPr>
            <a:spLocks noGrp="1"/>
          </p:cNvSpPr>
          <p:nvPr>
            <p:ph type="body" sz="half" idx="2"/>
          </p:nvPr>
        </p:nvSpPr>
        <p:spPr>
          <a:xfrm>
            <a:off x="1981200" y="1615044"/>
            <a:ext cx="8229601" cy="2351314"/>
          </a:xfrm>
        </p:spPr>
        <p:txBody>
          <a:bodyPr>
            <a:noAutofit/>
          </a:bodyPr>
          <a:lstStyle/>
          <a:p>
            <a:pPr algn="ctr"/>
            <a:endParaRPr lang="en-US" altLang="en-US" sz="3200" b="1" u="sng" dirty="0">
              <a:solidFill>
                <a:prstClr val="black"/>
              </a:solidFill>
              <a:cs typeface="Georgia" pitchFamily="18" charset="0"/>
            </a:endParaRPr>
          </a:p>
          <a:p>
            <a:pPr algn="ctr"/>
            <a:r>
              <a:rPr lang="en-US" altLang="en-US" sz="3200" b="1" u="sng" dirty="0">
                <a:solidFill>
                  <a:schemeClr val="tx2">
                    <a:lumMod val="75000"/>
                  </a:schemeClr>
                </a:solidFill>
                <a:cs typeface="Georgia" pitchFamily="18" charset="0"/>
              </a:rPr>
              <a:t>Additional Reasonable Criteria</a:t>
            </a:r>
          </a:p>
          <a:p>
            <a:endParaRPr lang="en-US" altLang="en-US" sz="2000" dirty="0">
              <a:solidFill>
                <a:srgbClr val="0000FF"/>
              </a:solidFill>
              <a:cs typeface="Georgia" pitchFamily="18" charset="0"/>
            </a:endParaRPr>
          </a:p>
          <a:p>
            <a:pPr algn="ctr"/>
            <a:r>
              <a:rPr lang="en-US" altLang="en-US" sz="2000" dirty="0">
                <a:solidFill>
                  <a:schemeClr val="bg1">
                    <a:lumMod val="50000"/>
                  </a:schemeClr>
                </a:solidFill>
                <a:cs typeface="Georgia" pitchFamily="18" charset="0"/>
              </a:rPr>
              <a:t>Title 38 CFR §21.4253(d) &amp; §21.4254(d)(14)</a:t>
            </a:r>
          </a:p>
          <a:p>
            <a:pPr algn="ctr"/>
            <a:endParaRPr lang="en-US" altLang="en-US" sz="2000" dirty="0">
              <a:solidFill>
                <a:srgbClr val="0000FF"/>
              </a:solidFill>
              <a:cs typeface="Georgia" pitchFamily="18" charset="0"/>
            </a:endParaRPr>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B1F0A201-1679-4296-B41B-FDD491BF5D1B}" type="slidenum">
              <a:rPr lang="en-US" smtClean="0">
                <a:solidFill>
                  <a:srgbClr val="898989"/>
                </a:solidFill>
              </a:rPr>
              <a:pPr>
                <a:defRPr/>
              </a:pPr>
              <a:t>8</a:t>
            </a:fld>
            <a:endParaRPr lang="en-US" dirty="0">
              <a:solidFill>
                <a:srgbClr val="898989"/>
              </a:solidFill>
            </a:endParaRPr>
          </a:p>
        </p:txBody>
      </p:sp>
      <p:sp>
        <p:nvSpPr>
          <p:cNvPr id="6" name="Title 1"/>
          <p:cNvSpPr>
            <a:spLocks noGrp="1"/>
          </p:cNvSpPr>
          <p:nvPr>
            <p:ph type="title"/>
          </p:nvPr>
        </p:nvSpPr>
        <p:spPr>
          <a:xfrm>
            <a:off x="1524001" y="1"/>
            <a:ext cx="9143999" cy="769257"/>
          </a:xfrm>
        </p:spPr>
        <p:txBody>
          <a:bodyPr>
            <a:normAutofit/>
          </a:bodyPr>
          <a:lstStyle/>
          <a:p>
            <a:pPr>
              <a:defRPr/>
            </a:pPr>
            <a:r>
              <a:rPr lang="en-US" altLang="en-US" sz="2800" b="0" dirty="0">
                <a:cs typeface="Georgia" pitchFamily="18" charset="0"/>
              </a:rPr>
              <a:t>Authority</a:t>
            </a:r>
          </a:p>
        </p:txBody>
      </p:sp>
      <p:graphicFrame>
        <p:nvGraphicFramePr>
          <p:cNvPr id="4" name="Table 3"/>
          <p:cNvGraphicFramePr>
            <a:graphicFrameLocks noGrp="1"/>
          </p:cNvGraphicFramePr>
          <p:nvPr/>
        </p:nvGraphicFramePr>
        <p:xfrm>
          <a:off x="2677229" y="1609950"/>
          <a:ext cx="6865257" cy="2230106"/>
        </p:xfrm>
        <a:graphic>
          <a:graphicData uri="http://schemas.openxmlformats.org/drawingml/2006/table">
            <a:tbl>
              <a:tblPr firstRow="1" firstCol="1" bandRow="1"/>
              <a:tblGrid>
                <a:gridCol w="6865257">
                  <a:extLst>
                    <a:ext uri="{9D8B030D-6E8A-4147-A177-3AD203B41FA5}">
                      <a16:colId xmlns:a16="http://schemas.microsoft.com/office/drawing/2014/main" val="20000"/>
                    </a:ext>
                  </a:extLst>
                </a:gridCol>
              </a:tblGrid>
              <a:tr h="2230106">
                <a:tc>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38100" cap="flat" cmpd="sng" algn="ctr">
                      <a:solidFill>
                        <a:srgbClr val="17365D"/>
                      </a:solidFill>
                      <a:prstDash val="solid"/>
                      <a:round/>
                      <a:headEnd type="none" w="med" len="med"/>
                      <a:tailEnd type="none" w="med" len="med"/>
                    </a:lnL>
                    <a:lnR w="38100" cap="flat" cmpd="sng" algn="ctr">
                      <a:solidFill>
                        <a:srgbClr val="17365D"/>
                      </a:solidFill>
                      <a:prstDash val="solid"/>
                      <a:round/>
                      <a:headEnd type="none" w="med" len="med"/>
                      <a:tailEnd type="none" w="med" len="med"/>
                    </a:lnR>
                    <a:lnT w="38100" cap="flat" cmpd="sng" algn="ctr">
                      <a:solidFill>
                        <a:srgbClr val="17365D"/>
                      </a:solidFill>
                      <a:prstDash val="solid"/>
                      <a:round/>
                      <a:headEnd type="none" w="med" len="med"/>
                      <a:tailEnd type="none" w="med" len="med"/>
                    </a:lnT>
                    <a:lnB w="38100" cap="flat" cmpd="sng" algn="ctr">
                      <a:solidFill>
                        <a:srgbClr val="17365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78861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03672" y="1072056"/>
            <a:ext cx="8229600" cy="1727607"/>
          </a:xfrm>
        </p:spPr>
        <p:txBody>
          <a:bodyPr>
            <a:noAutofit/>
          </a:bodyPr>
          <a:lstStyle/>
          <a:p>
            <a:r>
              <a:rPr lang="en-US" sz="2400" b="0" dirty="0"/>
              <a:t>Corrections to education records for errors found during Compliance Surveys are accomplished through the use of either </a:t>
            </a:r>
            <a:r>
              <a:rPr lang="en-US" sz="2400" dirty="0">
                <a:solidFill>
                  <a:srgbClr val="7030A0"/>
                </a:solidFill>
                <a:effectLst>
                  <a:outerShdw blurRad="38100" dist="38100" dir="2700000" algn="tl">
                    <a:srgbClr val="000000">
                      <a:alpha val="43137"/>
                    </a:srgbClr>
                  </a:outerShdw>
                </a:effectLst>
              </a:rPr>
              <a:t>VA-ONCE</a:t>
            </a:r>
            <a:r>
              <a:rPr lang="en-US" sz="2400" b="0" dirty="0">
                <a:solidFill>
                  <a:srgbClr val="7030A0"/>
                </a:solidFill>
              </a:rPr>
              <a:t> </a:t>
            </a:r>
            <a:r>
              <a:rPr lang="en-US" sz="2400" b="0" dirty="0"/>
              <a:t>or a referral memo that is prepared by the surveyor.  </a:t>
            </a:r>
          </a:p>
        </p:txBody>
      </p:sp>
      <p:sp>
        <p:nvSpPr>
          <p:cNvPr id="7" name="Slide Number Placeholder 6"/>
          <p:cNvSpPr>
            <a:spLocks noGrp="1"/>
          </p:cNvSpPr>
          <p:nvPr>
            <p:ph type="sldNum" sz="quarter" idx="10"/>
          </p:nvPr>
        </p:nvSpPr>
        <p:spPr/>
        <p:txBody>
          <a:bodyPr/>
          <a:lstStyle/>
          <a:p>
            <a:pPr>
              <a:defRPr/>
            </a:pPr>
            <a:fld id="{E666B7C3-38A7-4717-A4A3-F1AC03D23CC9}" type="slidenum">
              <a:rPr lang="en-US" altLang="en-US" smtClean="0">
                <a:solidFill>
                  <a:srgbClr val="898989"/>
                </a:solidFill>
              </a:rPr>
              <a:pPr>
                <a:defRPr/>
              </a:pPr>
              <a:t>80</a:t>
            </a:fld>
            <a:endParaRPr lang="en-US" altLang="en-US" dirty="0">
              <a:solidFill>
                <a:srgbClr val="898989"/>
              </a:solidFill>
            </a:endParaRPr>
          </a:p>
        </p:txBody>
      </p:sp>
      <p:pic>
        <p:nvPicPr>
          <p:cNvPr id="1026"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76029" y="2870530"/>
            <a:ext cx="2903467" cy="361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2758282" y="3725069"/>
            <a:ext cx="3743859" cy="150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1524000" y="2"/>
            <a:ext cx="3962400" cy="778933"/>
          </a:xfrm>
        </p:spPr>
        <p:txBody>
          <a:bodyPr>
            <a:noAutofit/>
          </a:bodyPr>
          <a:lstStyle/>
          <a:p>
            <a:pPr algn="l"/>
            <a:r>
              <a:rPr lang="en-US" dirty="0"/>
              <a:t>Corrective Award Action</a:t>
            </a:r>
            <a:endParaRPr lang="en-US" sz="2000" dirty="0"/>
          </a:p>
        </p:txBody>
      </p:sp>
      <p:sp>
        <p:nvSpPr>
          <p:cNvPr id="9" name="Title 1"/>
          <p:cNvSpPr txBox="1">
            <a:spLocks/>
          </p:cNvSpPr>
          <p:nvPr/>
        </p:nvSpPr>
        <p:spPr>
          <a:xfrm>
            <a:off x="6976029" y="2"/>
            <a:ext cx="3691972" cy="740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sz="2000" dirty="0"/>
              <a:t>  </a:t>
            </a:r>
            <a:r>
              <a:rPr lang="en-US" sz="2000" dirty="0">
                <a:solidFill>
                  <a:srgbClr val="002060"/>
                </a:solidFill>
              </a:rPr>
              <a:t>- VA/SAA Initiated </a:t>
            </a:r>
            <a:br>
              <a:rPr lang="en-US" sz="2000" dirty="0">
                <a:solidFill>
                  <a:srgbClr val="002060"/>
                </a:solidFill>
              </a:rPr>
            </a:br>
            <a:r>
              <a:rPr lang="en-US" sz="2000" dirty="0">
                <a:solidFill>
                  <a:srgbClr val="002060"/>
                </a:solidFill>
              </a:rPr>
              <a:t>  - SCO Initiated </a:t>
            </a:r>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936" y="59101"/>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7922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idx="1"/>
          </p:nvPr>
        </p:nvSpPr>
        <p:spPr>
          <a:xfrm>
            <a:off x="1809750" y="977463"/>
            <a:ext cx="8401050" cy="1389834"/>
          </a:xfrm>
        </p:spPr>
        <p:txBody>
          <a:bodyPr>
            <a:normAutofit/>
          </a:bodyPr>
          <a:lstStyle/>
          <a:p>
            <a:r>
              <a:rPr lang="en-US" sz="2000" dirty="0">
                <a:latin typeface="+mn-lt"/>
                <a:cs typeface="Microsoft Tai Le" panose="020B0502040204020203" pitchFamily="34" charset="0"/>
              </a:rPr>
              <a:t>The surveyor will instruct and actively assist the SCO in submitting the appropriate corrections (e.g. amendment, adjustment, or termination) through VA-ONCE at the time of the compliance survey.</a:t>
            </a:r>
          </a:p>
          <a:p>
            <a:endParaRPr lang="en-US" altLang="en-US" dirty="0">
              <a:cs typeface="Georgia" pitchFamily="18" charset="0"/>
            </a:endParaRPr>
          </a:p>
        </p:txBody>
      </p:sp>
      <p:sp>
        <p:nvSpPr>
          <p:cNvPr id="90116"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C06FBEAA-4678-43FE-AE2F-46135E8B0DA6}" type="slidenum">
              <a:rPr lang="en-US" altLang="en-US" smtClean="0">
                <a:solidFill>
                  <a:srgbClr val="898989"/>
                </a:solidFill>
                <a:latin typeface="Georgia" pitchFamily="18" charset="0"/>
              </a:rPr>
              <a:pPr eaLnBrk="1" hangingPunct="1">
                <a:spcBef>
                  <a:spcPct val="0"/>
                </a:spcBef>
                <a:buFontTx/>
                <a:buNone/>
              </a:pPr>
              <a:t>81</a:t>
            </a:fld>
            <a:endParaRPr lang="en-US" altLang="en-US" dirty="0">
              <a:solidFill>
                <a:srgbClr val="898989"/>
              </a:solidFill>
              <a:latin typeface="Georgia" pitchFamily="18" charset="0"/>
            </a:endParaRPr>
          </a:p>
        </p:txBody>
      </p:sp>
      <p:pic>
        <p:nvPicPr>
          <p:cNvPr id="901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912" y="2367296"/>
            <a:ext cx="7471537" cy="391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7760542" y="4424363"/>
            <a:ext cx="1884363" cy="220662"/>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Left Arrow 5"/>
          <p:cNvSpPr/>
          <p:nvPr/>
        </p:nvSpPr>
        <p:spPr>
          <a:xfrm>
            <a:off x="8757800" y="4777025"/>
            <a:ext cx="977900" cy="238125"/>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Oval 6"/>
          <p:cNvSpPr/>
          <p:nvPr/>
        </p:nvSpPr>
        <p:spPr>
          <a:xfrm>
            <a:off x="5593023" y="4278709"/>
            <a:ext cx="2058822" cy="51197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Oval 7"/>
          <p:cNvSpPr/>
          <p:nvPr/>
        </p:nvSpPr>
        <p:spPr>
          <a:xfrm>
            <a:off x="7439737" y="4648437"/>
            <a:ext cx="1262987" cy="4953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pic>
        <p:nvPicPr>
          <p:cNvPr id="901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0" y="3052763"/>
            <a:ext cx="75565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3148014"/>
            <a:ext cx="977900"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1524000" y="2"/>
            <a:ext cx="3962400" cy="778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dirty="0">
                <a:solidFill>
                  <a:srgbClr val="002060"/>
                </a:solidFill>
              </a:rPr>
              <a:t>Corrective Award Action</a:t>
            </a:r>
            <a:endParaRPr lang="en-US" sz="2000" dirty="0">
              <a:solidFill>
                <a:srgbClr val="002060"/>
              </a:solidFill>
            </a:endParaRPr>
          </a:p>
        </p:txBody>
      </p:sp>
      <p:sp>
        <p:nvSpPr>
          <p:cNvPr id="14" name="Title 1"/>
          <p:cNvSpPr txBox="1">
            <a:spLocks/>
          </p:cNvSpPr>
          <p:nvPr/>
        </p:nvSpPr>
        <p:spPr>
          <a:xfrm>
            <a:off x="7590972" y="2"/>
            <a:ext cx="3077029" cy="740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sz="2000" dirty="0">
                <a:solidFill>
                  <a:srgbClr val="002060"/>
                </a:solidFill>
              </a:rPr>
              <a:t>  - SCO Initiated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902" y="83610"/>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336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8455B502-0FB8-406F-9103-4551464A0D57}" type="slidenum">
              <a:rPr lang="en-US" altLang="en-US" smtClean="0">
                <a:solidFill>
                  <a:srgbClr val="898989"/>
                </a:solidFill>
                <a:latin typeface="Georgia" pitchFamily="18" charset="0"/>
              </a:rPr>
              <a:pPr eaLnBrk="1" hangingPunct="1">
                <a:spcBef>
                  <a:spcPct val="0"/>
                </a:spcBef>
                <a:buFontTx/>
                <a:buNone/>
              </a:pPr>
              <a:t>82</a:t>
            </a:fld>
            <a:endParaRPr lang="en-US" altLang="en-US" dirty="0">
              <a:solidFill>
                <a:srgbClr val="898989"/>
              </a:solidFill>
              <a:latin typeface="Georgia" pitchFamily="18" charset="0"/>
            </a:endParaRPr>
          </a:p>
        </p:txBody>
      </p:sp>
      <p:pic>
        <p:nvPicPr>
          <p:cNvPr id="9114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11824" y="2216096"/>
            <a:ext cx="6544372" cy="375018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220716" y="1732020"/>
            <a:ext cx="2676389" cy="459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ＭＳ Ｐゴシック"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ＭＳ Ｐゴシック"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ＭＳ Ｐゴシック"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prstClr val="black"/>
                </a:solidFill>
              </a:rPr>
              <a:t>“Compliance Survey Referral.  Upon completion of award send overpayment or underpayment amounts to...” prompting the entry of contact information for the surveyor.  This email address must be for the person controlling the response for the survey.</a:t>
            </a:r>
          </a:p>
        </p:txBody>
      </p:sp>
      <p:sp>
        <p:nvSpPr>
          <p:cNvPr id="10" name="Content Placeholder 2"/>
          <p:cNvSpPr txBox="1">
            <a:spLocks/>
          </p:cNvSpPr>
          <p:nvPr/>
        </p:nvSpPr>
        <p:spPr bwMode="auto">
          <a:xfrm>
            <a:off x="1633182" y="1166648"/>
            <a:ext cx="8806218" cy="7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ＭＳ Ｐゴシック"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ＭＳ Ｐゴシック"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ＭＳ Ｐゴシック"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prstClr val="black"/>
                </a:solidFill>
              </a:rPr>
              <a:t>The VA-ONCE standard remark for these submissions reads:</a:t>
            </a:r>
          </a:p>
        </p:txBody>
      </p:sp>
      <p:sp>
        <p:nvSpPr>
          <p:cNvPr id="11" name="Title 1"/>
          <p:cNvSpPr txBox="1">
            <a:spLocks/>
          </p:cNvSpPr>
          <p:nvPr/>
        </p:nvSpPr>
        <p:spPr>
          <a:xfrm>
            <a:off x="1524000" y="2"/>
            <a:ext cx="3962400" cy="778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dirty="0"/>
              <a:t>Corrective Award Action</a:t>
            </a:r>
            <a:endParaRPr lang="en-US" sz="2000" dirty="0"/>
          </a:p>
        </p:txBody>
      </p:sp>
      <p:sp>
        <p:nvSpPr>
          <p:cNvPr id="13" name="Title 1"/>
          <p:cNvSpPr txBox="1">
            <a:spLocks/>
          </p:cNvSpPr>
          <p:nvPr/>
        </p:nvSpPr>
        <p:spPr>
          <a:xfrm>
            <a:off x="7590972" y="2"/>
            <a:ext cx="3077029" cy="740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sz="2000" dirty="0"/>
              <a:t>  - SCO Initiated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670" y="83610"/>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C53E575-AE23-4E07-8DBC-2B1BCBF65441}"/>
              </a:ext>
            </a:extLst>
          </p:cNvPr>
          <p:cNvPicPr>
            <a:picLocks noChangeAspect="1"/>
          </p:cNvPicPr>
          <p:nvPr/>
        </p:nvPicPr>
        <p:blipFill>
          <a:blip r:embed="rId4"/>
          <a:stretch>
            <a:fillRect/>
          </a:stretch>
        </p:blipFill>
        <p:spPr>
          <a:xfrm>
            <a:off x="3233071" y="1732020"/>
            <a:ext cx="8454648" cy="4718338"/>
          </a:xfrm>
          <a:prstGeom prst="rect">
            <a:avLst/>
          </a:prstGeom>
        </p:spPr>
      </p:pic>
    </p:spTree>
    <p:extLst>
      <p:ext uri="{BB962C8B-B14F-4D97-AF65-F5344CB8AC3E}">
        <p14:creationId xmlns:p14="http://schemas.microsoft.com/office/powerpoint/2010/main" val="2432872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4294967295"/>
          </p:nvPr>
        </p:nvSpPr>
        <p:spPr bwMode="auto">
          <a:xfrm>
            <a:off x="9948864" y="6249989"/>
            <a:ext cx="4905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a:solidFill>
                  <a:schemeClr val="tx1"/>
                </a:solidFill>
                <a:latin typeface="Calibri" pitchFamily="34" charset="0"/>
                <a:ea typeface="ＭＳ Ｐゴシック" pitchFamily="34" charset="-128"/>
                <a:cs typeface="Georgia" pitchFamily="18" charset="0"/>
              </a:defRPr>
            </a:lvl1pPr>
            <a:lvl2pPr marL="742950" indent="-285750" eaLnBrk="0" hangingPunct="0">
              <a:spcBef>
                <a:spcPct val="20000"/>
              </a:spcBef>
              <a:buFont typeface="Arial" charset="0"/>
              <a:buChar char="–"/>
              <a:defRPr sz="1600">
                <a:solidFill>
                  <a:schemeClr val="tx1"/>
                </a:solidFill>
                <a:latin typeface="Calibri" pitchFamily="34" charset="0"/>
                <a:ea typeface="ＭＳ Ｐゴシック" pitchFamily="34" charset="-128"/>
                <a:cs typeface="Georgia" pitchFamily="18" charset="0"/>
              </a:defRPr>
            </a:lvl2pPr>
            <a:lvl3pPr marL="1143000" indent="-228600" eaLnBrk="0" hangingPunct="0">
              <a:spcBef>
                <a:spcPct val="20000"/>
              </a:spcBef>
              <a:buFont typeface="Arial" charset="0"/>
              <a:buChar char="•"/>
              <a:defRPr sz="1400">
                <a:solidFill>
                  <a:schemeClr val="tx1"/>
                </a:solidFill>
                <a:latin typeface="Calibri" pitchFamily="34" charset="0"/>
                <a:ea typeface="ＭＳ Ｐゴシック" pitchFamily="34" charset="-128"/>
                <a:cs typeface="Georgia" pitchFamily="18" charset="0"/>
              </a:defRPr>
            </a:lvl3pPr>
            <a:lvl4pPr marL="1600200" indent="-228600" eaLnBrk="0" hangingPunct="0">
              <a:spcBef>
                <a:spcPct val="20000"/>
              </a:spcBef>
              <a:buFont typeface="Arial" charset="0"/>
              <a:buChar char="–"/>
              <a:defRPr sz="1200">
                <a:solidFill>
                  <a:schemeClr val="tx1"/>
                </a:solidFill>
                <a:latin typeface="Calibri" pitchFamily="34" charset="0"/>
                <a:ea typeface="ＭＳ Ｐゴシック" pitchFamily="34" charset="-128"/>
                <a:cs typeface="Georgia" pitchFamily="18" charset="0"/>
              </a:defRPr>
            </a:lvl4pPr>
            <a:lvl5pPr marL="2057400" indent="-228600" eaLnBrk="0" hangingPunct="0">
              <a:spcBef>
                <a:spcPct val="20000"/>
              </a:spcBef>
              <a:buFont typeface="Arial" charset="0"/>
              <a:buChar char="»"/>
              <a:defRPr sz="12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Georgia" pitchFamily="18" charset="0"/>
                <a:ea typeface="ＭＳ Ｐゴシック" pitchFamily="34" charset="-128"/>
                <a:cs typeface="Georgia" pitchFamily="18" charset="0"/>
              </a:defRPr>
            </a:lvl9pPr>
          </a:lstStyle>
          <a:p>
            <a:pPr eaLnBrk="1" hangingPunct="1">
              <a:spcBef>
                <a:spcPct val="0"/>
              </a:spcBef>
              <a:buFontTx/>
              <a:buNone/>
            </a:pPr>
            <a:fld id="{271DF818-B406-4DD7-9661-9B1A75E5756B}" type="slidenum">
              <a:rPr lang="en-US" altLang="en-US" smtClean="0">
                <a:solidFill>
                  <a:srgbClr val="898989"/>
                </a:solidFill>
                <a:latin typeface="Georgia" pitchFamily="18" charset="0"/>
              </a:rPr>
              <a:pPr eaLnBrk="1" hangingPunct="1">
                <a:spcBef>
                  <a:spcPct val="0"/>
                </a:spcBef>
                <a:buFontTx/>
                <a:buNone/>
              </a:pPr>
              <a:t>83</a:t>
            </a:fld>
            <a:endParaRPr lang="en-US" altLang="en-US" dirty="0">
              <a:solidFill>
                <a:srgbClr val="898989"/>
              </a:solidFill>
              <a:latin typeface="Georgia" pitchFamily="18" charset="0"/>
            </a:endParaRP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5275" y="1031682"/>
            <a:ext cx="6544739" cy="417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8309695" y="1031682"/>
            <a:ext cx="3077029" cy="389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ＭＳ Ｐゴシック"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ＭＳ Ｐゴシック"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ＭＳ Ｐゴシック"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prstClr val="black"/>
                </a:solidFill>
              </a:rPr>
              <a:t>Submitting corrections in this manner does not eliminate the requirement to identify the error in the compliance survey narrative.</a:t>
            </a:r>
          </a:p>
        </p:txBody>
      </p:sp>
      <p:sp>
        <p:nvSpPr>
          <p:cNvPr id="14" name="Content Placeholder 2"/>
          <p:cNvSpPr txBox="1">
            <a:spLocks/>
          </p:cNvSpPr>
          <p:nvPr/>
        </p:nvSpPr>
        <p:spPr bwMode="auto">
          <a:xfrm>
            <a:off x="765518" y="5522129"/>
            <a:ext cx="6544739" cy="72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ＭＳ Ｐゴシック"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ＭＳ Ｐゴシック"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ＭＳ Ｐゴシック"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prstClr val="black"/>
                </a:solidFill>
              </a:rPr>
              <a:t>A copy of the referral submitted through VA-ONCE should be retained by the surveyor.</a:t>
            </a:r>
          </a:p>
        </p:txBody>
      </p:sp>
      <p:sp>
        <p:nvSpPr>
          <p:cNvPr id="8" name="Title 1"/>
          <p:cNvSpPr txBox="1">
            <a:spLocks/>
          </p:cNvSpPr>
          <p:nvPr/>
        </p:nvSpPr>
        <p:spPr>
          <a:xfrm>
            <a:off x="1524000" y="2"/>
            <a:ext cx="3962400" cy="778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500" kern="1200">
                <a:solidFill>
                  <a:schemeClr val="bg1"/>
                </a:solidFill>
                <a:latin typeface="Myriad Pro"/>
                <a:ea typeface="+mj-ea"/>
                <a:cs typeface="+mj-cs"/>
              </a:defRPr>
            </a:lvl1pPr>
          </a:lstStyle>
          <a:p>
            <a:pPr algn="l"/>
            <a:r>
              <a:rPr lang="en-US" dirty="0">
                <a:solidFill>
                  <a:srgbClr val="002060"/>
                </a:solidFill>
              </a:rPr>
              <a:t>Corrective Award Action</a:t>
            </a:r>
            <a:endParaRPr lang="en-US" sz="2000" dirty="0">
              <a:solidFill>
                <a:srgbClr val="002060"/>
              </a:solidFill>
            </a:endParaRPr>
          </a:p>
        </p:txBody>
      </p:sp>
      <p:sp>
        <p:nvSpPr>
          <p:cNvPr id="9" name="Title 1"/>
          <p:cNvSpPr txBox="1">
            <a:spLocks/>
          </p:cNvSpPr>
          <p:nvPr/>
        </p:nvSpPr>
        <p:spPr>
          <a:xfrm>
            <a:off x="7590972" y="2"/>
            <a:ext cx="3077029" cy="740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yriad Pro"/>
                <a:ea typeface="+mj-ea"/>
                <a:cs typeface="+mj-cs"/>
              </a:defRPr>
            </a:lvl1pPr>
          </a:lstStyle>
          <a:p>
            <a:pPr algn="l"/>
            <a:r>
              <a:rPr lang="en-US" sz="2000" dirty="0">
                <a:solidFill>
                  <a:srgbClr val="002060"/>
                </a:solidFill>
              </a:rPr>
              <a:t>  - SCO Initiated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405" y="22453"/>
            <a:ext cx="1095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384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95"/>
            <a:ext cx="8686800" cy="774638"/>
          </a:xfrm>
        </p:spPr>
        <p:txBody>
          <a:bodyPr/>
          <a:lstStyle/>
          <a:p>
            <a:pPr algn="l"/>
            <a:r>
              <a:rPr lang="en-US" sz="3200" dirty="0">
                <a:solidFill>
                  <a:srgbClr val="002060"/>
                </a:solidFill>
              </a:rPr>
              <a:t>SAA Referrals (Sample Letter)</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02948E42-76FC-4B21-A5B7-9E34104BB5DD}" type="slidenum">
              <a:rPr lang="en-US" smtClean="0">
                <a:solidFill>
                  <a:srgbClr val="898989"/>
                </a:solidFill>
              </a:rPr>
              <a:pPr>
                <a:defRPr/>
              </a:pPr>
              <a:t>84</a:t>
            </a:fld>
            <a:endParaRPr lang="en-US" dirty="0">
              <a:solidFill>
                <a:srgbClr val="898989"/>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67400" y="1148792"/>
            <a:ext cx="3934043" cy="510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51820516"/>
              </p:ext>
            </p:extLst>
          </p:nvPr>
        </p:nvGraphicFramePr>
        <p:xfrm>
          <a:off x="2643809" y="1148791"/>
          <a:ext cx="3223591" cy="5101197"/>
        </p:xfrm>
        <a:graphic>
          <a:graphicData uri="http://schemas.openxmlformats.org/drawingml/2006/table">
            <a:tbl>
              <a:tblPr firstRow="1" firstCol="1" bandRow="1"/>
              <a:tblGrid>
                <a:gridCol w="3223591">
                  <a:extLst>
                    <a:ext uri="{9D8B030D-6E8A-4147-A177-3AD203B41FA5}">
                      <a16:colId xmlns:a16="http://schemas.microsoft.com/office/drawing/2014/main" val="20000"/>
                    </a:ext>
                  </a:extLst>
                </a:gridCol>
              </a:tblGrid>
              <a:tr h="5101197">
                <a:tc>
                  <a:txBody>
                    <a:bodyPr/>
                    <a:lstStyle/>
                    <a:p>
                      <a:pPr marL="0" marR="0">
                        <a:lnSpc>
                          <a:spcPct val="115000"/>
                        </a:lnSpc>
                        <a:spcBef>
                          <a:spcPts val="0"/>
                        </a:spcBef>
                        <a:spcAft>
                          <a:spcPts val="0"/>
                        </a:spcAft>
                      </a:pPr>
                      <a:r>
                        <a:rPr lang="en-US" sz="1100" dirty="0">
                          <a:effectLst/>
                          <a:latin typeface="Calibri"/>
                          <a:ea typeface="Calibri"/>
                          <a:cs typeface="Times New Roman"/>
                        </a:rPr>
                        <a:t> </a:t>
                      </a:r>
                    </a:p>
                    <a:p>
                      <a:pPr marL="0" marR="0">
                        <a:lnSpc>
                          <a:spcPct val="115000"/>
                        </a:lnSpc>
                        <a:spcBef>
                          <a:spcPts val="0"/>
                        </a:spcBef>
                        <a:spcAft>
                          <a:spcPts val="0"/>
                        </a:spcAft>
                      </a:pPr>
                      <a:r>
                        <a:rPr lang="en-US" sz="1100" dirty="0">
                          <a:effectLst/>
                          <a:latin typeface="Calibri"/>
                          <a:ea typeface="Calibri"/>
                          <a:cs typeface="Times New Roman"/>
                        </a:rPr>
                        <a:t> </a:t>
                      </a:r>
                    </a:p>
                    <a:p>
                      <a:pPr marL="0" marR="0" algn="ctr">
                        <a:lnSpc>
                          <a:spcPct val="115000"/>
                        </a:lnSpc>
                        <a:spcBef>
                          <a:spcPts val="0"/>
                        </a:spcBef>
                        <a:spcAft>
                          <a:spcPts val="0"/>
                        </a:spcAft>
                      </a:pPr>
                      <a:r>
                        <a:rPr lang="en-US" sz="1100" dirty="0">
                          <a:effectLst/>
                          <a:latin typeface="Calibri"/>
                          <a:ea typeface="Calibri"/>
                          <a:cs typeface="Times New Roman"/>
                        </a:rPr>
                        <a:t> </a:t>
                      </a:r>
                      <a:endParaRPr lang="en-US" sz="6600" dirty="0">
                        <a:solidFill>
                          <a:schemeClr val="bg1"/>
                        </a:solidFill>
                        <a:effectLst/>
                        <a:latin typeface="+mn-lt"/>
                        <a:ea typeface="Calibri"/>
                        <a:cs typeface="Times New Roman"/>
                      </a:endParaRPr>
                    </a:p>
                    <a:p>
                      <a:pPr marL="0" marR="0" lvl="0" indent="0" algn="ctr" defTabSz="457200" rtl="0" eaLnBrk="1" fontAlgn="auto" latinLnBrk="0" hangingPunct="1">
                        <a:lnSpc>
                          <a:spcPct val="115000"/>
                        </a:lnSpc>
                        <a:spcBef>
                          <a:spcPts val="0"/>
                        </a:spcBef>
                        <a:spcAft>
                          <a:spcPts val="0"/>
                        </a:spcAft>
                        <a:buClrTx/>
                        <a:buSzTx/>
                        <a:buFontTx/>
                        <a:buNone/>
                        <a:tabLst/>
                        <a:defRPr/>
                      </a:pPr>
                      <a:r>
                        <a:rPr lang="en-US" sz="2000" dirty="0">
                          <a:solidFill>
                            <a:schemeClr val="bg1"/>
                          </a:solidFill>
                          <a:effectLst/>
                          <a:latin typeface="+mn-lt"/>
                          <a:ea typeface="Calibri"/>
                          <a:cs typeface="Times New Roman"/>
                        </a:rPr>
                        <a:t> </a:t>
                      </a:r>
                      <a:r>
                        <a:rPr kumimoji="0" lang="en-US" sz="2400" b="0" i="0" u="none" strike="noStrike" kern="1200" cap="none" spc="0" normalizeH="0" baseline="0" noProof="0" dirty="0">
                          <a:ln>
                            <a:noFill/>
                          </a:ln>
                          <a:solidFill>
                            <a:schemeClr val="bg1"/>
                          </a:solidFill>
                          <a:effectLst/>
                          <a:uLnTx/>
                          <a:uFillTx/>
                          <a:latin typeface="+mn-lt"/>
                          <a:ea typeface="ＭＳ Ｐゴシック" pitchFamily="34" charset="-128"/>
                          <a:cs typeface="+mn-cs"/>
                        </a:rPr>
                        <a:t>If discrepancies </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ＭＳ Ｐゴシック" pitchFamily="34" charset="-128"/>
                          <a:cs typeface="+mn-cs"/>
                        </a:rPr>
                        <a:t>are found that </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ＭＳ Ｐゴシック" pitchFamily="34" charset="-128"/>
                          <a:cs typeface="+mn-cs"/>
                        </a:rPr>
                        <a:t>involve approval criteria, the approval discrepancies will be referred to the SAA</a:t>
                      </a:r>
                      <a:r>
                        <a:rPr kumimoji="0" lang="en-US" sz="2000" b="0" i="0" u="none" strike="noStrike" kern="1200" cap="none" spc="0" normalizeH="0" baseline="0" noProof="0" dirty="0">
                          <a:ln>
                            <a:noFill/>
                          </a:ln>
                          <a:solidFill>
                            <a:schemeClr val="bg1"/>
                          </a:solidFill>
                          <a:effectLst/>
                          <a:uLnTx/>
                          <a:uFillTx/>
                          <a:latin typeface="+mn-lt"/>
                          <a:ea typeface="ＭＳ Ｐゴシック" pitchFamily="34" charset="-128"/>
                          <a:cs typeface="+mn-cs"/>
                        </a:rPr>
                        <a:t>.   </a:t>
                      </a:r>
                    </a:p>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41675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a:xfrm>
            <a:off x="1523999" y="3429000"/>
            <a:ext cx="9548191" cy="1343706"/>
          </a:xfrm>
        </p:spPr>
        <p:txBody>
          <a:bodyPr/>
          <a:lstStyle/>
          <a:p>
            <a:r>
              <a:rPr lang="en-US" dirty="0"/>
              <a:t>Correspondence to Facility</a:t>
            </a:r>
            <a:br>
              <a:rPr lang="en-US" dirty="0"/>
            </a:br>
            <a:endParaRPr lang="en-US" dirty="0"/>
          </a:p>
        </p:txBody>
      </p:sp>
    </p:spTree>
    <p:extLst>
      <p:ext uri="{BB962C8B-B14F-4D97-AF65-F5344CB8AC3E}">
        <p14:creationId xmlns:p14="http://schemas.microsoft.com/office/powerpoint/2010/main" val="730046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95"/>
            <a:ext cx="8686800" cy="774638"/>
          </a:xfrm>
        </p:spPr>
        <p:txBody>
          <a:bodyPr/>
          <a:lstStyle/>
          <a:p>
            <a:pPr algn="l"/>
            <a:r>
              <a:rPr lang="en-US" sz="3200" dirty="0">
                <a:solidFill>
                  <a:srgbClr val="002060"/>
                </a:solidFill>
              </a:rPr>
              <a:t>Correspondence to Facility</a:t>
            </a:r>
          </a:p>
        </p:txBody>
      </p:sp>
      <p:sp>
        <p:nvSpPr>
          <p:cNvPr id="4" name="Slide Number Placeholder 3"/>
          <p:cNvSpPr>
            <a:spLocks noGrp="1"/>
          </p:cNvSpPr>
          <p:nvPr>
            <p:ph type="sldNum" sz="quarter" idx="4294967295"/>
          </p:nvPr>
        </p:nvSpPr>
        <p:spPr>
          <a:xfrm>
            <a:off x="9948864" y="6249989"/>
            <a:ext cx="490537" cy="365125"/>
          </a:xfrm>
          <a:prstGeom prst="rect">
            <a:avLst/>
          </a:prstGeom>
        </p:spPr>
        <p:txBody>
          <a:bodyPr/>
          <a:lstStyle/>
          <a:p>
            <a:pPr>
              <a:defRPr/>
            </a:pPr>
            <a:fld id="{02948E42-76FC-4B21-A5B7-9E34104BB5DD}" type="slidenum">
              <a:rPr lang="en-US" smtClean="0">
                <a:solidFill>
                  <a:srgbClr val="898989"/>
                </a:solidFill>
              </a:rPr>
              <a:pPr>
                <a:defRPr/>
              </a:pPr>
              <a:t>86</a:t>
            </a:fld>
            <a:endParaRPr lang="en-US" dirty="0">
              <a:solidFill>
                <a:srgbClr val="898989"/>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76411688"/>
              </p:ext>
            </p:extLst>
          </p:nvPr>
        </p:nvGraphicFramePr>
        <p:xfrm>
          <a:off x="2544418" y="1418959"/>
          <a:ext cx="3402728" cy="4831029"/>
        </p:xfrm>
        <a:graphic>
          <a:graphicData uri="http://schemas.openxmlformats.org/drawingml/2006/table">
            <a:tbl>
              <a:tblPr firstRow="1" firstCol="1" bandRow="1"/>
              <a:tblGrid>
                <a:gridCol w="3402728">
                  <a:extLst>
                    <a:ext uri="{9D8B030D-6E8A-4147-A177-3AD203B41FA5}">
                      <a16:colId xmlns:a16="http://schemas.microsoft.com/office/drawing/2014/main" val="20000"/>
                    </a:ext>
                  </a:extLst>
                </a:gridCol>
              </a:tblGrid>
              <a:tr h="4831029">
                <a:tc>
                  <a:txBody>
                    <a:bodyPr/>
                    <a:lstStyle/>
                    <a:p>
                      <a:pPr marL="0" marR="0">
                        <a:lnSpc>
                          <a:spcPct val="115000"/>
                        </a:lnSpc>
                        <a:spcBef>
                          <a:spcPts val="0"/>
                        </a:spcBef>
                        <a:spcAft>
                          <a:spcPts val="0"/>
                        </a:spcAft>
                      </a:pPr>
                      <a:r>
                        <a:rPr lang="en-US" sz="1100" dirty="0">
                          <a:effectLst/>
                          <a:latin typeface="Calibri"/>
                          <a:ea typeface="Calibri"/>
                          <a:cs typeface="Times New Roman"/>
                        </a:rPr>
                        <a:t> </a:t>
                      </a:r>
                    </a:p>
                    <a:p>
                      <a:pPr marL="0" marR="0">
                        <a:lnSpc>
                          <a:spcPct val="115000"/>
                        </a:lnSpc>
                        <a:spcBef>
                          <a:spcPts val="0"/>
                        </a:spcBef>
                        <a:spcAft>
                          <a:spcPts val="0"/>
                        </a:spcAft>
                      </a:pPr>
                      <a:r>
                        <a:rPr lang="en-US" sz="1100" dirty="0">
                          <a:effectLst/>
                          <a:latin typeface="Calibri"/>
                          <a:ea typeface="Calibri"/>
                          <a:cs typeface="Times New Roman"/>
                        </a:rPr>
                        <a:t>  </a:t>
                      </a:r>
                      <a:endParaRPr lang="en-US" sz="6600" dirty="0">
                        <a:solidFill>
                          <a:schemeClr val="bg1"/>
                        </a:solidFill>
                        <a:effectLst/>
                        <a:latin typeface="+mn-lt"/>
                        <a:ea typeface="Calibri"/>
                        <a:cs typeface="Times New Roman"/>
                      </a:endParaRPr>
                    </a:p>
                    <a:p>
                      <a:pPr marL="0" marR="0">
                        <a:lnSpc>
                          <a:spcPct val="115000"/>
                        </a:lnSpc>
                        <a:spcBef>
                          <a:spcPts val="0"/>
                        </a:spcBef>
                        <a:spcAft>
                          <a:spcPts val="0"/>
                        </a:spcAft>
                      </a:pPr>
                      <a:r>
                        <a:rPr lang="en-US" sz="2400" b="1" u="sng" dirty="0">
                          <a:solidFill>
                            <a:schemeClr val="bg1"/>
                          </a:solidFill>
                          <a:effectLst/>
                          <a:latin typeface="+mn-lt"/>
                          <a:ea typeface="Calibri"/>
                          <a:cs typeface="Times New Roman"/>
                        </a:rPr>
                        <a:t>Findings</a:t>
                      </a:r>
                      <a:r>
                        <a:rPr lang="en-US" sz="2400" b="1" u="sng" baseline="0" dirty="0">
                          <a:solidFill>
                            <a:schemeClr val="bg1"/>
                          </a:solidFill>
                          <a:effectLst/>
                          <a:latin typeface="+mn-lt"/>
                          <a:ea typeface="Calibri"/>
                          <a:cs typeface="Times New Roman"/>
                        </a:rPr>
                        <a:t> Letter</a:t>
                      </a:r>
                      <a:r>
                        <a:rPr lang="en-US" sz="2400" b="1" u="sng" dirty="0">
                          <a:solidFill>
                            <a:schemeClr val="bg1"/>
                          </a:solidFill>
                          <a:effectLst/>
                          <a:latin typeface="+mn-lt"/>
                          <a:ea typeface="Calibri"/>
                          <a:cs typeface="Times New Roman"/>
                        </a:rPr>
                        <a:t> </a:t>
                      </a:r>
                    </a:p>
                    <a:p>
                      <a:pPr marL="0" marR="0">
                        <a:lnSpc>
                          <a:spcPct val="115000"/>
                        </a:lnSpc>
                        <a:spcBef>
                          <a:spcPts val="0"/>
                        </a:spcBef>
                        <a:spcAft>
                          <a:spcPts val="0"/>
                        </a:spcAft>
                      </a:pPr>
                      <a:endParaRPr lang="en-US" sz="2000" dirty="0">
                        <a:solidFill>
                          <a:schemeClr val="bg1"/>
                        </a:solidFill>
                        <a:effectLst/>
                        <a:latin typeface="+mn-lt"/>
                        <a:ea typeface="Calibri"/>
                        <a:cs typeface="Times New Roman"/>
                      </a:endParaRPr>
                    </a:p>
                    <a:p>
                      <a:pPr marL="342900" marR="0" indent="-342900">
                        <a:lnSpc>
                          <a:spcPct val="115000"/>
                        </a:lnSpc>
                        <a:spcBef>
                          <a:spcPts val="0"/>
                        </a:spcBef>
                        <a:spcAft>
                          <a:spcPts val="0"/>
                        </a:spcAft>
                        <a:buFont typeface="Arial" panose="020B0604020202020204" pitchFamily="34" charset="0"/>
                        <a:buChar char="•"/>
                      </a:pPr>
                      <a:r>
                        <a:rPr lang="en-US" sz="1800" dirty="0">
                          <a:solidFill>
                            <a:schemeClr val="bg1"/>
                          </a:solidFill>
                          <a:effectLst/>
                          <a:latin typeface="+mn-lt"/>
                          <a:ea typeface="Calibri"/>
                          <a:cs typeface="Times New Roman"/>
                        </a:rPr>
                        <a:t>Identify student records reviewed</a:t>
                      </a:r>
                    </a:p>
                    <a:p>
                      <a:pPr marL="342900" marR="0" indent="-342900">
                        <a:lnSpc>
                          <a:spcPct val="115000"/>
                        </a:lnSpc>
                        <a:spcBef>
                          <a:spcPts val="0"/>
                        </a:spcBef>
                        <a:spcAft>
                          <a:spcPts val="0"/>
                        </a:spcAft>
                        <a:buFont typeface="Arial" panose="020B0604020202020204" pitchFamily="34" charset="0"/>
                        <a:buChar char="•"/>
                      </a:pPr>
                      <a:r>
                        <a:rPr lang="en-US" sz="1800" dirty="0">
                          <a:solidFill>
                            <a:schemeClr val="bg1"/>
                          </a:solidFill>
                          <a:effectLst/>
                          <a:latin typeface="+mn-lt"/>
                          <a:ea typeface="Calibri"/>
                          <a:cs typeface="Times New Roman"/>
                        </a:rPr>
                        <a:t>Detail any discrepancies/findings</a:t>
                      </a:r>
                    </a:p>
                    <a:p>
                      <a:pPr marL="342900" marR="0" indent="-342900">
                        <a:lnSpc>
                          <a:spcPct val="115000"/>
                        </a:lnSpc>
                        <a:spcBef>
                          <a:spcPts val="0"/>
                        </a:spcBef>
                        <a:spcAft>
                          <a:spcPts val="0"/>
                        </a:spcAft>
                        <a:buFont typeface="Arial" panose="020B0604020202020204" pitchFamily="34" charset="0"/>
                        <a:buChar char="•"/>
                      </a:pPr>
                      <a:r>
                        <a:rPr lang="en-US" sz="1800" dirty="0">
                          <a:solidFill>
                            <a:schemeClr val="bg1"/>
                          </a:solidFill>
                          <a:effectLst/>
                          <a:latin typeface="+mn-lt"/>
                          <a:ea typeface="Calibri"/>
                          <a:cs typeface="Times New Roman"/>
                        </a:rPr>
                        <a:t>Specify corrective actions (if any) required by the school or facility</a:t>
                      </a:r>
                    </a:p>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0000"/>
                  </a:ext>
                </a:extLst>
              </a:tr>
            </a:tbl>
          </a:graphicData>
        </a:graphic>
      </p:graphicFrame>
      <p:pic>
        <p:nvPicPr>
          <p:cNvPr id="7" name="Picture 6">
            <a:extLst>
              <a:ext uri="{FF2B5EF4-FFF2-40B4-BE49-F238E27FC236}">
                <a16:creationId xmlns:a16="http://schemas.microsoft.com/office/drawing/2014/main" id="{05CDD6F3-417C-4453-B50E-6196324A62C6}"/>
              </a:ext>
            </a:extLst>
          </p:cNvPr>
          <p:cNvPicPr>
            <a:picLocks noChangeAspect="1"/>
          </p:cNvPicPr>
          <p:nvPr/>
        </p:nvPicPr>
        <p:blipFill>
          <a:blip r:embed="rId3"/>
          <a:stretch>
            <a:fillRect/>
          </a:stretch>
        </p:blipFill>
        <p:spPr>
          <a:xfrm>
            <a:off x="5947145" y="1418961"/>
            <a:ext cx="4001719" cy="4877464"/>
          </a:xfrm>
          <a:prstGeom prst="rect">
            <a:avLst/>
          </a:prstGeom>
        </p:spPr>
      </p:pic>
    </p:spTree>
    <p:extLst>
      <p:ext uri="{BB962C8B-B14F-4D97-AF65-F5344CB8AC3E}">
        <p14:creationId xmlns:p14="http://schemas.microsoft.com/office/powerpoint/2010/main" val="11229586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6DC16-C527-4E1E-84C0-A87F013761DD}"/>
              </a:ext>
            </a:extLst>
          </p:cNvPr>
          <p:cNvSpPr>
            <a:spLocks noGrp="1"/>
          </p:cNvSpPr>
          <p:nvPr>
            <p:ph type="title"/>
          </p:nvPr>
        </p:nvSpPr>
        <p:spPr/>
        <p:txBody>
          <a:bodyPr/>
          <a:lstStyle/>
          <a:p>
            <a:endParaRPr lang="en-US" dirty="0"/>
          </a:p>
        </p:txBody>
      </p:sp>
      <p:pic>
        <p:nvPicPr>
          <p:cNvPr id="3" name="Picture Placeholder 2">
            <a:extLst>
              <a:ext uri="{FF2B5EF4-FFF2-40B4-BE49-F238E27FC236}">
                <a16:creationId xmlns:a16="http://schemas.microsoft.com/office/drawing/2014/main" id="{5A485A48-A8DB-4017-B7A9-A8FB8A5B669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15C34F31-5C5E-49F2-90CA-7AAE912CA6CD}"/>
              </a:ext>
            </a:extLst>
          </p:cNvPr>
          <p:cNvSpPr>
            <a:spLocks noGrp="1"/>
          </p:cNvSpPr>
          <p:nvPr>
            <p:ph type="body" sz="quarter" idx="11"/>
          </p:nvPr>
        </p:nvSpPr>
        <p:spPr/>
        <p:txBody>
          <a:bodyPr anchor="ctr"/>
          <a:lstStyle/>
          <a:p>
            <a:pPr marL="0" indent="0">
              <a:buNone/>
            </a:pPr>
            <a:r>
              <a:rPr lang="en-US" dirty="0"/>
              <a:t>You should be able to:</a:t>
            </a:r>
          </a:p>
          <a:p>
            <a:pPr marL="0" indent="0">
              <a:buNone/>
            </a:pPr>
            <a:endParaRPr lang="en-US" dirty="0"/>
          </a:p>
          <a:p>
            <a:pPr lvl="0"/>
            <a:r>
              <a:rPr lang="en-US" dirty="0"/>
              <a:t>Define a Compliance Survey</a:t>
            </a:r>
          </a:p>
          <a:p>
            <a:pPr lvl="0"/>
            <a:r>
              <a:rPr lang="en-US" dirty="0"/>
              <a:t>State the purpose of a Compliance Survey</a:t>
            </a:r>
          </a:p>
          <a:p>
            <a:pPr lvl="0"/>
            <a:r>
              <a:rPr lang="en-US" dirty="0"/>
              <a:t>Identify how to prepare for a Compliance Survey</a:t>
            </a:r>
          </a:p>
          <a:p>
            <a:pPr lvl="0"/>
            <a:r>
              <a:rPr lang="en-US" dirty="0"/>
              <a:t>Describe what to expect during a Compliance Survey</a:t>
            </a:r>
          </a:p>
        </p:txBody>
      </p:sp>
    </p:spTree>
    <p:extLst>
      <p:ext uri="{BB962C8B-B14F-4D97-AF65-F5344CB8AC3E}">
        <p14:creationId xmlns:p14="http://schemas.microsoft.com/office/powerpoint/2010/main" val="3248739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07074-67ED-477C-A144-1C137DD30A9D}"/>
              </a:ext>
            </a:extLst>
          </p:cNvPr>
          <p:cNvSpPr>
            <a:spLocks noGrp="1"/>
          </p:cNvSpPr>
          <p:nvPr>
            <p:ph type="title"/>
          </p:nvPr>
        </p:nvSpPr>
        <p:spPr/>
        <p:txBody>
          <a:bodyPr/>
          <a:lstStyle/>
          <a:p>
            <a:r>
              <a:rPr lang="en-US" dirty="0"/>
              <a:t>Q &amp; A</a:t>
            </a:r>
          </a:p>
        </p:txBody>
      </p:sp>
      <p:pic>
        <p:nvPicPr>
          <p:cNvPr id="8" name="Picture 7">
            <a:extLst>
              <a:ext uri="{FF2B5EF4-FFF2-40B4-BE49-F238E27FC236}">
                <a16:creationId xmlns:a16="http://schemas.microsoft.com/office/drawing/2014/main" id="{B4C4860A-3639-4A1E-A411-F8501F26C4E4}"/>
              </a:ext>
            </a:extLst>
          </p:cNvPr>
          <p:cNvPicPr>
            <a:picLocks noChangeAspect="1"/>
          </p:cNvPicPr>
          <p:nvPr/>
        </p:nvPicPr>
        <p:blipFill>
          <a:blip r:embed="rId3"/>
          <a:stretch>
            <a:fillRect/>
          </a:stretch>
        </p:blipFill>
        <p:spPr>
          <a:xfrm>
            <a:off x="2261578" y="920332"/>
            <a:ext cx="7668841" cy="5366168"/>
          </a:xfrm>
          <a:prstGeom prst="rect">
            <a:avLst/>
          </a:prstGeom>
        </p:spPr>
      </p:pic>
    </p:spTree>
    <p:extLst>
      <p:ext uri="{BB962C8B-B14F-4D97-AF65-F5344CB8AC3E}">
        <p14:creationId xmlns:p14="http://schemas.microsoft.com/office/powerpoint/2010/main" val="3354446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D4F3B-510F-4ACD-A4D0-C82436BD5966}"/>
              </a:ext>
            </a:extLst>
          </p:cNvPr>
          <p:cNvGrpSpPr/>
          <p:nvPr/>
        </p:nvGrpSpPr>
        <p:grpSpPr>
          <a:xfrm>
            <a:off x="1441702" y="941295"/>
            <a:ext cx="6915197" cy="3995752"/>
            <a:chOff x="1228727" y="1694451"/>
            <a:chExt cx="6915197" cy="2964111"/>
          </a:xfrm>
        </p:grpSpPr>
        <p:cxnSp>
          <p:nvCxnSpPr>
            <p:cNvPr id="30" name="Straight Connector 29"/>
            <p:cNvCxnSpPr/>
            <p:nvPr/>
          </p:nvCxnSpPr>
          <p:spPr>
            <a:xfrm>
              <a:off x="7425869"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87775"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44639"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634878" y="248598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9" name="Arrow: Chevron 24"/>
            <p:cNvSpPr/>
            <p:nvPr/>
          </p:nvSpPr>
          <p:spPr>
            <a:xfrm>
              <a:off x="1228727" y="1698002"/>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sp>
          <p:nvSpPr>
            <p:cNvPr id="31" name="TextBox 30"/>
            <p:cNvSpPr txBox="1"/>
            <p:nvPr/>
          </p:nvSpPr>
          <p:spPr>
            <a:xfrm>
              <a:off x="1633745" y="171962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ONE</a:t>
              </a:r>
              <a:endParaRPr lang="en-IN" sz="1575" dirty="0">
                <a:solidFill>
                  <a:schemeClr val="bg1"/>
                </a:solidFill>
                <a:latin typeface="Raleway" panose="020B0503030101060003" pitchFamily="34" charset="0"/>
              </a:endParaRPr>
            </a:p>
          </p:txBody>
        </p:sp>
        <p:sp>
          <p:nvSpPr>
            <p:cNvPr id="36" name="Freeform 5"/>
            <p:cNvSpPr>
              <a:spLocks noEditPoints="1"/>
            </p:cNvSpPr>
            <p:nvPr/>
          </p:nvSpPr>
          <p:spPr bwMode="auto">
            <a:xfrm>
              <a:off x="1807656" y="2647640"/>
              <a:ext cx="283385" cy="269050"/>
            </a:xfrm>
            <a:custGeom>
              <a:avLst/>
              <a:gdLst>
                <a:gd name="T0" fmla="*/ 193 w 275"/>
                <a:gd name="T1" fmla="*/ 242 h 258"/>
                <a:gd name="T2" fmla="*/ 68 w 275"/>
                <a:gd name="T3" fmla="*/ 159 h 258"/>
                <a:gd name="T4" fmla="*/ 68 w 275"/>
                <a:gd name="T5" fmla="*/ 180 h 258"/>
                <a:gd name="T6" fmla="*/ 57 w 275"/>
                <a:gd name="T7" fmla="*/ 207 h 258"/>
                <a:gd name="T8" fmla="*/ 63 w 275"/>
                <a:gd name="T9" fmla="*/ 225 h 258"/>
                <a:gd name="T10" fmla="*/ 50 w 275"/>
                <a:gd name="T11" fmla="*/ 218 h 258"/>
                <a:gd name="T12" fmla="*/ 31 w 275"/>
                <a:gd name="T13" fmla="*/ 185 h 258"/>
                <a:gd name="T14" fmla="*/ 14 w 275"/>
                <a:gd name="T15" fmla="*/ 137 h 258"/>
                <a:gd name="T16" fmla="*/ 7 w 275"/>
                <a:gd name="T17" fmla="*/ 113 h 258"/>
                <a:gd name="T18" fmla="*/ 15 w 275"/>
                <a:gd name="T19" fmla="*/ 101 h 258"/>
                <a:gd name="T20" fmla="*/ 18 w 275"/>
                <a:gd name="T21" fmla="*/ 108 h 258"/>
                <a:gd name="T22" fmla="*/ 29 w 275"/>
                <a:gd name="T23" fmla="*/ 108 h 258"/>
                <a:gd name="T24" fmla="*/ 42 w 275"/>
                <a:gd name="T25" fmla="*/ 120 h 258"/>
                <a:gd name="T26" fmla="*/ 50 w 275"/>
                <a:gd name="T27" fmla="*/ 132 h 258"/>
                <a:gd name="T28" fmla="*/ 67 w 275"/>
                <a:gd name="T29" fmla="*/ 144 h 258"/>
                <a:gd name="T30" fmla="*/ 75 w 275"/>
                <a:gd name="T31" fmla="*/ 30 h 258"/>
                <a:gd name="T32" fmla="*/ 72 w 275"/>
                <a:gd name="T33" fmla="*/ 39 h 258"/>
                <a:gd name="T34" fmla="*/ 68 w 275"/>
                <a:gd name="T35" fmla="*/ 38 h 258"/>
                <a:gd name="T36" fmla="*/ 59 w 275"/>
                <a:gd name="T37" fmla="*/ 42 h 258"/>
                <a:gd name="T38" fmla="*/ 55 w 275"/>
                <a:gd name="T39" fmla="*/ 46 h 258"/>
                <a:gd name="T40" fmla="*/ 46 w 275"/>
                <a:gd name="T41" fmla="*/ 52 h 258"/>
                <a:gd name="T42" fmla="*/ 32 w 275"/>
                <a:gd name="T43" fmla="*/ 63 h 258"/>
                <a:gd name="T44" fmla="*/ 24 w 275"/>
                <a:gd name="T45" fmla="*/ 77 h 258"/>
                <a:gd name="T46" fmla="*/ 23 w 275"/>
                <a:gd name="T47" fmla="*/ 86 h 258"/>
                <a:gd name="T48" fmla="*/ 31 w 275"/>
                <a:gd name="T49" fmla="*/ 92 h 258"/>
                <a:gd name="T50" fmla="*/ 24 w 275"/>
                <a:gd name="T51" fmla="*/ 93 h 258"/>
                <a:gd name="T52" fmla="*/ 20 w 275"/>
                <a:gd name="T53" fmla="*/ 86 h 258"/>
                <a:gd name="T54" fmla="*/ 18 w 275"/>
                <a:gd name="T55" fmla="*/ 77 h 258"/>
                <a:gd name="T56" fmla="*/ 130 w 275"/>
                <a:gd name="T57" fmla="*/ 252 h 258"/>
                <a:gd name="T58" fmla="*/ 96 w 275"/>
                <a:gd name="T59" fmla="*/ 234 h 258"/>
                <a:gd name="T60" fmla="*/ 115 w 275"/>
                <a:gd name="T61" fmla="*/ 235 h 258"/>
                <a:gd name="T62" fmla="*/ 132 w 275"/>
                <a:gd name="T63" fmla="*/ 237 h 258"/>
                <a:gd name="T64" fmla="*/ 143 w 275"/>
                <a:gd name="T65" fmla="*/ 241 h 258"/>
                <a:gd name="T66" fmla="*/ 157 w 275"/>
                <a:gd name="T67" fmla="*/ 242 h 258"/>
                <a:gd name="T68" fmla="*/ 181 w 275"/>
                <a:gd name="T69" fmla="*/ 241 h 258"/>
                <a:gd name="T70" fmla="*/ 235 w 275"/>
                <a:gd name="T71" fmla="*/ 75 h 258"/>
                <a:gd name="T72" fmla="*/ 236 w 275"/>
                <a:gd name="T73" fmla="*/ 94 h 258"/>
                <a:gd name="T74" fmla="*/ 216 w 275"/>
                <a:gd name="T75" fmla="*/ 87 h 258"/>
                <a:gd name="T76" fmla="*/ 212 w 275"/>
                <a:gd name="T77" fmla="*/ 90 h 258"/>
                <a:gd name="T78" fmla="*/ 225 w 275"/>
                <a:gd name="T79" fmla="*/ 107 h 258"/>
                <a:gd name="T80" fmla="*/ 231 w 275"/>
                <a:gd name="T81" fmla="*/ 119 h 258"/>
                <a:gd name="T82" fmla="*/ 222 w 275"/>
                <a:gd name="T83" fmla="*/ 148 h 258"/>
                <a:gd name="T84" fmla="*/ 213 w 275"/>
                <a:gd name="T85" fmla="*/ 174 h 258"/>
                <a:gd name="T86" fmla="*/ 198 w 275"/>
                <a:gd name="T87" fmla="*/ 195 h 258"/>
                <a:gd name="T88" fmla="*/ 176 w 275"/>
                <a:gd name="T89" fmla="*/ 190 h 258"/>
                <a:gd name="T90" fmla="*/ 170 w 275"/>
                <a:gd name="T91" fmla="*/ 169 h 258"/>
                <a:gd name="T92" fmla="*/ 170 w 275"/>
                <a:gd name="T93" fmla="*/ 146 h 258"/>
                <a:gd name="T94" fmla="*/ 161 w 275"/>
                <a:gd name="T95" fmla="*/ 122 h 258"/>
                <a:gd name="T96" fmla="*/ 135 w 275"/>
                <a:gd name="T97" fmla="*/ 122 h 258"/>
                <a:gd name="T98" fmla="*/ 113 w 275"/>
                <a:gd name="T99" fmla="*/ 108 h 258"/>
                <a:gd name="T100" fmla="*/ 111 w 275"/>
                <a:gd name="T101" fmla="*/ 81 h 258"/>
                <a:gd name="T102" fmla="*/ 138 w 275"/>
                <a:gd name="T103" fmla="*/ 59 h 258"/>
                <a:gd name="T104" fmla="*/ 157 w 275"/>
                <a:gd name="T105" fmla="*/ 57 h 258"/>
                <a:gd name="T106" fmla="*/ 174 w 275"/>
                <a:gd name="T107" fmla="*/ 68 h 258"/>
                <a:gd name="T108" fmla="*/ 199 w 275"/>
                <a:gd name="T109" fmla="*/ 64 h 258"/>
                <a:gd name="T110" fmla="*/ 189 w 275"/>
                <a:gd name="T111" fmla="*/ 55 h 258"/>
                <a:gd name="T112" fmla="*/ 195 w 275"/>
                <a:gd name="T113" fmla="*/ 43 h 258"/>
                <a:gd name="T114" fmla="*/ 174 w 275"/>
                <a:gd name="T115" fmla="*/ 52 h 258"/>
                <a:gd name="T116" fmla="*/ 144 w 275"/>
                <a:gd name="T117" fmla="*/ 50 h 258"/>
                <a:gd name="T118" fmla="*/ 145 w 275"/>
                <a:gd name="T119" fmla="*/ 41 h 258"/>
                <a:gd name="T120" fmla="*/ 116 w 275"/>
                <a:gd name="T121" fmla="*/ 27 h 258"/>
                <a:gd name="T122" fmla="*/ 139 w 275"/>
                <a:gd name="T123" fmla="*/ 13 h 258"/>
                <a:gd name="T124" fmla="*/ 248 w 275"/>
                <a:gd name="T125" fmla="*/ 8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58">
                  <a:moveTo>
                    <a:pt x="228" y="43"/>
                  </a:moveTo>
                  <a:cubicBezTo>
                    <a:pt x="204" y="17"/>
                    <a:pt x="169" y="0"/>
                    <a:pt x="130" y="0"/>
                  </a:cubicBezTo>
                  <a:cubicBezTo>
                    <a:pt x="58" y="0"/>
                    <a:pt x="0" y="58"/>
                    <a:pt x="0" y="129"/>
                  </a:cubicBezTo>
                  <a:cubicBezTo>
                    <a:pt x="0" y="200"/>
                    <a:pt x="58" y="258"/>
                    <a:pt x="130" y="258"/>
                  </a:cubicBezTo>
                  <a:cubicBezTo>
                    <a:pt x="153" y="258"/>
                    <a:pt x="174" y="252"/>
                    <a:pt x="193" y="242"/>
                  </a:cubicBezTo>
                  <a:cubicBezTo>
                    <a:pt x="212" y="233"/>
                    <a:pt x="231" y="218"/>
                    <a:pt x="247" y="191"/>
                  </a:cubicBezTo>
                  <a:cubicBezTo>
                    <a:pt x="275" y="142"/>
                    <a:pt x="268" y="83"/>
                    <a:pt x="228" y="43"/>
                  </a:cubicBezTo>
                  <a:close/>
                  <a:moveTo>
                    <a:pt x="74" y="149"/>
                  </a:moveTo>
                  <a:cubicBezTo>
                    <a:pt x="73" y="151"/>
                    <a:pt x="73" y="153"/>
                    <a:pt x="72" y="154"/>
                  </a:cubicBezTo>
                  <a:cubicBezTo>
                    <a:pt x="71" y="155"/>
                    <a:pt x="69" y="158"/>
                    <a:pt x="68" y="159"/>
                  </a:cubicBezTo>
                  <a:cubicBezTo>
                    <a:pt x="67" y="160"/>
                    <a:pt x="67" y="162"/>
                    <a:pt x="67" y="163"/>
                  </a:cubicBezTo>
                  <a:cubicBezTo>
                    <a:pt x="68" y="165"/>
                    <a:pt x="69" y="167"/>
                    <a:pt x="69" y="168"/>
                  </a:cubicBezTo>
                  <a:cubicBezTo>
                    <a:pt x="69" y="169"/>
                    <a:pt x="70" y="172"/>
                    <a:pt x="69" y="173"/>
                  </a:cubicBezTo>
                  <a:cubicBezTo>
                    <a:pt x="68" y="174"/>
                    <a:pt x="67" y="176"/>
                    <a:pt x="67" y="176"/>
                  </a:cubicBezTo>
                  <a:cubicBezTo>
                    <a:pt x="67" y="176"/>
                    <a:pt x="69" y="178"/>
                    <a:pt x="68" y="180"/>
                  </a:cubicBezTo>
                  <a:cubicBezTo>
                    <a:pt x="66" y="181"/>
                    <a:pt x="64" y="183"/>
                    <a:pt x="63" y="183"/>
                  </a:cubicBezTo>
                  <a:cubicBezTo>
                    <a:pt x="61" y="184"/>
                    <a:pt x="59" y="186"/>
                    <a:pt x="59" y="186"/>
                  </a:cubicBezTo>
                  <a:cubicBezTo>
                    <a:pt x="59" y="186"/>
                    <a:pt x="59" y="191"/>
                    <a:pt x="59" y="192"/>
                  </a:cubicBezTo>
                  <a:cubicBezTo>
                    <a:pt x="59" y="193"/>
                    <a:pt x="54" y="201"/>
                    <a:pt x="56" y="202"/>
                  </a:cubicBezTo>
                  <a:cubicBezTo>
                    <a:pt x="57" y="204"/>
                    <a:pt x="58" y="206"/>
                    <a:pt x="57" y="207"/>
                  </a:cubicBezTo>
                  <a:cubicBezTo>
                    <a:pt x="57" y="209"/>
                    <a:pt x="56" y="208"/>
                    <a:pt x="56" y="209"/>
                  </a:cubicBezTo>
                  <a:cubicBezTo>
                    <a:pt x="55" y="210"/>
                    <a:pt x="52" y="210"/>
                    <a:pt x="54" y="212"/>
                  </a:cubicBezTo>
                  <a:cubicBezTo>
                    <a:pt x="56" y="215"/>
                    <a:pt x="57" y="216"/>
                    <a:pt x="58" y="217"/>
                  </a:cubicBezTo>
                  <a:cubicBezTo>
                    <a:pt x="59" y="219"/>
                    <a:pt x="58" y="219"/>
                    <a:pt x="60" y="221"/>
                  </a:cubicBezTo>
                  <a:cubicBezTo>
                    <a:pt x="61" y="223"/>
                    <a:pt x="61" y="224"/>
                    <a:pt x="63" y="225"/>
                  </a:cubicBezTo>
                  <a:cubicBezTo>
                    <a:pt x="64" y="227"/>
                    <a:pt x="66" y="227"/>
                    <a:pt x="66" y="229"/>
                  </a:cubicBezTo>
                  <a:cubicBezTo>
                    <a:pt x="66" y="230"/>
                    <a:pt x="69" y="233"/>
                    <a:pt x="65" y="231"/>
                  </a:cubicBezTo>
                  <a:cubicBezTo>
                    <a:pt x="62" y="229"/>
                    <a:pt x="65" y="231"/>
                    <a:pt x="60" y="227"/>
                  </a:cubicBezTo>
                  <a:cubicBezTo>
                    <a:pt x="56" y="223"/>
                    <a:pt x="54" y="225"/>
                    <a:pt x="52" y="222"/>
                  </a:cubicBezTo>
                  <a:cubicBezTo>
                    <a:pt x="50" y="220"/>
                    <a:pt x="53" y="228"/>
                    <a:pt x="50" y="218"/>
                  </a:cubicBezTo>
                  <a:cubicBezTo>
                    <a:pt x="46" y="209"/>
                    <a:pt x="45" y="210"/>
                    <a:pt x="44" y="208"/>
                  </a:cubicBezTo>
                  <a:cubicBezTo>
                    <a:pt x="43" y="205"/>
                    <a:pt x="44" y="208"/>
                    <a:pt x="41" y="203"/>
                  </a:cubicBezTo>
                  <a:cubicBezTo>
                    <a:pt x="38" y="198"/>
                    <a:pt x="41" y="201"/>
                    <a:pt x="38" y="198"/>
                  </a:cubicBezTo>
                  <a:cubicBezTo>
                    <a:pt x="36" y="195"/>
                    <a:pt x="36" y="199"/>
                    <a:pt x="34" y="193"/>
                  </a:cubicBezTo>
                  <a:cubicBezTo>
                    <a:pt x="33" y="188"/>
                    <a:pt x="33" y="191"/>
                    <a:pt x="31" y="185"/>
                  </a:cubicBezTo>
                  <a:cubicBezTo>
                    <a:pt x="30" y="178"/>
                    <a:pt x="33" y="178"/>
                    <a:pt x="29" y="175"/>
                  </a:cubicBezTo>
                  <a:cubicBezTo>
                    <a:pt x="25" y="172"/>
                    <a:pt x="26" y="173"/>
                    <a:pt x="24" y="171"/>
                  </a:cubicBezTo>
                  <a:cubicBezTo>
                    <a:pt x="23" y="169"/>
                    <a:pt x="25" y="171"/>
                    <a:pt x="22" y="166"/>
                  </a:cubicBezTo>
                  <a:cubicBezTo>
                    <a:pt x="18" y="160"/>
                    <a:pt x="14" y="158"/>
                    <a:pt x="14" y="148"/>
                  </a:cubicBezTo>
                  <a:cubicBezTo>
                    <a:pt x="14" y="139"/>
                    <a:pt x="14" y="137"/>
                    <a:pt x="14" y="137"/>
                  </a:cubicBezTo>
                  <a:cubicBezTo>
                    <a:pt x="14" y="137"/>
                    <a:pt x="10" y="134"/>
                    <a:pt x="11" y="128"/>
                  </a:cubicBezTo>
                  <a:cubicBezTo>
                    <a:pt x="13" y="122"/>
                    <a:pt x="13" y="124"/>
                    <a:pt x="13" y="122"/>
                  </a:cubicBezTo>
                  <a:cubicBezTo>
                    <a:pt x="12" y="121"/>
                    <a:pt x="12" y="121"/>
                    <a:pt x="10" y="119"/>
                  </a:cubicBezTo>
                  <a:cubicBezTo>
                    <a:pt x="8" y="117"/>
                    <a:pt x="8" y="117"/>
                    <a:pt x="8" y="116"/>
                  </a:cubicBezTo>
                  <a:cubicBezTo>
                    <a:pt x="8" y="115"/>
                    <a:pt x="7" y="114"/>
                    <a:pt x="7" y="113"/>
                  </a:cubicBezTo>
                  <a:cubicBezTo>
                    <a:pt x="8" y="104"/>
                    <a:pt x="10" y="96"/>
                    <a:pt x="13" y="89"/>
                  </a:cubicBezTo>
                  <a:cubicBezTo>
                    <a:pt x="13" y="89"/>
                    <a:pt x="14" y="89"/>
                    <a:pt x="14" y="89"/>
                  </a:cubicBezTo>
                  <a:cubicBezTo>
                    <a:pt x="14" y="90"/>
                    <a:pt x="15" y="91"/>
                    <a:pt x="14" y="92"/>
                  </a:cubicBezTo>
                  <a:cubicBezTo>
                    <a:pt x="14" y="93"/>
                    <a:pt x="14" y="93"/>
                    <a:pt x="14" y="96"/>
                  </a:cubicBezTo>
                  <a:cubicBezTo>
                    <a:pt x="14" y="99"/>
                    <a:pt x="15" y="100"/>
                    <a:pt x="15" y="101"/>
                  </a:cubicBezTo>
                  <a:cubicBezTo>
                    <a:pt x="14" y="102"/>
                    <a:pt x="14" y="104"/>
                    <a:pt x="13" y="105"/>
                  </a:cubicBezTo>
                  <a:cubicBezTo>
                    <a:pt x="13" y="106"/>
                    <a:pt x="14" y="109"/>
                    <a:pt x="15" y="109"/>
                  </a:cubicBezTo>
                  <a:cubicBezTo>
                    <a:pt x="15" y="110"/>
                    <a:pt x="15" y="110"/>
                    <a:pt x="16" y="111"/>
                  </a:cubicBezTo>
                  <a:cubicBezTo>
                    <a:pt x="16" y="111"/>
                    <a:pt x="15" y="114"/>
                    <a:pt x="16" y="111"/>
                  </a:cubicBezTo>
                  <a:cubicBezTo>
                    <a:pt x="18" y="109"/>
                    <a:pt x="18" y="108"/>
                    <a:pt x="18" y="108"/>
                  </a:cubicBezTo>
                  <a:cubicBezTo>
                    <a:pt x="19" y="107"/>
                    <a:pt x="19" y="107"/>
                    <a:pt x="19" y="107"/>
                  </a:cubicBezTo>
                  <a:cubicBezTo>
                    <a:pt x="19" y="107"/>
                    <a:pt x="19" y="105"/>
                    <a:pt x="21" y="106"/>
                  </a:cubicBezTo>
                  <a:cubicBezTo>
                    <a:pt x="23" y="106"/>
                    <a:pt x="24" y="106"/>
                    <a:pt x="24" y="106"/>
                  </a:cubicBezTo>
                  <a:cubicBezTo>
                    <a:pt x="25" y="107"/>
                    <a:pt x="23" y="109"/>
                    <a:pt x="24" y="109"/>
                  </a:cubicBezTo>
                  <a:cubicBezTo>
                    <a:pt x="25" y="110"/>
                    <a:pt x="28" y="108"/>
                    <a:pt x="29" y="108"/>
                  </a:cubicBezTo>
                  <a:cubicBezTo>
                    <a:pt x="30" y="109"/>
                    <a:pt x="31" y="109"/>
                    <a:pt x="31" y="110"/>
                  </a:cubicBezTo>
                  <a:cubicBezTo>
                    <a:pt x="32" y="112"/>
                    <a:pt x="32" y="114"/>
                    <a:pt x="33" y="114"/>
                  </a:cubicBezTo>
                  <a:cubicBezTo>
                    <a:pt x="34" y="114"/>
                    <a:pt x="34" y="116"/>
                    <a:pt x="34" y="117"/>
                  </a:cubicBezTo>
                  <a:cubicBezTo>
                    <a:pt x="35" y="119"/>
                    <a:pt x="37" y="119"/>
                    <a:pt x="38" y="119"/>
                  </a:cubicBezTo>
                  <a:cubicBezTo>
                    <a:pt x="39" y="119"/>
                    <a:pt x="41" y="120"/>
                    <a:pt x="42" y="120"/>
                  </a:cubicBezTo>
                  <a:cubicBezTo>
                    <a:pt x="43" y="121"/>
                    <a:pt x="42" y="122"/>
                    <a:pt x="44" y="122"/>
                  </a:cubicBezTo>
                  <a:cubicBezTo>
                    <a:pt x="45" y="123"/>
                    <a:pt x="46" y="126"/>
                    <a:pt x="46" y="126"/>
                  </a:cubicBezTo>
                  <a:cubicBezTo>
                    <a:pt x="46" y="126"/>
                    <a:pt x="46" y="129"/>
                    <a:pt x="46" y="129"/>
                  </a:cubicBezTo>
                  <a:cubicBezTo>
                    <a:pt x="46" y="130"/>
                    <a:pt x="46" y="132"/>
                    <a:pt x="47" y="132"/>
                  </a:cubicBezTo>
                  <a:cubicBezTo>
                    <a:pt x="48" y="132"/>
                    <a:pt x="50" y="132"/>
                    <a:pt x="50" y="132"/>
                  </a:cubicBezTo>
                  <a:cubicBezTo>
                    <a:pt x="50" y="132"/>
                    <a:pt x="49" y="134"/>
                    <a:pt x="51" y="135"/>
                  </a:cubicBezTo>
                  <a:cubicBezTo>
                    <a:pt x="53" y="136"/>
                    <a:pt x="55" y="137"/>
                    <a:pt x="56" y="137"/>
                  </a:cubicBezTo>
                  <a:cubicBezTo>
                    <a:pt x="57" y="137"/>
                    <a:pt x="55" y="139"/>
                    <a:pt x="57" y="139"/>
                  </a:cubicBezTo>
                  <a:cubicBezTo>
                    <a:pt x="60" y="139"/>
                    <a:pt x="62" y="138"/>
                    <a:pt x="63" y="139"/>
                  </a:cubicBezTo>
                  <a:cubicBezTo>
                    <a:pt x="65" y="140"/>
                    <a:pt x="64" y="142"/>
                    <a:pt x="67" y="144"/>
                  </a:cubicBezTo>
                  <a:cubicBezTo>
                    <a:pt x="70" y="145"/>
                    <a:pt x="71" y="146"/>
                    <a:pt x="72" y="146"/>
                  </a:cubicBezTo>
                  <a:cubicBezTo>
                    <a:pt x="73" y="147"/>
                    <a:pt x="74" y="147"/>
                    <a:pt x="74" y="149"/>
                  </a:cubicBezTo>
                  <a:close/>
                  <a:moveTo>
                    <a:pt x="77" y="24"/>
                  </a:moveTo>
                  <a:cubicBezTo>
                    <a:pt x="77" y="25"/>
                    <a:pt x="75" y="27"/>
                    <a:pt x="75" y="28"/>
                  </a:cubicBezTo>
                  <a:cubicBezTo>
                    <a:pt x="75" y="28"/>
                    <a:pt x="75" y="30"/>
                    <a:pt x="75" y="30"/>
                  </a:cubicBezTo>
                  <a:cubicBezTo>
                    <a:pt x="74" y="32"/>
                    <a:pt x="74" y="32"/>
                    <a:pt x="74" y="32"/>
                  </a:cubicBezTo>
                  <a:cubicBezTo>
                    <a:pt x="74" y="32"/>
                    <a:pt x="73" y="32"/>
                    <a:pt x="73" y="33"/>
                  </a:cubicBezTo>
                  <a:cubicBezTo>
                    <a:pt x="73" y="33"/>
                    <a:pt x="72" y="33"/>
                    <a:pt x="72" y="34"/>
                  </a:cubicBezTo>
                  <a:cubicBezTo>
                    <a:pt x="72" y="35"/>
                    <a:pt x="72" y="37"/>
                    <a:pt x="72" y="37"/>
                  </a:cubicBezTo>
                  <a:cubicBezTo>
                    <a:pt x="72" y="39"/>
                    <a:pt x="72" y="39"/>
                    <a:pt x="72" y="39"/>
                  </a:cubicBezTo>
                  <a:cubicBezTo>
                    <a:pt x="72" y="41"/>
                    <a:pt x="72" y="41"/>
                    <a:pt x="72" y="41"/>
                  </a:cubicBezTo>
                  <a:cubicBezTo>
                    <a:pt x="70" y="42"/>
                    <a:pt x="70" y="42"/>
                    <a:pt x="70" y="42"/>
                  </a:cubicBezTo>
                  <a:cubicBezTo>
                    <a:pt x="70" y="42"/>
                    <a:pt x="67" y="42"/>
                    <a:pt x="67" y="42"/>
                  </a:cubicBezTo>
                  <a:cubicBezTo>
                    <a:pt x="66" y="41"/>
                    <a:pt x="65" y="40"/>
                    <a:pt x="65" y="40"/>
                  </a:cubicBezTo>
                  <a:cubicBezTo>
                    <a:pt x="68" y="38"/>
                    <a:pt x="68" y="38"/>
                    <a:pt x="68" y="38"/>
                  </a:cubicBezTo>
                  <a:cubicBezTo>
                    <a:pt x="68" y="38"/>
                    <a:pt x="68" y="38"/>
                    <a:pt x="67" y="37"/>
                  </a:cubicBezTo>
                  <a:cubicBezTo>
                    <a:pt x="67" y="37"/>
                    <a:pt x="67" y="35"/>
                    <a:pt x="66" y="35"/>
                  </a:cubicBezTo>
                  <a:cubicBezTo>
                    <a:pt x="64" y="36"/>
                    <a:pt x="62" y="38"/>
                    <a:pt x="62" y="38"/>
                  </a:cubicBezTo>
                  <a:cubicBezTo>
                    <a:pt x="60" y="39"/>
                    <a:pt x="60" y="39"/>
                    <a:pt x="60" y="39"/>
                  </a:cubicBezTo>
                  <a:cubicBezTo>
                    <a:pt x="60" y="39"/>
                    <a:pt x="59" y="42"/>
                    <a:pt x="59" y="42"/>
                  </a:cubicBezTo>
                  <a:cubicBezTo>
                    <a:pt x="60" y="42"/>
                    <a:pt x="61" y="42"/>
                    <a:pt x="61" y="42"/>
                  </a:cubicBezTo>
                  <a:cubicBezTo>
                    <a:pt x="61" y="42"/>
                    <a:pt x="61" y="43"/>
                    <a:pt x="61" y="44"/>
                  </a:cubicBezTo>
                  <a:cubicBezTo>
                    <a:pt x="61" y="45"/>
                    <a:pt x="60" y="46"/>
                    <a:pt x="60" y="46"/>
                  </a:cubicBezTo>
                  <a:cubicBezTo>
                    <a:pt x="60" y="46"/>
                    <a:pt x="60" y="47"/>
                    <a:pt x="59" y="47"/>
                  </a:cubicBezTo>
                  <a:cubicBezTo>
                    <a:pt x="57" y="46"/>
                    <a:pt x="56" y="46"/>
                    <a:pt x="55" y="46"/>
                  </a:cubicBezTo>
                  <a:cubicBezTo>
                    <a:pt x="54" y="45"/>
                    <a:pt x="53" y="45"/>
                    <a:pt x="52" y="45"/>
                  </a:cubicBezTo>
                  <a:cubicBezTo>
                    <a:pt x="51" y="46"/>
                    <a:pt x="51" y="46"/>
                    <a:pt x="51" y="46"/>
                  </a:cubicBezTo>
                  <a:cubicBezTo>
                    <a:pt x="51" y="47"/>
                    <a:pt x="47" y="48"/>
                    <a:pt x="47" y="48"/>
                  </a:cubicBezTo>
                  <a:cubicBezTo>
                    <a:pt x="47" y="48"/>
                    <a:pt x="46" y="49"/>
                    <a:pt x="46" y="50"/>
                  </a:cubicBezTo>
                  <a:cubicBezTo>
                    <a:pt x="46" y="50"/>
                    <a:pt x="46" y="52"/>
                    <a:pt x="46" y="52"/>
                  </a:cubicBezTo>
                  <a:cubicBezTo>
                    <a:pt x="46" y="52"/>
                    <a:pt x="44" y="53"/>
                    <a:pt x="43" y="54"/>
                  </a:cubicBezTo>
                  <a:cubicBezTo>
                    <a:pt x="41" y="54"/>
                    <a:pt x="40" y="55"/>
                    <a:pt x="40" y="55"/>
                  </a:cubicBezTo>
                  <a:cubicBezTo>
                    <a:pt x="39" y="57"/>
                    <a:pt x="39" y="57"/>
                    <a:pt x="39" y="57"/>
                  </a:cubicBezTo>
                  <a:cubicBezTo>
                    <a:pt x="39" y="57"/>
                    <a:pt x="38" y="58"/>
                    <a:pt x="37" y="59"/>
                  </a:cubicBezTo>
                  <a:cubicBezTo>
                    <a:pt x="36" y="61"/>
                    <a:pt x="32" y="63"/>
                    <a:pt x="32" y="63"/>
                  </a:cubicBezTo>
                  <a:cubicBezTo>
                    <a:pt x="31" y="63"/>
                    <a:pt x="30" y="65"/>
                    <a:pt x="30" y="66"/>
                  </a:cubicBezTo>
                  <a:cubicBezTo>
                    <a:pt x="29" y="67"/>
                    <a:pt x="30" y="69"/>
                    <a:pt x="29" y="69"/>
                  </a:cubicBezTo>
                  <a:cubicBezTo>
                    <a:pt x="29" y="70"/>
                    <a:pt x="28" y="72"/>
                    <a:pt x="28" y="73"/>
                  </a:cubicBezTo>
                  <a:cubicBezTo>
                    <a:pt x="28" y="74"/>
                    <a:pt x="27" y="75"/>
                    <a:pt x="26" y="76"/>
                  </a:cubicBezTo>
                  <a:cubicBezTo>
                    <a:pt x="26" y="76"/>
                    <a:pt x="25" y="77"/>
                    <a:pt x="24" y="77"/>
                  </a:cubicBezTo>
                  <a:cubicBezTo>
                    <a:pt x="24" y="78"/>
                    <a:pt x="21" y="78"/>
                    <a:pt x="20" y="79"/>
                  </a:cubicBezTo>
                  <a:cubicBezTo>
                    <a:pt x="20" y="80"/>
                    <a:pt x="19" y="81"/>
                    <a:pt x="19" y="82"/>
                  </a:cubicBezTo>
                  <a:cubicBezTo>
                    <a:pt x="19" y="82"/>
                    <a:pt x="20" y="83"/>
                    <a:pt x="21" y="83"/>
                  </a:cubicBezTo>
                  <a:cubicBezTo>
                    <a:pt x="21" y="83"/>
                    <a:pt x="23" y="83"/>
                    <a:pt x="23" y="83"/>
                  </a:cubicBezTo>
                  <a:cubicBezTo>
                    <a:pt x="23" y="83"/>
                    <a:pt x="23" y="86"/>
                    <a:pt x="23" y="86"/>
                  </a:cubicBezTo>
                  <a:cubicBezTo>
                    <a:pt x="23" y="87"/>
                    <a:pt x="22" y="89"/>
                    <a:pt x="23" y="89"/>
                  </a:cubicBezTo>
                  <a:cubicBezTo>
                    <a:pt x="24" y="89"/>
                    <a:pt x="25" y="89"/>
                    <a:pt x="25" y="89"/>
                  </a:cubicBezTo>
                  <a:cubicBezTo>
                    <a:pt x="27" y="90"/>
                    <a:pt x="27" y="90"/>
                    <a:pt x="27" y="90"/>
                  </a:cubicBezTo>
                  <a:cubicBezTo>
                    <a:pt x="30" y="91"/>
                    <a:pt x="30" y="91"/>
                    <a:pt x="30" y="91"/>
                  </a:cubicBezTo>
                  <a:cubicBezTo>
                    <a:pt x="31" y="92"/>
                    <a:pt x="31" y="92"/>
                    <a:pt x="31" y="92"/>
                  </a:cubicBezTo>
                  <a:cubicBezTo>
                    <a:pt x="31" y="92"/>
                    <a:pt x="30" y="93"/>
                    <a:pt x="30" y="94"/>
                  </a:cubicBezTo>
                  <a:cubicBezTo>
                    <a:pt x="30" y="94"/>
                    <a:pt x="29" y="95"/>
                    <a:pt x="29" y="95"/>
                  </a:cubicBezTo>
                  <a:cubicBezTo>
                    <a:pt x="28" y="95"/>
                    <a:pt x="28" y="95"/>
                    <a:pt x="28" y="94"/>
                  </a:cubicBezTo>
                  <a:cubicBezTo>
                    <a:pt x="28" y="93"/>
                    <a:pt x="28" y="92"/>
                    <a:pt x="27" y="92"/>
                  </a:cubicBezTo>
                  <a:cubicBezTo>
                    <a:pt x="26" y="92"/>
                    <a:pt x="25" y="93"/>
                    <a:pt x="24" y="93"/>
                  </a:cubicBezTo>
                  <a:cubicBezTo>
                    <a:pt x="24" y="92"/>
                    <a:pt x="23" y="92"/>
                    <a:pt x="22" y="92"/>
                  </a:cubicBezTo>
                  <a:cubicBezTo>
                    <a:pt x="21" y="91"/>
                    <a:pt x="21" y="92"/>
                    <a:pt x="21" y="91"/>
                  </a:cubicBezTo>
                  <a:cubicBezTo>
                    <a:pt x="22" y="90"/>
                    <a:pt x="22" y="89"/>
                    <a:pt x="22" y="88"/>
                  </a:cubicBezTo>
                  <a:cubicBezTo>
                    <a:pt x="22" y="88"/>
                    <a:pt x="21" y="86"/>
                    <a:pt x="20" y="86"/>
                  </a:cubicBezTo>
                  <a:cubicBezTo>
                    <a:pt x="20" y="86"/>
                    <a:pt x="20" y="88"/>
                    <a:pt x="20" y="86"/>
                  </a:cubicBezTo>
                  <a:cubicBezTo>
                    <a:pt x="19" y="85"/>
                    <a:pt x="18" y="85"/>
                    <a:pt x="18" y="85"/>
                  </a:cubicBezTo>
                  <a:cubicBezTo>
                    <a:pt x="17" y="85"/>
                    <a:pt x="17" y="85"/>
                    <a:pt x="17" y="84"/>
                  </a:cubicBezTo>
                  <a:cubicBezTo>
                    <a:pt x="17" y="84"/>
                    <a:pt x="17" y="82"/>
                    <a:pt x="17" y="82"/>
                  </a:cubicBezTo>
                  <a:cubicBezTo>
                    <a:pt x="17" y="81"/>
                    <a:pt x="17" y="80"/>
                    <a:pt x="17" y="79"/>
                  </a:cubicBezTo>
                  <a:cubicBezTo>
                    <a:pt x="17" y="79"/>
                    <a:pt x="18" y="78"/>
                    <a:pt x="18" y="77"/>
                  </a:cubicBezTo>
                  <a:cubicBezTo>
                    <a:pt x="28" y="56"/>
                    <a:pt x="44" y="38"/>
                    <a:pt x="63" y="25"/>
                  </a:cubicBezTo>
                  <a:cubicBezTo>
                    <a:pt x="67" y="23"/>
                    <a:pt x="72" y="21"/>
                    <a:pt x="75" y="21"/>
                  </a:cubicBezTo>
                  <a:cubicBezTo>
                    <a:pt x="78" y="23"/>
                    <a:pt x="78" y="23"/>
                    <a:pt x="78" y="23"/>
                  </a:cubicBezTo>
                  <a:cubicBezTo>
                    <a:pt x="78" y="23"/>
                    <a:pt x="78" y="24"/>
                    <a:pt x="77" y="24"/>
                  </a:cubicBezTo>
                  <a:close/>
                  <a:moveTo>
                    <a:pt x="130" y="252"/>
                  </a:moveTo>
                  <a:cubicBezTo>
                    <a:pt x="115" y="252"/>
                    <a:pt x="101" y="250"/>
                    <a:pt x="88" y="245"/>
                  </a:cubicBezTo>
                  <a:cubicBezTo>
                    <a:pt x="88" y="244"/>
                    <a:pt x="87" y="244"/>
                    <a:pt x="87" y="244"/>
                  </a:cubicBezTo>
                  <a:cubicBezTo>
                    <a:pt x="87" y="244"/>
                    <a:pt x="86" y="238"/>
                    <a:pt x="88" y="238"/>
                  </a:cubicBezTo>
                  <a:cubicBezTo>
                    <a:pt x="89" y="238"/>
                    <a:pt x="91" y="239"/>
                    <a:pt x="92" y="238"/>
                  </a:cubicBezTo>
                  <a:cubicBezTo>
                    <a:pt x="94" y="236"/>
                    <a:pt x="96" y="234"/>
                    <a:pt x="96" y="234"/>
                  </a:cubicBezTo>
                  <a:cubicBezTo>
                    <a:pt x="97" y="237"/>
                    <a:pt x="97" y="237"/>
                    <a:pt x="97" y="237"/>
                  </a:cubicBezTo>
                  <a:cubicBezTo>
                    <a:pt x="97" y="237"/>
                    <a:pt x="95" y="237"/>
                    <a:pt x="100" y="236"/>
                  </a:cubicBezTo>
                  <a:cubicBezTo>
                    <a:pt x="106" y="235"/>
                    <a:pt x="106" y="236"/>
                    <a:pt x="108" y="235"/>
                  </a:cubicBezTo>
                  <a:cubicBezTo>
                    <a:pt x="110" y="234"/>
                    <a:pt x="113" y="230"/>
                    <a:pt x="114" y="232"/>
                  </a:cubicBezTo>
                  <a:cubicBezTo>
                    <a:pt x="115" y="235"/>
                    <a:pt x="112" y="234"/>
                    <a:pt x="115" y="235"/>
                  </a:cubicBezTo>
                  <a:cubicBezTo>
                    <a:pt x="118" y="236"/>
                    <a:pt x="123" y="234"/>
                    <a:pt x="123" y="234"/>
                  </a:cubicBezTo>
                  <a:cubicBezTo>
                    <a:pt x="123" y="234"/>
                    <a:pt x="132" y="235"/>
                    <a:pt x="132" y="234"/>
                  </a:cubicBezTo>
                  <a:cubicBezTo>
                    <a:pt x="133" y="233"/>
                    <a:pt x="133" y="232"/>
                    <a:pt x="135" y="232"/>
                  </a:cubicBezTo>
                  <a:cubicBezTo>
                    <a:pt x="136" y="232"/>
                    <a:pt x="137" y="235"/>
                    <a:pt x="137" y="235"/>
                  </a:cubicBezTo>
                  <a:cubicBezTo>
                    <a:pt x="132" y="237"/>
                    <a:pt x="132" y="237"/>
                    <a:pt x="132" y="237"/>
                  </a:cubicBezTo>
                  <a:cubicBezTo>
                    <a:pt x="128" y="241"/>
                    <a:pt x="128" y="241"/>
                    <a:pt x="128" y="241"/>
                  </a:cubicBezTo>
                  <a:cubicBezTo>
                    <a:pt x="128" y="241"/>
                    <a:pt x="126" y="241"/>
                    <a:pt x="128" y="242"/>
                  </a:cubicBezTo>
                  <a:cubicBezTo>
                    <a:pt x="129" y="243"/>
                    <a:pt x="130" y="243"/>
                    <a:pt x="132" y="243"/>
                  </a:cubicBezTo>
                  <a:cubicBezTo>
                    <a:pt x="135" y="243"/>
                    <a:pt x="140" y="247"/>
                    <a:pt x="141" y="245"/>
                  </a:cubicBezTo>
                  <a:cubicBezTo>
                    <a:pt x="142" y="242"/>
                    <a:pt x="142" y="242"/>
                    <a:pt x="143" y="241"/>
                  </a:cubicBezTo>
                  <a:cubicBezTo>
                    <a:pt x="144" y="239"/>
                    <a:pt x="144" y="237"/>
                    <a:pt x="146" y="237"/>
                  </a:cubicBezTo>
                  <a:cubicBezTo>
                    <a:pt x="148" y="237"/>
                    <a:pt x="150" y="238"/>
                    <a:pt x="150" y="238"/>
                  </a:cubicBezTo>
                  <a:cubicBezTo>
                    <a:pt x="148" y="242"/>
                    <a:pt x="148" y="242"/>
                    <a:pt x="148" y="242"/>
                  </a:cubicBezTo>
                  <a:cubicBezTo>
                    <a:pt x="148" y="242"/>
                    <a:pt x="152" y="241"/>
                    <a:pt x="153" y="241"/>
                  </a:cubicBezTo>
                  <a:cubicBezTo>
                    <a:pt x="155" y="241"/>
                    <a:pt x="155" y="244"/>
                    <a:pt x="157" y="242"/>
                  </a:cubicBezTo>
                  <a:cubicBezTo>
                    <a:pt x="159" y="240"/>
                    <a:pt x="160" y="240"/>
                    <a:pt x="162" y="239"/>
                  </a:cubicBezTo>
                  <a:cubicBezTo>
                    <a:pt x="164" y="239"/>
                    <a:pt x="167" y="238"/>
                    <a:pt x="168" y="238"/>
                  </a:cubicBezTo>
                  <a:cubicBezTo>
                    <a:pt x="169" y="239"/>
                    <a:pt x="170" y="239"/>
                    <a:pt x="171" y="239"/>
                  </a:cubicBezTo>
                  <a:cubicBezTo>
                    <a:pt x="172" y="239"/>
                    <a:pt x="177" y="242"/>
                    <a:pt x="178" y="242"/>
                  </a:cubicBezTo>
                  <a:cubicBezTo>
                    <a:pt x="178" y="241"/>
                    <a:pt x="180" y="241"/>
                    <a:pt x="181" y="241"/>
                  </a:cubicBezTo>
                  <a:cubicBezTo>
                    <a:pt x="166" y="248"/>
                    <a:pt x="148" y="252"/>
                    <a:pt x="130" y="252"/>
                  </a:cubicBezTo>
                  <a:close/>
                  <a:moveTo>
                    <a:pt x="246" y="86"/>
                  </a:moveTo>
                  <a:cubicBezTo>
                    <a:pt x="244" y="84"/>
                    <a:pt x="244" y="84"/>
                    <a:pt x="243" y="83"/>
                  </a:cubicBezTo>
                  <a:cubicBezTo>
                    <a:pt x="242" y="82"/>
                    <a:pt x="241" y="78"/>
                    <a:pt x="240" y="77"/>
                  </a:cubicBezTo>
                  <a:cubicBezTo>
                    <a:pt x="239" y="76"/>
                    <a:pt x="236" y="76"/>
                    <a:pt x="235" y="75"/>
                  </a:cubicBezTo>
                  <a:cubicBezTo>
                    <a:pt x="234" y="75"/>
                    <a:pt x="234" y="74"/>
                    <a:pt x="234" y="75"/>
                  </a:cubicBezTo>
                  <a:cubicBezTo>
                    <a:pt x="233" y="76"/>
                    <a:pt x="235" y="79"/>
                    <a:pt x="235" y="79"/>
                  </a:cubicBezTo>
                  <a:cubicBezTo>
                    <a:pt x="235" y="84"/>
                    <a:pt x="235" y="84"/>
                    <a:pt x="235" y="84"/>
                  </a:cubicBezTo>
                  <a:cubicBezTo>
                    <a:pt x="235" y="84"/>
                    <a:pt x="237" y="88"/>
                    <a:pt x="237" y="89"/>
                  </a:cubicBezTo>
                  <a:cubicBezTo>
                    <a:pt x="237" y="90"/>
                    <a:pt x="236" y="94"/>
                    <a:pt x="236" y="94"/>
                  </a:cubicBezTo>
                  <a:cubicBezTo>
                    <a:pt x="236" y="94"/>
                    <a:pt x="235" y="97"/>
                    <a:pt x="234" y="98"/>
                  </a:cubicBezTo>
                  <a:cubicBezTo>
                    <a:pt x="233" y="98"/>
                    <a:pt x="226" y="100"/>
                    <a:pt x="226" y="100"/>
                  </a:cubicBezTo>
                  <a:cubicBezTo>
                    <a:pt x="226" y="100"/>
                    <a:pt x="224" y="97"/>
                    <a:pt x="223" y="95"/>
                  </a:cubicBezTo>
                  <a:cubicBezTo>
                    <a:pt x="221" y="93"/>
                    <a:pt x="218" y="92"/>
                    <a:pt x="217" y="92"/>
                  </a:cubicBezTo>
                  <a:cubicBezTo>
                    <a:pt x="216" y="91"/>
                    <a:pt x="218" y="89"/>
                    <a:pt x="216" y="87"/>
                  </a:cubicBezTo>
                  <a:cubicBezTo>
                    <a:pt x="214" y="84"/>
                    <a:pt x="216" y="85"/>
                    <a:pt x="214" y="83"/>
                  </a:cubicBezTo>
                  <a:cubicBezTo>
                    <a:pt x="211" y="81"/>
                    <a:pt x="211" y="81"/>
                    <a:pt x="211" y="81"/>
                  </a:cubicBezTo>
                  <a:cubicBezTo>
                    <a:pt x="211" y="81"/>
                    <a:pt x="206" y="79"/>
                    <a:pt x="208" y="82"/>
                  </a:cubicBezTo>
                  <a:cubicBezTo>
                    <a:pt x="209" y="85"/>
                    <a:pt x="207" y="88"/>
                    <a:pt x="209" y="88"/>
                  </a:cubicBezTo>
                  <a:cubicBezTo>
                    <a:pt x="210" y="89"/>
                    <a:pt x="211" y="87"/>
                    <a:pt x="212" y="90"/>
                  </a:cubicBezTo>
                  <a:cubicBezTo>
                    <a:pt x="214" y="93"/>
                    <a:pt x="214" y="94"/>
                    <a:pt x="215" y="95"/>
                  </a:cubicBezTo>
                  <a:cubicBezTo>
                    <a:pt x="216" y="96"/>
                    <a:pt x="216" y="100"/>
                    <a:pt x="217" y="100"/>
                  </a:cubicBezTo>
                  <a:cubicBezTo>
                    <a:pt x="218" y="100"/>
                    <a:pt x="222" y="100"/>
                    <a:pt x="221" y="101"/>
                  </a:cubicBezTo>
                  <a:cubicBezTo>
                    <a:pt x="221" y="103"/>
                    <a:pt x="219" y="105"/>
                    <a:pt x="221" y="106"/>
                  </a:cubicBezTo>
                  <a:cubicBezTo>
                    <a:pt x="224" y="106"/>
                    <a:pt x="224" y="107"/>
                    <a:pt x="225" y="107"/>
                  </a:cubicBezTo>
                  <a:cubicBezTo>
                    <a:pt x="226" y="106"/>
                    <a:pt x="226" y="107"/>
                    <a:pt x="228" y="106"/>
                  </a:cubicBezTo>
                  <a:cubicBezTo>
                    <a:pt x="230" y="105"/>
                    <a:pt x="232" y="105"/>
                    <a:pt x="232" y="105"/>
                  </a:cubicBezTo>
                  <a:cubicBezTo>
                    <a:pt x="232" y="105"/>
                    <a:pt x="235" y="107"/>
                    <a:pt x="235" y="108"/>
                  </a:cubicBezTo>
                  <a:cubicBezTo>
                    <a:pt x="235" y="109"/>
                    <a:pt x="234" y="114"/>
                    <a:pt x="234" y="114"/>
                  </a:cubicBezTo>
                  <a:cubicBezTo>
                    <a:pt x="231" y="119"/>
                    <a:pt x="231" y="119"/>
                    <a:pt x="231" y="119"/>
                  </a:cubicBezTo>
                  <a:cubicBezTo>
                    <a:pt x="231" y="119"/>
                    <a:pt x="232" y="128"/>
                    <a:pt x="230" y="128"/>
                  </a:cubicBezTo>
                  <a:cubicBezTo>
                    <a:pt x="229" y="128"/>
                    <a:pt x="227" y="132"/>
                    <a:pt x="226" y="132"/>
                  </a:cubicBezTo>
                  <a:cubicBezTo>
                    <a:pt x="225" y="133"/>
                    <a:pt x="225" y="139"/>
                    <a:pt x="225" y="139"/>
                  </a:cubicBezTo>
                  <a:cubicBezTo>
                    <a:pt x="222" y="142"/>
                    <a:pt x="222" y="142"/>
                    <a:pt x="222" y="142"/>
                  </a:cubicBezTo>
                  <a:cubicBezTo>
                    <a:pt x="222" y="142"/>
                    <a:pt x="222" y="147"/>
                    <a:pt x="222" y="148"/>
                  </a:cubicBezTo>
                  <a:cubicBezTo>
                    <a:pt x="222" y="149"/>
                    <a:pt x="223" y="154"/>
                    <a:pt x="222" y="156"/>
                  </a:cubicBezTo>
                  <a:cubicBezTo>
                    <a:pt x="222" y="159"/>
                    <a:pt x="218" y="161"/>
                    <a:pt x="218" y="161"/>
                  </a:cubicBezTo>
                  <a:cubicBezTo>
                    <a:pt x="218" y="161"/>
                    <a:pt x="223" y="165"/>
                    <a:pt x="221" y="166"/>
                  </a:cubicBezTo>
                  <a:cubicBezTo>
                    <a:pt x="218" y="166"/>
                    <a:pt x="216" y="170"/>
                    <a:pt x="215" y="171"/>
                  </a:cubicBezTo>
                  <a:cubicBezTo>
                    <a:pt x="215" y="172"/>
                    <a:pt x="215" y="173"/>
                    <a:pt x="213" y="174"/>
                  </a:cubicBezTo>
                  <a:cubicBezTo>
                    <a:pt x="212" y="174"/>
                    <a:pt x="209" y="174"/>
                    <a:pt x="209" y="175"/>
                  </a:cubicBezTo>
                  <a:cubicBezTo>
                    <a:pt x="209" y="176"/>
                    <a:pt x="209" y="180"/>
                    <a:pt x="209" y="180"/>
                  </a:cubicBezTo>
                  <a:cubicBezTo>
                    <a:pt x="204" y="186"/>
                    <a:pt x="204" y="186"/>
                    <a:pt x="204" y="186"/>
                  </a:cubicBezTo>
                  <a:cubicBezTo>
                    <a:pt x="199" y="191"/>
                    <a:pt x="199" y="191"/>
                    <a:pt x="199" y="191"/>
                  </a:cubicBezTo>
                  <a:cubicBezTo>
                    <a:pt x="199" y="191"/>
                    <a:pt x="199" y="194"/>
                    <a:pt x="198" y="195"/>
                  </a:cubicBezTo>
                  <a:cubicBezTo>
                    <a:pt x="196" y="195"/>
                    <a:pt x="190" y="197"/>
                    <a:pt x="189" y="198"/>
                  </a:cubicBezTo>
                  <a:cubicBezTo>
                    <a:pt x="188" y="199"/>
                    <a:pt x="183" y="201"/>
                    <a:pt x="182" y="201"/>
                  </a:cubicBezTo>
                  <a:cubicBezTo>
                    <a:pt x="181" y="201"/>
                    <a:pt x="183" y="205"/>
                    <a:pt x="181" y="201"/>
                  </a:cubicBezTo>
                  <a:cubicBezTo>
                    <a:pt x="178" y="197"/>
                    <a:pt x="180" y="200"/>
                    <a:pt x="178" y="195"/>
                  </a:cubicBezTo>
                  <a:cubicBezTo>
                    <a:pt x="176" y="190"/>
                    <a:pt x="176" y="194"/>
                    <a:pt x="176" y="190"/>
                  </a:cubicBezTo>
                  <a:cubicBezTo>
                    <a:pt x="176" y="187"/>
                    <a:pt x="176" y="190"/>
                    <a:pt x="176" y="187"/>
                  </a:cubicBezTo>
                  <a:cubicBezTo>
                    <a:pt x="175" y="183"/>
                    <a:pt x="177" y="186"/>
                    <a:pt x="175" y="182"/>
                  </a:cubicBezTo>
                  <a:cubicBezTo>
                    <a:pt x="173" y="178"/>
                    <a:pt x="173" y="179"/>
                    <a:pt x="171" y="177"/>
                  </a:cubicBezTo>
                  <a:cubicBezTo>
                    <a:pt x="169" y="175"/>
                    <a:pt x="167" y="177"/>
                    <a:pt x="168" y="173"/>
                  </a:cubicBezTo>
                  <a:cubicBezTo>
                    <a:pt x="170" y="169"/>
                    <a:pt x="169" y="173"/>
                    <a:pt x="170" y="169"/>
                  </a:cubicBezTo>
                  <a:cubicBezTo>
                    <a:pt x="171" y="165"/>
                    <a:pt x="169" y="165"/>
                    <a:pt x="172" y="163"/>
                  </a:cubicBezTo>
                  <a:cubicBezTo>
                    <a:pt x="174" y="161"/>
                    <a:pt x="176" y="161"/>
                    <a:pt x="176" y="159"/>
                  </a:cubicBezTo>
                  <a:cubicBezTo>
                    <a:pt x="176" y="156"/>
                    <a:pt x="176" y="155"/>
                    <a:pt x="175" y="154"/>
                  </a:cubicBezTo>
                  <a:cubicBezTo>
                    <a:pt x="175" y="152"/>
                    <a:pt x="172" y="150"/>
                    <a:pt x="172" y="149"/>
                  </a:cubicBezTo>
                  <a:cubicBezTo>
                    <a:pt x="172" y="148"/>
                    <a:pt x="172" y="149"/>
                    <a:pt x="170" y="146"/>
                  </a:cubicBezTo>
                  <a:cubicBezTo>
                    <a:pt x="168" y="143"/>
                    <a:pt x="167" y="142"/>
                    <a:pt x="167" y="142"/>
                  </a:cubicBezTo>
                  <a:cubicBezTo>
                    <a:pt x="167" y="142"/>
                    <a:pt x="166" y="136"/>
                    <a:pt x="166" y="133"/>
                  </a:cubicBezTo>
                  <a:cubicBezTo>
                    <a:pt x="166" y="131"/>
                    <a:pt x="165" y="135"/>
                    <a:pt x="166" y="131"/>
                  </a:cubicBezTo>
                  <a:cubicBezTo>
                    <a:pt x="167" y="127"/>
                    <a:pt x="167" y="125"/>
                    <a:pt x="167" y="125"/>
                  </a:cubicBezTo>
                  <a:cubicBezTo>
                    <a:pt x="167" y="125"/>
                    <a:pt x="163" y="122"/>
                    <a:pt x="161" y="122"/>
                  </a:cubicBezTo>
                  <a:cubicBezTo>
                    <a:pt x="159" y="122"/>
                    <a:pt x="160" y="125"/>
                    <a:pt x="157" y="123"/>
                  </a:cubicBezTo>
                  <a:cubicBezTo>
                    <a:pt x="154" y="121"/>
                    <a:pt x="155" y="119"/>
                    <a:pt x="154" y="119"/>
                  </a:cubicBezTo>
                  <a:cubicBezTo>
                    <a:pt x="153" y="118"/>
                    <a:pt x="151" y="118"/>
                    <a:pt x="150" y="119"/>
                  </a:cubicBezTo>
                  <a:cubicBezTo>
                    <a:pt x="148" y="120"/>
                    <a:pt x="145" y="120"/>
                    <a:pt x="142" y="122"/>
                  </a:cubicBezTo>
                  <a:cubicBezTo>
                    <a:pt x="140" y="123"/>
                    <a:pt x="139" y="122"/>
                    <a:pt x="135" y="122"/>
                  </a:cubicBezTo>
                  <a:cubicBezTo>
                    <a:pt x="132" y="122"/>
                    <a:pt x="127" y="124"/>
                    <a:pt x="125" y="122"/>
                  </a:cubicBezTo>
                  <a:cubicBezTo>
                    <a:pt x="122" y="121"/>
                    <a:pt x="122" y="123"/>
                    <a:pt x="120" y="120"/>
                  </a:cubicBezTo>
                  <a:cubicBezTo>
                    <a:pt x="119" y="117"/>
                    <a:pt x="120" y="117"/>
                    <a:pt x="118" y="116"/>
                  </a:cubicBezTo>
                  <a:cubicBezTo>
                    <a:pt x="115" y="114"/>
                    <a:pt x="114" y="115"/>
                    <a:pt x="114" y="113"/>
                  </a:cubicBezTo>
                  <a:cubicBezTo>
                    <a:pt x="114" y="110"/>
                    <a:pt x="115" y="111"/>
                    <a:pt x="113" y="108"/>
                  </a:cubicBezTo>
                  <a:cubicBezTo>
                    <a:pt x="111" y="106"/>
                    <a:pt x="114" y="109"/>
                    <a:pt x="111" y="106"/>
                  </a:cubicBezTo>
                  <a:cubicBezTo>
                    <a:pt x="108" y="102"/>
                    <a:pt x="107" y="105"/>
                    <a:pt x="108" y="102"/>
                  </a:cubicBezTo>
                  <a:cubicBezTo>
                    <a:pt x="109" y="99"/>
                    <a:pt x="110" y="101"/>
                    <a:pt x="110" y="98"/>
                  </a:cubicBezTo>
                  <a:cubicBezTo>
                    <a:pt x="110" y="94"/>
                    <a:pt x="115" y="99"/>
                    <a:pt x="112" y="92"/>
                  </a:cubicBezTo>
                  <a:cubicBezTo>
                    <a:pt x="109" y="85"/>
                    <a:pt x="108" y="86"/>
                    <a:pt x="111" y="81"/>
                  </a:cubicBezTo>
                  <a:cubicBezTo>
                    <a:pt x="114" y="76"/>
                    <a:pt x="118" y="74"/>
                    <a:pt x="119" y="73"/>
                  </a:cubicBezTo>
                  <a:cubicBezTo>
                    <a:pt x="119" y="71"/>
                    <a:pt x="120" y="69"/>
                    <a:pt x="122" y="68"/>
                  </a:cubicBezTo>
                  <a:cubicBezTo>
                    <a:pt x="123" y="67"/>
                    <a:pt x="122" y="66"/>
                    <a:pt x="125" y="66"/>
                  </a:cubicBezTo>
                  <a:cubicBezTo>
                    <a:pt x="127" y="66"/>
                    <a:pt x="130" y="65"/>
                    <a:pt x="132" y="63"/>
                  </a:cubicBezTo>
                  <a:cubicBezTo>
                    <a:pt x="134" y="62"/>
                    <a:pt x="136" y="59"/>
                    <a:pt x="138" y="59"/>
                  </a:cubicBezTo>
                  <a:cubicBezTo>
                    <a:pt x="139" y="58"/>
                    <a:pt x="138" y="59"/>
                    <a:pt x="141" y="58"/>
                  </a:cubicBezTo>
                  <a:cubicBezTo>
                    <a:pt x="143" y="58"/>
                    <a:pt x="144" y="58"/>
                    <a:pt x="146" y="58"/>
                  </a:cubicBezTo>
                  <a:cubicBezTo>
                    <a:pt x="148" y="58"/>
                    <a:pt x="144" y="58"/>
                    <a:pt x="149" y="57"/>
                  </a:cubicBezTo>
                  <a:cubicBezTo>
                    <a:pt x="154" y="56"/>
                    <a:pt x="153" y="56"/>
                    <a:pt x="154" y="56"/>
                  </a:cubicBezTo>
                  <a:cubicBezTo>
                    <a:pt x="155" y="56"/>
                    <a:pt x="155" y="57"/>
                    <a:pt x="157" y="57"/>
                  </a:cubicBezTo>
                  <a:cubicBezTo>
                    <a:pt x="159" y="57"/>
                    <a:pt x="159" y="53"/>
                    <a:pt x="159" y="57"/>
                  </a:cubicBezTo>
                  <a:cubicBezTo>
                    <a:pt x="159" y="62"/>
                    <a:pt x="157" y="64"/>
                    <a:pt x="161" y="64"/>
                  </a:cubicBezTo>
                  <a:cubicBezTo>
                    <a:pt x="164" y="64"/>
                    <a:pt x="161" y="64"/>
                    <a:pt x="164" y="64"/>
                  </a:cubicBezTo>
                  <a:cubicBezTo>
                    <a:pt x="168" y="64"/>
                    <a:pt x="167" y="65"/>
                    <a:pt x="169" y="66"/>
                  </a:cubicBezTo>
                  <a:cubicBezTo>
                    <a:pt x="171" y="67"/>
                    <a:pt x="172" y="68"/>
                    <a:pt x="174" y="68"/>
                  </a:cubicBezTo>
                  <a:cubicBezTo>
                    <a:pt x="177" y="68"/>
                    <a:pt x="173" y="72"/>
                    <a:pt x="177" y="68"/>
                  </a:cubicBezTo>
                  <a:cubicBezTo>
                    <a:pt x="181" y="64"/>
                    <a:pt x="174" y="63"/>
                    <a:pt x="181" y="64"/>
                  </a:cubicBezTo>
                  <a:cubicBezTo>
                    <a:pt x="188" y="65"/>
                    <a:pt x="189" y="66"/>
                    <a:pt x="190" y="66"/>
                  </a:cubicBezTo>
                  <a:cubicBezTo>
                    <a:pt x="191" y="65"/>
                    <a:pt x="191" y="66"/>
                    <a:pt x="194" y="65"/>
                  </a:cubicBezTo>
                  <a:cubicBezTo>
                    <a:pt x="197" y="63"/>
                    <a:pt x="198" y="63"/>
                    <a:pt x="199" y="64"/>
                  </a:cubicBezTo>
                  <a:cubicBezTo>
                    <a:pt x="200" y="64"/>
                    <a:pt x="200" y="67"/>
                    <a:pt x="201" y="64"/>
                  </a:cubicBezTo>
                  <a:cubicBezTo>
                    <a:pt x="202" y="62"/>
                    <a:pt x="205" y="63"/>
                    <a:pt x="201" y="61"/>
                  </a:cubicBezTo>
                  <a:cubicBezTo>
                    <a:pt x="198" y="59"/>
                    <a:pt x="196" y="61"/>
                    <a:pt x="196" y="59"/>
                  </a:cubicBezTo>
                  <a:cubicBezTo>
                    <a:pt x="195" y="56"/>
                    <a:pt x="199" y="57"/>
                    <a:pt x="195" y="56"/>
                  </a:cubicBezTo>
                  <a:cubicBezTo>
                    <a:pt x="192" y="56"/>
                    <a:pt x="192" y="56"/>
                    <a:pt x="189" y="55"/>
                  </a:cubicBezTo>
                  <a:cubicBezTo>
                    <a:pt x="187" y="54"/>
                    <a:pt x="184" y="58"/>
                    <a:pt x="183" y="55"/>
                  </a:cubicBezTo>
                  <a:cubicBezTo>
                    <a:pt x="182" y="52"/>
                    <a:pt x="177" y="57"/>
                    <a:pt x="182" y="52"/>
                  </a:cubicBezTo>
                  <a:cubicBezTo>
                    <a:pt x="187" y="48"/>
                    <a:pt x="185" y="46"/>
                    <a:pt x="189" y="47"/>
                  </a:cubicBezTo>
                  <a:cubicBezTo>
                    <a:pt x="192" y="48"/>
                    <a:pt x="191" y="51"/>
                    <a:pt x="193" y="49"/>
                  </a:cubicBezTo>
                  <a:cubicBezTo>
                    <a:pt x="195" y="47"/>
                    <a:pt x="199" y="46"/>
                    <a:pt x="195" y="43"/>
                  </a:cubicBezTo>
                  <a:cubicBezTo>
                    <a:pt x="191" y="41"/>
                    <a:pt x="194" y="42"/>
                    <a:pt x="190" y="40"/>
                  </a:cubicBezTo>
                  <a:cubicBezTo>
                    <a:pt x="186" y="38"/>
                    <a:pt x="183" y="47"/>
                    <a:pt x="181" y="46"/>
                  </a:cubicBezTo>
                  <a:cubicBezTo>
                    <a:pt x="179" y="45"/>
                    <a:pt x="178" y="44"/>
                    <a:pt x="177" y="44"/>
                  </a:cubicBezTo>
                  <a:cubicBezTo>
                    <a:pt x="176" y="45"/>
                    <a:pt x="176" y="48"/>
                    <a:pt x="175" y="50"/>
                  </a:cubicBezTo>
                  <a:cubicBezTo>
                    <a:pt x="175" y="53"/>
                    <a:pt x="178" y="53"/>
                    <a:pt x="174" y="52"/>
                  </a:cubicBezTo>
                  <a:cubicBezTo>
                    <a:pt x="170" y="50"/>
                    <a:pt x="178" y="51"/>
                    <a:pt x="169" y="47"/>
                  </a:cubicBezTo>
                  <a:cubicBezTo>
                    <a:pt x="161" y="44"/>
                    <a:pt x="158" y="45"/>
                    <a:pt x="156" y="46"/>
                  </a:cubicBezTo>
                  <a:cubicBezTo>
                    <a:pt x="155" y="47"/>
                    <a:pt x="153" y="47"/>
                    <a:pt x="152" y="48"/>
                  </a:cubicBezTo>
                  <a:cubicBezTo>
                    <a:pt x="152" y="49"/>
                    <a:pt x="155" y="51"/>
                    <a:pt x="152" y="49"/>
                  </a:cubicBezTo>
                  <a:cubicBezTo>
                    <a:pt x="148" y="47"/>
                    <a:pt x="144" y="50"/>
                    <a:pt x="144" y="50"/>
                  </a:cubicBezTo>
                  <a:cubicBezTo>
                    <a:pt x="144" y="50"/>
                    <a:pt x="143" y="50"/>
                    <a:pt x="142" y="51"/>
                  </a:cubicBezTo>
                  <a:cubicBezTo>
                    <a:pt x="140" y="52"/>
                    <a:pt x="137" y="53"/>
                    <a:pt x="135" y="52"/>
                  </a:cubicBezTo>
                  <a:cubicBezTo>
                    <a:pt x="134" y="52"/>
                    <a:pt x="130" y="53"/>
                    <a:pt x="133" y="49"/>
                  </a:cubicBezTo>
                  <a:cubicBezTo>
                    <a:pt x="136" y="45"/>
                    <a:pt x="134" y="47"/>
                    <a:pt x="139" y="45"/>
                  </a:cubicBezTo>
                  <a:cubicBezTo>
                    <a:pt x="144" y="43"/>
                    <a:pt x="152" y="42"/>
                    <a:pt x="145" y="41"/>
                  </a:cubicBezTo>
                  <a:cubicBezTo>
                    <a:pt x="138" y="39"/>
                    <a:pt x="149" y="39"/>
                    <a:pt x="140" y="35"/>
                  </a:cubicBezTo>
                  <a:cubicBezTo>
                    <a:pt x="131" y="31"/>
                    <a:pt x="131" y="37"/>
                    <a:pt x="131" y="31"/>
                  </a:cubicBezTo>
                  <a:cubicBezTo>
                    <a:pt x="132" y="26"/>
                    <a:pt x="131" y="25"/>
                    <a:pt x="129" y="26"/>
                  </a:cubicBezTo>
                  <a:cubicBezTo>
                    <a:pt x="127" y="26"/>
                    <a:pt x="122" y="27"/>
                    <a:pt x="120" y="27"/>
                  </a:cubicBezTo>
                  <a:cubicBezTo>
                    <a:pt x="117" y="28"/>
                    <a:pt x="120" y="29"/>
                    <a:pt x="116" y="27"/>
                  </a:cubicBezTo>
                  <a:cubicBezTo>
                    <a:pt x="112" y="25"/>
                    <a:pt x="111" y="28"/>
                    <a:pt x="112" y="25"/>
                  </a:cubicBezTo>
                  <a:cubicBezTo>
                    <a:pt x="114" y="21"/>
                    <a:pt x="114" y="21"/>
                    <a:pt x="116" y="18"/>
                  </a:cubicBezTo>
                  <a:cubicBezTo>
                    <a:pt x="119" y="16"/>
                    <a:pt x="118" y="9"/>
                    <a:pt x="124" y="12"/>
                  </a:cubicBezTo>
                  <a:cubicBezTo>
                    <a:pt x="130" y="15"/>
                    <a:pt x="128" y="14"/>
                    <a:pt x="132" y="14"/>
                  </a:cubicBezTo>
                  <a:cubicBezTo>
                    <a:pt x="137" y="14"/>
                    <a:pt x="139" y="13"/>
                    <a:pt x="139" y="13"/>
                  </a:cubicBezTo>
                  <a:cubicBezTo>
                    <a:pt x="139" y="12"/>
                    <a:pt x="134" y="9"/>
                    <a:pt x="134" y="9"/>
                  </a:cubicBezTo>
                  <a:cubicBezTo>
                    <a:pt x="134" y="9"/>
                    <a:pt x="132" y="10"/>
                    <a:pt x="133" y="9"/>
                  </a:cubicBezTo>
                  <a:cubicBezTo>
                    <a:pt x="133" y="8"/>
                    <a:pt x="135" y="6"/>
                    <a:pt x="135" y="6"/>
                  </a:cubicBezTo>
                  <a:cubicBezTo>
                    <a:pt x="134" y="6"/>
                    <a:pt x="134" y="6"/>
                    <a:pt x="134" y="6"/>
                  </a:cubicBezTo>
                  <a:cubicBezTo>
                    <a:pt x="187" y="7"/>
                    <a:pt x="231" y="41"/>
                    <a:pt x="248" y="88"/>
                  </a:cubicBezTo>
                  <a:cubicBezTo>
                    <a:pt x="247" y="87"/>
                    <a:pt x="247" y="88"/>
                    <a:pt x="246"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5" name="Oval 4"/>
            <p:cNvSpPr/>
            <p:nvPr/>
          </p:nvSpPr>
          <p:spPr>
            <a:xfrm>
              <a:off x="2991228" y="2475935"/>
              <a:ext cx="613414" cy="6217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0" name="Arrow: Chevron 25"/>
            <p:cNvSpPr/>
            <p:nvPr/>
          </p:nvSpPr>
          <p:spPr>
            <a:xfrm>
              <a:off x="2582022" y="1697879"/>
              <a:ext cx="1431827" cy="399313"/>
            </a:xfrm>
            <a:prstGeom prst="chevron">
              <a:avLst>
                <a:gd name="adj" fmla="val 3371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cxnSp>
          <p:nvCxnSpPr>
            <p:cNvPr id="27" name="Straight Connector 26"/>
            <p:cNvCxnSpPr/>
            <p:nvPr/>
          </p:nvCxnSpPr>
          <p:spPr>
            <a:xfrm>
              <a:off x="3313900" y="2051712"/>
              <a:ext cx="0" cy="458919"/>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993769" y="171962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TWO</a:t>
              </a:r>
              <a:endParaRPr lang="en-IN" sz="1575" dirty="0">
                <a:solidFill>
                  <a:schemeClr val="bg1"/>
                </a:solidFill>
                <a:latin typeface="Raleway" panose="020B0503030101060003" pitchFamily="34" charset="0"/>
              </a:endParaRPr>
            </a:p>
          </p:txBody>
        </p:sp>
        <p:sp>
          <p:nvSpPr>
            <p:cNvPr id="37" name="Freeform 9"/>
            <p:cNvSpPr>
              <a:spLocks noEditPoints="1"/>
            </p:cNvSpPr>
            <p:nvPr/>
          </p:nvSpPr>
          <p:spPr bwMode="auto">
            <a:xfrm>
              <a:off x="3202579" y="2649361"/>
              <a:ext cx="202001" cy="273503"/>
            </a:xfrm>
            <a:custGeom>
              <a:avLst/>
              <a:gdLst>
                <a:gd name="T0" fmla="*/ 46 w 192"/>
                <a:gd name="T1" fmla="*/ 98 h 258"/>
                <a:gd name="T2" fmla="*/ 96 w 192"/>
                <a:gd name="T3" fmla="*/ 135 h 258"/>
                <a:gd name="T4" fmla="*/ 146 w 192"/>
                <a:gd name="T5" fmla="*/ 98 h 258"/>
                <a:gd name="T6" fmla="*/ 162 w 192"/>
                <a:gd name="T7" fmla="*/ 81 h 258"/>
                <a:gd name="T8" fmla="*/ 164 w 192"/>
                <a:gd name="T9" fmla="*/ 65 h 258"/>
                <a:gd name="T10" fmla="*/ 156 w 192"/>
                <a:gd name="T11" fmla="*/ 54 h 258"/>
                <a:gd name="T12" fmla="*/ 96 w 192"/>
                <a:gd name="T13" fmla="*/ 0 h 258"/>
                <a:gd name="T14" fmla="*/ 37 w 192"/>
                <a:gd name="T15" fmla="*/ 54 h 258"/>
                <a:gd name="T16" fmla="*/ 28 w 192"/>
                <a:gd name="T17" fmla="*/ 65 h 258"/>
                <a:gd name="T18" fmla="*/ 30 w 192"/>
                <a:gd name="T19" fmla="*/ 81 h 258"/>
                <a:gd name="T20" fmla="*/ 46 w 192"/>
                <a:gd name="T21" fmla="*/ 98 h 258"/>
                <a:gd name="T22" fmla="*/ 39 w 192"/>
                <a:gd name="T23" fmla="*/ 68 h 258"/>
                <a:gd name="T24" fmla="*/ 41 w 192"/>
                <a:gd name="T25" fmla="*/ 64 h 258"/>
                <a:gd name="T26" fmla="*/ 42 w 192"/>
                <a:gd name="T27" fmla="*/ 64 h 258"/>
                <a:gd name="T28" fmla="*/ 47 w 192"/>
                <a:gd name="T29" fmla="*/ 63 h 258"/>
                <a:gd name="T30" fmla="*/ 47 w 192"/>
                <a:gd name="T31" fmla="*/ 58 h 258"/>
                <a:gd name="T32" fmla="*/ 51 w 192"/>
                <a:gd name="T33" fmla="*/ 41 h 258"/>
                <a:gd name="T34" fmla="*/ 141 w 192"/>
                <a:gd name="T35" fmla="*/ 41 h 258"/>
                <a:gd name="T36" fmla="*/ 145 w 192"/>
                <a:gd name="T37" fmla="*/ 58 h 258"/>
                <a:gd name="T38" fmla="*/ 145 w 192"/>
                <a:gd name="T39" fmla="*/ 63 h 258"/>
                <a:gd name="T40" fmla="*/ 150 w 192"/>
                <a:gd name="T41" fmla="*/ 64 h 258"/>
                <a:gd name="T42" fmla="*/ 151 w 192"/>
                <a:gd name="T43" fmla="*/ 64 h 258"/>
                <a:gd name="T44" fmla="*/ 153 w 192"/>
                <a:gd name="T45" fmla="*/ 68 h 258"/>
                <a:gd name="T46" fmla="*/ 152 w 192"/>
                <a:gd name="T47" fmla="*/ 76 h 258"/>
                <a:gd name="T48" fmla="*/ 141 w 192"/>
                <a:gd name="T49" fmla="*/ 88 h 258"/>
                <a:gd name="T50" fmla="*/ 138 w 192"/>
                <a:gd name="T51" fmla="*/ 89 h 258"/>
                <a:gd name="T52" fmla="*/ 137 w 192"/>
                <a:gd name="T53" fmla="*/ 91 h 258"/>
                <a:gd name="T54" fmla="*/ 96 w 192"/>
                <a:gd name="T55" fmla="*/ 124 h 258"/>
                <a:gd name="T56" fmla="*/ 55 w 192"/>
                <a:gd name="T57" fmla="*/ 91 h 258"/>
                <a:gd name="T58" fmla="*/ 54 w 192"/>
                <a:gd name="T59" fmla="*/ 89 h 258"/>
                <a:gd name="T60" fmla="*/ 51 w 192"/>
                <a:gd name="T61" fmla="*/ 88 h 258"/>
                <a:gd name="T62" fmla="*/ 40 w 192"/>
                <a:gd name="T63" fmla="*/ 76 h 258"/>
                <a:gd name="T64" fmla="*/ 39 w 192"/>
                <a:gd name="T65" fmla="*/ 68 h 258"/>
                <a:gd name="T66" fmla="*/ 140 w 192"/>
                <a:gd name="T67" fmla="*/ 138 h 258"/>
                <a:gd name="T68" fmla="*/ 118 w 192"/>
                <a:gd name="T69" fmla="*/ 221 h 258"/>
                <a:gd name="T70" fmla="*/ 109 w 192"/>
                <a:gd name="T71" fmla="*/ 221 h 258"/>
                <a:gd name="T72" fmla="*/ 103 w 192"/>
                <a:gd name="T73" fmla="*/ 155 h 258"/>
                <a:gd name="T74" fmla="*/ 96 w 192"/>
                <a:gd name="T75" fmla="*/ 148 h 258"/>
                <a:gd name="T76" fmla="*/ 89 w 192"/>
                <a:gd name="T77" fmla="*/ 155 h 258"/>
                <a:gd name="T78" fmla="*/ 84 w 192"/>
                <a:gd name="T79" fmla="*/ 221 h 258"/>
                <a:gd name="T80" fmla="*/ 75 w 192"/>
                <a:gd name="T81" fmla="*/ 221 h 258"/>
                <a:gd name="T82" fmla="*/ 52 w 192"/>
                <a:gd name="T83" fmla="*/ 138 h 258"/>
                <a:gd name="T84" fmla="*/ 0 w 192"/>
                <a:gd name="T85" fmla="*/ 204 h 258"/>
                <a:gd name="T86" fmla="*/ 0 w 192"/>
                <a:gd name="T87" fmla="*/ 258 h 258"/>
                <a:gd name="T88" fmla="*/ 192 w 192"/>
                <a:gd name="T89" fmla="*/ 258 h 258"/>
                <a:gd name="T90" fmla="*/ 192 w 192"/>
                <a:gd name="T91" fmla="*/ 204 h 258"/>
                <a:gd name="T92" fmla="*/ 140 w 192"/>
                <a:gd name="T93" fmla="*/ 13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258">
                  <a:moveTo>
                    <a:pt x="46" y="98"/>
                  </a:moveTo>
                  <a:cubicBezTo>
                    <a:pt x="55" y="116"/>
                    <a:pt x="73" y="135"/>
                    <a:pt x="96" y="135"/>
                  </a:cubicBezTo>
                  <a:cubicBezTo>
                    <a:pt x="119" y="135"/>
                    <a:pt x="137" y="116"/>
                    <a:pt x="146" y="98"/>
                  </a:cubicBezTo>
                  <a:cubicBezTo>
                    <a:pt x="153" y="95"/>
                    <a:pt x="160" y="87"/>
                    <a:pt x="162" y="81"/>
                  </a:cubicBezTo>
                  <a:cubicBezTo>
                    <a:pt x="165" y="76"/>
                    <a:pt x="165" y="70"/>
                    <a:pt x="164" y="65"/>
                  </a:cubicBezTo>
                  <a:cubicBezTo>
                    <a:pt x="163" y="60"/>
                    <a:pt x="160" y="56"/>
                    <a:pt x="156" y="54"/>
                  </a:cubicBezTo>
                  <a:cubicBezTo>
                    <a:pt x="152" y="23"/>
                    <a:pt x="127" y="0"/>
                    <a:pt x="96" y="0"/>
                  </a:cubicBezTo>
                  <a:cubicBezTo>
                    <a:pt x="65" y="0"/>
                    <a:pt x="40" y="23"/>
                    <a:pt x="37" y="54"/>
                  </a:cubicBezTo>
                  <a:cubicBezTo>
                    <a:pt x="32" y="56"/>
                    <a:pt x="29" y="60"/>
                    <a:pt x="28" y="65"/>
                  </a:cubicBezTo>
                  <a:cubicBezTo>
                    <a:pt x="27" y="70"/>
                    <a:pt x="27" y="76"/>
                    <a:pt x="30" y="81"/>
                  </a:cubicBezTo>
                  <a:cubicBezTo>
                    <a:pt x="32" y="87"/>
                    <a:pt x="39" y="95"/>
                    <a:pt x="46" y="98"/>
                  </a:cubicBezTo>
                  <a:close/>
                  <a:moveTo>
                    <a:pt x="39" y="68"/>
                  </a:moveTo>
                  <a:cubicBezTo>
                    <a:pt x="39" y="67"/>
                    <a:pt x="39" y="65"/>
                    <a:pt x="41" y="64"/>
                  </a:cubicBezTo>
                  <a:cubicBezTo>
                    <a:pt x="41" y="64"/>
                    <a:pt x="42" y="64"/>
                    <a:pt x="42" y="64"/>
                  </a:cubicBezTo>
                  <a:cubicBezTo>
                    <a:pt x="47" y="63"/>
                    <a:pt x="47" y="63"/>
                    <a:pt x="47" y="63"/>
                  </a:cubicBezTo>
                  <a:cubicBezTo>
                    <a:pt x="47" y="58"/>
                    <a:pt x="47" y="58"/>
                    <a:pt x="47" y="58"/>
                  </a:cubicBezTo>
                  <a:cubicBezTo>
                    <a:pt x="48" y="52"/>
                    <a:pt x="49" y="47"/>
                    <a:pt x="51" y="41"/>
                  </a:cubicBezTo>
                  <a:cubicBezTo>
                    <a:pt x="141" y="41"/>
                    <a:pt x="141" y="41"/>
                    <a:pt x="141" y="41"/>
                  </a:cubicBezTo>
                  <a:cubicBezTo>
                    <a:pt x="143" y="47"/>
                    <a:pt x="145" y="52"/>
                    <a:pt x="145" y="58"/>
                  </a:cubicBezTo>
                  <a:cubicBezTo>
                    <a:pt x="145" y="63"/>
                    <a:pt x="145" y="63"/>
                    <a:pt x="145" y="63"/>
                  </a:cubicBezTo>
                  <a:cubicBezTo>
                    <a:pt x="150" y="64"/>
                    <a:pt x="150" y="64"/>
                    <a:pt x="150" y="64"/>
                  </a:cubicBezTo>
                  <a:cubicBezTo>
                    <a:pt x="151" y="64"/>
                    <a:pt x="151" y="64"/>
                    <a:pt x="151" y="64"/>
                  </a:cubicBezTo>
                  <a:cubicBezTo>
                    <a:pt x="153" y="65"/>
                    <a:pt x="153" y="67"/>
                    <a:pt x="153" y="68"/>
                  </a:cubicBezTo>
                  <a:cubicBezTo>
                    <a:pt x="154" y="70"/>
                    <a:pt x="154" y="74"/>
                    <a:pt x="152" y="76"/>
                  </a:cubicBezTo>
                  <a:cubicBezTo>
                    <a:pt x="150" y="82"/>
                    <a:pt x="144" y="87"/>
                    <a:pt x="141" y="88"/>
                  </a:cubicBezTo>
                  <a:cubicBezTo>
                    <a:pt x="138" y="89"/>
                    <a:pt x="138" y="89"/>
                    <a:pt x="138" y="89"/>
                  </a:cubicBezTo>
                  <a:cubicBezTo>
                    <a:pt x="137" y="91"/>
                    <a:pt x="137" y="91"/>
                    <a:pt x="137" y="91"/>
                  </a:cubicBezTo>
                  <a:cubicBezTo>
                    <a:pt x="129" y="107"/>
                    <a:pt x="115" y="124"/>
                    <a:pt x="96" y="124"/>
                  </a:cubicBezTo>
                  <a:cubicBezTo>
                    <a:pt x="78" y="124"/>
                    <a:pt x="63" y="107"/>
                    <a:pt x="55" y="91"/>
                  </a:cubicBezTo>
                  <a:cubicBezTo>
                    <a:pt x="54" y="89"/>
                    <a:pt x="54" y="89"/>
                    <a:pt x="54" y="89"/>
                  </a:cubicBezTo>
                  <a:cubicBezTo>
                    <a:pt x="51" y="88"/>
                    <a:pt x="51" y="88"/>
                    <a:pt x="51" y="88"/>
                  </a:cubicBezTo>
                  <a:cubicBezTo>
                    <a:pt x="48" y="87"/>
                    <a:pt x="42" y="82"/>
                    <a:pt x="40" y="76"/>
                  </a:cubicBezTo>
                  <a:cubicBezTo>
                    <a:pt x="38" y="74"/>
                    <a:pt x="38" y="70"/>
                    <a:pt x="39" y="68"/>
                  </a:cubicBezTo>
                  <a:close/>
                  <a:moveTo>
                    <a:pt x="140" y="138"/>
                  </a:moveTo>
                  <a:cubicBezTo>
                    <a:pt x="118" y="221"/>
                    <a:pt x="118" y="221"/>
                    <a:pt x="118" y="221"/>
                  </a:cubicBezTo>
                  <a:cubicBezTo>
                    <a:pt x="109" y="221"/>
                    <a:pt x="109" y="221"/>
                    <a:pt x="109" y="221"/>
                  </a:cubicBezTo>
                  <a:cubicBezTo>
                    <a:pt x="103" y="155"/>
                    <a:pt x="103" y="155"/>
                    <a:pt x="103" y="155"/>
                  </a:cubicBezTo>
                  <a:cubicBezTo>
                    <a:pt x="103" y="151"/>
                    <a:pt x="100" y="148"/>
                    <a:pt x="96" y="148"/>
                  </a:cubicBezTo>
                  <a:cubicBezTo>
                    <a:pt x="92" y="148"/>
                    <a:pt x="89" y="151"/>
                    <a:pt x="89" y="155"/>
                  </a:cubicBezTo>
                  <a:cubicBezTo>
                    <a:pt x="84" y="221"/>
                    <a:pt x="84" y="221"/>
                    <a:pt x="84" y="221"/>
                  </a:cubicBezTo>
                  <a:cubicBezTo>
                    <a:pt x="75" y="221"/>
                    <a:pt x="75" y="221"/>
                    <a:pt x="75" y="221"/>
                  </a:cubicBezTo>
                  <a:cubicBezTo>
                    <a:pt x="52" y="138"/>
                    <a:pt x="52" y="138"/>
                    <a:pt x="52" y="138"/>
                  </a:cubicBezTo>
                  <a:cubicBezTo>
                    <a:pt x="22" y="146"/>
                    <a:pt x="0" y="173"/>
                    <a:pt x="0" y="204"/>
                  </a:cubicBezTo>
                  <a:cubicBezTo>
                    <a:pt x="0" y="258"/>
                    <a:pt x="0" y="258"/>
                    <a:pt x="0" y="258"/>
                  </a:cubicBezTo>
                  <a:cubicBezTo>
                    <a:pt x="192" y="258"/>
                    <a:pt x="192" y="258"/>
                    <a:pt x="192" y="258"/>
                  </a:cubicBezTo>
                  <a:cubicBezTo>
                    <a:pt x="192" y="204"/>
                    <a:pt x="192" y="204"/>
                    <a:pt x="192" y="204"/>
                  </a:cubicBezTo>
                  <a:cubicBezTo>
                    <a:pt x="192" y="173"/>
                    <a:pt x="170" y="146"/>
                    <a:pt x="140"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6" name="Oval 5"/>
            <p:cNvSpPr/>
            <p:nvPr/>
          </p:nvSpPr>
          <p:spPr>
            <a:xfrm>
              <a:off x="4370544" y="247593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1" name="Arrow: Chevron 26"/>
            <p:cNvSpPr/>
            <p:nvPr/>
          </p:nvSpPr>
          <p:spPr>
            <a:xfrm>
              <a:off x="3966951" y="1700745"/>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sp>
          <p:nvSpPr>
            <p:cNvPr id="33" name="TextBox 32"/>
            <p:cNvSpPr txBox="1"/>
            <p:nvPr/>
          </p:nvSpPr>
          <p:spPr>
            <a:xfrm>
              <a:off x="4279759" y="1716141"/>
              <a:ext cx="902642"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THREE</a:t>
              </a:r>
              <a:endParaRPr lang="en-IN" sz="1575" dirty="0">
                <a:solidFill>
                  <a:schemeClr val="bg1"/>
                </a:solidFill>
                <a:latin typeface="Raleway" panose="020B0503030101060003" pitchFamily="34" charset="0"/>
              </a:endParaRPr>
            </a:p>
          </p:txBody>
        </p:sp>
        <p:sp>
          <p:nvSpPr>
            <p:cNvPr id="38" name="Freeform 13"/>
            <p:cNvSpPr>
              <a:spLocks noEditPoints="1"/>
            </p:cNvSpPr>
            <p:nvPr/>
          </p:nvSpPr>
          <p:spPr bwMode="auto">
            <a:xfrm>
              <a:off x="4555146" y="2667739"/>
              <a:ext cx="266813" cy="268514"/>
            </a:xfrm>
            <a:custGeom>
              <a:avLst/>
              <a:gdLst>
                <a:gd name="T0" fmla="*/ 168 w 262"/>
                <a:gd name="T1" fmla="*/ 194 h 261"/>
                <a:gd name="T2" fmla="*/ 143 w 262"/>
                <a:gd name="T3" fmla="*/ 169 h 261"/>
                <a:gd name="T4" fmla="*/ 130 w 262"/>
                <a:gd name="T5" fmla="*/ 148 h 261"/>
                <a:gd name="T6" fmla="*/ 113 w 262"/>
                <a:gd name="T7" fmla="*/ 165 h 261"/>
                <a:gd name="T8" fmla="*/ 84 w 262"/>
                <a:gd name="T9" fmla="*/ 160 h 261"/>
                <a:gd name="T10" fmla="*/ 89 w 262"/>
                <a:gd name="T11" fmla="*/ 189 h 261"/>
                <a:gd name="T12" fmla="*/ 80 w 262"/>
                <a:gd name="T13" fmla="*/ 215 h 261"/>
                <a:gd name="T14" fmla="*/ 139 w 262"/>
                <a:gd name="T15" fmla="*/ 256 h 261"/>
                <a:gd name="T16" fmla="*/ 181 w 262"/>
                <a:gd name="T17" fmla="*/ 198 h 261"/>
                <a:gd name="T18" fmla="*/ 67 w 262"/>
                <a:gd name="T19" fmla="*/ 143 h 261"/>
                <a:gd name="T20" fmla="*/ 96 w 262"/>
                <a:gd name="T21" fmla="*/ 149 h 261"/>
                <a:gd name="T22" fmla="*/ 105 w 262"/>
                <a:gd name="T23" fmla="*/ 139 h 261"/>
                <a:gd name="T24" fmla="*/ 96 w 262"/>
                <a:gd name="T25" fmla="*/ 113 h 261"/>
                <a:gd name="T26" fmla="*/ 101 w 262"/>
                <a:gd name="T27" fmla="*/ 84 h 261"/>
                <a:gd name="T28" fmla="*/ 72 w 262"/>
                <a:gd name="T29" fmla="*/ 90 h 261"/>
                <a:gd name="T30" fmla="*/ 46 w 262"/>
                <a:gd name="T31" fmla="*/ 81 h 261"/>
                <a:gd name="T32" fmla="*/ 4 w 262"/>
                <a:gd name="T33" fmla="*/ 139 h 261"/>
                <a:gd name="T34" fmla="*/ 63 w 262"/>
                <a:gd name="T35" fmla="*/ 181 h 261"/>
                <a:gd name="T36" fmla="*/ 67 w 262"/>
                <a:gd name="T37" fmla="*/ 168 h 261"/>
                <a:gd name="T38" fmla="*/ 257 w 262"/>
                <a:gd name="T39" fmla="*/ 122 h 261"/>
                <a:gd name="T40" fmla="*/ 198 w 262"/>
                <a:gd name="T41" fmla="*/ 81 h 261"/>
                <a:gd name="T42" fmla="*/ 195 w 262"/>
                <a:gd name="T43" fmla="*/ 94 h 261"/>
                <a:gd name="T44" fmla="*/ 170 w 262"/>
                <a:gd name="T45" fmla="*/ 119 h 261"/>
                <a:gd name="T46" fmla="*/ 158 w 262"/>
                <a:gd name="T47" fmla="*/ 121 h 261"/>
                <a:gd name="T48" fmla="*/ 148 w 262"/>
                <a:gd name="T49" fmla="*/ 131 h 261"/>
                <a:gd name="T50" fmla="*/ 160 w 262"/>
                <a:gd name="T51" fmla="*/ 152 h 261"/>
                <a:gd name="T52" fmla="*/ 185 w 262"/>
                <a:gd name="T53" fmla="*/ 177 h 261"/>
                <a:gd name="T54" fmla="*/ 198 w 262"/>
                <a:gd name="T55" fmla="*/ 181 h 261"/>
                <a:gd name="T56" fmla="*/ 257 w 262"/>
                <a:gd name="T57" fmla="*/ 139 h 261"/>
                <a:gd name="T58" fmla="*/ 90 w 262"/>
                <a:gd name="T59" fmla="*/ 73 h 261"/>
                <a:gd name="T60" fmla="*/ 119 w 262"/>
                <a:gd name="T61" fmla="*/ 67 h 261"/>
                <a:gd name="T62" fmla="*/ 113 w 262"/>
                <a:gd name="T63" fmla="*/ 96 h 261"/>
                <a:gd name="T64" fmla="*/ 139 w 262"/>
                <a:gd name="T65" fmla="*/ 105 h 261"/>
                <a:gd name="T66" fmla="*/ 149 w 262"/>
                <a:gd name="T67" fmla="*/ 96 h 261"/>
                <a:gd name="T68" fmla="*/ 178 w 262"/>
                <a:gd name="T69" fmla="*/ 102 h 261"/>
                <a:gd name="T70" fmla="*/ 172 w 262"/>
                <a:gd name="T71" fmla="*/ 73 h 261"/>
                <a:gd name="T72" fmla="*/ 181 w 262"/>
                <a:gd name="T73" fmla="*/ 46 h 261"/>
                <a:gd name="T74" fmla="*/ 122 w 262"/>
                <a:gd name="T75" fmla="*/ 5 h 261"/>
                <a:gd name="T76" fmla="*/ 81 w 262"/>
                <a:gd name="T77" fmla="*/ 6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2" h="261">
                  <a:moveTo>
                    <a:pt x="171" y="189"/>
                  </a:moveTo>
                  <a:cubicBezTo>
                    <a:pt x="171" y="191"/>
                    <a:pt x="169" y="193"/>
                    <a:pt x="168" y="194"/>
                  </a:cubicBezTo>
                  <a:cubicBezTo>
                    <a:pt x="161" y="201"/>
                    <a:pt x="149" y="201"/>
                    <a:pt x="143" y="194"/>
                  </a:cubicBezTo>
                  <a:cubicBezTo>
                    <a:pt x="136" y="187"/>
                    <a:pt x="136" y="176"/>
                    <a:pt x="143" y="169"/>
                  </a:cubicBezTo>
                  <a:cubicBezTo>
                    <a:pt x="144" y="168"/>
                    <a:pt x="146" y="166"/>
                    <a:pt x="148" y="165"/>
                  </a:cubicBezTo>
                  <a:cubicBezTo>
                    <a:pt x="130" y="148"/>
                    <a:pt x="130" y="148"/>
                    <a:pt x="130" y="148"/>
                  </a:cubicBezTo>
                  <a:cubicBezTo>
                    <a:pt x="122" y="156"/>
                    <a:pt x="122" y="156"/>
                    <a:pt x="122" y="156"/>
                  </a:cubicBezTo>
                  <a:cubicBezTo>
                    <a:pt x="113" y="165"/>
                    <a:pt x="113" y="165"/>
                    <a:pt x="113" y="165"/>
                  </a:cubicBezTo>
                  <a:cubicBezTo>
                    <a:pt x="112" y="163"/>
                    <a:pt x="110" y="161"/>
                    <a:pt x="109" y="160"/>
                  </a:cubicBezTo>
                  <a:cubicBezTo>
                    <a:pt x="102" y="153"/>
                    <a:pt x="91" y="153"/>
                    <a:pt x="84" y="160"/>
                  </a:cubicBezTo>
                  <a:cubicBezTo>
                    <a:pt x="77" y="167"/>
                    <a:pt x="77" y="178"/>
                    <a:pt x="84" y="185"/>
                  </a:cubicBezTo>
                  <a:cubicBezTo>
                    <a:pt x="85" y="186"/>
                    <a:pt x="87" y="188"/>
                    <a:pt x="89" y="189"/>
                  </a:cubicBezTo>
                  <a:cubicBezTo>
                    <a:pt x="80" y="198"/>
                    <a:pt x="80" y="198"/>
                    <a:pt x="80" y="198"/>
                  </a:cubicBezTo>
                  <a:cubicBezTo>
                    <a:pt x="75" y="202"/>
                    <a:pt x="75" y="210"/>
                    <a:pt x="80" y="215"/>
                  </a:cubicBezTo>
                  <a:cubicBezTo>
                    <a:pt x="122" y="256"/>
                    <a:pt x="122" y="256"/>
                    <a:pt x="122" y="256"/>
                  </a:cubicBezTo>
                  <a:cubicBezTo>
                    <a:pt x="127" y="261"/>
                    <a:pt x="134" y="261"/>
                    <a:pt x="139" y="256"/>
                  </a:cubicBezTo>
                  <a:cubicBezTo>
                    <a:pt x="181" y="215"/>
                    <a:pt x="181" y="215"/>
                    <a:pt x="181" y="215"/>
                  </a:cubicBezTo>
                  <a:cubicBezTo>
                    <a:pt x="185" y="210"/>
                    <a:pt x="185" y="202"/>
                    <a:pt x="181" y="198"/>
                  </a:cubicBezTo>
                  <a:lnTo>
                    <a:pt x="171" y="189"/>
                  </a:lnTo>
                  <a:close/>
                  <a:moveTo>
                    <a:pt x="67" y="143"/>
                  </a:moveTo>
                  <a:cubicBezTo>
                    <a:pt x="74" y="136"/>
                    <a:pt x="85" y="136"/>
                    <a:pt x="92" y="143"/>
                  </a:cubicBezTo>
                  <a:cubicBezTo>
                    <a:pt x="93" y="145"/>
                    <a:pt x="95" y="147"/>
                    <a:pt x="96" y="149"/>
                  </a:cubicBezTo>
                  <a:cubicBezTo>
                    <a:pt x="105" y="139"/>
                    <a:pt x="105" y="139"/>
                    <a:pt x="105" y="139"/>
                  </a:cubicBezTo>
                  <a:cubicBezTo>
                    <a:pt x="105" y="139"/>
                    <a:pt x="105" y="139"/>
                    <a:pt x="105" y="139"/>
                  </a:cubicBezTo>
                  <a:cubicBezTo>
                    <a:pt x="113" y="131"/>
                    <a:pt x="113" y="131"/>
                    <a:pt x="113" y="131"/>
                  </a:cubicBezTo>
                  <a:cubicBezTo>
                    <a:pt x="96" y="113"/>
                    <a:pt x="96" y="113"/>
                    <a:pt x="96" y="113"/>
                  </a:cubicBezTo>
                  <a:cubicBezTo>
                    <a:pt x="98" y="112"/>
                    <a:pt x="100" y="111"/>
                    <a:pt x="101" y="109"/>
                  </a:cubicBezTo>
                  <a:cubicBezTo>
                    <a:pt x="108" y="102"/>
                    <a:pt x="108" y="91"/>
                    <a:pt x="101" y="84"/>
                  </a:cubicBezTo>
                  <a:cubicBezTo>
                    <a:pt x="94" y="77"/>
                    <a:pt x="83" y="77"/>
                    <a:pt x="76" y="84"/>
                  </a:cubicBezTo>
                  <a:cubicBezTo>
                    <a:pt x="75" y="86"/>
                    <a:pt x="73" y="88"/>
                    <a:pt x="72" y="90"/>
                  </a:cubicBezTo>
                  <a:cubicBezTo>
                    <a:pt x="63" y="81"/>
                    <a:pt x="63" y="81"/>
                    <a:pt x="63" y="81"/>
                  </a:cubicBezTo>
                  <a:cubicBezTo>
                    <a:pt x="58" y="76"/>
                    <a:pt x="51" y="76"/>
                    <a:pt x="46" y="81"/>
                  </a:cubicBezTo>
                  <a:cubicBezTo>
                    <a:pt x="4" y="122"/>
                    <a:pt x="4" y="122"/>
                    <a:pt x="4" y="122"/>
                  </a:cubicBezTo>
                  <a:cubicBezTo>
                    <a:pt x="0" y="127"/>
                    <a:pt x="0" y="135"/>
                    <a:pt x="4" y="139"/>
                  </a:cubicBezTo>
                  <a:cubicBezTo>
                    <a:pt x="46" y="181"/>
                    <a:pt x="46" y="181"/>
                    <a:pt x="46" y="181"/>
                  </a:cubicBezTo>
                  <a:cubicBezTo>
                    <a:pt x="51" y="186"/>
                    <a:pt x="58" y="186"/>
                    <a:pt x="63" y="181"/>
                  </a:cubicBezTo>
                  <a:cubicBezTo>
                    <a:pt x="72" y="172"/>
                    <a:pt x="72" y="172"/>
                    <a:pt x="72" y="172"/>
                  </a:cubicBezTo>
                  <a:cubicBezTo>
                    <a:pt x="70" y="171"/>
                    <a:pt x="68" y="170"/>
                    <a:pt x="67" y="168"/>
                  </a:cubicBezTo>
                  <a:cubicBezTo>
                    <a:pt x="60" y="161"/>
                    <a:pt x="60" y="150"/>
                    <a:pt x="67" y="143"/>
                  </a:cubicBezTo>
                  <a:close/>
                  <a:moveTo>
                    <a:pt x="257" y="122"/>
                  </a:moveTo>
                  <a:cubicBezTo>
                    <a:pt x="216" y="81"/>
                    <a:pt x="216" y="81"/>
                    <a:pt x="216" y="81"/>
                  </a:cubicBezTo>
                  <a:cubicBezTo>
                    <a:pt x="211" y="76"/>
                    <a:pt x="203" y="76"/>
                    <a:pt x="198" y="81"/>
                  </a:cubicBezTo>
                  <a:cubicBezTo>
                    <a:pt x="189" y="90"/>
                    <a:pt x="189" y="90"/>
                    <a:pt x="189" y="90"/>
                  </a:cubicBezTo>
                  <a:cubicBezTo>
                    <a:pt x="191" y="91"/>
                    <a:pt x="193" y="92"/>
                    <a:pt x="195" y="94"/>
                  </a:cubicBezTo>
                  <a:cubicBezTo>
                    <a:pt x="202" y="101"/>
                    <a:pt x="202" y="112"/>
                    <a:pt x="195" y="119"/>
                  </a:cubicBezTo>
                  <a:cubicBezTo>
                    <a:pt x="188" y="126"/>
                    <a:pt x="177" y="126"/>
                    <a:pt x="170" y="119"/>
                  </a:cubicBezTo>
                  <a:cubicBezTo>
                    <a:pt x="168" y="117"/>
                    <a:pt x="167" y="115"/>
                    <a:pt x="166" y="113"/>
                  </a:cubicBezTo>
                  <a:cubicBezTo>
                    <a:pt x="158" y="121"/>
                    <a:pt x="158" y="121"/>
                    <a:pt x="158" y="121"/>
                  </a:cubicBezTo>
                  <a:cubicBezTo>
                    <a:pt x="157" y="122"/>
                    <a:pt x="157" y="122"/>
                    <a:pt x="157" y="122"/>
                  </a:cubicBezTo>
                  <a:cubicBezTo>
                    <a:pt x="148" y="131"/>
                    <a:pt x="148" y="131"/>
                    <a:pt x="148" y="131"/>
                  </a:cubicBezTo>
                  <a:cubicBezTo>
                    <a:pt x="166" y="149"/>
                    <a:pt x="166" y="149"/>
                    <a:pt x="166" y="149"/>
                  </a:cubicBezTo>
                  <a:cubicBezTo>
                    <a:pt x="164" y="149"/>
                    <a:pt x="162" y="151"/>
                    <a:pt x="160" y="152"/>
                  </a:cubicBezTo>
                  <a:cubicBezTo>
                    <a:pt x="153" y="159"/>
                    <a:pt x="153" y="171"/>
                    <a:pt x="160" y="177"/>
                  </a:cubicBezTo>
                  <a:cubicBezTo>
                    <a:pt x="167" y="184"/>
                    <a:pt x="178" y="184"/>
                    <a:pt x="185" y="177"/>
                  </a:cubicBezTo>
                  <a:cubicBezTo>
                    <a:pt x="187" y="176"/>
                    <a:pt x="188" y="174"/>
                    <a:pt x="189" y="172"/>
                  </a:cubicBezTo>
                  <a:cubicBezTo>
                    <a:pt x="198" y="181"/>
                    <a:pt x="198" y="181"/>
                    <a:pt x="198" y="181"/>
                  </a:cubicBezTo>
                  <a:cubicBezTo>
                    <a:pt x="203" y="186"/>
                    <a:pt x="211" y="186"/>
                    <a:pt x="216" y="181"/>
                  </a:cubicBezTo>
                  <a:cubicBezTo>
                    <a:pt x="257" y="139"/>
                    <a:pt x="257" y="139"/>
                    <a:pt x="257" y="139"/>
                  </a:cubicBezTo>
                  <a:cubicBezTo>
                    <a:pt x="262" y="135"/>
                    <a:pt x="262" y="127"/>
                    <a:pt x="257" y="122"/>
                  </a:cubicBezTo>
                  <a:close/>
                  <a:moveTo>
                    <a:pt x="90" y="73"/>
                  </a:moveTo>
                  <a:cubicBezTo>
                    <a:pt x="91" y="71"/>
                    <a:pt x="92" y="69"/>
                    <a:pt x="94" y="67"/>
                  </a:cubicBezTo>
                  <a:cubicBezTo>
                    <a:pt x="101" y="60"/>
                    <a:pt x="112" y="60"/>
                    <a:pt x="119" y="67"/>
                  </a:cubicBezTo>
                  <a:cubicBezTo>
                    <a:pt x="126" y="74"/>
                    <a:pt x="126" y="85"/>
                    <a:pt x="119" y="92"/>
                  </a:cubicBezTo>
                  <a:cubicBezTo>
                    <a:pt x="117" y="94"/>
                    <a:pt x="115" y="95"/>
                    <a:pt x="113" y="96"/>
                  </a:cubicBezTo>
                  <a:cubicBezTo>
                    <a:pt x="131" y="114"/>
                    <a:pt x="131" y="114"/>
                    <a:pt x="131" y="114"/>
                  </a:cubicBezTo>
                  <a:cubicBezTo>
                    <a:pt x="139" y="105"/>
                    <a:pt x="139" y="105"/>
                    <a:pt x="139" y="105"/>
                  </a:cubicBezTo>
                  <a:cubicBezTo>
                    <a:pt x="139" y="105"/>
                    <a:pt x="139" y="105"/>
                    <a:pt x="139" y="105"/>
                  </a:cubicBezTo>
                  <a:cubicBezTo>
                    <a:pt x="149" y="96"/>
                    <a:pt x="149" y="96"/>
                    <a:pt x="149" y="96"/>
                  </a:cubicBezTo>
                  <a:cubicBezTo>
                    <a:pt x="150" y="98"/>
                    <a:pt x="151" y="100"/>
                    <a:pt x="153" y="102"/>
                  </a:cubicBezTo>
                  <a:cubicBezTo>
                    <a:pt x="159" y="108"/>
                    <a:pt x="171" y="108"/>
                    <a:pt x="178" y="102"/>
                  </a:cubicBezTo>
                  <a:cubicBezTo>
                    <a:pt x="184" y="95"/>
                    <a:pt x="184" y="83"/>
                    <a:pt x="178" y="77"/>
                  </a:cubicBezTo>
                  <a:cubicBezTo>
                    <a:pt x="176" y="75"/>
                    <a:pt x="174" y="74"/>
                    <a:pt x="172" y="73"/>
                  </a:cubicBezTo>
                  <a:cubicBezTo>
                    <a:pt x="181" y="64"/>
                    <a:pt x="181" y="64"/>
                    <a:pt x="181" y="64"/>
                  </a:cubicBezTo>
                  <a:cubicBezTo>
                    <a:pt x="186" y="59"/>
                    <a:pt x="186" y="51"/>
                    <a:pt x="181" y="46"/>
                  </a:cubicBezTo>
                  <a:cubicBezTo>
                    <a:pt x="139" y="5"/>
                    <a:pt x="139" y="5"/>
                    <a:pt x="139" y="5"/>
                  </a:cubicBezTo>
                  <a:cubicBezTo>
                    <a:pt x="135" y="0"/>
                    <a:pt x="127" y="0"/>
                    <a:pt x="122" y="5"/>
                  </a:cubicBezTo>
                  <a:cubicBezTo>
                    <a:pt x="81" y="46"/>
                    <a:pt x="81" y="46"/>
                    <a:pt x="81" y="46"/>
                  </a:cubicBezTo>
                  <a:cubicBezTo>
                    <a:pt x="76" y="51"/>
                    <a:pt x="76" y="59"/>
                    <a:pt x="81" y="64"/>
                  </a:cubicBezTo>
                  <a:lnTo>
                    <a:pt x="9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7" name="Oval 6"/>
            <p:cNvSpPr/>
            <p:nvPr/>
          </p:nvSpPr>
          <p:spPr>
            <a:xfrm>
              <a:off x="5750120" y="2475935"/>
              <a:ext cx="613414" cy="6217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2" name="Arrow: Chevron 27"/>
            <p:cNvSpPr/>
            <p:nvPr/>
          </p:nvSpPr>
          <p:spPr>
            <a:xfrm>
              <a:off x="5340913" y="1694451"/>
              <a:ext cx="1431827" cy="399313"/>
            </a:xfrm>
            <a:prstGeom prst="chevron">
              <a:avLst>
                <a:gd name="adj" fmla="val 3371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cxnSp>
          <p:nvCxnSpPr>
            <p:cNvPr id="29" name="Straight Connector 28"/>
            <p:cNvCxnSpPr/>
            <p:nvPr/>
          </p:nvCxnSpPr>
          <p:spPr>
            <a:xfrm>
              <a:off x="6059310" y="2051712"/>
              <a:ext cx="0" cy="458919"/>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696738" y="1716141"/>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FOUR</a:t>
              </a:r>
              <a:endParaRPr lang="en-IN" sz="1575" dirty="0">
                <a:solidFill>
                  <a:schemeClr val="bg1"/>
                </a:solidFill>
                <a:latin typeface="Raleway" panose="020B0503030101060003" pitchFamily="34" charset="0"/>
              </a:endParaRPr>
            </a:p>
          </p:txBody>
        </p:sp>
        <p:sp>
          <p:nvSpPr>
            <p:cNvPr id="39" name="Freeform 17"/>
            <p:cNvSpPr>
              <a:spLocks noEditPoints="1"/>
            </p:cNvSpPr>
            <p:nvPr/>
          </p:nvSpPr>
          <p:spPr bwMode="auto">
            <a:xfrm>
              <a:off x="5924433" y="2634899"/>
              <a:ext cx="271606" cy="274104"/>
            </a:xfrm>
            <a:custGeom>
              <a:avLst/>
              <a:gdLst>
                <a:gd name="T0" fmla="*/ 260 w 260"/>
                <a:gd name="T1" fmla="*/ 143 h 259"/>
                <a:gd name="T2" fmla="*/ 231 w 260"/>
                <a:gd name="T3" fmla="*/ 124 h 259"/>
                <a:gd name="T4" fmla="*/ 249 w 260"/>
                <a:gd name="T5" fmla="*/ 76 h 259"/>
                <a:gd name="T6" fmla="*/ 215 w 260"/>
                <a:gd name="T7" fmla="*/ 75 h 259"/>
                <a:gd name="T8" fmla="*/ 207 w 260"/>
                <a:gd name="T9" fmla="*/ 24 h 259"/>
                <a:gd name="T10" fmla="*/ 176 w 260"/>
                <a:gd name="T11" fmla="*/ 40 h 259"/>
                <a:gd name="T12" fmla="*/ 143 w 260"/>
                <a:gd name="T13" fmla="*/ 0 h 259"/>
                <a:gd name="T14" fmla="*/ 124 w 260"/>
                <a:gd name="T15" fmla="*/ 30 h 259"/>
                <a:gd name="T16" fmla="*/ 77 w 260"/>
                <a:gd name="T17" fmla="*/ 11 h 259"/>
                <a:gd name="T18" fmla="*/ 75 w 260"/>
                <a:gd name="T19" fmla="*/ 46 h 259"/>
                <a:gd name="T20" fmla="*/ 24 w 260"/>
                <a:gd name="T21" fmla="*/ 54 h 259"/>
                <a:gd name="T22" fmla="*/ 40 w 260"/>
                <a:gd name="T23" fmla="*/ 85 h 259"/>
                <a:gd name="T24" fmla="*/ 0 w 260"/>
                <a:gd name="T25" fmla="*/ 117 h 259"/>
                <a:gd name="T26" fmla="*/ 30 w 260"/>
                <a:gd name="T27" fmla="*/ 136 h 259"/>
                <a:gd name="T28" fmla="*/ 11 w 260"/>
                <a:gd name="T29" fmla="*/ 183 h 259"/>
                <a:gd name="T30" fmla="*/ 46 w 260"/>
                <a:gd name="T31" fmla="*/ 185 h 259"/>
                <a:gd name="T32" fmla="*/ 54 w 260"/>
                <a:gd name="T33" fmla="*/ 235 h 259"/>
                <a:gd name="T34" fmla="*/ 85 w 260"/>
                <a:gd name="T35" fmla="*/ 220 h 259"/>
                <a:gd name="T36" fmla="*/ 117 w 260"/>
                <a:gd name="T37" fmla="*/ 259 h 259"/>
                <a:gd name="T38" fmla="*/ 136 w 260"/>
                <a:gd name="T39" fmla="*/ 230 h 259"/>
                <a:gd name="T40" fmla="*/ 184 w 260"/>
                <a:gd name="T41" fmla="*/ 248 h 259"/>
                <a:gd name="T42" fmla="*/ 186 w 260"/>
                <a:gd name="T43" fmla="*/ 213 h 259"/>
                <a:gd name="T44" fmla="*/ 236 w 260"/>
                <a:gd name="T45" fmla="*/ 206 h 259"/>
                <a:gd name="T46" fmla="*/ 221 w 260"/>
                <a:gd name="T47" fmla="*/ 175 h 259"/>
                <a:gd name="T48" fmla="*/ 201 w 260"/>
                <a:gd name="T49" fmla="*/ 148 h 259"/>
                <a:gd name="T50" fmla="*/ 59 w 260"/>
                <a:gd name="T51" fmla="*/ 111 h 259"/>
                <a:gd name="T52" fmla="*/ 201 w 260"/>
                <a:gd name="T53" fmla="*/ 148 h 259"/>
                <a:gd name="T54" fmla="*/ 180 w 260"/>
                <a:gd name="T55" fmla="*/ 94 h 259"/>
                <a:gd name="T56" fmla="*/ 156 w 260"/>
                <a:gd name="T57" fmla="*/ 90 h 259"/>
                <a:gd name="T58" fmla="*/ 155 w 260"/>
                <a:gd name="T59" fmla="*/ 74 h 259"/>
                <a:gd name="T60" fmla="*/ 133 w 260"/>
                <a:gd name="T61" fmla="*/ 82 h 259"/>
                <a:gd name="T62" fmla="*/ 124 w 260"/>
                <a:gd name="T63" fmla="*/ 69 h 259"/>
                <a:gd name="T64" fmla="*/ 109 w 260"/>
                <a:gd name="T65" fmla="*/ 88 h 259"/>
                <a:gd name="T66" fmla="*/ 94 w 260"/>
                <a:gd name="T67" fmla="*/ 80 h 259"/>
                <a:gd name="T68" fmla="*/ 90 w 260"/>
                <a:gd name="T69" fmla="*/ 104 h 259"/>
                <a:gd name="T70" fmla="*/ 74 w 260"/>
                <a:gd name="T71" fmla="*/ 105 h 259"/>
                <a:gd name="T72" fmla="*/ 83 w 260"/>
                <a:gd name="T73" fmla="*/ 127 h 259"/>
                <a:gd name="T74" fmla="*/ 69 w 260"/>
                <a:gd name="T75" fmla="*/ 136 h 259"/>
                <a:gd name="T76" fmla="*/ 88 w 260"/>
                <a:gd name="T77" fmla="*/ 151 h 259"/>
                <a:gd name="T78" fmla="*/ 80 w 260"/>
                <a:gd name="T79" fmla="*/ 166 h 259"/>
                <a:gd name="T80" fmla="*/ 104 w 260"/>
                <a:gd name="T81" fmla="*/ 170 h 259"/>
                <a:gd name="T82" fmla="*/ 105 w 260"/>
                <a:gd name="T83" fmla="*/ 186 h 259"/>
                <a:gd name="T84" fmla="*/ 128 w 260"/>
                <a:gd name="T85" fmla="*/ 177 h 259"/>
                <a:gd name="T86" fmla="*/ 137 w 260"/>
                <a:gd name="T87" fmla="*/ 191 h 259"/>
                <a:gd name="T88" fmla="*/ 152 w 260"/>
                <a:gd name="T89" fmla="*/ 172 h 259"/>
                <a:gd name="T90" fmla="*/ 167 w 260"/>
                <a:gd name="T91" fmla="*/ 179 h 259"/>
                <a:gd name="T92" fmla="*/ 170 w 260"/>
                <a:gd name="T93" fmla="*/ 156 h 259"/>
                <a:gd name="T94" fmla="*/ 187 w 260"/>
                <a:gd name="T95" fmla="*/ 155 h 259"/>
                <a:gd name="T96" fmla="*/ 178 w 260"/>
                <a:gd name="T97" fmla="*/ 132 h 259"/>
                <a:gd name="T98" fmla="*/ 192 w 260"/>
                <a:gd name="T99" fmla="*/ 123 h 259"/>
                <a:gd name="T100" fmla="*/ 173 w 260"/>
                <a:gd name="T101" fmla="*/ 108 h 259"/>
                <a:gd name="T102" fmla="*/ 164 w 260"/>
                <a:gd name="T103" fmla="*/ 139 h 259"/>
                <a:gd name="T104" fmla="*/ 97 w 260"/>
                <a:gd name="T105" fmla="*/ 121 h 259"/>
                <a:gd name="T106" fmla="*/ 164 w 260"/>
                <a:gd name="T107" fmla="*/ 13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0" h="259">
                  <a:moveTo>
                    <a:pt x="250" y="182"/>
                  </a:moveTo>
                  <a:cubicBezTo>
                    <a:pt x="260" y="143"/>
                    <a:pt x="260" y="143"/>
                    <a:pt x="260" y="143"/>
                  </a:cubicBezTo>
                  <a:cubicBezTo>
                    <a:pt x="231" y="135"/>
                    <a:pt x="231" y="135"/>
                    <a:pt x="231" y="135"/>
                  </a:cubicBezTo>
                  <a:cubicBezTo>
                    <a:pt x="231" y="131"/>
                    <a:pt x="231" y="127"/>
                    <a:pt x="231" y="124"/>
                  </a:cubicBezTo>
                  <a:cubicBezTo>
                    <a:pt x="260" y="116"/>
                    <a:pt x="260" y="116"/>
                    <a:pt x="260" y="116"/>
                  </a:cubicBezTo>
                  <a:cubicBezTo>
                    <a:pt x="249" y="76"/>
                    <a:pt x="249" y="76"/>
                    <a:pt x="249" y="76"/>
                  </a:cubicBezTo>
                  <a:cubicBezTo>
                    <a:pt x="220" y="84"/>
                    <a:pt x="220" y="84"/>
                    <a:pt x="220" y="84"/>
                  </a:cubicBezTo>
                  <a:cubicBezTo>
                    <a:pt x="218" y="81"/>
                    <a:pt x="217" y="78"/>
                    <a:pt x="215" y="75"/>
                  </a:cubicBezTo>
                  <a:cubicBezTo>
                    <a:pt x="236" y="53"/>
                    <a:pt x="236" y="53"/>
                    <a:pt x="236" y="53"/>
                  </a:cubicBezTo>
                  <a:cubicBezTo>
                    <a:pt x="207" y="24"/>
                    <a:pt x="207" y="24"/>
                    <a:pt x="207" y="24"/>
                  </a:cubicBezTo>
                  <a:cubicBezTo>
                    <a:pt x="185" y="46"/>
                    <a:pt x="185" y="46"/>
                    <a:pt x="185" y="46"/>
                  </a:cubicBezTo>
                  <a:cubicBezTo>
                    <a:pt x="182" y="44"/>
                    <a:pt x="179" y="42"/>
                    <a:pt x="176" y="40"/>
                  </a:cubicBezTo>
                  <a:cubicBezTo>
                    <a:pt x="183" y="11"/>
                    <a:pt x="183" y="11"/>
                    <a:pt x="183" y="11"/>
                  </a:cubicBezTo>
                  <a:cubicBezTo>
                    <a:pt x="143" y="0"/>
                    <a:pt x="143" y="0"/>
                    <a:pt x="143" y="0"/>
                  </a:cubicBezTo>
                  <a:cubicBezTo>
                    <a:pt x="136" y="30"/>
                    <a:pt x="136" y="30"/>
                    <a:pt x="136" y="30"/>
                  </a:cubicBezTo>
                  <a:cubicBezTo>
                    <a:pt x="132" y="29"/>
                    <a:pt x="128" y="29"/>
                    <a:pt x="124" y="30"/>
                  </a:cubicBezTo>
                  <a:cubicBezTo>
                    <a:pt x="116" y="1"/>
                    <a:pt x="116" y="1"/>
                    <a:pt x="116" y="1"/>
                  </a:cubicBezTo>
                  <a:cubicBezTo>
                    <a:pt x="77" y="11"/>
                    <a:pt x="77" y="11"/>
                    <a:pt x="77" y="11"/>
                  </a:cubicBezTo>
                  <a:cubicBezTo>
                    <a:pt x="84" y="40"/>
                    <a:pt x="84" y="40"/>
                    <a:pt x="84" y="40"/>
                  </a:cubicBezTo>
                  <a:cubicBezTo>
                    <a:pt x="81" y="42"/>
                    <a:pt x="78" y="44"/>
                    <a:pt x="75" y="46"/>
                  </a:cubicBezTo>
                  <a:cubicBezTo>
                    <a:pt x="53" y="25"/>
                    <a:pt x="53" y="25"/>
                    <a:pt x="53" y="25"/>
                  </a:cubicBezTo>
                  <a:cubicBezTo>
                    <a:pt x="24" y="54"/>
                    <a:pt x="24" y="54"/>
                    <a:pt x="24" y="54"/>
                  </a:cubicBezTo>
                  <a:cubicBezTo>
                    <a:pt x="46" y="75"/>
                    <a:pt x="46" y="75"/>
                    <a:pt x="46" y="75"/>
                  </a:cubicBezTo>
                  <a:cubicBezTo>
                    <a:pt x="44" y="78"/>
                    <a:pt x="42" y="81"/>
                    <a:pt x="40" y="85"/>
                  </a:cubicBezTo>
                  <a:cubicBezTo>
                    <a:pt x="11" y="77"/>
                    <a:pt x="11" y="77"/>
                    <a:pt x="11" y="77"/>
                  </a:cubicBezTo>
                  <a:cubicBezTo>
                    <a:pt x="0" y="117"/>
                    <a:pt x="0" y="117"/>
                    <a:pt x="0" y="117"/>
                  </a:cubicBezTo>
                  <a:cubicBezTo>
                    <a:pt x="30" y="125"/>
                    <a:pt x="30" y="125"/>
                    <a:pt x="30" y="125"/>
                  </a:cubicBezTo>
                  <a:cubicBezTo>
                    <a:pt x="29" y="128"/>
                    <a:pt x="29" y="132"/>
                    <a:pt x="30" y="136"/>
                  </a:cubicBezTo>
                  <a:cubicBezTo>
                    <a:pt x="0" y="144"/>
                    <a:pt x="0" y="144"/>
                    <a:pt x="0" y="144"/>
                  </a:cubicBezTo>
                  <a:cubicBezTo>
                    <a:pt x="11" y="183"/>
                    <a:pt x="11" y="183"/>
                    <a:pt x="11" y="183"/>
                  </a:cubicBezTo>
                  <a:cubicBezTo>
                    <a:pt x="40" y="175"/>
                    <a:pt x="40" y="175"/>
                    <a:pt x="40" y="175"/>
                  </a:cubicBezTo>
                  <a:cubicBezTo>
                    <a:pt x="42" y="179"/>
                    <a:pt x="44" y="182"/>
                    <a:pt x="46" y="185"/>
                  </a:cubicBezTo>
                  <a:cubicBezTo>
                    <a:pt x="25" y="206"/>
                    <a:pt x="25" y="206"/>
                    <a:pt x="25" y="206"/>
                  </a:cubicBezTo>
                  <a:cubicBezTo>
                    <a:pt x="54" y="235"/>
                    <a:pt x="54" y="235"/>
                    <a:pt x="54" y="235"/>
                  </a:cubicBezTo>
                  <a:cubicBezTo>
                    <a:pt x="75" y="214"/>
                    <a:pt x="75" y="214"/>
                    <a:pt x="75" y="214"/>
                  </a:cubicBezTo>
                  <a:cubicBezTo>
                    <a:pt x="79" y="216"/>
                    <a:pt x="82" y="218"/>
                    <a:pt x="85" y="220"/>
                  </a:cubicBezTo>
                  <a:cubicBezTo>
                    <a:pt x="77" y="249"/>
                    <a:pt x="77" y="249"/>
                    <a:pt x="77" y="249"/>
                  </a:cubicBezTo>
                  <a:cubicBezTo>
                    <a:pt x="117" y="259"/>
                    <a:pt x="117" y="259"/>
                    <a:pt x="117" y="259"/>
                  </a:cubicBezTo>
                  <a:cubicBezTo>
                    <a:pt x="125" y="230"/>
                    <a:pt x="125" y="230"/>
                    <a:pt x="125" y="230"/>
                  </a:cubicBezTo>
                  <a:cubicBezTo>
                    <a:pt x="129" y="230"/>
                    <a:pt x="133" y="230"/>
                    <a:pt x="136" y="230"/>
                  </a:cubicBezTo>
                  <a:cubicBezTo>
                    <a:pt x="144" y="259"/>
                    <a:pt x="144" y="259"/>
                    <a:pt x="144" y="259"/>
                  </a:cubicBezTo>
                  <a:cubicBezTo>
                    <a:pt x="184" y="248"/>
                    <a:pt x="184" y="248"/>
                    <a:pt x="184" y="248"/>
                  </a:cubicBezTo>
                  <a:cubicBezTo>
                    <a:pt x="176" y="219"/>
                    <a:pt x="176" y="219"/>
                    <a:pt x="176" y="219"/>
                  </a:cubicBezTo>
                  <a:cubicBezTo>
                    <a:pt x="180" y="217"/>
                    <a:pt x="183" y="216"/>
                    <a:pt x="186" y="213"/>
                  </a:cubicBezTo>
                  <a:cubicBezTo>
                    <a:pt x="207" y="235"/>
                    <a:pt x="207" y="235"/>
                    <a:pt x="207" y="235"/>
                  </a:cubicBezTo>
                  <a:cubicBezTo>
                    <a:pt x="236" y="206"/>
                    <a:pt x="236" y="206"/>
                    <a:pt x="236" y="206"/>
                  </a:cubicBezTo>
                  <a:cubicBezTo>
                    <a:pt x="215" y="184"/>
                    <a:pt x="215" y="184"/>
                    <a:pt x="215" y="184"/>
                  </a:cubicBezTo>
                  <a:cubicBezTo>
                    <a:pt x="217" y="181"/>
                    <a:pt x="219" y="178"/>
                    <a:pt x="221" y="175"/>
                  </a:cubicBezTo>
                  <a:lnTo>
                    <a:pt x="250" y="182"/>
                  </a:lnTo>
                  <a:close/>
                  <a:moveTo>
                    <a:pt x="201" y="148"/>
                  </a:moveTo>
                  <a:cubicBezTo>
                    <a:pt x="191" y="187"/>
                    <a:pt x="151" y="211"/>
                    <a:pt x="112" y="200"/>
                  </a:cubicBezTo>
                  <a:cubicBezTo>
                    <a:pt x="72" y="190"/>
                    <a:pt x="49" y="150"/>
                    <a:pt x="59" y="111"/>
                  </a:cubicBezTo>
                  <a:cubicBezTo>
                    <a:pt x="70" y="72"/>
                    <a:pt x="110" y="49"/>
                    <a:pt x="149" y="59"/>
                  </a:cubicBezTo>
                  <a:cubicBezTo>
                    <a:pt x="188" y="69"/>
                    <a:pt x="212" y="109"/>
                    <a:pt x="201" y="148"/>
                  </a:cubicBezTo>
                  <a:close/>
                  <a:moveTo>
                    <a:pt x="170" y="104"/>
                  </a:moveTo>
                  <a:cubicBezTo>
                    <a:pt x="180" y="94"/>
                    <a:pt x="180" y="94"/>
                    <a:pt x="180" y="94"/>
                  </a:cubicBezTo>
                  <a:cubicBezTo>
                    <a:pt x="166" y="80"/>
                    <a:pt x="166" y="80"/>
                    <a:pt x="166" y="80"/>
                  </a:cubicBezTo>
                  <a:cubicBezTo>
                    <a:pt x="156" y="90"/>
                    <a:pt x="156" y="90"/>
                    <a:pt x="156" y="90"/>
                  </a:cubicBezTo>
                  <a:cubicBezTo>
                    <a:pt x="155" y="89"/>
                    <a:pt x="153" y="88"/>
                    <a:pt x="152" y="87"/>
                  </a:cubicBezTo>
                  <a:cubicBezTo>
                    <a:pt x="155" y="74"/>
                    <a:pt x="155" y="74"/>
                    <a:pt x="155" y="74"/>
                  </a:cubicBezTo>
                  <a:cubicBezTo>
                    <a:pt x="136" y="69"/>
                    <a:pt x="136" y="69"/>
                    <a:pt x="136" y="69"/>
                  </a:cubicBezTo>
                  <a:cubicBezTo>
                    <a:pt x="133" y="82"/>
                    <a:pt x="133" y="82"/>
                    <a:pt x="133" y="82"/>
                  </a:cubicBezTo>
                  <a:cubicBezTo>
                    <a:pt x="131" y="82"/>
                    <a:pt x="129" y="82"/>
                    <a:pt x="127" y="82"/>
                  </a:cubicBezTo>
                  <a:cubicBezTo>
                    <a:pt x="124" y="69"/>
                    <a:pt x="124" y="69"/>
                    <a:pt x="124" y="69"/>
                  </a:cubicBezTo>
                  <a:cubicBezTo>
                    <a:pt x="105" y="74"/>
                    <a:pt x="105" y="74"/>
                    <a:pt x="105" y="74"/>
                  </a:cubicBezTo>
                  <a:cubicBezTo>
                    <a:pt x="109" y="88"/>
                    <a:pt x="109" y="88"/>
                    <a:pt x="109" y="88"/>
                  </a:cubicBezTo>
                  <a:cubicBezTo>
                    <a:pt x="107" y="88"/>
                    <a:pt x="106" y="89"/>
                    <a:pt x="104" y="90"/>
                  </a:cubicBezTo>
                  <a:cubicBezTo>
                    <a:pt x="94" y="80"/>
                    <a:pt x="94" y="80"/>
                    <a:pt x="94" y="80"/>
                  </a:cubicBezTo>
                  <a:cubicBezTo>
                    <a:pt x="80" y="94"/>
                    <a:pt x="80" y="94"/>
                    <a:pt x="80" y="94"/>
                  </a:cubicBezTo>
                  <a:cubicBezTo>
                    <a:pt x="90" y="104"/>
                    <a:pt x="90" y="104"/>
                    <a:pt x="90" y="104"/>
                  </a:cubicBezTo>
                  <a:cubicBezTo>
                    <a:pt x="89" y="105"/>
                    <a:pt x="88" y="107"/>
                    <a:pt x="88" y="109"/>
                  </a:cubicBezTo>
                  <a:cubicBezTo>
                    <a:pt x="74" y="105"/>
                    <a:pt x="74" y="105"/>
                    <a:pt x="74" y="105"/>
                  </a:cubicBezTo>
                  <a:cubicBezTo>
                    <a:pt x="69" y="124"/>
                    <a:pt x="69" y="124"/>
                    <a:pt x="69" y="124"/>
                  </a:cubicBezTo>
                  <a:cubicBezTo>
                    <a:pt x="83" y="127"/>
                    <a:pt x="83" y="127"/>
                    <a:pt x="83" y="127"/>
                  </a:cubicBezTo>
                  <a:cubicBezTo>
                    <a:pt x="83" y="129"/>
                    <a:pt x="83" y="131"/>
                    <a:pt x="83" y="133"/>
                  </a:cubicBezTo>
                  <a:cubicBezTo>
                    <a:pt x="69" y="136"/>
                    <a:pt x="69" y="136"/>
                    <a:pt x="69" y="136"/>
                  </a:cubicBezTo>
                  <a:cubicBezTo>
                    <a:pt x="74" y="155"/>
                    <a:pt x="74" y="155"/>
                    <a:pt x="74" y="155"/>
                  </a:cubicBezTo>
                  <a:cubicBezTo>
                    <a:pt x="88" y="151"/>
                    <a:pt x="88" y="151"/>
                    <a:pt x="88" y="151"/>
                  </a:cubicBezTo>
                  <a:cubicBezTo>
                    <a:pt x="89" y="153"/>
                    <a:pt x="90" y="154"/>
                    <a:pt x="91" y="156"/>
                  </a:cubicBezTo>
                  <a:cubicBezTo>
                    <a:pt x="80" y="166"/>
                    <a:pt x="80" y="166"/>
                    <a:pt x="80" y="166"/>
                  </a:cubicBezTo>
                  <a:cubicBezTo>
                    <a:pt x="94" y="180"/>
                    <a:pt x="94" y="180"/>
                    <a:pt x="94" y="180"/>
                  </a:cubicBezTo>
                  <a:cubicBezTo>
                    <a:pt x="104" y="170"/>
                    <a:pt x="104" y="170"/>
                    <a:pt x="104" y="170"/>
                  </a:cubicBezTo>
                  <a:cubicBezTo>
                    <a:pt x="106" y="171"/>
                    <a:pt x="107" y="171"/>
                    <a:pt x="109" y="172"/>
                  </a:cubicBezTo>
                  <a:cubicBezTo>
                    <a:pt x="105" y="186"/>
                    <a:pt x="105" y="186"/>
                    <a:pt x="105" y="186"/>
                  </a:cubicBezTo>
                  <a:cubicBezTo>
                    <a:pt x="124" y="191"/>
                    <a:pt x="124" y="191"/>
                    <a:pt x="124" y="191"/>
                  </a:cubicBezTo>
                  <a:cubicBezTo>
                    <a:pt x="128" y="177"/>
                    <a:pt x="128" y="177"/>
                    <a:pt x="128" y="177"/>
                  </a:cubicBezTo>
                  <a:cubicBezTo>
                    <a:pt x="130" y="177"/>
                    <a:pt x="131" y="177"/>
                    <a:pt x="133" y="177"/>
                  </a:cubicBezTo>
                  <a:cubicBezTo>
                    <a:pt x="137" y="191"/>
                    <a:pt x="137" y="191"/>
                    <a:pt x="137" y="191"/>
                  </a:cubicBezTo>
                  <a:cubicBezTo>
                    <a:pt x="156" y="186"/>
                    <a:pt x="156" y="186"/>
                    <a:pt x="156" y="186"/>
                  </a:cubicBezTo>
                  <a:cubicBezTo>
                    <a:pt x="152" y="172"/>
                    <a:pt x="152" y="172"/>
                    <a:pt x="152" y="172"/>
                  </a:cubicBezTo>
                  <a:cubicBezTo>
                    <a:pt x="154" y="171"/>
                    <a:pt x="155" y="170"/>
                    <a:pt x="157" y="169"/>
                  </a:cubicBezTo>
                  <a:cubicBezTo>
                    <a:pt x="167" y="179"/>
                    <a:pt x="167" y="179"/>
                    <a:pt x="167" y="179"/>
                  </a:cubicBezTo>
                  <a:cubicBezTo>
                    <a:pt x="181" y="166"/>
                    <a:pt x="181" y="166"/>
                    <a:pt x="181" y="166"/>
                  </a:cubicBezTo>
                  <a:cubicBezTo>
                    <a:pt x="170" y="156"/>
                    <a:pt x="170" y="156"/>
                    <a:pt x="170" y="156"/>
                  </a:cubicBezTo>
                  <a:cubicBezTo>
                    <a:pt x="171" y="154"/>
                    <a:pt x="172" y="153"/>
                    <a:pt x="173" y="151"/>
                  </a:cubicBezTo>
                  <a:cubicBezTo>
                    <a:pt x="187" y="155"/>
                    <a:pt x="187" y="155"/>
                    <a:pt x="187" y="155"/>
                  </a:cubicBezTo>
                  <a:cubicBezTo>
                    <a:pt x="192" y="136"/>
                    <a:pt x="192" y="136"/>
                    <a:pt x="192" y="136"/>
                  </a:cubicBezTo>
                  <a:cubicBezTo>
                    <a:pt x="178" y="132"/>
                    <a:pt x="178" y="132"/>
                    <a:pt x="178" y="132"/>
                  </a:cubicBezTo>
                  <a:cubicBezTo>
                    <a:pt x="178" y="130"/>
                    <a:pt x="178" y="129"/>
                    <a:pt x="178" y="127"/>
                  </a:cubicBezTo>
                  <a:cubicBezTo>
                    <a:pt x="192" y="123"/>
                    <a:pt x="192" y="123"/>
                    <a:pt x="192" y="123"/>
                  </a:cubicBezTo>
                  <a:cubicBezTo>
                    <a:pt x="187" y="104"/>
                    <a:pt x="187" y="104"/>
                    <a:pt x="187" y="104"/>
                  </a:cubicBezTo>
                  <a:cubicBezTo>
                    <a:pt x="173" y="108"/>
                    <a:pt x="173" y="108"/>
                    <a:pt x="173" y="108"/>
                  </a:cubicBezTo>
                  <a:cubicBezTo>
                    <a:pt x="172" y="107"/>
                    <a:pt x="171" y="105"/>
                    <a:pt x="170" y="104"/>
                  </a:cubicBezTo>
                  <a:close/>
                  <a:moveTo>
                    <a:pt x="164" y="139"/>
                  </a:moveTo>
                  <a:cubicBezTo>
                    <a:pt x="159" y="157"/>
                    <a:pt x="140" y="168"/>
                    <a:pt x="121" y="163"/>
                  </a:cubicBezTo>
                  <a:cubicBezTo>
                    <a:pt x="103" y="158"/>
                    <a:pt x="92" y="139"/>
                    <a:pt x="97" y="121"/>
                  </a:cubicBezTo>
                  <a:cubicBezTo>
                    <a:pt x="102" y="103"/>
                    <a:pt x="121" y="92"/>
                    <a:pt x="139" y="96"/>
                  </a:cubicBezTo>
                  <a:cubicBezTo>
                    <a:pt x="158" y="101"/>
                    <a:pt x="169" y="120"/>
                    <a:pt x="164"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sp>
          <p:nvSpPr>
            <p:cNvPr id="16" name="TextBox 15"/>
            <p:cNvSpPr txBox="1"/>
            <p:nvPr/>
          </p:nvSpPr>
          <p:spPr>
            <a:xfrm>
              <a:off x="1393986" y="3297977"/>
              <a:ext cx="1107431" cy="205482"/>
            </a:xfrm>
            <a:prstGeom prst="rect">
              <a:avLst/>
            </a:prstGeom>
            <a:noFill/>
          </p:spPr>
          <p:txBody>
            <a:bodyPr wrap="square" rtlCol="0">
              <a:spAutoFit/>
            </a:bodyPr>
            <a:lstStyle/>
            <a:p>
              <a:pPr algn="ctr"/>
              <a:r>
                <a:rPr lang="en-US" sz="1200" b="1" dirty="0">
                  <a:solidFill>
                    <a:srgbClr val="002060"/>
                  </a:solidFill>
                </a:rPr>
                <a:t>1. ATTEND</a:t>
              </a:r>
            </a:p>
          </p:txBody>
        </p:sp>
        <p:sp>
          <p:nvSpPr>
            <p:cNvPr id="17" name="TextBox 16"/>
            <p:cNvSpPr txBox="1"/>
            <p:nvPr/>
          </p:nvSpPr>
          <p:spPr>
            <a:xfrm>
              <a:off x="2748124" y="3297978"/>
              <a:ext cx="1107431" cy="205482"/>
            </a:xfrm>
            <a:prstGeom prst="rect">
              <a:avLst/>
            </a:prstGeom>
            <a:noFill/>
          </p:spPr>
          <p:txBody>
            <a:bodyPr wrap="square" rtlCol="0">
              <a:spAutoFit/>
            </a:bodyPr>
            <a:lstStyle/>
            <a:p>
              <a:pPr algn="ctr"/>
              <a:r>
                <a:rPr lang="en-US" sz="1200" b="1" dirty="0">
                  <a:solidFill>
                    <a:schemeClr val="tx1">
                      <a:lumMod val="75000"/>
                      <a:lumOff val="25000"/>
                    </a:schemeClr>
                  </a:solidFill>
                </a:rPr>
                <a:t>2. RECORD </a:t>
              </a:r>
            </a:p>
          </p:txBody>
        </p:sp>
        <p:sp>
          <p:nvSpPr>
            <p:cNvPr id="18" name="TextBox 17"/>
            <p:cNvSpPr txBox="1"/>
            <p:nvPr/>
          </p:nvSpPr>
          <p:spPr>
            <a:xfrm>
              <a:off x="4136332" y="3297978"/>
              <a:ext cx="1107431" cy="205482"/>
            </a:xfrm>
            <a:prstGeom prst="rect">
              <a:avLst/>
            </a:prstGeom>
            <a:noFill/>
          </p:spPr>
          <p:txBody>
            <a:bodyPr wrap="square" rtlCol="0">
              <a:spAutoFit/>
            </a:bodyPr>
            <a:lstStyle/>
            <a:p>
              <a:pPr algn="ctr"/>
              <a:r>
                <a:rPr lang="en-US" sz="1200" b="1" dirty="0">
                  <a:solidFill>
                    <a:srgbClr val="002060"/>
                  </a:solidFill>
                </a:rPr>
                <a:t>3. CERTIFY</a:t>
              </a:r>
            </a:p>
          </p:txBody>
        </p:sp>
        <p:sp>
          <p:nvSpPr>
            <p:cNvPr id="19" name="TextBox 18"/>
            <p:cNvSpPr txBox="1"/>
            <p:nvPr/>
          </p:nvSpPr>
          <p:spPr>
            <a:xfrm>
              <a:off x="5479027" y="3301125"/>
              <a:ext cx="1107431" cy="205482"/>
            </a:xfrm>
            <a:prstGeom prst="rect">
              <a:avLst/>
            </a:prstGeom>
            <a:noFill/>
          </p:spPr>
          <p:txBody>
            <a:bodyPr wrap="square" rtlCol="0">
              <a:spAutoFit/>
            </a:bodyPr>
            <a:lstStyle/>
            <a:p>
              <a:pPr algn="ctr"/>
              <a:r>
                <a:rPr lang="en-US" sz="1200" b="1" dirty="0">
                  <a:solidFill>
                    <a:schemeClr val="accent6">
                      <a:lumMod val="50000"/>
                    </a:schemeClr>
                  </a:solidFill>
                </a:rPr>
                <a:t>4. PRINT</a:t>
              </a:r>
            </a:p>
          </p:txBody>
        </p:sp>
        <p:sp>
          <p:nvSpPr>
            <p:cNvPr id="20" name="TextBox 19"/>
            <p:cNvSpPr txBox="1"/>
            <p:nvPr/>
          </p:nvSpPr>
          <p:spPr>
            <a:xfrm>
              <a:off x="6876281" y="3297978"/>
              <a:ext cx="1107431" cy="205482"/>
            </a:xfrm>
            <a:prstGeom prst="rect">
              <a:avLst/>
            </a:prstGeom>
            <a:noFill/>
          </p:spPr>
          <p:txBody>
            <a:bodyPr wrap="square" rtlCol="0">
              <a:spAutoFit/>
            </a:bodyPr>
            <a:lstStyle/>
            <a:p>
              <a:pPr algn="ctr"/>
              <a:r>
                <a:rPr lang="en-US" sz="1200" b="1" dirty="0">
                  <a:solidFill>
                    <a:srgbClr val="002060"/>
                  </a:solidFill>
                </a:rPr>
                <a:t>5. PROFILE</a:t>
              </a:r>
            </a:p>
          </p:txBody>
        </p:sp>
        <p:sp>
          <p:nvSpPr>
            <p:cNvPr id="21" name="TextBox 20"/>
            <p:cNvSpPr txBox="1"/>
            <p:nvPr/>
          </p:nvSpPr>
          <p:spPr>
            <a:xfrm>
              <a:off x="1266049" y="3608668"/>
              <a:ext cx="1346273" cy="1039967"/>
            </a:xfrm>
            <a:prstGeom prst="rect">
              <a:avLst/>
            </a:prstGeom>
            <a:noFill/>
          </p:spPr>
          <p:txBody>
            <a:bodyPr wrap="square" rtlCol="0">
              <a:spAutoFit/>
            </a:bodyPr>
            <a:lstStyle/>
            <a:p>
              <a:pPr algn="ctr">
                <a:lnSpc>
                  <a:spcPct val="150000"/>
                </a:lnSpc>
              </a:pPr>
              <a:r>
                <a:rPr lang="en-IN" sz="825" b="1" dirty="0">
                  <a:solidFill>
                    <a:srgbClr val="002060"/>
                  </a:solidFill>
                </a:rPr>
                <a:t>Attend a National, Regional, Local Conference or Workshop offering eligible SCO Annual Training. Training must be taught or co-taught with an ELR or VA staff member.</a:t>
              </a:r>
              <a:endParaRPr lang="en-US" sz="825" b="1" dirty="0">
                <a:solidFill>
                  <a:srgbClr val="002060"/>
                </a:solidFill>
              </a:endParaRPr>
            </a:p>
          </p:txBody>
        </p:sp>
        <p:sp>
          <p:nvSpPr>
            <p:cNvPr id="22" name="TextBox 21"/>
            <p:cNvSpPr txBox="1"/>
            <p:nvPr/>
          </p:nvSpPr>
          <p:spPr>
            <a:xfrm>
              <a:off x="2698117" y="3618595"/>
              <a:ext cx="1346273" cy="474892"/>
            </a:xfrm>
            <a:prstGeom prst="rect">
              <a:avLst/>
            </a:prstGeom>
            <a:noFill/>
          </p:spPr>
          <p:txBody>
            <a:bodyPr wrap="square" rtlCol="0">
              <a:spAutoFit/>
            </a:bodyPr>
            <a:lstStyle/>
            <a:p>
              <a:pPr algn="ctr">
                <a:lnSpc>
                  <a:spcPct val="150000"/>
                </a:lnSpc>
              </a:pPr>
              <a:r>
                <a:rPr lang="en-IN" sz="825" b="1" dirty="0">
                  <a:solidFill>
                    <a:schemeClr val="tx1">
                      <a:lumMod val="75000"/>
                      <a:lumOff val="25000"/>
                    </a:schemeClr>
                  </a:solidFill>
                </a:rPr>
                <a:t>Record your attendance using the  tracking method designated by presenter. </a:t>
              </a:r>
            </a:p>
          </p:txBody>
        </p:sp>
        <p:sp>
          <p:nvSpPr>
            <p:cNvPr id="23" name="TextBox 22"/>
            <p:cNvSpPr txBox="1"/>
            <p:nvPr/>
          </p:nvSpPr>
          <p:spPr>
            <a:xfrm>
              <a:off x="4008393" y="3618595"/>
              <a:ext cx="1573973" cy="1039967"/>
            </a:xfrm>
            <a:prstGeom prst="rect">
              <a:avLst/>
            </a:prstGeom>
            <a:noFill/>
          </p:spPr>
          <p:txBody>
            <a:bodyPr wrap="square" rtlCol="0">
              <a:spAutoFit/>
            </a:bodyPr>
            <a:lstStyle/>
            <a:p>
              <a:pPr algn="ctr">
                <a:lnSpc>
                  <a:spcPct val="150000"/>
                </a:lnSpc>
              </a:pPr>
              <a:r>
                <a:rPr lang="en-IN" sz="825" b="1" dirty="0">
                  <a:solidFill>
                    <a:srgbClr val="002060"/>
                  </a:solidFill>
                </a:rPr>
                <a:t>Go on the </a:t>
              </a:r>
              <a:r>
                <a:rPr lang="en-IN" sz="825" b="1" dirty="0">
                  <a:solidFill>
                    <a:srgbClr val="002060"/>
                  </a:solidFill>
                  <a:hlinkClick r:id="rId3"/>
                </a:rPr>
                <a:t>SCO Training Portal</a:t>
              </a:r>
              <a:r>
                <a:rPr lang="en-IN" sz="825" b="1" dirty="0">
                  <a:solidFill>
                    <a:srgbClr val="002060"/>
                  </a:solidFill>
                </a:rPr>
                <a:t> and certify each conference session you attended. </a:t>
              </a:r>
              <a:r>
                <a:rPr lang="en-US" sz="825" b="1" dirty="0">
                  <a:solidFill>
                    <a:srgbClr val="002060"/>
                  </a:solidFill>
                </a:rPr>
                <a:t>By completing this form you are certifying that you attended this training in-person and documented your attendance at the conference training session. </a:t>
              </a:r>
            </a:p>
          </p:txBody>
        </p:sp>
        <p:sp>
          <p:nvSpPr>
            <p:cNvPr id="24" name="TextBox 23"/>
            <p:cNvSpPr txBox="1"/>
            <p:nvPr/>
          </p:nvSpPr>
          <p:spPr>
            <a:xfrm>
              <a:off x="5456646" y="3619018"/>
              <a:ext cx="1346273" cy="333623"/>
            </a:xfrm>
            <a:prstGeom prst="rect">
              <a:avLst/>
            </a:prstGeom>
            <a:noFill/>
          </p:spPr>
          <p:txBody>
            <a:bodyPr wrap="square" rtlCol="0">
              <a:spAutoFit/>
            </a:bodyPr>
            <a:lstStyle/>
            <a:p>
              <a:pPr algn="ctr">
                <a:lnSpc>
                  <a:spcPct val="150000"/>
                </a:lnSpc>
              </a:pPr>
              <a:r>
                <a:rPr lang="en-IN" sz="825" b="1" dirty="0">
                  <a:solidFill>
                    <a:schemeClr val="tx1">
                      <a:lumMod val="75000"/>
                      <a:lumOff val="25000"/>
                    </a:schemeClr>
                  </a:solidFill>
                </a:rPr>
                <a:t>Print your certificate and keep for your records. </a:t>
              </a:r>
              <a:endParaRPr lang="en-US" sz="825" b="1" dirty="0">
                <a:solidFill>
                  <a:schemeClr val="tx1">
                    <a:lumMod val="75000"/>
                    <a:lumOff val="25000"/>
                  </a:schemeClr>
                </a:solidFill>
              </a:endParaRPr>
            </a:p>
          </p:txBody>
        </p:sp>
        <p:sp>
          <p:nvSpPr>
            <p:cNvPr id="25" name="TextBox 24"/>
            <p:cNvSpPr txBox="1"/>
            <p:nvPr/>
          </p:nvSpPr>
          <p:spPr>
            <a:xfrm>
              <a:off x="6797651" y="3615855"/>
              <a:ext cx="1346273" cy="616161"/>
            </a:xfrm>
            <a:prstGeom prst="rect">
              <a:avLst/>
            </a:prstGeom>
            <a:noFill/>
          </p:spPr>
          <p:txBody>
            <a:bodyPr wrap="square" rtlCol="0">
              <a:spAutoFit/>
            </a:bodyPr>
            <a:lstStyle/>
            <a:p>
              <a:pPr algn="ctr">
                <a:lnSpc>
                  <a:spcPct val="150000"/>
                </a:lnSpc>
              </a:pPr>
              <a:r>
                <a:rPr lang="en-IN" sz="825" b="1" dirty="0">
                  <a:solidFill>
                    <a:srgbClr val="002060"/>
                  </a:solidFill>
                </a:rPr>
                <a:t>Check your profile to make sure all of your online and conference credit is properly counted.</a:t>
              </a:r>
              <a:endParaRPr lang="en-US" sz="825" b="1" dirty="0">
                <a:solidFill>
                  <a:srgbClr val="002060"/>
                </a:solidFill>
              </a:endParaRPr>
            </a:p>
          </p:txBody>
        </p:sp>
        <p:sp>
          <p:nvSpPr>
            <p:cNvPr id="8" name="Oval 7"/>
            <p:cNvSpPr/>
            <p:nvPr/>
          </p:nvSpPr>
          <p:spPr>
            <a:xfrm>
              <a:off x="7120465" y="247593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latin typeface="Raleway" panose="020B0503030101060003" pitchFamily="34" charset="0"/>
              </a:endParaRPr>
            </a:p>
          </p:txBody>
        </p:sp>
        <p:sp>
          <p:nvSpPr>
            <p:cNvPr id="13" name="Arrow: Chevron 28"/>
            <p:cNvSpPr/>
            <p:nvPr/>
          </p:nvSpPr>
          <p:spPr>
            <a:xfrm>
              <a:off x="6702505" y="1697598"/>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a:solidFill>
                  <a:schemeClr val="tx1"/>
                </a:solidFill>
                <a:latin typeface="Raleway" panose="020B0503030101060003" pitchFamily="34" charset="0"/>
              </a:endParaRPr>
            </a:p>
          </p:txBody>
        </p:sp>
        <p:sp>
          <p:nvSpPr>
            <p:cNvPr id="35" name="TextBox 34"/>
            <p:cNvSpPr txBox="1"/>
            <p:nvPr/>
          </p:nvSpPr>
          <p:spPr>
            <a:xfrm>
              <a:off x="7117824" y="171570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FIVE</a:t>
              </a:r>
              <a:endParaRPr lang="en-IN" sz="1575" dirty="0">
                <a:solidFill>
                  <a:schemeClr val="bg1"/>
                </a:solidFill>
                <a:latin typeface="Raleway" panose="020B0503030101060003" pitchFamily="34" charset="0"/>
              </a:endParaRPr>
            </a:p>
          </p:txBody>
        </p:sp>
        <p:sp>
          <p:nvSpPr>
            <p:cNvPr id="40" name="Freeform 21"/>
            <p:cNvSpPr>
              <a:spLocks noEditPoints="1"/>
            </p:cNvSpPr>
            <p:nvPr/>
          </p:nvSpPr>
          <p:spPr bwMode="auto">
            <a:xfrm>
              <a:off x="7306210" y="2624849"/>
              <a:ext cx="265280" cy="271204"/>
            </a:xfrm>
            <a:custGeom>
              <a:avLst/>
              <a:gdLst>
                <a:gd name="T0" fmla="*/ 214 w 256"/>
                <a:gd name="T1" fmla="*/ 87 h 258"/>
                <a:gd name="T2" fmla="*/ 189 w 256"/>
                <a:gd name="T3" fmla="*/ 96 h 258"/>
                <a:gd name="T4" fmla="*/ 116 w 256"/>
                <a:gd name="T5" fmla="*/ 227 h 258"/>
                <a:gd name="T6" fmla="*/ 116 w 256"/>
                <a:gd name="T7" fmla="*/ 55 h 258"/>
                <a:gd name="T8" fmla="*/ 171 w 256"/>
                <a:gd name="T9" fmla="*/ 59 h 258"/>
                <a:gd name="T10" fmla="*/ 170 w 256"/>
                <a:gd name="T11" fmla="*/ 37 h 258"/>
                <a:gd name="T12" fmla="*/ 0 w 256"/>
                <a:gd name="T13" fmla="*/ 141 h 258"/>
                <a:gd name="T14" fmla="*/ 233 w 256"/>
                <a:gd name="T15" fmla="*/ 141 h 258"/>
                <a:gd name="T16" fmla="*/ 216 w 256"/>
                <a:gd name="T17" fmla="*/ 87 h 258"/>
                <a:gd name="T18" fmla="*/ 119 w 256"/>
                <a:gd name="T19" fmla="*/ 111 h 258"/>
                <a:gd name="T20" fmla="*/ 141 w 256"/>
                <a:gd name="T21" fmla="*/ 89 h 258"/>
                <a:gd name="T22" fmla="*/ 59 w 256"/>
                <a:gd name="T23" fmla="*/ 141 h 258"/>
                <a:gd name="T24" fmla="*/ 174 w 256"/>
                <a:gd name="T25" fmla="*/ 141 h 258"/>
                <a:gd name="T26" fmla="*/ 168 w 256"/>
                <a:gd name="T27" fmla="*/ 117 h 258"/>
                <a:gd name="T28" fmla="*/ 146 w 256"/>
                <a:gd name="T29" fmla="*/ 141 h 258"/>
                <a:gd name="T30" fmla="*/ 86 w 256"/>
                <a:gd name="T31" fmla="*/ 141 h 258"/>
                <a:gd name="T32" fmla="*/ 256 w 256"/>
                <a:gd name="T33" fmla="*/ 39 h 258"/>
                <a:gd name="T34" fmla="*/ 256 w 256"/>
                <a:gd name="T35" fmla="*/ 38 h 258"/>
                <a:gd name="T36" fmla="*/ 255 w 256"/>
                <a:gd name="T37" fmla="*/ 37 h 258"/>
                <a:gd name="T38" fmla="*/ 255 w 256"/>
                <a:gd name="T39" fmla="*/ 37 h 258"/>
                <a:gd name="T40" fmla="*/ 236 w 256"/>
                <a:gd name="T41" fmla="*/ 35 h 258"/>
                <a:gd name="T42" fmla="*/ 244 w 256"/>
                <a:gd name="T43" fmla="*/ 28 h 258"/>
                <a:gd name="T44" fmla="*/ 244 w 256"/>
                <a:gd name="T45" fmla="*/ 20 h 258"/>
                <a:gd name="T46" fmla="*/ 238 w 256"/>
                <a:gd name="T47" fmla="*/ 14 h 258"/>
                <a:gd name="T48" fmla="*/ 228 w 256"/>
                <a:gd name="T49" fmla="*/ 14 h 258"/>
                <a:gd name="T50" fmla="*/ 219 w 256"/>
                <a:gd name="T51" fmla="*/ 2 h 258"/>
                <a:gd name="T52" fmla="*/ 215 w 256"/>
                <a:gd name="T53" fmla="*/ 0 h 258"/>
                <a:gd name="T54" fmla="*/ 185 w 256"/>
                <a:gd name="T55" fmla="*/ 31 h 258"/>
                <a:gd name="T56" fmla="*/ 184 w 256"/>
                <a:gd name="T57" fmla="*/ 33 h 258"/>
                <a:gd name="T58" fmla="*/ 183 w 256"/>
                <a:gd name="T59" fmla="*/ 36 h 258"/>
                <a:gd name="T60" fmla="*/ 183 w 256"/>
                <a:gd name="T61" fmla="*/ 38 h 258"/>
                <a:gd name="T62" fmla="*/ 183 w 256"/>
                <a:gd name="T63" fmla="*/ 40 h 258"/>
                <a:gd name="T64" fmla="*/ 174 w 256"/>
                <a:gd name="T65" fmla="*/ 68 h 258"/>
                <a:gd name="T66" fmla="*/ 156 w 256"/>
                <a:gd name="T67" fmla="*/ 87 h 258"/>
                <a:gd name="T68" fmla="*/ 130 w 256"/>
                <a:gd name="T69" fmla="*/ 113 h 258"/>
                <a:gd name="T70" fmla="*/ 127 w 256"/>
                <a:gd name="T71" fmla="*/ 123 h 258"/>
                <a:gd name="T72" fmla="*/ 127 w 256"/>
                <a:gd name="T73" fmla="*/ 124 h 258"/>
                <a:gd name="T74" fmla="*/ 128 w 256"/>
                <a:gd name="T75" fmla="*/ 125 h 258"/>
                <a:gd name="T76" fmla="*/ 128 w 256"/>
                <a:gd name="T77" fmla="*/ 126 h 258"/>
                <a:gd name="T78" fmla="*/ 129 w 256"/>
                <a:gd name="T79" fmla="*/ 128 h 258"/>
                <a:gd name="T80" fmla="*/ 130 w 256"/>
                <a:gd name="T81" fmla="*/ 128 h 258"/>
                <a:gd name="T82" fmla="*/ 131 w 256"/>
                <a:gd name="T83" fmla="*/ 129 h 258"/>
                <a:gd name="T84" fmla="*/ 132 w 256"/>
                <a:gd name="T85" fmla="*/ 130 h 258"/>
                <a:gd name="T86" fmla="*/ 134 w 256"/>
                <a:gd name="T87" fmla="*/ 130 h 258"/>
                <a:gd name="T88" fmla="*/ 141 w 256"/>
                <a:gd name="T89" fmla="*/ 129 h 258"/>
                <a:gd name="T90" fmla="*/ 200 w 256"/>
                <a:gd name="T91" fmla="*/ 72 h 258"/>
                <a:gd name="T92" fmla="*/ 217 w 256"/>
                <a:gd name="T93" fmla="*/ 73 h 258"/>
                <a:gd name="T94" fmla="*/ 227 w 256"/>
                <a:gd name="T95" fmla="*/ 69 h 258"/>
                <a:gd name="T96" fmla="*/ 256 w 256"/>
                <a:gd name="T97" fmla="*/ 40 h 258"/>
                <a:gd name="T98" fmla="*/ 256 w 256"/>
                <a:gd name="T99" fmla="*/ 39 h 258"/>
                <a:gd name="T100" fmla="*/ 256 w 256"/>
                <a:gd name="T101" fmla="*/ 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6" h="258">
                  <a:moveTo>
                    <a:pt x="216" y="87"/>
                  </a:moveTo>
                  <a:cubicBezTo>
                    <a:pt x="216" y="87"/>
                    <a:pt x="215" y="87"/>
                    <a:pt x="214" y="87"/>
                  </a:cubicBezTo>
                  <a:cubicBezTo>
                    <a:pt x="200" y="85"/>
                    <a:pt x="200" y="85"/>
                    <a:pt x="200" y="85"/>
                  </a:cubicBezTo>
                  <a:cubicBezTo>
                    <a:pt x="189" y="96"/>
                    <a:pt x="189" y="96"/>
                    <a:pt x="189" y="96"/>
                  </a:cubicBezTo>
                  <a:cubicBezTo>
                    <a:pt x="197" y="109"/>
                    <a:pt x="202" y="125"/>
                    <a:pt x="202" y="141"/>
                  </a:cubicBezTo>
                  <a:cubicBezTo>
                    <a:pt x="202" y="189"/>
                    <a:pt x="164" y="227"/>
                    <a:pt x="116" y="227"/>
                  </a:cubicBezTo>
                  <a:cubicBezTo>
                    <a:pt x="69" y="227"/>
                    <a:pt x="31" y="189"/>
                    <a:pt x="31" y="141"/>
                  </a:cubicBezTo>
                  <a:cubicBezTo>
                    <a:pt x="31" y="94"/>
                    <a:pt x="69" y="55"/>
                    <a:pt x="116" y="55"/>
                  </a:cubicBezTo>
                  <a:cubicBezTo>
                    <a:pt x="133" y="55"/>
                    <a:pt x="148" y="60"/>
                    <a:pt x="161" y="68"/>
                  </a:cubicBezTo>
                  <a:cubicBezTo>
                    <a:pt x="171" y="59"/>
                    <a:pt x="171" y="59"/>
                    <a:pt x="171" y="59"/>
                  </a:cubicBezTo>
                  <a:cubicBezTo>
                    <a:pt x="170" y="42"/>
                    <a:pt x="170" y="42"/>
                    <a:pt x="170" y="42"/>
                  </a:cubicBezTo>
                  <a:cubicBezTo>
                    <a:pt x="170" y="40"/>
                    <a:pt x="170" y="39"/>
                    <a:pt x="170" y="37"/>
                  </a:cubicBezTo>
                  <a:cubicBezTo>
                    <a:pt x="154" y="29"/>
                    <a:pt x="136" y="24"/>
                    <a:pt x="116" y="24"/>
                  </a:cubicBezTo>
                  <a:cubicBezTo>
                    <a:pt x="52" y="24"/>
                    <a:pt x="0" y="77"/>
                    <a:pt x="0" y="141"/>
                  </a:cubicBezTo>
                  <a:cubicBezTo>
                    <a:pt x="0" y="206"/>
                    <a:pt x="52" y="258"/>
                    <a:pt x="116" y="258"/>
                  </a:cubicBezTo>
                  <a:cubicBezTo>
                    <a:pt x="181" y="258"/>
                    <a:pt x="233" y="206"/>
                    <a:pt x="233" y="141"/>
                  </a:cubicBezTo>
                  <a:cubicBezTo>
                    <a:pt x="233" y="121"/>
                    <a:pt x="228" y="103"/>
                    <a:pt x="219" y="86"/>
                  </a:cubicBezTo>
                  <a:cubicBezTo>
                    <a:pt x="218" y="87"/>
                    <a:pt x="217" y="87"/>
                    <a:pt x="216" y="87"/>
                  </a:cubicBezTo>
                  <a:close/>
                  <a:moveTo>
                    <a:pt x="116" y="111"/>
                  </a:moveTo>
                  <a:cubicBezTo>
                    <a:pt x="117" y="111"/>
                    <a:pt x="118" y="111"/>
                    <a:pt x="119" y="111"/>
                  </a:cubicBezTo>
                  <a:cubicBezTo>
                    <a:pt x="140" y="90"/>
                    <a:pt x="140" y="90"/>
                    <a:pt x="140" y="90"/>
                  </a:cubicBezTo>
                  <a:cubicBezTo>
                    <a:pt x="141" y="89"/>
                    <a:pt x="141" y="89"/>
                    <a:pt x="141" y="89"/>
                  </a:cubicBezTo>
                  <a:cubicBezTo>
                    <a:pt x="133" y="86"/>
                    <a:pt x="125" y="84"/>
                    <a:pt x="116" y="84"/>
                  </a:cubicBezTo>
                  <a:cubicBezTo>
                    <a:pt x="85" y="84"/>
                    <a:pt x="59" y="110"/>
                    <a:pt x="59" y="141"/>
                  </a:cubicBezTo>
                  <a:cubicBezTo>
                    <a:pt x="59" y="173"/>
                    <a:pt x="85" y="199"/>
                    <a:pt x="116" y="199"/>
                  </a:cubicBezTo>
                  <a:cubicBezTo>
                    <a:pt x="148" y="199"/>
                    <a:pt x="174" y="173"/>
                    <a:pt x="174" y="141"/>
                  </a:cubicBezTo>
                  <a:cubicBezTo>
                    <a:pt x="174" y="133"/>
                    <a:pt x="172" y="124"/>
                    <a:pt x="168" y="117"/>
                  </a:cubicBezTo>
                  <a:cubicBezTo>
                    <a:pt x="168" y="117"/>
                    <a:pt x="168" y="117"/>
                    <a:pt x="168" y="117"/>
                  </a:cubicBezTo>
                  <a:cubicBezTo>
                    <a:pt x="146" y="139"/>
                    <a:pt x="146" y="139"/>
                    <a:pt x="146" y="139"/>
                  </a:cubicBezTo>
                  <a:cubicBezTo>
                    <a:pt x="146" y="140"/>
                    <a:pt x="146" y="141"/>
                    <a:pt x="146" y="141"/>
                  </a:cubicBezTo>
                  <a:cubicBezTo>
                    <a:pt x="146" y="158"/>
                    <a:pt x="133" y="172"/>
                    <a:pt x="116" y="172"/>
                  </a:cubicBezTo>
                  <a:cubicBezTo>
                    <a:pt x="100" y="172"/>
                    <a:pt x="86" y="158"/>
                    <a:pt x="86" y="141"/>
                  </a:cubicBezTo>
                  <a:cubicBezTo>
                    <a:pt x="86" y="125"/>
                    <a:pt x="100" y="111"/>
                    <a:pt x="116" y="111"/>
                  </a:cubicBezTo>
                  <a:close/>
                  <a:moveTo>
                    <a:pt x="256" y="39"/>
                  </a:moveTo>
                  <a:cubicBezTo>
                    <a:pt x="256" y="39"/>
                    <a:pt x="256" y="38"/>
                    <a:pt x="256" y="38"/>
                  </a:cubicBezTo>
                  <a:cubicBezTo>
                    <a:pt x="256" y="38"/>
                    <a:pt x="256" y="38"/>
                    <a:pt x="256" y="38"/>
                  </a:cubicBezTo>
                  <a:cubicBezTo>
                    <a:pt x="256" y="38"/>
                    <a:pt x="256" y="38"/>
                    <a:pt x="255" y="38"/>
                  </a:cubicBezTo>
                  <a:cubicBezTo>
                    <a:pt x="255" y="37"/>
                    <a:pt x="255" y="37"/>
                    <a:pt x="255" y="37"/>
                  </a:cubicBezTo>
                  <a:cubicBezTo>
                    <a:pt x="255" y="37"/>
                    <a:pt x="255" y="37"/>
                    <a:pt x="255" y="37"/>
                  </a:cubicBezTo>
                  <a:cubicBezTo>
                    <a:pt x="255" y="37"/>
                    <a:pt x="255" y="37"/>
                    <a:pt x="255" y="37"/>
                  </a:cubicBezTo>
                  <a:cubicBezTo>
                    <a:pt x="254" y="37"/>
                    <a:pt x="254" y="37"/>
                    <a:pt x="254" y="37"/>
                  </a:cubicBezTo>
                  <a:cubicBezTo>
                    <a:pt x="236" y="35"/>
                    <a:pt x="236" y="35"/>
                    <a:pt x="236" y="35"/>
                  </a:cubicBezTo>
                  <a:cubicBezTo>
                    <a:pt x="243" y="29"/>
                    <a:pt x="243" y="29"/>
                    <a:pt x="243" y="29"/>
                  </a:cubicBezTo>
                  <a:cubicBezTo>
                    <a:pt x="243" y="29"/>
                    <a:pt x="243" y="28"/>
                    <a:pt x="244" y="28"/>
                  </a:cubicBezTo>
                  <a:cubicBezTo>
                    <a:pt x="245" y="27"/>
                    <a:pt x="245" y="25"/>
                    <a:pt x="245" y="24"/>
                  </a:cubicBezTo>
                  <a:cubicBezTo>
                    <a:pt x="245" y="22"/>
                    <a:pt x="245" y="21"/>
                    <a:pt x="244" y="20"/>
                  </a:cubicBezTo>
                  <a:cubicBezTo>
                    <a:pt x="243" y="19"/>
                    <a:pt x="243" y="19"/>
                    <a:pt x="243" y="18"/>
                  </a:cubicBezTo>
                  <a:cubicBezTo>
                    <a:pt x="238" y="14"/>
                    <a:pt x="238" y="14"/>
                    <a:pt x="238" y="14"/>
                  </a:cubicBezTo>
                  <a:cubicBezTo>
                    <a:pt x="237" y="13"/>
                    <a:pt x="235" y="12"/>
                    <a:pt x="233" y="12"/>
                  </a:cubicBezTo>
                  <a:cubicBezTo>
                    <a:pt x="231" y="12"/>
                    <a:pt x="229" y="13"/>
                    <a:pt x="228" y="14"/>
                  </a:cubicBezTo>
                  <a:cubicBezTo>
                    <a:pt x="221" y="21"/>
                    <a:pt x="221" y="21"/>
                    <a:pt x="221" y="21"/>
                  </a:cubicBezTo>
                  <a:cubicBezTo>
                    <a:pt x="219" y="2"/>
                    <a:pt x="219" y="2"/>
                    <a:pt x="219" y="2"/>
                  </a:cubicBezTo>
                  <a:cubicBezTo>
                    <a:pt x="219" y="1"/>
                    <a:pt x="218" y="0"/>
                    <a:pt x="217" y="0"/>
                  </a:cubicBezTo>
                  <a:cubicBezTo>
                    <a:pt x="216" y="0"/>
                    <a:pt x="216" y="0"/>
                    <a:pt x="215" y="0"/>
                  </a:cubicBezTo>
                  <a:cubicBezTo>
                    <a:pt x="187" y="29"/>
                    <a:pt x="187" y="29"/>
                    <a:pt x="187" y="29"/>
                  </a:cubicBezTo>
                  <a:cubicBezTo>
                    <a:pt x="186" y="30"/>
                    <a:pt x="186" y="30"/>
                    <a:pt x="185" y="31"/>
                  </a:cubicBezTo>
                  <a:cubicBezTo>
                    <a:pt x="185" y="31"/>
                    <a:pt x="185" y="31"/>
                    <a:pt x="185" y="32"/>
                  </a:cubicBezTo>
                  <a:cubicBezTo>
                    <a:pt x="185" y="32"/>
                    <a:pt x="184" y="33"/>
                    <a:pt x="184" y="33"/>
                  </a:cubicBezTo>
                  <a:cubicBezTo>
                    <a:pt x="184" y="34"/>
                    <a:pt x="184" y="34"/>
                    <a:pt x="184" y="34"/>
                  </a:cubicBezTo>
                  <a:cubicBezTo>
                    <a:pt x="184" y="35"/>
                    <a:pt x="183" y="35"/>
                    <a:pt x="183" y="36"/>
                  </a:cubicBezTo>
                  <a:cubicBezTo>
                    <a:pt x="183" y="36"/>
                    <a:pt x="183" y="36"/>
                    <a:pt x="183" y="37"/>
                  </a:cubicBezTo>
                  <a:cubicBezTo>
                    <a:pt x="183" y="37"/>
                    <a:pt x="183" y="37"/>
                    <a:pt x="183" y="38"/>
                  </a:cubicBezTo>
                  <a:cubicBezTo>
                    <a:pt x="183" y="38"/>
                    <a:pt x="183" y="38"/>
                    <a:pt x="183" y="39"/>
                  </a:cubicBezTo>
                  <a:cubicBezTo>
                    <a:pt x="183" y="40"/>
                    <a:pt x="183" y="40"/>
                    <a:pt x="183" y="40"/>
                  </a:cubicBezTo>
                  <a:cubicBezTo>
                    <a:pt x="185" y="58"/>
                    <a:pt x="185" y="58"/>
                    <a:pt x="185" y="58"/>
                  </a:cubicBezTo>
                  <a:cubicBezTo>
                    <a:pt x="174" y="68"/>
                    <a:pt x="174" y="68"/>
                    <a:pt x="174" y="68"/>
                  </a:cubicBezTo>
                  <a:cubicBezTo>
                    <a:pt x="156" y="87"/>
                    <a:pt x="156" y="87"/>
                    <a:pt x="156" y="87"/>
                  </a:cubicBezTo>
                  <a:cubicBezTo>
                    <a:pt x="156" y="87"/>
                    <a:pt x="156" y="87"/>
                    <a:pt x="156" y="87"/>
                  </a:cubicBezTo>
                  <a:cubicBezTo>
                    <a:pt x="138" y="105"/>
                    <a:pt x="138" y="105"/>
                    <a:pt x="138" y="105"/>
                  </a:cubicBezTo>
                  <a:cubicBezTo>
                    <a:pt x="130" y="113"/>
                    <a:pt x="130" y="113"/>
                    <a:pt x="130" y="113"/>
                  </a:cubicBezTo>
                  <a:cubicBezTo>
                    <a:pt x="129" y="114"/>
                    <a:pt x="128" y="115"/>
                    <a:pt x="128" y="117"/>
                  </a:cubicBezTo>
                  <a:cubicBezTo>
                    <a:pt x="127" y="123"/>
                    <a:pt x="127" y="123"/>
                    <a:pt x="127" y="123"/>
                  </a:cubicBezTo>
                  <a:cubicBezTo>
                    <a:pt x="127" y="123"/>
                    <a:pt x="127" y="123"/>
                    <a:pt x="127" y="124"/>
                  </a:cubicBezTo>
                  <a:cubicBezTo>
                    <a:pt x="127" y="124"/>
                    <a:pt x="127" y="124"/>
                    <a:pt x="127" y="124"/>
                  </a:cubicBezTo>
                  <a:cubicBezTo>
                    <a:pt x="127" y="124"/>
                    <a:pt x="128" y="124"/>
                    <a:pt x="128" y="125"/>
                  </a:cubicBezTo>
                  <a:cubicBezTo>
                    <a:pt x="128" y="125"/>
                    <a:pt x="128" y="125"/>
                    <a:pt x="128" y="125"/>
                  </a:cubicBezTo>
                  <a:cubicBezTo>
                    <a:pt x="128" y="125"/>
                    <a:pt x="128" y="126"/>
                    <a:pt x="128" y="126"/>
                  </a:cubicBezTo>
                  <a:cubicBezTo>
                    <a:pt x="128" y="126"/>
                    <a:pt x="128" y="126"/>
                    <a:pt x="128" y="126"/>
                  </a:cubicBezTo>
                  <a:cubicBezTo>
                    <a:pt x="128" y="127"/>
                    <a:pt x="128" y="127"/>
                    <a:pt x="128" y="127"/>
                  </a:cubicBezTo>
                  <a:cubicBezTo>
                    <a:pt x="129" y="127"/>
                    <a:pt x="129" y="127"/>
                    <a:pt x="129" y="128"/>
                  </a:cubicBezTo>
                  <a:cubicBezTo>
                    <a:pt x="129" y="128"/>
                    <a:pt x="129" y="128"/>
                    <a:pt x="129" y="128"/>
                  </a:cubicBezTo>
                  <a:cubicBezTo>
                    <a:pt x="129" y="128"/>
                    <a:pt x="130" y="128"/>
                    <a:pt x="130" y="128"/>
                  </a:cubicBezTo>
                  <a:cubicBezTo>
                    <a:pt x="130" y="128"/>
                    <a:pt x="130" y="129"/>
                    <a:pt x="130" y="129"/>
                  </a:cubicBezTo>
                  <a:cubicBezTo>
                    <a:pt x="130" y="129"/>
                    <a:pt x="131" y="129"/>
                    <a:pt x="131" y="129"/>
                  </a:cubicBezTo>
                  <a:cubicBezTo>
                    <a:pt x="131" y="129"/>
                    <a:pt x="131" y="129"/>
                    <a:pt x="131" y="129"/>
                  </a:cubicBezTo>
                  <a:cubicBezTo>
                    <a:pt x="131" y="129"/>
                    <a:pt x="132" y="129"/>
                    <a:pt x="132" y="130"/>
                  </a:cubicBezTo>
                  <a:cubicBezTo>
                    <a:pt x="132" y="130"/>
                    <a:pt x="132" y="130"/>
                    <a:pt x="132" y="130"/>
                  </a:cubicBezTo>
                  <a:cubicBezTo>
                    <a:pt x="133" y="130"/>
                    <a:pt x="133" y="130"/>
                    <a:pt x="134" y="130"/>
                  </a:cubicBezTo>
                  <a:cubicBezTo>
                    <a:pt x="134" y="130"/>
                    <a:pt x="134" y="130"/>
                    <a:pt x="134" y="130"/>
                  </a:cubicBezTo>
                  <a:cubicBezTo>
                    <a:pt x="141" y="129"/>
                    <a:pt x="141" y="129"/>
                    <a:pt x="141" y="129"/>
                  </a:cubicBezTo>
                  <a:cubicBezTo>
                    <a:pt x="142" y="129"/>
                    <a:pt x="144" y="129"/>
                    <a:pt x="145" y="128"/>
                  </a:cubicBezTo>
                  <a:cubicBezTo>
                    <a:pt x="200" y="72"/>
                    <a:pt x="200" y="72"/>
                    <a:pt x="200" y="72"/>
                  </a:cubicBezTo>
                  <a:cubicBezTo>
                    <a:pt x="216" y="73"/>
                    <a:pt x="216" y="73"/>
                    <a:pt x="216" y="73"/>
                  </a:cubicBezTo>
                  <a:cubicBezTo>
                    <a:pt x="217" y="73"/>
                    <a:pt x="217" y="73"/>
                    <a:pt x="217" y="73"/>
                  </a:cubicBezTo>
                  <a:cubicBezTo>
                    <a:pt x="218" y="73"/>
                    <a:pt x="218" y="73"/>
                    <a:pt x="218" y="73"/>
                  </a:cubicBezTo>
                  <a:cubicBezTo>
                    <a:pt x="221" y="73"/>
                    <a:pt x="225" y="72"/>
                    <a:pt x="227" y="69"/>
                  </a:cubicBezTo>
                  <a:cubicBezTo>
                    <a:pt x="255" y="41"/>
                    <a:pt x="255" y="41"/>
                    <a:pt x="255" y="41"/>
                  </a:cubicBezTo>
                  <a:cubicBezTo>
                    <a:pt x="255" y="41"/>
                    <a:pt x="256" y="40"/>
                    <a:pt x="256" y="40"/>
                  </a:cubicBezTo>
                  <a:cubicBezTo>
                    <a:pt x="256" y="40"/>
                    <a:pt x="256" y="40"/>
                    <a:pt x="256" y="40"/>
                  </a:cubicBezTo>
                  <a:cubicBezTo>
                    <a:pt x="256" y="40"/>
                    <a:pt x="256" y="39"/>
                    <a:pt x="256" y="39"/>
                  </a:cubicBezTo>
                  <a:cubicBezTo>
                    <a:pt x="256" y="39"/>
                    <a:pt x="256" y="39"/>
                    <a:pt x="256" y="39"/>
                  </a:cubicBezTo>
                  <a:cubicBezTo>
                    <a:pt x="256" y="39"/>
                    <a:pt x="256" y="39"/>
                    <a:pt x="256"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a:latin typeface="Raleway" panose="020B0503030101060003" pitchFamily="34" charset="0"/>
              </a:endParaRPr>
            </a:p>
          </p:txBody>
        </p:sp>
      </p:grpSp>
      <p:sp>
        <p:nvSpPr>
          <p:cNvPr id="41" name="Title 1">
            <a:extLst>
              <a:ext uri="{FF2B5EF4-FFF2-40B4-BE49-F238E27FC236}">
                <a16:creationId xmlns:a16="http://schemas.microsoft.com/office/drawing/2014/main" id="{4D7AD6D7-2F9C-4406-954F-C028E41F66A9}"/>
              </a:ext>
            </a:extLst>
          </p:cNvPr>
          <p:cNvSpPr txBox="1">
            <a:spLocks/>
          </p:cNvSpPr>
          <p:nvPr/>
        </p:nvSpPr>
        <p:spPr bwMode="auto">
          <a:xfrm>
            <a:off x="1981200" y="1"/>
            <a:ext cx="8229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2500" kern="1200">
                <a:solidFill>
                  <a:schemeClr val="bg1"/>
                </a:solidFill>
                <a:latin typeface="Myriad Pro"/>
                <a:ea typeface="+mj-ea"/>
                <a:cs typeface="+mj-cs"/>
              </a:defRPr>
            </a:lvl1pPr>
            <a:lvl2pPr algn="ctr" defTabSz="457200" rtl="0" eaLnBrk="0" fontAlgn="base" hangingPunct="0">
              <a:spcBef>
                <a:spcPct val="0"/>
              </a:spcBef>
              <a:spcAft>
                <a:spcPct val="0"/>
              </a:spcAft>
              <a:defRPr sz="2800">
                <a:solidFill>
                  <a:schemeClr val="bg1"/>
                </a:solidFill>
                <a:latin typeface="Myriad Pro"/>
              </a:defRPr>
            </a:lvl2pPr>
            <a:lvl3pPr algn="ctr" defTabSz="457200" rtl="0" eaLnBrk="0" fontAlgn="base" hangingPunct="0">
              <a:spcBef>
                <a:spcPct val="0"/>
              </a:spcBef>
              <a:spcAft>
                <a:spcPct val="0"/>
              </a:spcAft>
              <a:defRPr sz="2800">
                <a:solidFill>
                  <a:schemeClr val="bg1"/>
                </a:solidFill>
                <a:latin typeface="Myriad Pro"/>
              </a:defRPr>
            </a:lvl3pPr>
            <a:lvl4pPr algn="ctr" defTabSz="457200" rtl="0" eaLnBrk="0" fontAlgn="base" hangingPunct="0">
              <a:spcBef>
                <a:spcPct val="0"/>
              </a:spcBef>
              <a:spcAft>
                <a:spcPct val="0"/>
              </a:spcAft>
              <a:defRPr sz="2800">
                <a:solidFill>
                  <a:schemeClr val="bg1"/>
                </a:solidFill>
                <a:latin typeface="Myriad Pro"/>
              </a:defRPr>
            </a:lvl4pPr>
            <a:lvl5pPr algn="ctr" defTabSz="457200" rtl="0" eaLnBrk="0" fontAlgn="base" hangingPunct="0">
              <a:spcBef>
                <a:spcPct val="0"/>
              </a:spcBef>
              <a:spcAft>
                <a:spcPct val="0"/>
              </a:spcAft>
              <a:defRPr sz="2800">
                <a:solidFill>
                  <a:schemeClr val="bg1"/>
                </a:solidFill>
                <a:latin typeface="Myriad Pro"/>
              </a:defRPr>
            </a:lvl5pPr>
            <a:lvl6pPr marL="457200" algn="ctr" defTabSz="457200" rtl="0" fontAlgn="base">
              <a:spcBef>
                <a:spcPct val="0"/>
              </a:spcBef>
              <a:spcAft>
                <a:spcPct val="0"/>
              </a:spcAft>
              <a:defRPr sz="2800">
                <a:solidFill>
                  <a:schemeClr val="bg1"/>
                </a:solidFill>
                <a:latin typeface="Myriad Pro"/>
              </a:defRPr>
            </a:lvl6pPr>
            <a:lvl7pPr marL="914400" algn="ctr" defTabSz="457200" rtl="0" fontAlgn="base">
              <a:spcBef>
                <a:spcPct val="0"/>
              </a:spcBef>
              <a:spcAft>
                <a:spcPct val="0"/>
              </a:spcAft>
              <a:defRPr sz="2800">
                <a:solidFill>
                  <a:schemeClr val="bg1"/>
                </a:solidFill>
                <a:latin typeface="Myriad Pro"/>
              </a:defRPr>
            </a:lvl7pPr>
            <a:lvl8pPr marL="1371600" algn="ctr" defTabSz="457200" rtl="0" fontAlgn="base">
              <a:spcBef>
                <a:spcPct val="0"/>
              </a:spcBef>
              <a:spcAft>
                <a:spcPct val="0"/>
              </a:spcAft>
              <a:defRPr sz="2800">
                <a:solidFill>
                  <a:schemeClr val="bg1"/>
                </a:solidFill>
                <a:latin typeface="Myriad Pro"/>
              </a:defRPr>
            </a:lvl8pPr>
            <a:lvl9pPr marL="1828800" algn="ctr" defTabSz="457200" rtl="0" fontAlgn="base">
              <a:spcBef>
                <a:spcPct val="0"/>
              </a:spcBef>
              <a:spcAft>
                <a:spcPct val="0"/>
              </a:spcAft>
              <a:defRPr sz="2800">
                <a:solidFill>
                  <a:schemeClr val="bg1"/>
                </a:solidFill>
                <a:latin typeface="Myriad Pro"/>
              </a:defRPr>
            </a:lvl9pPr>
          </a:lstStyle>
          <a:p>
            <a:r>
              <a:rPr lang="en-US" b="1" dirty="0">
                <a:solidFill>
                  <a:schemeClr val="accent1">
                    <a:lumMod val="50000"/>
                  </a:schemeClr>
                </a:solidFill>
              </a:rPr>
              <a:t>CONFERENCE/VIRTUAL TRAINING CREDIT PROCESS</a:t>
            </a:r>
          </a:p>
        </p:txBody>
      </p:sp>
    </p:spTree>
    <p:extLst>
      <p:ext uri="{BB962C8B-B14F-4D97-AF65-F5344CB8AC3E}">
        <p14:creationId xmlns:p14="http://schemas.microsoft.com/office/powerpoint/2010/main" val="606548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421082"/>
            <a:ext cx="9601202" cy="2054431"/>
          </a:xfrm>
        </p:spPr>
        <p:txBody>
          <a:bodyPr>
            <a:normAutofit fontScale="47500" lnSpcReduction="20000"/>
          </a:bodyPr>
          <a:lstStyle/>
          <a:p>
            <a:pPr>
              <a:lnSpc>
                <a:spcPct val="170000"/>
              </a:lnSpc>
            </a:pPr>
            <a:r>
              <a:rPr lang="en-US" sz="3800" dirty="0"/>
              <a:t>As of January 3, 2012, the U.S. Department of Education's FERPA regulations expand the circumstances under which education records and personally identifiable information (PII) contained in such records - including Social Security Number, grades, or other private information - may be accessed without the student’s consent.</a:t>
            </a:r>
          </a:p>
          <a:p>
            <a:endParaRPr lang="en-US" dirty="0"/>
          </a:p>
        </p:txBody>
      </p:sp>
      <p:sp>
        <p:nvSpPr>
          <p:cNvPr id="5" name="Slide Number Placeholder 4"/>
          <p:cNvSpPr>
            <a:spLocks noGrp="1"/>
          </p:cNvSpPr>
          <p:nvPr>
            <p:ph type="sldNum" sz="quarter" idx="4294967295"/>
          </p:nvPr>
        </p:nvSpPr>
        <p:spPr>
          <a:xfrm>
            <a:off x="9948864" y="6249989"/>
            <a:ext cx="490537" cy="365125"/>
          </a:xfrm>
          <a:prstGeom prst="rect">
            <a:avLst/>
          </a:prstGeom>
        </p:spPr>
        <p:txBody>
          <a:bodyPr/>
          <a:lstStyle/>
          <a:p>
            <a:pPr>
              <a:defRPr/>
            </a:pPr>
            <a:fld id="{B1F0A201-1679-4296-B41B-FDD491BF5D1B}" type="slidenum">
              <a:rPr lang="en-US" smtClean="0">
                <a:solidFill>
                  <a:srgbClr val="898989"/>
                </a:solidFill>
              </a:rPr>
              <a:pPr>
                <a:defRPr/>
              </a:pPr>
              <a:t>9</a:t>
            </a:fld>
            <a:endParaRPr lang="en-US" dirty="0">
              <a:solidFill>
                <a:srgbClr val="898989"/>
              </a:solidFill>
            </a:endParaRPr>
          </a:p>
        </p:txBody>
      </p:sp>
      <p:sp>
        <p:nvSpPr>
          <p:cNvPr id="6" name="Title 1"/>
          <p:cNvSpPr>
            <a:spLocks noGrp="1"/>
          </p:cNvSpPr>
          <p:nvPr>
            <p:ph type="title"/>
          </p:nvPr>
        </p:nvSpPr>
        <p:spPr>
          <a:xfrm>
            <a:off x="1524000" y="1"/>
            <a:ext cx="9144000" cy="798286"/>
          </a:xfrm>
        </p:spPr>
        <p:txBody>
          <a:bodyPr>
            <a:normAutofit/>
          </a:bodyPr>
          <a:lstStyle/>
          <a:p>
            <a:r>
              <a:rPr lang="en-US" altLang="en-US" sz="2800" b="0" dirty="0">
                <a:cs typeface="Georgia" pitchFamily="18" charset="0"/>
              </a:rPr>
              <a:t>FERPA</a:t>
            </a:r>
          </a:p>
        </p:txBody>
      </p:sp>
      <p:graphicFrame>
        <p:nvGraphicFramePr>
          <p:cNvPr id="8" name="Diagram 7"/>
          <p:cNvGraphicFramePr/>
          <p:nvPr/>
        </p:nvGraphicFramePr>
        <p:xfrm>
          <a:off x="2140860" y="3615914"/>
          <a:ext cx="8040935" cy="2532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25707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DDFB-5E2C-4C74-8B9E-993B5B602055}"/>
              </a:ext>
            </a:extLst>
          </p:cNvPr>
          <p:cNvSpPr>
            <a:spLocks noGrp="1"/>
          </p:cNvSpPr>
          <p:nvPr>
            <p:ph type="title"/>
          </p:nvPr>
        </p:nvSpPr>
        <p:spPr/>
        <p:txBody>
          <a:bodyPr/>
          <a:lstStyle/>
          <a:p>
            <a:r>
              <a:rPr lang="en-US" dirty="0"/>
              <a:t>FY’22 Qualifying Training Topics – Existing SCOs</a:t>
            </a:r>
          </a:p>
        </p:txBody>
      </p:sp>
      <p:pic>
        <p:nvPicPr>
          <p:cNvPr id="5" name="Picture 4">
            <a:extLst>
              <a:ext uri="{FF2B5EF4-FFF2-40B4-BE49-F238E27FC236}">
                <a16:creationId xmlns:a16="http://schemas.microsoft.com/office/drawing/2014/main" id="{B1483BB9-FD49-4160-9184-EF032A9AF868}"/>
              </a:ext>
            </a:extLst>
          </p:cNvPr>
          <p:cNvPicPr>
            <a:picLocks noChangeAspect="1"/>
          </p:cNvPicPr>
          <p:nvPr/>
        </p:nvPicPr>
        <p:blipFill>
          <a:blip r:embed="rId2"/>
          <a:stretch>
            <a:fillRect/>
          </a:stretch>
        </p:blipFill>
        <p:spPr>
          <a:xfrm>
            <a:off x="7955883" y="2265506"/>
            <a:ext cx="3129699" cy="3135788"/>
          </a:xfrm>
          <a:prstGeom prst="rect">
            <a:avLst/>
          </a:prstGeom>
        </p:spPr>
      </p:pic>
      <p:graphicFrame>
        <p:nvGraphicFramePr>
          <p:cNvPr id="7" name="Table 6">
            <a:extLst>
              <a:ext uri="{FF2B5EF4-FFF2-40B4-BE49-F238E27FC236}">
                <a16:creationId xmlns:a16="http://schemas.microsoft.com/office/drawing/2014/main" id="{2A0CF82E-08C9-45A7-A1CF-7BA6E86BEE67}"/>
              </a:ext>
            </a:extLst>
          </p:cNvPr>
          <p:cNvGraphicFramePr>
            <a:graphicFrameLocks noGrp="1"/>
          </p:cNvGraphicFramePr>
          <p:nvPr>
            <p:extLst>
              <p:ext uri="{D42A27DB-BD31-4B8C-83A1-F6EECF244321}">
                <p14:modId xmlns:p14="http://schemas.microsoft.com/office/powerpoint/2010/main" val="2809337908"/>
              </p:ext>
            </p:extLst>
          </p:nvPr>
        </p:nvGraphicFramePr>
        <p:xfrm>
          <a:off x="1028297" y="1122124"/>
          <a:ext cx="6528203" cy="5619005"/>
        </p:xfrm>
        <a:graphic>
          <a:graphicData uri="http://schemas.openxmlformats.org/drawingml/2006/table">
            <a:tbl>
              <a:tblPr firstRow="1" firstCol="1" bandRow="1"/>
              <a:tblGrid>
                <a:gridCol w="620815">
                  <a:extLst>
                    <a:ext uri="{9D8B030D-6E8A-4147-A177-3AD203B41FA5}">
                      <a16:colId xmlns:a16="http://schemas.microsoft.com/office/drawing/2014/main" val="3879581969"/>
                    </a:ext>
                  </a:extLst>
                </a:gridCol>
                <a:gridCol w="5907388">
                  <a:extLst>
                    <a:ext uri="{9D8B030D-6E8A-4147-A177-3AD203B41FA5}">
                      <a16:colId xmlns:a16="http://schemas.microsoft.com/office/drawing/2014/main" val="222676262"/>
                    </a:ext>
                  </a:extLst>
                </a:gridCol>
              </a:tblGrid>
              <a:tr h="411060">
                <a:tc>
                  <a:txBody>
                    <a:bodyPr/>
                    <a:lstStyle/>
                    <a:p>
                      <a:pPr marL="0" marR="0" algn="ctr">
                        <a:lnSpc>
                          <a:spcPct val="115000"/>
                        </a:lnSpc>
                        <a:spcBef>
                          <a:spcPts val="500"/>
                        </a:spcBef>
                        <a:spcAft>
                          <a:spcPts val="100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 </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solidFill>
                      <a:srgbClr val="003366"/>
                    </a:solidFill>
                  </a:tcPr>
                </a:tc>
                <a:tc>
                  <a:txBody>
                    <a:bodyPr/>
                    <a:lstStyle/>
                    <a:p>
                      <a:pPr marL="0" marR="0" algn="l">
                        <a:lnSpc>
                          <a:spcPct val="115000"/>
                        </a:lnSpc>
                        <a:spcBef>
                          <a:spcPts val="500"/>
                        </a:spcBef>
                        <a:spcAft>
                          <a:spcPts val="1000"/>
                        </a:spcAft>
                      </a:pPr>
                      <a:r>
                        <a:rPr lang="en-US" sz="1200" b="1">
                          <a:solidFill>
                            <a:schemeClr val="bg1"/>
                          </a:solidFill>
                          <a:effectLst/>
                          <a:latin typeface="Arial" panose="020B0604020202020204" pitchFamily="34" charset="0"/>
                          <a:ea typeface="MS Mincho" panose="02020609040205080304" pitchFamily="49" charset="-128"/>
                          <a:cs typeface="Arial" panose="020B0604020202020204" pitchFamily="34" charset="0"/>
                        </a:rPr>
                        <a:t>Existing SCO - Training Topics</a:t>
                      </a:r>
                      <a:endParaRPr lang="en-US" sz="16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solidFill>
                      <a:srgbClr val="003366"/>
                    </a:solidFill>
                  </a:tcPr>
                </a:tc>
                <a:extLst>
                  <a:ext uri="{0D108BD9-81ED-4DB2-BD59-A6C34878D82A}">
                    <a16:rowId xmlns:a16="http://schemas.microsoft.com/office/drawing/2014/main" val="3770433325"/>
                  </a:ext>
                </a:extLst>
              </a:tr>
              <a:tr h="369276">
                <a:tc>
                  <a:txBody>
                    <a:bodyPr/>
                    <a:lstStyle/>
                    <a:p>
                      <a:pPr marL="76200" marR="0" algn="ctr">
                        <a:lnSpc>
                          <a:spcPct val="115000"/>
                        </a:lnSpc>
                        <a:spcBef>
                          <a:spcPts val="50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1</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New School Certifying Official Training</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2028776"/>
                  </a:ext>
                </a:extLst>
              </a:tr>
              <a:tr h="353696">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2</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Advanced School Certifying Official Training</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2919009"/>
                  </a:ext>
                </a:extLst>
              </a:tr>
              <a:tr h="344961">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3</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Compliance Surveys</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9857478"/>
                  </a:ext>
                </a:extLst>
              </a:tr>
              <a:tr h="365296">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4</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Flight School Program at IHLs</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2274281"/>
                  </a:ext>
                </a:extLst>
              </a:tr>
              <a:tr h="329978">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5</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Certification Process for Non-College Degree (ND) Programs</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659026"/>
                  </a:ext>
                </a:extLst>
              </a:tr>
              <a:tr h="342649">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6</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Education Programs and Benefits </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019315"/>
                  </a:ext>
                </a:extLst>
              </a:tr>
              <a:tr h="365296">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7</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Program Approval and the State Approving Agency </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056801"/>
                  </a:ext>
                </a:extLst>
              </a:tr>
              <a:tr h="353941">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8</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Yellow Ribbon</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1251907"/>
                  </a:ext>
                </a:extLst>
              </a:tr>
              <a:tr h="339954">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9</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Work-Study </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959932"/>
                  </a:ext>
                </a:extLst>
              </a:tr>
              <a:tr h="339634">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10</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School Liability</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9329479"/>
                  </a:ext>
                </a:extLst>
              </a:tr>
              <a:tr h="425816">
                <a:tc>
                  <a:txBody>
                    <a:bodyPr/>
                    <a:lstStyle/>
                    <a:p>
                      <a:pPr marL="76200" marR="0" algn="ctr">
                        <a:lnSpc>
                          <a:spcPct val="115000"/>
                        </a:lnSpc>
                        <a:spcBef>
                          <a:spcPts val="500"/>
                        </a:spcBef>
                        <a:spcAft>
                          <a:spcPts val="0"/>
                        </a:spcAft>
                      </a:pPr>
                      <a:r>
                        <a:rPr lang="en-US" sz="1200" b="1">
                          <a:solidFill>
                            <a:srgbClr val="003366"/>
                          </a:solidFill>
                          <a:effectLst/>
                          <a:latin typeface="Arial" panose="020B0604020202020204" pitchFamily="34" charset="0"/>
                          <a:ea typeface="MS Mincho" panose="02020609040205080304" pitchFamily="49" charset="-128"/>
                          <a:cs typeface="Arial" panose="020B0604020202020204" pitchFamily="34" charset="0"/>
                        </a:rPr>
                        <a:t>11</a:t>
                      </a:r>
                      <a:endParaRPr lang="en-US" sz="160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Arial" panose="020B0604020202020204" pitchFamily="34" charset="0"/>
                        </a:rPr>
                        <a:t>Debt Management Center</a:t>
                      </a:r>
                      <a:endParaRPr lang="en-US" sz="1600"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endParaRP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1987149"/>
                  </a:ext>
                </a:extLst>
              </a:tr>
              <a:tr h="425816">
                <a:tc>
                  <a:txBody>
                    <a:bodyPr/>
                    <a:lstStyle/>
                    <a:p>
                      <a:pPr marL="76200" marR="0" algn="ctr">
                        <a:lnSpc>
                          <a:spcPct val="115000"/>
                        </a:lnSpc>
                        <a:spcBef>
                          <a:spcPts val="50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rPr>
                        <a:t>12</a:t>
                      </a: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rPr>
                        <a:t>85/15 Rule</a:t>
                      </a: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9254213"/>
                  </a:ext>
                </a:extLst>
              </a:tr>
              <a:tr h="425816">
                <a:tc>
                  <a:txBody>
                    <a:bodyPr/>
                    <a:lstStyle/>
                    <a:p>
                      <a:pPr marL="76200" marR="0" algn="ctr">
                        <a:lnSpc>
                          <a:spcPct val="115000"/>
                        </a:lnSpc>
                        <a:spcBef>
                          <a:spcPts val="50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rPr>
                        <a:t>13</a:t>
                      </a: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rPr>
                        <a:t>VA-ONCE for Institutions of Higher Learning (IHLs)</a:t>
                      </a: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175919"/>
                  </a:ext>
                </a:extLst>
              </a:tr>
              <a:tr h="425816">
                <a:tc>
                  <a:txBody>
                    <a:bodyPr/>
                    <a:lstStyle/>
                    <a:p>
                      <a:pPr marL="76200" marR="0" algn="ctr">
                        <a:lnSpc>
                          <a:spcPct val="115000"/>
                        </a:lnSpc>
                        <a:spcBef>
                          <a:spcPts val="50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rPr>
                        <a:t>14</a:t>
                      </a: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6200" marR="0">
                        <a:lnSpc>
                          <a:spcPct val="115000"/>
                        </a:lnSpc>
                        <a:spcBef>
                          <a:spcPts val="0"/>
                        </a:spcBef>
                        <a:spcAft>
                          <a:spcPts val="0"/>
                        </a:spcAft>
                      </a:pPr>
                      <a:r>
                        <a:rPr lang="en-US" sz="1200" b="1" dirty="0">
                          <a:solidFill>
                            <a:srgbClr val="003366"/>
                          </a:solidFill>
                          <a:effectLst/>
                          <a:latin typeface="Arial" panose="020B0604020202020204" pitchFamily="34" charset="0"/>
                          <a:ea typeface="MS Mincho" panose="02020609040205080304" pitchFamily="49" charset="-128"/>
                          <a:cs typeface="Times New Roman" panose="02020603050405020304" pitchFamily="18" charset="0"/>
                        </a:rPr>
                        <a:t>VA-ONCE for Non-College Degree (NCDs)</a:t>
                      </a:r>
                    </a:p>
                  </a:txBody>
                  <a:tcPr marL="45720" marR="45720" marT="0" marB="0">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596841"/>
                  </a:ext>
                </a:extLst>
              </a:tr>
            </a:tbl>
          </a:graphicData>
        </a:graphic>
      </p:graphicFrame>
    </p:spTree>
    <p:extLst>
      <p:ext uri="{BB962C8B-B14F-4D97-AF65-F5344CB8AC3E}">
        <p14:creationId xmlns:p14="http://schemas.microsoft.com/office/powerpoint/2010/main" val="363406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DDFB-5E2C-4C74-8B9E-993B5B602055}"/>
              </a:ext>
            </a:extLst>
          </p:cNvPr>
          <p:cNvSpPr>
            <a:spLocks noGrp="1"/>
          </p:cNvSpPr>
          <p:nvPr>
            <p:ph type="title"/>
          </p:nvPr>
        </p:nvSpPr>
        <p:spPr/>
        <p:txBody>
          <a:bodyPr/>
          <a:lstStyle/>
          <a:p>
            <a:r>
              <a:rPr lang="en-US" dirty="0"/>
              <a:t>SCO Annual Training Requirement by Facility Type</a:t>
            </a:r>
          </a:p>
        </p:txBody>
      </p:sp>
      <p:graphicFrame>
        <p:nvGraphicFramePr>
          <p:cNvPr id="6" name="Table 5">
            <a:extLst>
              <a:ext uri="{FF2B5EF4-FFF2-40B4-BE49-F238E27FC236}">
                <a16:creationId xmlns:a16="http://schemas.microsoft.com/office/drawing/2014/main" id="{1500BE83-8B4D-4096-85B7-F4D402BF5673}"/>
              </a:ext>
            </a:extLst>
          </p:cNvPr>
          <p:cNvGraphicFramePr>
            <a:graphicFrameLocks noGrp="1"/>
          </p:cNvGraphicFramePr>
          <p:nvPr>
            <p:extLst>
              <p:ext uri="{D42A27DB-BD31-4B8C-83A1-F6EECF244321}">
                <p14:modId xmlns:p14="http://schemas.microsoft.com/office/powerpoint/2010/main" val="2358660467"/>
              </p:ext>
            </p:extLst>
          </p:nvPr>
        </p:nvGraphicFramePr>
        <p:xfrm>
          <a:off x="761713" y="1090646"/>
          <a:ext cx="10668571" cy="5195854"/>
        </p:xfrm>
        <a:graphic>
          <a:graphicData uri="http://schemas.openxmlformats.org/drawingml/2006/table">
            <a:tbl>
              <a:tblPr firstRow="1"/>
              <a:tblGrid>
                <a:gridCol w="5776822">
                  <a:extLst>
                    <a:ext uri="{9D8B030D-6E8A-4147-A177-3AD203B41FA5}">
                      <a16:colId xmlns:a16="http://schemas.microsoft.com/office/drawing/2014/main" val="1348715516"/>
                    </a:ext>
                  </a:extLst>
                </a:gridCol>
                <a:gridCol w="4891749">
                  <a:extLst>
                    <a:ext uri="{9D8B030D-6E8A-4147-A177-3AD203B41FA5}">
                      <a16:colId xmlns:a16="http://schemas.microsoft.com/office/drawing/2014/main" val="3842900222"/>
                    </a:ext>
                  </a:extLst>
                </a:gridCol>
              </a:tblGrid>
              <a:tr h="432227">
                <a:tc gridSpan="2">
                  <a:txBody>
                    <a:bodyPr/>
                    <a:lstStyle/>
                    <a:p>
                      <a:pPr algn="ctr" fontAlgn="b"/>
                      <a:r>
                        <a:rPr lang="en-US" sz="1500" b="1" i="0" u="none" strike="noStrike" dirty="0">
                          <a:solidFill>
                            <a:schemeClr val="bg2"/>
                          </a:solidFill>
                          <a:effectLst/>
                          <a:latin typeface="Arial" panose="020B0604020202020204" pitchFamily="34" charset="0"/>
                        </a:rPr>
                        <a:t>New SCO Annual Training Requirements</a:t>
                      </a:r>
                    </a:p>
                  </a:txBody>
                  <a:tcPr marL="149495" marR="149495" marT="74748" marB="74748" anchor="b">
                    <a:lnL>
                      <a:noFill/>
                    </a:lnL>
                    <a:lnR>
                      <a:noFill/>
                    </a:lnR>
                    <a:lnT>
                      <a:noFill/>
                    </a:lnT>
                    <a:lnB w="6350" cap="flat" cmpd="sng" algn="ctr">
                      <a:solidFill>
                        <a:srgbClr val="000000"/>
                      </a:solidFill>
                      <a:prstDash val="solid"/>
                      <a:round/>
                      <a:headEnd type="none" w="med" len="med"/>
                      <a:tailEnd type="none" w="med" len="med"/>
                    </a:lnB>
                    <a:solidFill>
                      <a:srgbClr val="244775"/>
                    </a:solidFill>
                  </a:tcPr>
                </a:tc>
                <a:tc hMerge="1">
                  <a:txBody>
                    <a:bodyPr/>
                    <a:lstStyle/>
                    <a:p>
                      <a:pPr algn="ctr" fontAlgn="b"/>
                      <a:endParaRPr lang="en-US" sz="1700" b="1" i="0" u="none" strike="noStrike" dirty="0">
                        <a:solidFill>
                          <a:srgbClr val="000000"/>
                        </a:solidFill>
                        <a:effectLst/>
                        <a:latin typeface="Arial" panose="020B0604020202020204" pitchFamily="34" charset="0"/>
                      </a:endParaRPr>
                    </a:p>
                  </a:txBody>
                  <a:tcPr marL="127511" marR="127511" marT="63756" marB="63756" anchor="b">
                    <a:lnL>
                      <a:noFill/>
                    </a:lnL>
                    <a:lnR>
                      <a:noFill/>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78434789"/>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Facility Type</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r>
                        <a:rPr lang="en-US" sz="1300" b="0" i="0" u="none" strike="noStrike" dirty="0">
                          <a:solidFill>
                            <a:srgbClr val="000000"/>
                          </a:solidFill>
                          <a:effectLst/>
                          <a:latin typeface="Arial" panose="020B0604020202020204" pitchFamily="34" charset="0"/>
                        </a:rPr>
                        <a:t>Number of Training Modules Required</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98613"/>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Institutions of Higher Learning (IHL)</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10</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04499"/>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Non-College Degree (NCD) Programs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Arial" panose="020B0604020202020204" pitchFamily="34" charset="0"/>
                        </a:rPr>
                        <a:t>10</a:t>
                      </a:r>
                      <a:endParaRPr lang="en-US" sz="1300" b="0" i="0" u="none" strike="noStrike" dirty="0">
                        <a:solidFill>
                          <a:srgbClr val="000000"/>
                        </a:solidFill>
                        <a:effectLst/>
                        <a:latin typeface="Arial" panose="020B0604020202020204" pitchFamily="34" charset="0"/>
                      </a:endParaRP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090006"/>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High Schools and Residency Programs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1</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030787"/>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OJT/Apprenticeship Programs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1</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644911"/>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Vocational Flight</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1</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370690"/>
                  </a:ext>
                </a:extLst>
              </a:tr>
              <a:tr h="288760">
                <a:tc>
                  <a:txBody>
                    <a:bodyPr/>
                    <a:lstStyle/>
                    <a:p>
                      <a:pPr algn="l" fontAlgn="b"/>
                      <a:endParaRPr lang="en-US" sz="1300" b="0" i="0" u="none" strike="noStrike">
                        <a:solidFill>
                          <a:srgbClr val="000000"/>
                        </a:solidFill>
                        <a:effectLst/>
                        <a:latin typeface="Arial" panose="020B0604020202020204" pitchFamily="34" charset="0"/>
                      </a:endParaRPr>
                    </a:p>
                  </a:txBody>
                  <a:tcPr marL="11680" marR="11680" marT="1168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11680" marR="11680" marT="1168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50025155"/>
                  </a:ext>
                </a:extLst>
              </a:tr>
              <a:tr h="432227">
                <a:tc gridSpan="2">
                  <a:txBody>
                    <a:bodyPr/>
                    <a:lstStyle/>
                    <a:p>
                      <a:pPr algn="ctr" fontAlgn="b"/>
                      <a:r>
                        <a:rPr lang="en-US" sz="1500" b="1" i="0" u="none" strike="noStrike" dirty="0">
                          <a:solidFill>
                            <a:schemeClr val="bg2"/>
                          </a:solidFill>
                          <a:effectLst/>
                          <a:latin typeface="Arial" panose="020B0604020202020204" pitchFamily="34" charset="0"/>
                        </a:rPr>
                        <a:t>Existing SCO Annual Training Requirements</a:t>
                      </a:r>
                    </a:p>
                  </a:txBody>
                  <a:tcPr marL="149495" marR="149495" marT="74748" marB="74748" anchor="b">
                    <a:lnL>
                      <a:noFill/>
                    </a:lnL>
                    <a:lnR>
                      <a:noFill/>
                    </a:lnR>
                    <a:lnT>
                      <a:noFill/>
                    </a:lnT>
                    <a:lnB w="6350" cap="flat" cmpd="sng" algn="ctr">
                      <a:solidFill>
                        <a:srgbClr val="000000"/>
                      </a:solidFill>
                      <a:prstDash val="solid"/>
                      <a:round/>
                      <a:headEnd type="none" w="med" len="med"/>
                      <a:tailEnd type="none" w="med" len="med"/>
                    </a:lnB>
                    <a:solidFill>
                      <a:srgbClr val="244775"/>
                    </a:solidFill>
                  </a:tcPr>
                </a:tc>
                <a:tc hMerge="1">
                  <a:txBody>
                    <a:bodyPr/>
                    <a:lstStyle/>
                    <a:p>
                      <a:pPr algn="ctr" fontAlgn="b"/>
                      <a:endParaRPr lang="en-US" sz="1700" b="1" i="0" u="none" strike="noStrike">
                        <a:solidFill>
                          <a:srgbClr val="000000"/>
                        </a:solidFill>
                        <a:effectLst/>
                        <a:latin typeface="Arial" panose="020B0604020202020204" pitchFamily="34" charset="0"/>
                      </a:endParaRPr>
                    </a:p>
                  </a:txBody>
                  <a:tcPr marL="127511" marR="127511" marT="63756" marB="63756" anchor="b">
                    <a:lnL>
                      <a:noFill/>
                    </a:lnL>
                    <a:lnR>
                      <a:noFill/>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11527766"/>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Facility Type</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algn="l" fontAlgn="b"/>
                      <a:r>
                        <a:rPr lang="en-US" sz="1300" b="0" i="0" u="none" strike="noStrike" dirty="0">
                          <a:solidFill>
                            <a:srgbClr val="000000"/>
                          </a:solidFill>
                          <a:effectLst/>
                          <a:latin typeface="Arial" panose="020B0604020202020204" pitchFamily="34" charset="0"/>
                        </a:rPr>
                        <a:t>Number of Training Modules Required</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616422"/>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Institutions of Higher Learning (IHL)</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4</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272102"/>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Institutions of Higher Learning (IHL) with Flight Courses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4</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353758"/>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Institutions of Higher Learning (IHL) with NCDs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4</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829791"/>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Non-College Degree (NCD) Programs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4</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5379868"/>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Vocational Flight</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4</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747189"/>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High Schools and Residency Programs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1</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299218"/>
                  </a:ext>
                </a:extLst>
              </a:tr>
              <a:tr h="288760">
                <a:tc>
                  <a:txBody>
                    <a:bodyPr/>
                    <a:lstStyle/>
                    <a:p>
                      <a:pPr marL="91440" algn="l" fontAlgn="b"/>
                      <a:r>
                        <a:rPr lang="en-US" sz="1300" b="0" i="0" u="none" strike="noStrike" dirty="0">
                          <a:solidFill>
                            <a:srgbClr val="000000"/>
                          </a:solidFill>
                          <a:effectLst/>
                          <a:latin typeface="Arial" panose="020B0604020202020204" pitchFamily="34" charset="0"/>
                        </a:rPr>
                        <a:t>OJT/Apprenticeship Programs</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1</a:t>
                      </a:r>
                    </a:p>
                  </a:txBody>
                  <a:tcPr marL="11680" marR="11680" marT="116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512908"/>
                  </a:ext>
                </a:extLst>
              </a:tr>
            </a:tbl>
          </a:graphicData>
        </a:graphic>
      </p:graphicFrame>
    </p:spTree>
    <p:extLst>
      <p:ext uri="{BB962C8B-B14F-4D97-AF65-F5344CB8AC3E}">
        <p14:creationId xmlns:p14="http://schemas.microsoft.com/office/powerpoint/2010/main" val="350336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1812-F674-4F4F-BDD1-6B7EA540FCDA}"/>
              </a:ext>
            </a:extLst>
          </p:cNvPr>
          <p:cNvSpPr>
            <a:spLocks noGrp="1"/>
          </p:cNvSpPr>
          <p:nvPr>
            <p:ph type="title" idx="4294967295"/>
          </p:nvPr>
        </p:nvSpPr>
        <p:spPr>
          <a:xfrm>
            <a:off x="0" y="1"/>
            <a:ext cx="10515600" cy="868218"/>
          </a:xfrm>
        </p:spPr>
        <p:txBody>
          <a:bodyPr/>
          <a:lstStyle/>
          <a:p>
            <a:r>
              <a:rPr lang="en-US" sz="2800" dirty="0"/>
              <a:t>FY22 SCO Annual Training Requirements</a:t>
            </a:r>
            <a:endParaRPr lang="ru-RU" b="0" dirty="0"/>
          </a:p>
        </p:txBody>
      </p:sp>
      <p:graphicFrame>
        <p:nvGraphicFramePr>
          <p:cNvPr id="4" name="Content Placeholder 3" descr="SmartArt timeline">
            <a:extLst>
              <a:ext uri="{FF2B5EF4-FFF2-40B4-BE49-F238E27FC236}">
                <a16:creationId xmlns:a16="http://schemas.microsoft.com/office/drawing/2014/main" id="{EA7FA95D-F68C-41B4-9C90-A59AFF8D1005}"/>
              </a:ext>
            </a:extLst>
          </p:cNvPr>
          <p:cNvGraphicFramePr>
            <a:graphicFrameLocks noGrp="1"/>
          </p:cNvGraphicFramePr>
          <p:nvPr>
            <p:ph idx="4294967295"/>
          </p:nvPr>
        </p:nvGraphicFramePr>
        <p:xfrm>
          <a:off x="936702" y="183677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564C47D-1D8E-407C-9037-65AC73102C6C}"/>
              </a:ext>
            </a:extLst>
          </p:cNvPr>
          <p:cNvSpPr txBox="1"/>
          <p:nvPr/>
        </p:nvSpPr>
        <p:spPr>
          <a:xfrm>
            <a:off x="1053734" y="1060110"/>
            <a:ext cx="105840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Please remember, if you don’t complete your annual training requirements, VA has the authority to remove your access from VA-ONCE and the SAA has the authority to disapprove your school’s programs </a:t>
            </a:r>
          </a:p>
        </p:txBody>
      </p:sp>
    </p:spTree>
    <p:extLst>
      <p:ext uri="{BB962C8B-B14F-4D97-AF65-F5344CB8AC3E}">
        <p14:creationId xmlns:p14="http://schemas.microsoft.com/office/powerpoint/2010/main" val="27024703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Thank you for your time today!</a:t>
            </a:r>
          </a:p>
        </p:txBody>
      </p:sp>
    </p:spTree>
    <p:extLst>
      <p:ext uri="{BB962C8B-B14F-4D97-AF65-F5344CB8AC3E}">
        <p14:creationId xmlns:p14="http://schemas.microsoft.com/office/powerpoint/2010/main" val="1901251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10065&quot;&gt;&lt;/object&gt;&lt;object type=&quot;2&quot; unique_id=&quot;10066&quot;&gt;&lt;object type=&quot;3&quot; unique_id=&quot;10069&quot;&gt;&lt;property id=&quot;20148&quot; value=&quot;5&quot;/&gt;&lt;property id=&quot;20300&quot; value=&quot;Slide 3 - &amp;quot;Learning Objectives&amp;quot;&quot;/&gt;&lt;property id=&quot;20307&quot; value=&quot;293&quot;/&gt;&lt;/object&gt;&lt;object type=&quot;3&quot; unique_id=&quot;20407&quot;&gt;&lt;property id=&quot;20148&quot; value=&quot;5&quot;/&gt;&lt;property id=&quot;20300&quot; value=&quot;Slide 4 - &amp;quot;Topics&amp;quot;&quot;/&gt;&lt;property id=&quot;20307&quot; value=&quot;421&quot;/&gt;&lt;/object&gt;&lt;object type=&quot;3&quot; unique_id=&quot;20431&quot;&gt;&lt;property id=&quot;20148&quot; value=&quot;5&quot;/&gt;&lt;property id=&quot;20300&quot; value=&quot;Slide 87&quot;/&gt;&lt;property id=&quot;20307&quot; value=&quot;418&quot;/&gt;&lt;/object&gt;&lt;object type=&quot;3&quot; unique_id=&quot;20432&quot;&gt;&lt;property id=&quot;20148&quot; value=&quot;5&quot;/&gt;&lt;property id=&quot;20300&quot; value=&quot;Slide 93 - &amp;quot;Thank you for your time today!&amp;quot;&quot;/&gt;&lt;property id=&quot;20307&quot; value=&quot;306&quot;/&gt;&lt;/object&gt;&lt;object type=&quot;3&quot; unique_id=&quot;22266&quot;&gt;&lt;property id=&quot;20148&quot; value=&quot;5&quot;/&gt;&lt;property id=&quot;20300&quot; value=&quot;Slide 88 - &amp;quot;Q &amp;amp; A&amp;quot;&quot;/&gt;&lt;property id=&quot;20307&quot; value=&quot;434&quot;/&gt;&lt;/object&gt;&lt;object type=&quot;3&quot; unique_id=&quot;22267&quot;&gt;&lt;property id=&quot;20148&quot; value=&quot;5&quot;/&gt;&lt;property id=&quot;20300&quot; value=&quot;Slide 1 - &amp;quot;Compliance Survey&amp;quot;&quot;/&gt;&lt;property id=&quot;20307&quot; value=&quot;659&quot;/&gt;&lt;/object&gt;&lt;object type=&quot;3&quot; unique_id=&quot;22268&quot;&gt;&lt;property id=&quot;20148&quot; value=&quot;5&quot;/&gt;&lt;property id=&quot;20300&quot; value=&quot;Slide 2 - &amp;quot;Approved SCO Training&amp;quot;&quot;/&gt;&lt;property id=&quot;20307&quot; value=&quot;435&quot;/&gt;&lt;/object&gt;&lt;object type=&quot;3&quot; unique_id=&quot;22269&quot;&gt;&lt;property id=&quot;20148&quot; value=&quot;5&quot;/&gt;&lt;property id=&quot;20300&quot; value=&quot;Slide 5 - &amp;quot;Purpose &amp;amp; Authority&amp;quot;&quot;/&gt;&lt;property id=&quot;20307&quot; value=&quot;647&quot;/&gt;&lt;/object&gt;&lt;object type=&quot;3&quot; unique_id=&quot;22270&quot;&gt;&lt;property id=&quot;20148&quot; value=&quot;5&quot;/&gt;&lt;property id=&quot;20300&quot; value=&quot;Slide 6 - &amp;quot;Purpose of Compliance&amp;quot;&quot;/&gt;&lt;property id=&quot;20307&quot; value=&quot;633&quot;/&gt;&lt;/object&gt;&lt;object type=&quot;3&quot; unique_id=&quot;22271&quot;&gt;&lt;property id=&quot;20148&quot; value=&quot;5&quot;/&gt;&lt;property id=&quot;20300&quot; value=&quot;Slide 7 - &amp;quot;Authority&amp;quot;&quot;/&gt;&lt;property id=&quot;20307&quot; value=&quot;544&quot;/&gt;&lt;/object&gt;&lt;object type=&quot;3&quot; unique_id=&quot;22272&quot;&gt;&lt;property id=&quot;20148&quot; value=&quot;5&quot;/&gt;&lt;property id=&quot;20300&quot; value=&quot;Slide 8 - &amp;quot;Authority&amp;quot;&quot;/&gt;&lt;property id=&quot;20307&quot; value=&quot;545&quot;/&gt;&lt;/object&gt;&lt;object type=&quot;3&quot; unique_id=&quot;22273&quot;&gt;&lt;property id=&quot;20148&quot; value=&quot;5&quot;/&gt;&lt;property id=&quot;20300&quot; value=&quot;Slide 9 - &amp;quot;FERPA&amp;quot;&quot;/&gt;&lt;property id=&quot;20307&quot; value=&quot;546&quot;/&gt;&lt;/object&gt;&lt;object type=&quot;3&quot; unique_id=&quot;22274&quot;&gt;&lt;property id=&quot;20148&quot; value=&quot;5&quot;/&gt;&lt;property id=&quot;20300&quot; value=&quot;Slide 10 - &amp;quot;Compliance Survey Scheduling&amp;quot;&quot;/&gt;&lt;property id=&quot;20307&quot; value=&quot;648&quot;/&gt;&lt;/object&gt;&lt;object type=&quot;3&quot; unique_id=&quot;22275&quot;&gt;&lt;property id=&quot;20148&quot; value=&quot;5&quot;/&gt;&lt;property id=&quot;20300&quot; value=&quot;Slide 11 - &amp;quot;Compliance Survey Scheduling Procedural Advisory FY Compliance Survey Scheduling&amp;quot;&quot;/&gt;&lt;property id=&quot;20307&quot; value=&quot;548&quot;/&gt;&lt;/object&gt;&lt;object type=&quot;3&quot; unique_id=&quot;22276&quot;&gt;&lt;property id=&quot;20148&quot; value=&quot;5&quot;/&gt;&lt;property id=&quot;20300&quot; value=&quot;Slide 12 - &amp;quot;Compliance Survey Scheduling Procedural Advisory FY Compliance Survey Scheduling&amp;quot;&quot;/&gt;&lt;property id=&quot;20307&quot; value=&quot;549&quot;/&gt;&lt;/object&gt;&lt;object type=&quot;3&quot; unique_id=&quot;22277&quot;&gt;&lt;property id=&quot;20148&quot; value=&quot;5&quot;/&gt;&lt;property id=&quot;20300&quot; value=&quot;Slide 13 - &amp;quot;Proportional Breakdown of Students to be Surveyed Procedural Advisory FY Compliance Survey Scheduling&amp;quot;&quot;/&gt;&lt;property id=&quot;20307&quot; value=&quot;550&quot;/&gt;&lt;/object&gt;&lt;object type=&quot;3&quot; unique_id=&quot;22278&quot;&gt;&lt;property id=&quot;20148&quot; value=&quot;5&quot;/&gt;&lt;property id=&quot;20300&quot; value=&quot;Slide 14 - &amp;quot;Facility Notification&amp;quot;&quot;/&gt;&lt;property id=&quot;20307&quot; value=&quot;649&quot;/&gt;&lt;/object&gt;&lt;object type=&quot;3&quot; unique_id=&quot;22279&quot;&gt;&lt;property id=&quot;20148&quot; value=&quot;5&quot;/&gt;&lt;property id=&quot;20300&quot; value=&quot;Slide 15 - &amp;quot;Facility Notification &amp;quot;&quot;/&gt;&lt;property id=&quot;20307&quot; value=&quot;552&quot;/&gt;&lt;/object&gt;&lt;object type=&quot;3&quot; unique_id=&quot;22280&quot;&gt;&lt;property id=&quot;20148&quot; value=&quot;5&quot;/&gt;&lt;property id=&quot;20300&quot; value=&quot;Slide 16 - &amp;quot;Example of Scheduled Survey Email&amp;quot;&quot;/&gt;&lt;property id=&quot;20307&quot; value=&quot;553&quot;/&gt;&lt;/object&gt;&lt;object type=&quot;3&quot; unique_id=&quot;22281&quot;&gt;&lt;property id=&quot;20148&quot; value=&quot;5&quot;/&gt;&lt;property id=&quot;20300&quot; value=&quot;Slide 17 - &amp;quot;Appointment Letter&amp;quot;&quot;/&gt;&lt;property id=&quot;20307&quot; value=&quot;554&quot;/&gt;&lt;/object&gt;&lt;object type=&quot;3&quot; unique_id=&quot;22282&quot;&gt;&lt;property id=&quot;20148&quot; value=&quot;5&quot;/&gt;&lt;property id=&quot;20300&quot; value=&quot;Slide 18 - &amp;quot;Records Required for Compliance Survey&amp;quot;&quot;/&gt;&lt;property id=&quot;20307&quot; value=&quot;555&quot;/&gt;&lt;/object&gt;&lt;object type=&quot;3&quot; unique_id=&quot;22283&quot;&gt;&lt;property id=&quot;20148&quot; value=&quot;5&quot;/&gt;&lt;property id=&quot;20300&quot; value=&quot;Slide 19 - &amp;quot;Example of face-to-face email&amp;quot;&quot;/&gt;&lt;property id=&quot;20307&quot; value=&quot;556&quot;/&gt;&lt;/object&gt;&lt;object type=&quot;3&quot; unique_id=&quot;22284&quot;&gt;&lt;property id=&quot;20148&quot; value=&quot;5&quot;/&gt;&lt;property id=&quot;20300&quot; value=&quot;Slide 20 - &amp;quot;Briefing School Officials&amp;quot;&quot;/&gt;&lt;property id=&quot;20307&quot; value=&quot;650&quot;/&gt;&lt;/object&gt;&lt;object type=&quot;3&quot; unique_id=&quot;22285&quot;&gt;&lt;property id=&quot;20148&quot; value=&quot;5&quot;/&gt;&lt;property id=&quot;20300&quot; value=&quot;Slide 21 - &amp;quot;Entrance Interview&amp;quot;&quot;/&gt;&lt;property id=&quot;20307&quot; value=&quot;558&quot;/&gt;&lt;/object&gt;&lt;object type=&quot;3&quot; unique_id=&quot;22286&quot;&gt;&lt;property id=&quot;20148&quot; value=&quot;5&quot;/&gt;&lt;property id=&quot;20300&quot; value=&quot;Slide 22 - &amp;quot;Areas of Review General&amp;quot;&quot;/&gt;&lt;property id=&quot;20307&quot; value=&quot;651&quot;/&gt;&lt;/object&gt;&lt;object type=&quot;3&quot; unique_id=&quot;22287&quot;&gt;&lt;property id=&quot;20148&quot; value=&quot;5&quot;/&gt;&lt;property id=&quot;20300&quot; value=&quot;Slide 23 - &amp;quot;Referrals&amp;quot;&quot;/&gt;&lt;property id=&quot;20307&quot; value=&quot;634&quot;/&gt;&lt;/object&gt;&lt;object type=&quot;3&quot; unique_id=&quot;22288&quot;&gt;&lt;property id=&quot;20148&quot; value=&quot;5&quot;/&gt;&lt;property id=&quot;20300&quot; value=&quot;Slide 24 - &amp;quot;RECORDS&amp;quot;&quot;/&gt;&lt;property id=&quot;20307&quot; value=&quot;560&quot;/&gt;&lt;/object&gt;&lt;object type=&quot;3&quot; unique_id=&quot;22289&quot;&gt;&lt;property id=&quot;20148&quot; value=&quot;5&quot;/&gt;&lt;property id=&quot;20300&quot; value=&quot;Slide 25 - &amp;quot;The facility provided the records and accounts of VA beneficiaries and other students for examination (38 CFR 21.4&quot;/&gt;&lt;property id=&quot;20307&quot; value=&quot;561&quot;/&gt;&lt;/object&gt;&lt;object type=&quot;3&quot; unique_id=&quot;22290&quot;&gt;&lt;property id=&quot;20148&quot; value=&quot;5&quot;/&gt;&lt;property id=&quot;20300&quot; value=&quot;Slide 26 - &amp;quot;The facility provided the records and accounts of VA beneficiaries and other students for examination (38 CFR 21.4&quot;/&gt;&lt;property id=&quot;20307&quot; value=&quot;562&quot;/&gt;&lt;/object&gt;&lt;object type=&quot;3&quot; unique_id=&quot;22291&quot;&gt;&lt;property id=&quot;20148&quot; value=&quot;5&quot;/&gt;&lt;property id=&quot;20300&quot; value=&quot;Slide 27&quot;/&gt;&lt;property id=&quot;20307&quot; value=&quot;563&quot;/&gt;&lt;/object&gt;&lt;object type=&quot;3&quot; unique_id=&quot;22292&quot;&gt;&lt;property id=&quot;20148&quot; value=&quot;5&quot;/&gt;&lt;property id=&quot;20300&quot; value=&quot;Slide 28 - &amp;quot;Commencement of Courses&amp;quot;&quot;/&gt;&lt;property id=&quot;20307&quot; value=&quot;564&quot;/&gt;&lt;/object&gt;&lt;object type=&quot;3&quot; unique_id=&quot;22293&quot;&gt;&lt;property id=&quot;20148&quot; value=&quot;5&quot;/&gt;&lt;property id=&quot;20300&quot; value=&quot;Slide 29 - &amp;quot;VA beneficiaries commenced the course on the date certified.  (38 CFR 21.4131, 21.4203, 21.5810, 21.5831, 21.7131,&quot;/&gt;&lt;property id=&quot;20307&quot; value=&quot;566&quot;/&gt;&lt;/object&gt;&lt;object type=&quot;3&quot; unique_id=&quot;22294&quot;&gt;&lt;property id=&quot;20148&quot; value=&quot;5&quot;/&gt;&lt;property id=&quot;20300&quot; value=&quot;Slide 30&quot;/&gt;&lt;property id=&quot;20307&quot; value=&quot;567&quot;/&gt;&lt;/object&gt;&lt;object type=&quot;3&quot; unique_id=&quot;22295&quot;&gt;&lt;property id=&quot;20148&quot; value=&quot;5&quot;/&gt;&lt;property id=&quot;20300&quot; value=&quot;Slide 31 - &amp;quot;PURSUING  PROGRAM  AS APPROVED&amp;quot;&quot;/&gt;&lt;property id=&quot;20307&quot; value=&quot;568&quot;/&gt;&lt;/object&gt;&lt;object type=&quot;3&quot; unique_id=&quot;22296&quot;&gt;&lt;property id=&quot;20148&quot; value=&quot;5&quot;/&gt;&lt;property id=&quot;20300&quot; value=&quot;Slide 32&quot;/&gt;&lt;property id=&quot;20307&quot; value=&quot;569&quot;/&gt;&lt;/object&gt;&lt;object type=&quot;3&quot; unique_id=&quot;22297&quot;&gt;&lt;property id=&quot;20148&quot; value=&quot;5&quot;/&gt;&lt;property id=&quot;20300&quot; value=&quot;Slide 33&quot;/&gt;&lt;property id=&quot;20307&quot; value=&quot;570&quot;/&gt;&lt;/object&gt;&lt;object type=&quot;3&quot; unique_id=&quot;22298&quot;&gt;&lt;property id=&quot;20148&quot; value=&quot;5&quot;/&gt;&lt;property id=&quot;20300&quot; value=&quot;Slide 34&quot;/&gt;&lt;property id=&quot;20307&quot; value=&quot;571&quot;/&gt;&lt;/object&gt;&lt;object type=&quot;3&quot; unique_id=&quot;22299&quot;&gt;&lt;property id=&quot;20148&quot; value=&quot;5&quot;/&gt;&lt;property id=&quot;20300&quot; value=&quot;Slide 35&quot;/&gt;&lt;property id=&quot;20307&quot; value=&quot;572&quot;/&gt;&lt;/object&gt;&lt;object type=&quot;3&quot; unique_id=&quot;22300&quot;&gt;&lt;property id=&quot;20148&quot; value=&quot;5&quot;/&gt;&lt;property id=&quot;20300&quot; value=&quot;Slide 36 - &amp;quot;PRIOR CREDIT&amp;quot;&quot;/&gt;&lt;property id=&quot;20307&quot; value=&quot;573&quot;/&gt;&lt;/object&gt;&lt;object type=&quot;3&quot; unique_id=&quot;22301&quot;&gt;&lt;property id=&quot;20148&quot; value=&quot;5&quot;/&gt;&lt;property id=&quot;20300&quot; value=&quot;Slide 37&quot;/&gt;&lt;property id=&quot;20307&quot; value=&quot;574&quot;/&gt;&lt;/object&gt;&lt;object type=&quot;3&quot; unique_id=&quot;22302&quot;&gt;&lt;property id=&quot;20148&quot; value=&quot;5&quot;/&gt;&lt;property id=&quot;20300&quot; value=&quot;Slide 38 - &amp;quot;ACCURATE, CURRENT,  AND COMPLETE RECORDS&amp;quot;&quot;/&gt;&lt;property id=&quot;20307&quot; value=&quot;575&quot;/&gt;&lt;/object&gt;&lt;object type=&quot;3&quot; unique_id=&quot;22303&quot;&gt;&lt;property id=&quot;20148&quot; value=&quot;5&quot;/&gt;&lt;property id=&quot;20300&quot; value=&quot;Slide 39 - &amp;quot;ACCURATE, CURRENT,  AND COMPLETE RECORDS&amp;quot;&quot;/&gt;&lt;property id=&quot;20307&quot; value=&quot;636&quot;/&gt;&lt;/object&gt;&lt;object type=&quot;3&quot; unique_id=&quot;22304&quot;&gt;&lt;property id=&quot;20148&quot; value=&quot;5&quot;/&gt;&lt;property id=&quot;20300&quot; value=&quot;Slide 40 - &amp;quot;ACCURATE &amp;amp; PROMPT REPORTING  &amp;quot;&quot;/&gt;&lt;property id=&quot;20307&quot; value=&quot;576&quot;/&gt;&lt;/object&gt;&lt;object type=&quot;3&quot; unique_id=&quot;22305&quot;&gt;&lt;property id=&quot;20148&quot; value=&quot;5&quot;/&gt;&lt;property id=&quot;20300&quot; value=&quot;Slide 41 - &amp;quot;ACCURATE &amp;amp; PROMPT REPORTING  &amp;quot;&quot;/&gt;&lt;property id=&quot;20307&quot; value=&quot;577&quot;/&gt;&lt;/object&gt;&lt;object type=&quot;3&quot; unique_id=&quot;22306&quot;&gt;&lt;property id=&quot;20148&quot; value=&quot;5&quot;/&gt;&lt;property id=&quot;20300&quot; value=&quot;Slide 42 - &amp;quot;NOTIFY VA WHEN BENEFICIARIES  TERMINATE TRAINING &amp;quot;&quot;/&gt;&lt;property id=&quot;20307&quot; value=&quot;578&quot;/&gt;&lt;/object&gt;&lt;object type=&quot;3&quot; unique_id=&quot;22307&quot;&gt;&lt;property id=&quot;20148&quot; value=&quot;5&quot;/&gt;&lt;property id=&quot;20300&quot; value=&quot;Slide 43 - &amp;quot;The facility promptly notified VA when beneficiaries terminated or interrupted training (38 CFR 21.4203, 21.7156, &quot;/&gt;&lt;property id=&quot;20307&quot; value=&quot;579&quot;/&gt;&lt;/object&gt;&lt;object type=&quot;3&quot; unique_id=&quot;22308&quot;&gt;&lt;property id=&quot;20148&quot; value=&quot;5&quot;/&gt;&lt;property id=&quot;20300&quot; value=&quot;Slide 44&quot;/&gt;&lt;property id=&quot;20307&quot; value=&quot;580&quot;/&gt;&lt;/object&gt;&lt;object type=&quot;3&quot; unique_id=&quot;22309&quot;&gt;&lt;property id=&quot;20148&quot; value=&quot;5&quot;/&gt;&lt;property id=&quot;20300&quot; value=&quot;Slide 45 - &amp;quot;PROGRESS RECORDS&amp;quot;&quot;/&gt;&lt;property id=&quot;20307&quot; value=&quot;581&quot;/&gt;&lt;/object&gt;&lt;object type=&quot;3&quot; unique_id=&quot;22310&quot;&gt;&lt;property id=&quot;20148&quot; value=&quot;5&quot;/&gt;&lt;property id=&quot;20300&quot; value=&quot;Slide 46 - &amp;quot;PROGRESS RECORDS&amp;quot;&quot;/&gt;&lt;property id=&quot;20307&quot; value=&quot;582&quot;/&gt;&lt;/object&gt;&lt;object type=&quot;3&quot; unique_id=&quot;22311&quot;&gt;&lt;property id=&quot;20148&quot; value=&quot;5&quot;/&gt;&lt;property id=&quot;20300&quot; value=&quot;Slide 47 - &amp;quot;NOTIFY VA WHEN BENEFICIARIES ARE  NOT PROGRESSING SATISFACTORILY  &amp;quot;&quot;/&gt;&lt;property id=&quot;20307&quot; value=&quot;583&quot;/&gt;&lt;/object&gt;&lt;object type=&quot;3&quot; unique_id=&quot;22312&quot;&gt;&lt;property id=&quot;20148&quot; value=&quot;5&quot;/&gt;&lt;property id=&quot;20300&quot; value=&quot;Slide 48 - &amp;quot;NOTIFY VA WHEN BENEFICIARIES ARE NOT PROGRESSING SATISFACTORILY&amp;quot;&quot;/&gt;&lt;property id=&quot;20307&quot; value=&quot;585&quot;/&gt;&lt;/object&gt;&lt;object type=&quot;3&quot; unique_id=&quot;22313&quot;&gt;&lt;property id=&quot;20148&quot; value=&quot;5&quot;/&gt;&lt;property id=&quot;20300&quot; value=&quot;Slide 49 - &amp;quot;Areas of Review All Except Training Establishments&amp;quot;&quot;/&gt;&lt;property id=&quot;20307&quot; value=&quot;652&quot;/&gt;&lt;/object&gt;&lt;object type=&quot;3&quot; unique_id=&quot;22314&quot;&gt;&lt;property id=&quot;20148&quot; value=&quot;5&quot;/&gt;&lt;property id=&quot;20300&quot; value=&quot;Slide 50 - &amp;quot;CHARGES TO VA BENEFICIARIES FOR TUITION AND FEES WERE THE SAME OR LESS THAN THE CHARGES TO OTHER SIMILARLY CIRCUMS&quot;/&gt;&lt;property id=&quot;20307&quot; value=&quot;587&quot;/&gt;&lt;/object&gt;&lt;object type=&quot;3&quot; unique_id=&quot;22315&quot;&gt;&lt;property id=&quot;20148&quot; value=&quot;5&quot;/&gt;&lt;property id=&quot;20300&quot; value=&quot;Slide 51 - &amp;quot;CHARGES TO VA BENEFICIARIES FOR TUITION AND FEES WERE THE SAME OR LESS THAN THE CHARGES TO OTHER SIMILARLY CIRCUMS&quot;/&gt;&lt;property id=&quot;20307&quot; value=&quot;588&quot;/&gt;&lt;/object&gt;&lt;object type=&quot;3&quot; unique_id=&quot;22316&quot;&gt;&lt;property id=&quot;20148&quot; value=&quot;5&quot;/&gt;&lt;property id=&quot;20300&quot; value=&quot;Slide 52 - &amp;quot;CERTIFICATION OF THE 85 PERCENT ENROLLMENT LIMITATION WAS VERIFIED (38 CFR 21.4201)&amp;quot;&quot;/&gt;&lt;property id=&quot;20307&quot; value=&quot;589&quot;/&gt;&lt;/object&gt;&lt;object type=&quot;3&quot; unique_id=&quot;22317&quot;&gt;&lt;property id=&quot;20148&quot; value=&quot;5&quot;/&gt;&lt;property id=&quot;20300&quot; value=&quot;Slide 53 - &amp;quot;Statement of Assurance of Compliance With  85 Percent Enrollment Ratios&amp;quot;&quot;/&gt;&lt;property id=&quot;20307&quot; value=&quot;591&quot;/&gt;&lt;/object&gt;&lt;object type=&quot;3&quot; unique_id=&quot;22318&quot;&gt;&lt;property id=&quot;20148&quot; value=&quot;5&quot;/&gt;&lt;property id=&quot;20300&quot; value=&quot;Slide 54 - &amp;quot;CERTIFICATION OF THE 85 PERCENT ENROLLMENT LIMITATION WAS VERIFIED (38 CFR 21.4201)&amp;quot;&quot;/&gt;&lt;property id=&quot;20307&quot; value=&quot;594&quot;/&gt;&lt;/object&gt;&lt;object type=&quot;3&quot; unique_id=&quot;22319&quot;&gt;&lt;property id=&quot;20148&quot; value=&quot;5&quot;/&gt;&lt;property id=&quot;20300&quot; value=&quot;Slide 55 - &amp;quot;Areas of Review All Except Flight Schools and Training Establishments&amp;quot;&quot;/&gt;&lt;property id=&quot;20307&quot; value=&quot;653&quot;/&gt;&lt;/object&gt;&lt;object type=&quot;3&quot; unique_id=&quot;22320&quot;&gt;&lt;property id=&quot;20148&quot; value=&quot;5&quot;/&gt;&lt;property id=&quot;20300&quot; value=&quot;Slide 56 - &amp;quot;THE FACILITY PROMPTLY NOTIFIED VA OF ANY CHANGES IN CREDIT OR CLOCK HOURS, OR TUITION &amp;amp; FEES, THAT WOULD AFFECT TH&quot;/&gt;&lt;property id=&quot;20307&quot; value=&quot;596&quot;/&gt;&lt;/object&gt;&lt;object type=&quot;3&quot; unique_id=&quot;22321&quot;&gt;&lt;property id=&quot;20148&quot; value=&quot;5&quot;/&gt;&lt;property id=&quot;20300&quot; value=&quot;Slide 57 - &amp;quot;Policy Advisory  on F Grades&amp;quot;&quot;/&gt;&lt;property id=&quot;20307&quot; value=&quot;635&quot;/&gt;&lt;/object&gt;&lt;object type=&quot;3&quot; unique_id=&quot;22322&quot;&gt;&lt;property id=&quot;20148&quot; value=&quot;5&quot;/&gt;&lt;property id=&quot;20300&quot; value=&quot;Slide 58 - &amp;quot;Areas of Review Nonaccredited Courses Only&amp;quot;&quot;/&gt;&lt;property id=&quot;20307&quot; value=&quot;654&quot;/&gt;&lt;/object&gt;&lt;object type=&quot;3&quot; unique_id=&quot;22323&quot;&gt;&lt;property id=&quot;20148&quot; value=&quot;5&quot;/&gt;&lt;property id=&quot;20300&quot; value=&quot;Slide 59 - &amp;quot;STUDENTS WERE FURNISHED A COPY OF THE COURSE OUTLINE, SCHEDULE OF TUITION AND FEES AND OTHER CHARGES, AND REGULATI&quot;/&gt;&lt;property id=&quot;20307&quot; value=&quot;598&quot;/&gt;&lt;/object&gt;&lt;object type=&quot;3&quot; unique_id=&quot;22324&quot;&gt;&lt;property id=&quot;20148&quot; value=&quot;5&quot;/&gt;&lt;property id=&quot;20300&quot; value=&quot;Slide 60 - &amp;quot;ENROLLMENTS WERE WITHIN THE LIMITATION ESTABLISHED BY THE STATE APPROVING AGENCY (38 CFR 21.4254(c))&amp;quot;&quot;/&gt;&lt;property id=&quot;20307&quot; value=&quot;599&quot;/&gt;&lt;/object&gt;&lt;object type=&quot;3&quot; unique_id=&quot;22325&quot;&gt;&lt;property id=&quot;20148&quot; value=&quot;5&quot;/&gt;&lt;property id=&quot;20300&quot; value=&quot;Slide 61 - &amp;quot;THE SCHOOL'S REFUND POLICY MEETS THE REQUIREMENTS OF VA REGULATIONS (38 CFR 21.4254(c), 21.4255, 21.4256)&amp;quot;&quot;/&gt;&lt;property id=&quot;20307&quot; value=&quot;600&quot;/&gt;&lt;/object&gt;&lt;object type=&quot;3&quot; unique_id=&quot;22326&quot;&gt;&lt;property id=&quot;20148&quot; value=&quot;5&quot;/&gt;&lt;property id=&quot;20300&quot; value=&quot;Slide 62 - &amp;quot;Nonaccredited Courses Only &amp;quot;&quot;/&gt;&lt;property id=&quot;20307&quot; value=&quot;601&quot;/&gt;&lt;/object&gt;&lt;object type=&quot;3&quot; unique_id=&quot;22327&quot;&gt;&lt;property id=&quot;20148&quot; value=&quot;5&quot;/&gt;&lt;property id=&quot;20300&quot; value=&quot;Slide 63 - &amp;quot;Additional Areas of Review &amp;quot;&quot;/&gt;&lt;property id=&quot;20307&quot; value=&quot;655&quot;/&gt;&lt;/object&gt;&lt;object type=&quot;3&quot; unique_id=&quot;22328&quot;&gt;&lt;property id=&quot;20148&quot; value=&quot;5&quot;/&gt;&lt;property id=&quot;20300&quot; value=&quot;Slide 64 - &amp;quot;THE FACILITY HAS CORRECTED AND NOT REPEATED ANY DISCREPANCY FOUND ON THE PRIOR SURVEY, OTHER THAN AN OCCASIONAL CL&quot;/&gt;&lt;property id=&quot;20307&quot; value=&quot;603&quot;/&gt;&lt;/object&gt;&lt;object type=&quot;3&quot; unique_id=&quot;22329&quot;&gt;&lt;property id=&quot;20148&quot; value=&quot;5&quot;/&gt;&lt;property id=&quot;20300&quot; value=&quot;Slide 65 - &amp;quot;THE FACILITY HAS CORRECTED AND NOT REPEATED ANY DISCREPANCY FOUND ON THE PRIOR SURVEY, OTHER THAN AN OCCASIONAL CL&quot;/&gt;&lt;property id=&quot;20307&quot; value=&quot;604&quot;/&gt;&lt;/object&gt;&lt;object type=&quot;3&quot; unique_id=&quot;22330&quot;&gt;&lt;property id=&quot;20148&quot; value=&quot;5&quot;/&gt;&lt;property id=&quot;20300&quot; value=&quot;Slide 66 - &amp;quot;ADVERTISING, SALES OR ENROLLMENT PRACTICES OF ANY TYPE (38 CFR 21.4252(b)(h), 21.4254(c))&amp;quot;&quot;/&gt;&lt;property id=&quot;20307&quot; value=&quot;606&quot;/&gt;&lt;/object&gt;&lt;object type=&quot;3&quot; unique_id=&quot;22331&quot;&gt;&lt;property id=&quot;20148&quot; value=&quot;5&quot;/&gt;&lt;property id=&quot;20300&quot; value=&quot;Slide 67 - &amp;quot;ADVERTISING, SALES OR ENROLLMENT PRACTICES OF ANY TYPE (38 CFR 21.4252(b)(h), 21.4254(c))&amp;quot;&quot;/&gt;&lt;property id=&quot;20307&quot; value=&quot;607&quot;/&gt;&lt;/object&gt;&lt;object type=&quot;3&quot; unique_id=&quot;22332&quot;&gt;&lt;property id=&quot;20148&quot; value=&quot;5&quot;/&gt;&lt;property id=&quot;20300&quot; value=&quot;Slide 68 - &amp;quot;INDEPENDENT STUDY (38 CFR 21.4267)&amp;quot;&quot;/&gt;&lt;property id=&quot;20307&quot; value=&quot;610&quot;/&gt;&lt;/object&gt;&lt;object type=&quot;3&quot; unique_id=&quot;22333&quot;&gt;&lt;property id=&quot;20148&quot; value=&quot;5&quot;/&gt;&lt;property id=&quot;20300&quot; value=&quot;Slide 69 - &amp;quot;INDEPENDENT STUDY (38 CFR 21.4267)&amp;quot;&quot;/&gt;&lt;property id=&quot;20307&quot; value=&quot;611&quot;/&gt;&lt;/object&gt;&lt;object type=&quot;3&quot; unique_id=&quot;22334&quot;&gt;&lt;property id=&quot;20148&quot; value=&quot;5&quot;/&gt;&lt;property id=&quot;20300&quot; value=&quot;Slide 70 - &amp;quot;OTHER (Specify)&amp;quot;&quot;/&gt;&lt;property id=&quot;20307&quot; value=&quot;618&quot;/&gt;&lt;/object&gt;&lt;object type=&quot;3&quot; unique_id=&quot;22335&quot;&gt;&lt;property id=&quot;20148&quot; value=&quot;5&quot;/&gt;&lt;property id=&quot;20300&quot; value=&quot;Slide 71 - &amp;quot;OTHER (Specify)&amp;quot;&quot;/&gt;&lt;property id=&quot;20307&quot; value=&quot;640&quot;/&gt;&lt;/object&gt;&lt;object type=&quot;3&quot; unique_id=&quot;22336&quot;&gt;&lt;property id=&quot;20148&quot; value=&quot;5&quot;/&gt;&lt;property id=&quot;20300&quot; value=&quot;Slide 72 - &amp;quot;OTHER (Specify)&amp;quot;&quot;/&gt;&lt;property id=&quot;20307&quot; value=&quot;641&quot;/&gt;&lt;/object&gt;&lt;object type=&quot;3&quot; unique_id=&quot;22337&quot;&gt;&lt;property id=&quot;20148&quot; value=&quot;5&quot;/&gt;&lt;property id=&quot;20300&quot; value=&quot;Slide 73&quot;/&gt;&lt;property id=&quot;20307&quot; value=&quot;645&quot;/&gt;&lt;/object&gt;&lt;object type=&quot;3&quot; unique_id=&quot;22338&quot;&gt;&lt;property id=&quot;20148&quot; value=&quot;5&quot;/&gt;&lt;property id=&quot;20300&quot; value=&quot;Slide 74 - &amp;quot;OTHER (Specify)&amp;quot;&quot;/&gt;&lt;property id=&quot;20307&quot; value=&quot;646&quot;/&gt;&lt;/object&gt;&lt;object type=&quot;3&quot; unique_id=&quot;22339&quot;&gt;&lt;property id=&quot;20148&quot; value=&quot;5&quot;/&gt;&lt;property id=&quot;20300&quot; value=&quot;Slide 75 - &amp;quot;Exit Briefing &amp;quot;&quot;/&gt;&lt;property id=&quot;20307&quot; value=&quot;656&quot;/&gt;&lt;/object&gt;&lt;object type=&quot;3&quot; unique_id=&quot;22340&quot;&gt;&lt;property id=&quot;20148&quot; value=&quot;5&quot;/&gt;&lt;property id=&quot;20300&quot; value=&quot;Slide 76 - &amp;quot;Exit Briefing&amp;quot;&quot;/&gt;&lt;property id=&quot;20307&quot; value=&quot;620&quot;/&gt;&lt;/object&gt;&lt;object type=&quot;3&quot; unique_id=&quot;22341&quot;&gt;&lt;property id=&quot;20148&quot; value=&quot;5&quot;/&gt;&lt;property id=&quot;20300&quot; value=&quot;Slide 77 - &amp;quot;Common Errors&amp;quot;&quot;/&gt;&lt;property id=&quot;20307&quot; value=&quot;621&quot;/&gt;&lt;/object&gt;&lt;object type=&quot;3&quot; unique_id=&quot;22342&quot;&gt;&lt;property id=&quot;20148&quot; value=&quot;5&quot;/&gt;&lt;property id=&quot;20300&quot; value=&quot;Slide 78 - &amp;quot;Referrals &amp;quot;&quot;/&gt;&lt;property id=&quot;20307&quot; value=&quot;657&quot;/&gt;&lt;/object&gt;&lt;object type=&quot;3&quot; unique_id=&quot;22343&quot;&gt;&lt;property id=&quot;20148&quot; value=&quot;5&quot;/&gt;&lt;property id=&quot;20300&quot; value=&quot;Slide 79 - &amp;quot;Referrals&amp;quot;&quot;/&gt;&lt;property id=&quot;20307&quot; value=&quot;642&quot;/&gt;&lt;/object&gt;&lt;object type=&quot;3&quot; unique_id=&quot;22344&quot;&gt;&lt;property id=&quot;20148&quot; value=&quot;5&quot;/&gt;&lt;property id=&quot;20300&quot; value=&quot;Slide 80 - &amp;quot;Corrective Award Action&amp;quot;&quot;/&gt;&lt;property id=&quot;20307&quot; value=&quot;623&quot;/&gt;&lt;/object&gt;&lt;object type=&quot;3&quot; unique_id=&quot;22345&quot;&gt;&lt;property id=&quot;20148&quot; value=&quot;5&quot;/&gt;&lt;property id=&quot;20300&quot; value=&quot;Slide 81&quot;/&gt;&lt;property id=&quot;20307&quot; value=&quot;624&quot;/&gt;&lt;/object&gt;&lt;object type=&quot;3&quot; unique_id=&quot;22346&quot;&gt;&lt;property id=&quot;20148&quot; value=&quot;5&quot;/&gt;&lt;property id=&quot;20300&quot; value=&quot;Slide 82&quot;/&gt;&lt;property id=&quot;20307&quot; value=&quot;625&quot;/&gt;&lt;/object&gt;&lt;object type=&quot;3&quot; unique_id=&quot;22347&quot;&gt;&lt;property id=&quot;20148&quot; value=&quot;5&quot;/&gt;&lt;property id=&quot;20300&quot; value=&quot;Slide 83&quot;/&gt;&lt;property id=&quot;20307&quot; value=&quot;626&quot;/&gt;&lt;/object&gt;&lt;object type=&quot;3&quot; unique_id=&quot;22348&quot;&gt;&lt;property id=&quot;20148&quot; value=&quot;5&quot;/&gt;&lt;property id=&quot;20300&quot; value=&quot;Slide 84 - &amp;quot;SAA Referrals (Sample Letter)&amp;quot;&quot;/&gt;&lt;property id=&quot;20307&quot; value=&quot;628&quot;/&gt;&lt;/object&gt;&lt;object type=&quot;3&quot; unique_id=&quot;22349&quot;&gt;&lt;property id=&quot;20148&quot; value=&quot;5&quot;/&gt;&lt;property id=&quot;20300&quot; value=&quot;Slide 85 - &amp;quot;Correspondence to Facility &amp;quot;&quot;/&gt;&lt;property id=&quot;20307&quot; value=&quot;658&quot;/&gt;&lt;/object&gt;&lt;object type=&quot;3&quot; unique_id=&quot;22350&quot;&gt;&lt;property id=&quot;20148&quot; value=&quot;5&quot;/&gt;&lt;property id=&quot;20300&quot; value=&quot;Slide 86 - &amp;quot;Correspondence to Facility&amp;quot;&quot;/&gt;&lt;property id=&quot;20307&quot; value=&quot;630&quot;/&gt;&lt;/object&gt;&lt;object type=&quot;3&quot; unique_id=&quot;22351&quot;&gt;&lt;property id=&quot;20148&quot; value=&quot;5&quot;/&gt;&lt;property id=&quot;20300&quot; value=&quot;Slide 89&quot;/&gt;&lt;property id=&quot;20307&quot; value=&quot;1428&quot;/&gt;&lt;/object&gt;&lt;object type=&quot;3&quot; unique_id=&quot;22352&quot;&gt;&lt;property id=&quot;20148&quot; value=&quot;5&quot;/&gt;&lt;property id=&quot;20300&quot; value=&quot;Slide 90 - &amp;quot;FY’21 Qualifying Training Topics – Existing SCOs&amp;quot;&quot;/&gt;&lt;property id=&quot;20307&quot; value=&quot;269&quot;/&gt;&lt;/object&gt;&lt;object type=&quot;3&quot; unique_id=&quot;22353&quot;&gt;&lt;property id=&quot;20148&quot; value=&quot;5&quot;/&gt;&lt;property id=&quot;20300&quot; value=&quot;Slide 92 - &amp;quot;Important  Training Dates &amp;quot;&quot;/&gt;&lt;property id=&quot;20307&quot; value=&quot;275&quot;/&gt;&lt;/object&gt;&lt;object type=&quot;3&quot; unique_id=&quot;22690&quot;&gt;&lt;property id=&quot;20148&quot; value=&quot;5&quot;/&gt;&lt;property id=&quot;20300&quot; value=&quot;Slide 91 - &amp;quot;SCO Annual Training Requirement by Facility Type&amp;quot;&quot;/&gt;&lt;property id=&quot;20307&quot; value=&quot;1429&quot;/&gt;&lt;/object&gt;&lt;/object&gt;&lt;/object&gt;&lt;/database&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e4954507-88a6-4873-b8a6-4571dbdec720" Revision="1" Stencil="System.MyShapes" StencilVersion="1.0"/>
</Control>
</file>

<file path=customXml/item10.xml><?xml version="1.0" encoding="utf-8"?>
<Control xmlns="http://schemas.microsoft.com/VisualStudio/2011/storyboarding/control">
  <Id Name="e4954507-88a6-4873-b8a6-4571dbdec720" Revision="1" Stencil="System.MyShapes" StencilVersion="1.0"/>
</Control>
</file>

<file path=customXml/item11.xml><?xml version="1.0" encoding="utf-8"?>
<Control xmlns="http://schemas.microsoft.com/VisualStudio/2011/storyboarding/control">
  <Id Name="ee353fad-9f9f-40f5-9a38-61918d877170" Revision="1" Stencil="System.MyShapes" StencilVersion="1.0"/>
</Control>
</file>

<file path=customXml/item12.xml><?xml version="1.0" encoding="utf-8"?>
<Control xmlns="http://schemas.microsoft.com/VisualStudio/2011/storyboarding/control">
  <Id Name="ee353fad-9f9f-40f5-9a38-61918d877170" Revision="1" Stencil="System.MyShapes" StencilVersion="1.0"/>
</Control>
</file>

<file path=customXml/item13.xml><?xml version="1.0" encoding="utf-8"?>
<Control xmlns="http://schemas.microsoft.com/VisualStudio/2011/storyboarding/control">
  <Id Name="ee353fad-9f9f-40f5-9a38-61918d877170" Revision="1" Stencil="System.MyShapes" StencilVersion="1.0"/>
</Control>
</file>

<file path=customXml/item14.xml><?xml version="1.0" encoding="utf-8"?>
<Control xmlns="http://schemas.microsoft.com/VisualStudio/2011/storyboarding/control">
  <Id Name="ee353fad-9f9f-40f5-9a38-61918d877170" Revision="1" Stencil="System.MyShapes" StencilVersion="1.0"/>
</Control>
</file>

<file path=customXml/item15.xml><?xml version="1.0" encoding="utf-8"?>
<Control xmlns="http://schemas.microsoft.com/VisualStudio/2011/storyboarding/control">
  <Id Name="ee353fad-9f9f-40f5-9a38-61918d877170" Revision="1" Stencil="System.MyShapes" StencilVersion="1.0"/>
</Control>
</file>

<file path=customXml/item16.xml><?xml version="1.0" encoding="utf-8"?>
<Control xmlns="http://schemas.microsoft.com/VisualStudio/2011/storyboarding/control">
  <Id Name="e4954507-88a6-4873-b8a6-4571dbdec720" Revision="1" Stencil="System.MyShapes" StencilVersion="1.0"/>
</Control>
</file>

<file path=customXml/item17.xml><?xml version="1.0" encoding="utf-8"?>
<Control xmlns="http://schemas.microsoft.com/VisualStudio/2011/storyboarding/control">
  <Id Name="ee353fad-9f9f-40f5-9a38-61918d877170" Revision="1" Stencil="System.MyShapes" StencilVersion="1.0"/>
</Control>
</file>

<file path=customXml/item18.xml><?xml version="1.0" encoding="utf-8"?>
<Control xmlns="http://schemas.microsoft.com/VisualStudio/2011/storyboarding/control">
  <Id Name="ee353fad-9f9f-40f5-9a38-61918d877170" Revision="1" Stencil="System.MyShapes" StencilVersion="1.0"/>
</Control>
</file>

<file path=customXml/item19.xml><?xml version="1.0" encoding="utf-8"?>
<Control xmlns="http://schemas.microsoft.com/VisualStudio/2011/storyboarding/control">
  <Id Name="ee353fad-9f9f-40f5-9a38-61918d877170" Revision="1" Stencil="System.MyShapes" StencilVersion="1.0"/>
</Control>
</file>

<file path=customXml/item2.xml><?xml version="1.0" encoding="utf-8"?>
<Control xmlns="http://schemas.microsoft.com/VisualStudio/2011/storyboarding/control">
  <Id Name="e4954507-88a6-4873-b8a6-4571dbdec720" Revision="1" Stencil="System.MyShapes" StencilVersion="1.0"/>
</Control>
</file>

<file path=customXml/item20.xml><?xml version="1.0" encoding="utf-8"?>
<Control xmlns="http://schemas.microsoft.com/VisualStudio/2011/storyboarding/control">
  <Id Name="e4954507-88a6-4873-b8a6-4571dbdec720" Revision="1" Stencil="System.MyShapes" StencilVersion="1.0"/>
</Control>
</file>

<file path=customXml/item21.xml><?xml version="1.0" encoding="utf-8"?>
<Control xmlns="http://schemas.microsoft.com/VisualStudio/2011/storyboarding/control">
  <Id Name="ee353fad-9f9f-40f5-9a38-61918d877170" Revision="1" Stencil="System.MyShapes" StencilVersion="1.0"/>
</Control>
</file>

<file path=customXml/item22.xml><?xml version="1.0" encoding="utf-8"?>
<Control xmlns="http://schemas.microsoft.com/VisualStudio/2011/storyboarding/control">
  <Id Name="ee353fad-9f9f-40f5-9a38-61918d877170" Revision="1" Stencil="System.MyShapes" StencilVersion="1.0"/>
</Control>
</file>

<file path=customXml/item23.xml><?xml version="1.0" encoding="utf-8"?>
<Control xmlns="http://schemas.microsoft.com/VisualStudio/2011/storyboarding/control">
  <Id Name="ee353fad-9f9f-40f5-9a38-61918d877170" Revision="1" Stencil="System.MyShapes" StencilVersion="1.0"/>
</Control>
</file>

<file path=customXml/item3.xml><?xml version="1.0" encoding="utf-8"?>
<Control xmlns="http://schemas.microsoft.com/VisualStudio/2011/storyboarding/control">
  <Id Name="ee353fad-9f9f-40f5-9a38-61918d877170" Revision="1" Stencil="System.MyShapes" StencilVersion="1.0"/>
</Control>
</file>

<file path=customXml/item4.xml><?xml version="1.0" encoding="utf-8"?>
<Control xmlns="http://schemas.microsoft.com/VisualStudio/2011/storyboarding/control">
  <Id Name="ee353fad-9f9f-40f5-9a38-61918d877170" Revision="1" Stencil="System.MyShapes" StencilVersion="1.0"/>
</Control>
</file>

<file path=customXml/item5.xml><?xml version="1.0" encoding="utf-8"?>
<Control xmlns="http://schemas.microsoft.com/VisualStudio/2011/storyboarding/control">
  <Id Name="ee353fad-9f9f-40f5-9a38-61918d877170" Revision="1" Stencil="System.MyShapes" StencilVersion="1.0"/>
</Control>
</file>

<file path=customXml/item6.xml><?xml version="1.0" encoding="utf-8"?>
<Control xmlns="http://schemas.microsoft.com/VisualStudio/2011/storyboarding/control">
  <Id Name="ee353fad-9f9f-40f5-9a38-61918d877170" Revision="1" Stencil="System.MyShapes" StencilVersion="1.0"/>
</Control>
</file>

<file path=customXml/item7.xml><?xml version="1.0" encoding="utf-8"?>
<Control xmlns="http://schemas.microsoft.com/VisualStudio/2011/storyboarding/control">
  <Id Name="e4954507-88a6-4873-b8a6-4571dbdec720" Revision="1" Stencil="System.MyShapes" StencilVersion="1.0"/>
</Control>
</file>

<file path=customXml/item8.xml><?xml version="1.0" encoding="utf-8"?>
<Control xmlns="http://schemas.microsoft.com/VisualStudio/2011/storyboarding/control">
  <Id Name="ee353fad-9f9f-40f5-9a38-61918d877170" Revision="1" Stencil="System.MyShapes" StencilVersion="1.0"/>
</Control>
</file>

<file path=customXml/item9.xml><?xml version="1.0" encoding="utf-8"?>
<Control xmlns="http://schemas.microsoft.com/VisualStudio/2011/storyboarding/control">
  <Id Name="ee353fad-9f9f-40f5-9a38-61918d877170" Revision="1" Stencil="System.MyShapes" StencilVersion="1.0"/>
</Control>
</file>

<file path=customXml/itemProps1.xml><?xml version="1.0" encoding="utf-8"?>
<ds:datastoreItem xmlns:ds="http://schemas.openxmlformats.org/officeDocument/2006/customXml" ds:itemID="{A93F0F69-2273-482A-815B-6AC2273973BC}">
  <ds:schemaRefs>
    <ds:schemaRef ds:uri="http://schemas.microsoft.com/VisualStudio/2011/storyboarding/control"/>
  </ds:schemaRefs>
</ds:datastoreItem>
</file>

<file path=customXml/itemProps10.xml><?xml version="1.0" encoding="utf-8"?>
<ds:datastoreItem xmlns:ds="http://schemas.openxmlformats.org/officeDocument/2006/customXml" ds:itemID="{3E9A21E5-A03D-4A59-AFB7-FC21E164FEE9}">
  <ds:schemaRefs>
    <ds:schemaRef ds:uri="http://schemas.microsoft.com/VisualStudio/2011/storyboarding/control"/>
  </ds:schemaRefs>
</ds:datastoreItem>
</file>

<file path=customXml/itemProps11.xml><?xml version="1.0" encoding="utf-8"?>
<ds:datastoreItem xmlns:ds="http://schemas.openxmlformats.org/officeDocument/2006/customXml" ds:itemID="{6D657E32-EC6C-454E-9C2D-E987326D1B30}">
  <ds:schemaRefs>
    <ds:schemaRef ds:uri="http://schemas.microsoft.com/VisualStudio/2011/storyboarding/control"/>
  </ds:schemaRefs>
</ds:datastoreItem>
</file>

<file path=customXml/itemProps12.xml><?xml version="1.0" encoding="utf-8"?>
<ds:datastoreItem xmlns:ds="http://schemas.openxmlformats.org/officeDocument/2006/customXml" ds:itemID="{68799478-25BB-41BC-9005-01D636D4B99B}">
  <ds:schemaRefs>
    <ds:schemaRef ds:uri="http://schemas.microsoft.com/VisualStudio/2011/storyboarding/control"/>
  </ds:schemaRefs>
</ds:datastoreItem>
</file>

<file path=customXml/itemProps13.xml><?xml version="1.0" encoding="utf-8"?>
<ds:datastoreItem xmlns:ds="http://schemas.openxmlformats.org/officeDocument/2006/customXml" ds:itemID="{9347BBE9-FB74-405E-A782-EAD2DD36011E}">
  <ds:schemaRefs>
    <ds:schemaRef ds:uri="http://schemas.microsoft.com/VisualStudio/2011/storyboarding/control"/>
  </ds:schemaRefs>
</ds:datastoreItem>
</file>

<file path=customXml/itemProps14.xml><?xml version="1.0" encoding="utf-8"?>
<ds:datastoreItem xmlns:ds="http://schemas.openxmlformats.org/officeDocument/2006/customXml" ds:itemID="{58A6ED23-6818-4825-8F1F-6EA64675461F}">
  <ds:schemaRefs>
    <ds:schemaRef ds:uri="http://schemas.microsoft.com/VisualStudio/2011/storyboarding/control"/>
  </ds:schemaRefs>
</ds:datastoreItem>
</file>

<file path=customXml/itemProps15.xml><?xml version="1.0" encoding="utf-8"?>
<ds:datastoreItem xmlns:ds="http://schemas.openxmlformats.org/officeDocument/2006/customXml" ds:itemID="{15A6F8CA-597A-4781-9D97-6BECE3271088}">
  <ds:schemaRefs>
    <ds:schemaRef ds:uri="http://schemas.microsoft.com/VisualStudio/2011/storyboarding/control"/>
  </ds:schemaRefs>
</ds:datastoreItem>
</file>

<file path=customXml/itemProps16.xml><?xml version="1.0" encoding="utf-8"?>
<ds:datastoreItem xmlns:ds="http://schemas.openxmlformats.org/officeDocument/2006/customXml" ds:itemID="{68587D6C-69F1-465E-ABF7-26C2D46E46C6}">
  <ds:schemaRefs>
    <ds:schemaRef ds:uri="http://schemas.microsoft.com/VisualStudio/2011/storyboarding/control"/>
  </ds:schemaRefs>
</ds:datastoreItem>
</file>

<file path=customXml/itemProps17.xml><?xml version="1.0" encoding="utf-8"?>
<ds:datastoreItem xmlns:ds="http://schemas.openxmlformats.org/officeDocument/2006/customXml" ds:itemID="{E32A8E51-316F-4A74-AA14-26F5C86F3C98}">
  <ds:schemaRefs>
    <ds:schemaRef ds:uri="http://schemas.microsoft.com/VisualStudio/2011/storyboarding/control"/>
  </ds:schemaRefs>
</ds:datastoreItem>
</file>

<file path=customXml/itemProps18.xml><?xml version="1.0" encoding="utf-8"?>
<ds:datastoreItem xmlns:ds="http://schemas.openxmlformats.org/officeDocument/2006/customXml" ds:itemID="{1D38B6FE-065F-416D-84B5-8140F9D4384C}">
  <ds:schemaRefs>
    <ds:schemaRef ds:uri="http://schemas.microsoft.com/VisualStudio/2011/storyboarding/control"/>
  </ds:schemaRefs>
</ds:datastoreItem>
</file>

<file path=customXml/itemProps19.xml><?xml version="1.0" encoding="utf-8"?>
<ds:datastoreItem xmlns:ds="http://schemas.openxmlformats.org/officeDocument/2006/customXml" ds:itemID="{98E24449-A7D6-4FB3-84B4-F9E09A31B802}">
  <ds:schemaRefs>
    <ds:schemaRef ds:uri="http://schemas.microsoft.com/VisualStudio/2011/storyboarding/control"/>
  </ds:schemaRefs>
</ds:datastoreItem>
</file>

<file path=customXml/itemProps2.xml><?xml version="1.0" encoding="utf-8"?>
<ds:datastoreItem xmlns:ds="http://schemas.openxmlformats.org/officeDocument/2006/customXml" ds:itemID="{1CA068BA-DD92-4E61-8A5B-3CAB077D182C}">
  <ds:schemaRefs>
    <ds:schemaRef ds:uri="http://schemas.microsoft.com/VisualStudio/2011/storyboarding/control"/>
  </ds:schemaRefs>
</ds:datastoreItem>
</file>

<file path=customXml/itemProps20.xml><?xml version="1.0" encoding="utf-8"?>
<ds:datastoreItem xmlns:ds="http://schemas.openxmlformats.org/officeDocument/2006/customXml" ds:itemID="{30FCE078-6915-4FD3-9FCF-E3F1A6C0D241}">
  <ds:schemaRefs>
    <ds:schemaRef ds:uri="http://schemas.microsoft.com/VisualStudio/2011/storyboarding/control"/>
  </ds:schemaRefs>
</ds:datastoreItem>
</file>

<file path=customXml/itemProps21.xml><?xml version="1.0" encoding="utf-8"?>
<ds:datastoreItem xmlns:ds="http://schemas.openxmlformats.org/officeDocument/2006/customXml" ds:itemID="{96D09929-55DA-4DF3-9DCB-DDF31A9B67CB}">
  <ds:schemaRefs>
    <ds:schemaRef ds:uri="http://schemas.microsoft.com/VisualStudio/2011/storyboarding/control"/>
  </ds:schemaRefs>
</ds:datastoreItem>
</file>

<file path=customXml/itemProps22.xml><?xml version="1.0" encoding="utf-8"?>
<ds:datastoreItem xmlns:ds="http://schemas.openxmlformats.org/officeDocument/2006/customXml" ds:itemID="{24A6FA6C-AD63-4D13-A54A-14B5C62909C8}">
  <ds:schemaRefs>
    <ds:schemaRef ds:uri="http://schemas.microsoft.com/VisualStudio/2011/storyboarding/control"/>
  </ds:schemaRefs>
</ds:datastoreItem>
</file>

<file path=customXml/itemProps23.xml><?xml version="1.0" encoding="utf-8"?>
<ds:datastoreItem xmlns:ds="http://schemas.openxmlformats.org/officeDocument/2006/customXml" ds:itemID="{9D92DAB2-1CC3-4C6F-9B88-35C4286DF1D3}">
  <ds:schemaRefs>
    <ds:schemaRef ds:uri="http://schemas.microsoft.com/VisualStudio/2011/storyboarding/control"/>
  </ds:schemaRefs>
</ds:datastoreItem>
</file>

<file path=customXml/itemProps3.xml><?xml version="1.0" encoding="utf-8"?>
<ds:datastoreItem xmlns:ds="http://schemas.openxmlformats.org/officeDocument/2006/customXml" ds:itemID="{917104FD-4945-47F7-9E22-DE51A25A5CAD}">
  <ds:schemaRefs>
    <ds:schemaRef ds:uri="http://schemas.microsoft.com/VisualStudio/2011/storyboarding/control"/>
  </ds:schemaRefs>
</ds:datastoreItem>
</file>

<file path=customXml/itemProps4.xml><?xml version="1.0" encoding="utf-8"?>
<ds:datastoreItem xmlns:ds="http://schemas.openxmlformats.org/officeDocument/2006/customXml" ds:itemID="{3EA832B7-5C38-4D86-AE47-65D9791BBB47}">
  <ds:schemaRefs>
    <ds:schemaRef ds:uri="http://schemas.microsoft.com/VisualStudio/2011/storyboarding/control"/>
  </ds:schemaRefs>
</ds:datastoreItem>
</file>

<file path=customXml/itemProps5.xml><?xml version="1.0" encoding="utf-8"?>
<ds:datastoreItem xmlns:ds="http://schemas.openxmlformats.org/officeDocument/2006/customXml" ds:itemID="{3E487DE2-C076-4DB0-B34D-7F09B8A2FEB6}">
  <ds:schemaRefs>
    <ds:schemaRef ds:uri="http://schemas.microsoft.com/VisualStudio/2011/storyboarding/control"/>
  </ds:schemaRefs>
</ds:datastoreItem>
</file>

<file path=customXml/itemProps6.xml><?xml version="1.0" encoding="utf-8"?>
<ds:datastoreItem xmlns:ds="http://schemas.openxmlformats.org/officeDocument/2006/customXml" ds:itemID="{7D2C6C31-9A24-4582-94EB-EE162A729434}">
  <ds:schemaRefs>
    <ds:schemaRef ds:uri="http://schemas.microsoft.com/VisualStudio/2011/storyboarding/control"/>
  </ds:schemaRefs>
</ds:datastoreItem>
</file>

<file path=customXml/itemProps7.xml><?xml version="1.0" encoding="utf-8"?>
<ds:datastoreItem xmlns:ds="http://schemas.openxmlformats.org/officeDocument/2006/customXml" ds:itemID="{3F43A79A-62A2-42CE-85FD-868B973E190F}">
  <ds:schemaRefs>
    <ds:schemaRef ds:uri="http://schemas.microsoft.com/VisualStudio/2011/storyboarding/control"/>
  </ds:schemaRefs>
</ds:datastoreItem>
</file>

<file path=customXml/itemProps8.xml><?xml version="1.0" encoding="utf-8"?>
<ds:datastoreItem xmlns:ds="http://schemas.openxmlformats.org/officeDocument/2006/customXml" ds:itemID="{8A187FA0-28ED-41E1-AD3D-1185B0F1E58F}">
  <ds:schemaRefs>
    <ds:schemaRef ds:uri="http://schemas.microsoft.com/VisualStudio/2011/storyboarding/control"/>
  </ds:schemaRefs>
</ds:datastoreItem>
</file>

<file path=customXml/itemProps9.xml><?xml version="1.0" encoding="utf-8"?>
<ds:datastoreItem xmlns:ds="http://schemas.openxmlformats.org/officeDocument/2006/customXml" ds:itemID="{B22AAB79-D206-48EA-A4F4-3CCF1171837D}">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14671</TotalTime>
  <Words>14092</Words>
  <Application>Microsoft Office PowerPoint</Application>
  <PresentationFormat>Widescreen</PresentationFormat>
  <Paragraphs>1463</Paragraphs>
  <Slides>93</Slides>
  <Notes>79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Arial</vt:lpstr>
      <vt:lpstr>Bermuda Script</vt:lpstr>
      <vt:lpstr>Calibri</vt:lpstr>
      <vt:lpstr>Courier New</vt:lpstr>
      <vt:lpstr>Georgia</vt:lpstr>
      <vt:lpstr>Myriad Pro</vt:lpstr>
      <vt:lpstr>Raleway</vt:lpstr>
      <vt:lpstr>Symbol</vt:lpstr>
      <vt:lpstr>Times New Roman</vt:lpstr>
      <vt:lpstr>Wingdings</vt:lpstr>
      <vt:lpstr>Office Theme</vt:lpstr>
      <vt:lpstr>Compliance Survey</vt:lpstr>
      <vt:lpstr>Approved SCO Training</vt:lpstr>
      <vt:lpstr>Learning Objectives</vt:lpstr>
      <vt:lpstr>Topics</vt:lpstr>
      <vt:lpstr>Purpose &amp; Authority</vt:lpstr>
      <vt:lpstr>Purpose of Compliance</vt:lpstr>
      <vt:lpstr>Authority</vt:lpstr>
      <vt:lpstr>Authority</vt:lpstr>
      <vt:lpstr>FERPA</vt:lpstr>
      <vt:lpstr>Compliance Survey Scheduling</vt:lpstr>
      <vt:lpstr>Compliance Survey Scheduling Procedural Advisory FY Compliance Survey Scheduling</vt:lpstr>
      <vt:lpstr>Compliance Survey Scheduling Procedural Advisory FY Compliance Survey Scheduling</vt:lpstr>
      <vt:lpstr>Proportional Breakdown of Students to be Surveyed Procedural Advisory FY Compliance Survey Scheduling</vt:lpstr>
      <vt:lpstr>Facility Notification</vt:lpstr>
      <vt:lpstr>Facility Notification </vt:lpstr>
      <vt:lpstr>Example of Scheduled Survey Email</vt:lpstr>
      <vt:lpstr>Appointment Letter</vt:lpstr>
      <vt:lpstr>Records Required for Compliance Survey</vt:lpstr>
      <vt:lpstr>Example of face-to-face email</vt:lpstr>
      <vt:lpstr>Briefing School Officials</vt:lpstr>
      <vt:lpstr>Entrance Interview</vt:lpstr>
      <vt:lpstr>Areas of Review General</vt:lpstr>
      <vt:lpstr>Referrals</vt:lpstr>
      <vt:lpstr>RECORDS</vt:lpstr>
      <vt:lpstr>The facility provided the records and accounts of VA beneficiaries and other students for examination (38 CFR 21.4209, 21.7307, 21.9770)</vt:lpstr>
      <vt:lpstr>The facility provided the records and accounts of VA beneficiaries and other students for examination (38 CFR 21.4209, 21.7307, 21.9770)</vt:lpstr>
      <vt:lpstr>PowerPoint Presentation</vt:lpstr>
      <vt:lpstr>Commencement of Courses</vt:lpstr>
      <vt:lpstr>VA beneficiaries commenced the course on the date certified.  (38 CFR 21.4131, 21.4203, 21.5810, 21.5831, 21.7131, 21.7152, 21.7631, 21.7652, 21.9720)</vt:lpstr>
      <vt:lpstr>PowerPoint Presentation</vt:lpstr>
      <vt:lpstr>PURSUING  PROGRAM  AS APPROVED</vt:lpstr>
      <vt:lpstr>PowerPoint Presentation</vt:lpstr>
      <vt:lpstr>PowerPoint Presentation</vt:lpstr>
      <vt:lpstr>PowerPoint Presentation</vt:lpstr>
      <vt:lpstr>PowerPoint Presentation</vt:lpstr>
      <vt:lpstr>PRIOR CREDIT</vt:lpstr>
      <vt:lpstr>PowerPoint Presentation</vt:lpstr>
      <vt:lpstr>ACCURATE, CURRENT,  AND COMPLETE RECORDS</vt:lpstr>
      <vt:lpstr>ACCURATE, CURRENT,  AND COMPLETE RECORDS</vt:lpstr>
      <vt:lpstr>ACCURATE &amp; PROMPT REPORTING  </vt:lpstr>
      <vt:lpstr>ACCURATE &amp; PROMPT REPORTING  </vt:lpstr>
      <vt:lpstr>NOTIFY VA WHEN BENEFICIARIES  TERMINATE TRAINING </vt:lpstr>
      <vt:lpstr>The facility promptly notified VA when beneficiaries terminated or interrupted training (38 CFR 21.4203, 21.7156, 21.9735)</vt:lpstr>
      <vt:lpstr>PowerPoint Presentation</vt:lpstr>
      <vt:lpstr>PROGRESS RECORDS</vt:lpstr>
      <vt:lpstr>PROGRESS RECORDS</vt:lpstr>
      <vt:lpstr>NOTIFY VA WHEN BENEFICIARIES ARE  NOT PROGRESSING SATISFACTORILY  </vt:lpstr>
      <vt:lpstr>NOTIFY VA WHEN BENEFICIARIES ARE NOT PROGRESSING SATISFACTORILY</vt:lpstr>
      <vt:lpstr>Areas of Review All Except Training Establishments</vt:lpstr>
      <vt:lpstr>CHARGES TO VA BENEFICIARIES FOR TUITION AND FEES WERE THE SAME OR LESS THAN THE CHARGES TO OTHER SIMILARLY CIRCUMSTANCED STUDENTS (38 CFR 21.4210(d), 21.9600, 38 U.S.C. 3690(a))</vt:lpstr>
      <vt:lpstr>CHARGES TO VA BENEFICIARIES FOR TUITION AND FEES WERE THE SAME OR LESS THAN THE CHARGES TO OTHER SIMILARLY CIRCUMSTANCED STUDENTS (38 CFR 21.4210(d), 21.9600, 38 U.S.C. 3690(a))</vt:lpstr>
      <vt:lpstr>CERTIFICATION OF THE 85 PERCENT ENROLLMENT LIMITATION WAS VERIFIED (38 CFR 21.4201)</vt:lpstr>
      <vt:lpstr>Statement of Assurance of Compliance With  85 Percent Enrollment Ratios</vt:lpstr>
      <vt:lpstr>CERTIFICATION OF THE 85 PERCENT ENROLLMENT LIMITATION WAS VERIFIED (38 CFR 21.4201)</vt:lpstr>
      <vt:lpstr>Areas of Review All Except Flight Schools and Training Establishments</vt:lpstr>
      <vt:lpstr>THE FACILITY PROMPTLY NOTIFIED VA OF ANY CHANGES IN CREDIT OR CLOCK HOURS, OR TUITION &amp; FEES, THAT WOULD AFFECT THE AMOUNT OF PAYMENT TO BENEFICIARIES (38 CFR 21.4203, 21.7156(b), 21.9735)</vt:lpstr>
      <vt:lpstr>Policy Advisory  on F Grades</vt:lpstr>
      <vt:lpstr>Areas of Review Nonaccredited Courses Only</vt:lpstr>
      <vt:lpstr>STUDENTS WERE FURNISHED A COPY OF THE COURSE OUTLINE, SCHEDULE OF TUITION AND FEES AND OTHER CHARGES, AND REGULATIONS PERTAINING TO ATTENDANCE, GRADING POLICY, CONDUCT AND RULES OF OPERATION (38 CFR 21.4254(c))</vt:lpstr>
      <vt:lpstr>ENROLLMENTS WERE WITHIN THE LIMITATION ESTABLISHED BY THE STATE APPROVING AGENCY (38 CFR 21.4254(c))</vt:lpstr>
      <vt:lpstr>THE SCHOOL'S REFUND POLICY MEETS THE REQUIREMENTS OF VA REGULATIONS (38 CFR 21.4254(c), 21.4255, 21.4256)</vt:lpstr>
      <vt:lpstr>Nonaccredited Courses Only </vt:lpstr>
      <vt:lpstr>Additional Areas of Review </vt:lpstr>
      <vt:lpstr>THE FACILITY HAS CORRECTED AND NOT REPEATED ANY DISCREPANCY FOUND ON THE PRIOR SURVEY, OTHER THAN AN OCCASIONAL CLERICAL ERROR (38 CFR 21.4210(d))</vt:lpstr>
      <vt:lpstr>THE FACILITY HAS CORRECTED AND NOT REPEATED ANY DISCREPANCY FOUND ON THE PRIOR SURVEY, OTHER THAN AN OCCASIONAL CLERICAL ERROR (38 CFR 21.4210(d))</vt:lpstr>
      <vt:lpstr>ADVERTISING, SALES OR ENROLLMENT PRACTICES OF ANY TYPE (38 CFR 21.4252(b)(h), 21.4254(c))</vt:lpstr>
      <vt:lpstr>ADVERTISING, SALES OR ENROLLMENT PRACTICES OF ANY TYPE (38 CFR 21.4252(b)(h), 21.4254(c))</vt:lpstr>
      <vt:lpstr>INDEPENDENT STUDY (38 CFR 21.4267)</vt:lpstr>
      <vt:lpstr>INDEPENDENT STUDY (38 CFR 21.4267)</vt:lpstr>
      <vt:lpstr>OTHER (Specify)</vt:lpstr>
      <vt:lpstr>OTHER (Specify)</vt:lpstr>
      <vt:lpstr>OTHER (Specify)</vt:lpstr>
      <vt:lpstr>PowerPoint Presentation</vt:lpstr>
      <vt:lpstr>OTHER (Specify)</vt:lpstr>
      <vt:lpstr>Exit Briefing </vt:lpstr>
      <vt:lpstr>Exit Briefing</vt:lpstr>
      <vt:lpstr>Common Errors</vt:lpstr>
      <vt:lpstr>Referrals </vt:lpstr>
      <vt:lpstr>Referrals</vt:lpstr>
      <vt:lpstr>Corrective Award Action</vt:lpstr>
      <vt:lpstr>PowerPoint Presentation</vt:lpstr>
      <vt:lpstr>PowerPoint Presentation</vt:lpstr>
      <vt:lpstr>PowerPoint Presentation</vt:lpstr>
      <vt:lpstr>SAA Referrals (Sample Letter)</vt:lpstr>
      <vt:lpstr>Correspondence to Facility </vt:lpstr>
      <vt:lpstr>Correspondence to Facility</vt:lpstr>
      <vt:lpstr>PowerPoint Presentation</vt:lpstr>
      <vt:lpstr>Q &amp; A</vt:lpstr>
      <vt:lpstr>PowerPoint Presentation</vt:lpstr>
      <vt:lpstr>FY’22 Qualifying Training Topics – Existing SCOs</vt:lpstr>
      <vt:lpstr>SCO Annual Training Requirement by Facility Type</vt:lpstr>
      <vt:lpstr>FY22 SCO Annual Training Requirements</vt:lpstr>
      <vt:lpstr>Thank you for your time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Le</dc:creator>
  <cp:lastModifiedBy>Shirley-Myers, Margaret, VBAMONT</cp:lastModifiedBy>
  <cp:revision>519</cp:revision>
  <dcterms:created xsi:type="dcterms:W3CDTF">2019-03-06T14:22:07Z</dcterms:created>
  <dcterms:modified xsi:type="dcterms:W3CDTF">2021-10-15T05:06:32Z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\\server2012\UserShares\MLe\01_VBA\CLIN001\02_SCO\Phase_2\PPT Template\EDU_SCO_ppt_template_UPDATED_03142019.pptx</vt:lpwstr>
  </property>
</Properties>
</file>