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22"/>
  </p:notesMasterIdLst>
  <p:handoutMasterIdLst>
    <p:handoutMasterId r:id="rId23"/>
  </p:handoutMasterIdLst>
  <p:sldIdLst>
    <p:sldId id="311" r:id="rId2"/>
    <p:sldId id="259" r:id="rId3"/>
    <p:sldId id="284" r:id="rId4"/>
    <p:sldId id="285" r:id="rId5"/>
    <p:sldId id="296" r:id="rId6"/>
    <p:sldId id="264" r:id="rId7"/>
    <p:sldId id="299" r:id="rId8"/>
    <p:sldId id="263" r:id="rId9"/>
    <p:sldId id="342" r:id="rId10"/>
    <p:sldId id="301" r:id="rId11"/>
    <p:sldId id="331" r:id="rId12"/>
    <p:sldId id="308" r:id="rId13"/>
    <p:sldId id="343" r:id="rId14"/>
    <p:sldId id="345" r:id="rId15"/>
    <p:sldId id="346" r:id="rId16"/>
    <p:sldId id="338" r:id="rId17"/>
    <p:sldId id="340" r:id="rId18"/>
    <p:sldId id="348" r:id="rId19"/>
    <p:sldId id="273" r:id="rId20"/>
    <p:sldId id="31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6175" autoAdjust="0"/>
  </p:normalViewPr>
  <p:slideViewPr>
    <p:cSldViewPr snapToGrid="0">
      <p:cViewPr varScale="1">
        <p:scale>
          <a:sx n="57" d="100"/>
          <a:sy n="57" d="100"/>
        </p:scale>
        <p:origin x="1450" y="43"/>
      </p:cViewPr>
      <p:guideLst/>
    </p:cSldViewPr>
  </p:slideViewPr>
  <p:notesTextViewPr>
    <p:cViewPr>
      <p:scale>
        <a:sx n="1" d="1"/>
        <a:sy n="1" d="1"/>
      </p:scale>
      <p:origin x="0" y="0"/>
    </p:cViewPr>
  </p:notesTextViewPr>
  <p:sorterViewPr>
    <p:cViewPr>
      <p:scale>
        <a:sx n="100" d="100"/>
        <a:sy n="100" d="100"/>
      </p:scale>
      <p:origin x="0" y="-119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39798573-F24E-4887-9E59-43C722131B23}" type="datetimeFigureOut">
              <a:rPr lang="en-US" smtClean="0"/>
              <a:t>10/20/2021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A6E3F50-31FF-4B17-B1F2-75C021DC87DE}" type="slidenum">
              <a:rPr lang="en-US" smtClean="0"/>
              <a:t>‹#›</a:t>
            </a:fld>
            <a:endParaRPr lang="en-US"/>
          </a:p>
        </p:txBody>
      </p:sp>
    </p:spTree>
    <p:extLst>
      <p:ext uri="{BB962C8B-B14F-4D97-AF65-F5344CB8AC3E}">
        <p14:creationId xmlns:p14="http://schemas.microsoft.com/office/powerpoint/2010/main" val="220837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9780CE9-433D-49C9-987E-5F560D9ABEF3}" type="datetimeFigureOut">
              <a:rPr lang="en-US" smtClean="0"/>
              <a:t>10/20/2021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53EFAB-B922-4718-9D9B-5F41292C1128}" type="slidenum">
              <a:rPr lang="en-US" smtClean="0"/>
              <a:t>‹#›</a:t>
            </a:fld>
            <a:endParaRPr lang="en-US"/>
          </a:p>
        </p:txBody>
      </p:sp>
    </p:spTree>
    <p:extLst>
      <p:ext uri="{BB962C8B-B14F-4D97-AF65-F5344CB8AC3E}">
        <p14:creationId xmlns:p14="http://schemas.microsoft.com/office/powerpoint/2010/main" val="170439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t>1</a:t>
            </a:fld>
            <a:endParaRPr lang="en-US"/>
          </a:p>
        </p:txBody>
      </p:sp>
    </p:spTree>
    <p:extLst>
      <p:ext uri="{BB962C8B-B14F-4D97-AF65-F5344CB8AC3E}">
        <p14:creationId xmlns:p14="http://schemas.microsoft.com/office/powerpoint/2010/main" val="1963270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3EFAB-B922-4718-9D9B-5F41292C1128}" type="slidenum">
              <a:rPr lang="en-US" smtClean="0"/>
              <a:t>10</a:t>
            </a:fld>
            <a:endParaRPr lang="en-US"/>
          </a:p>
        </p:txBody>
      </p:sp>
    </p:spTree>
    <p:extLst>
      <p:ext uri="{BB962C8B-B14F-4D97-AF65-F5344CB8AC3E}">
        <p14:creationId xmlns:p14="http://schemas.microsoft.com/office/powerpoint/2010/main" val="299610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3EFAB-B922-4718-9D9B-5F41292C1128}" type="slidenum">
              <a:rPr lang="en-US" smtClean="0"/>
              <a:t>11</a:t>
            </a:fld>
            <a:endParaRPr lang="en-US"/>
          </a:p>
        </p:txBody>
      </p:sp>
    </p:spTree>
    <p:extLst>
      <p:ext uri="{BB962C8B-B14F-4D97-AF65-F5344CB8AC3E}">
        <p14:creationId xmlns:p14="http://schemas.microsoft.com/office/powerpoint/2010/main" val="422764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t>12</a:t>
            </a:fld>
            <a:endParaRPr lang="en-US"/>
          </a:p>
        </p:txBody>
      </p:sp>
    </p:spTree>
    <p:extLst>
      <p:ext uri="{BB962C8B-B14F-4D97-AF65-F5344CB8AC3E}">
        <p14:creationId xmlns:p14="http://schemas.microsoft.com/office/powerpoint/2010/main" val="79809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3EFAB-B922-4718-9D9B-5F41292C1128}" type="slidenum">
              <a:rPr lang="en-US" smtClean="0"/>
              <a:t>13</a:t>
            </a:fld>
            <a:endParaRPr lang="en-US"/>
          </a:p>
        </p:txBody>
      </p:sp>
    </p:spTree>
    <p:extLst>
      <p:ext uri="{BB962C8B-B14F-4D97-AF65-F5344CB8AC3E}">
        <p14:creationId xmlns:p14="http://schemas.microsoft.com/office/powerpoint/2010/main" val="45298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3EFAB-B922-4718-9D9B-5F41292C1128}" type="slidenum">
              <a:rPr lang="en-US" smtClean="0"/>
              <a:t>14</a:t>
            </a:fld>
            <a:endParaRPr lang="en-US"/>
          </a:p>
        </p:txBody>
      </p:sp>
    </p:spTree>
    <p:extLst>
      <p:ext uri="{BB962C8B-B14F-4D97-AF65-F5344CB8AC3E}">
        <p14:creationId xmlns:p14="http://schemas.microsoft.com/office/powerpoint/2010/main" val="3920808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3EFAB-B922-4718-9D9B-5F41292C1128}" type="slidenum">
              <a:rPr lang="en-US" smtClean="0"/>
              <a:t>15</a:t>
            </a:fld>
            <a:endParaRPr lang="en-US"/>
          </a:p>
        </p:txBody>
      </p:sp>
    </p:spTree>
    <p:extLst>
      <p:ext uri="{BB962C8B-B14F-4D97-AF65-F5344CB8AC3E}">
        <p14:creationId xmlns:p14="http://schemas.microsoft.com/office/powerpoint/2010/main" val="2909188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2517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7732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8747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t>19</a:t>
            </a:fld>
            <a:endParaRPr lang="en-US"/>
          </a:p>
        </p:txBody>
      </p:sp>
    </p:spTree>
    <p:extLst>
      <p:ext uri="{BB962C8B-B14F-4D97-AF65-F5344CB8AC3E}">
        <p14:creationId xmlns:p14="http://schemas.microsoft.com/office/powerpoint/2010/main" val="154860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t>2</a:t>
            </a:fld>
            <a:endParaRPr lang="en-US"/>
          </a:p>
        </p:txBody>
      </p:sp>
    </p:spTree>
    <p:extLst>
      <p:ext uri="{BB962C8B-B14F-4D97-AF65-F5344CB8AC3E}">
        <p14:creationId xmlns:p14="http://schemas.microsoft.com/office/powerpoint/2010/main" val="557641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t>20</a:t>
            </a:fld>
            <a:endParaRPr lang="en-US"/>
          </a:p>
        </p:txBody>
      </p:sp>
    </p:spTree>
    <p:extLst>
      <p:ext uri="{BB962C8B-B14F-4D97-AF65-F5344CB8AC3E}">
        <p14:creationId xmlns:p14="http://schemas.microsoft.com/office/powerpoint/2010/main" val="73152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3EFAB-B922-4718-9D9B-5F41292C1128}" type="slidenum">
              <a:rPr lang="en-US" smtClean="0"/>
              <a:t>3</a:t>
            </a:fld>
            <a:endParaRPr lang="en-US"/>
          </a:p>
        </p:txBody>
      </p:sp>
    </p:spTree>
    <p:extLst>
      <p:ext uri="{BB962C8B-B14F-4D97-AF65-F5344CB8AC3E}">
        <p14:creationId xmlns:p14="http://schemas.microsoft.com/office/powerpoint/2010/main" val="173838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3EFAB-B922-4718-9D9B-5F41292C1128}" type="slidenum">
              <a:rPr lang="en-US" smtClean="0"/>
              <a:t>4</a:t>
            </a:fld>
            <a:endParaRPr lang="en-US"/>
          </a:p>
        </p:txBody>
      </p:sp>
    </p:spTree>
    <p:extLst>
      <p:ext uri="{BB962C8B-B14F-4D97-AF65-F5344CB8AC3E}">
        <p14:creationId xmlns:p14="http://schemas.microsoft.com/office/powerpoint/2010/main" val="389168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t>5</a:t>
            </a:fld>
            <a:endParaRPr lang="en-US"/>
          </a:p>
        </p:txBody>
      </p:sp>
    </p:spTree>
    <p:extLst>
      <p:ext uri="{BB962C8B-B14F-4D97-AF65-F5344CB8AC3E}">
        <p14:creationId xmlns:p14="http://schemas.microsoft.com/office/powerpoint/2010/main" val="196525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t>6</a:t>
            </a:fld>
            <a:endParaRPr lang="en-US"/>
          </a:p>
        </p:txBody>
      </p:sp>
    </p:spTree>
    <p:extLst>
      <p:ext uri="{BB962C8B-B14F-4D97-AF65-F5344CB8AC3E}">
        <p14:creationId xmlns:p14="http://schemas.microsoft.com/office/powerpoint/2010/main" val="127365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t>7</a:t>
            </a:fld>
            <a:endParaRPr lang="en-US"/>
          </a:p>
        </p:txBody>
      </p:sp>
    </p:spTree>
    <p:extLst>
      <p:ext uri="{BB962C8B-B14F-4D97-AF65-F5344CB8AC3E}">
        <p14:creationId xmlns:p14="http://schemas.microsoft.com/office/powerpoint/2010/main" val="250438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3EFAB-B922-4718-9D9B-5F41292C1128}" type="slidenum">
              <a:rPr lang="en-US" smtClean="0"/>
              <a:t>8</a:t>
            </a:fld>
            <a:endParaRPr lang="en-US"/>
          </a:p>
        </p:txBody>
      </p:sp>
    </p:spTree>
    <p:extLst>
      <p:ext uri="{BB962C8B-B14F-4D97-AF65-F5344CB8AC3E}">
        <p14:creationId xmlns:p14="http://schemas.microsoft.com/office/powerpoint/2010/main" val="310127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3EFAB-B922-4718-9D9B-5F41292C1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631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3D62E3F-DAAD-4AF8-9C93-67FEF580269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26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D3C4C-B09B-4242-BD36-5C3F3B396681}"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62E3F-DAAD-4AF8-9C93-67FEF5802691}" type="slidenum">
              <a:rPr lang="en-US" smtClean="0"/>
              <a:t>‹#›</a:t>
            </a:fld>
            <a:endParaRPr lang="en-US"/>
          </a:p>
        </p:txBody>
      </p:sp>
    </p:spTree>
    <p:extLst>
      <p:ext uri="{BB962C8B-B14F-4D97-AF65-F5344CB8AC3E}">
        <p14:creationId xmlns:p14="http://schemas.microsoft.com/office/powerpoint/2010/main" val="81886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2E3F-DAAD-4AF8-9C93-67FEF580269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720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2E3F-DAAD-4AF8-9C93-67FEF580269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691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2E3F-DAAD-4AF8-9C93-67FEF5802691}" type="slidenum">
              <a:rPr lang="en-US" smtClean="0"/>
              <a:t>‹#›</a:t>
            </a:fld>
            <a:endParaRPr lang="en-US"/>
          </a:p>
        </p:txBody>
      </p:sp>
    </p:spTree>
    <p:extLst>
      <p:ext uri="{BB962C8B-B14F-4D97-AF65-F5344CB8AC3E}">
        <p14:creationId xmlns:p14="http://schemas.microsoft.com/office/powerpoint/2010/main" val="426697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2E3F-DAAD-4AF8-9C93-67FEF580269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049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2E3F-DAAD-4AF8-9C93-67FEF580269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81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2E3F-DAAD-4AF8-9C93-67FEF580269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901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2E3F-DAAD-4AF8-9C93-67FEF580269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05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2E3F-DAAD-4AF8-9C93-67FEF5802691}" type="slidenum">
              <a:rPr lang="en-US" smtClean="0"/>
              <a:t>‹#›</a:t>
            </a:fld>
            <a:endParaRPr lang="en-US"/>
          </a:p>
        </p:txBody>
      </p:sp>
    </p:spTree>
    <p:extLst>
      <p:ext uri="{BB962C8B-B14F-4D97-AF65-F5344CB8AC3E}">
        <p14:creationId xmlns:p14="http://schemas.microsoft.com/office/powerpoint/2010/main" val="346961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D3C4C-B09B-4242-BD36-5C3F3B396681}"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2E3F-DAAD-4AF8-9C93-67FEF580269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75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3D3C4C-B09B-4242-BD36-5C3F3B396681}"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62E3F-DAAD-4AF8-9C93-67FEF5802691}" type="slidenum">
              <a:rPr lang="en-US" smtClean="0"/>
              <a:t>‹#›</a:t>
            </a:fld>
            <a:endParaRPr lang="en-US"/>
          </a:p>
        </p:txBody>
      </p:sp>
    </p:spTree>
    <p:extLst>
      <p:ext uri="{BB962C8B-B14F-4D97-AF65-F5344CB8AC3E}">
        <p14:creationId xmlns:p14="http://schemas.microsoft.com/office/powerpoint/2010/main" val="235074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3D3C4C-B09B-4242-BD36-5C3F3B396681}"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62E3F-DAAD-4AF8-9C93-67FEF580269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58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3D3C4C-B09B-4242-BD36-5C3F3B396681}"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62E3F-DAAD-4AF8-9C93-67FEF580269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50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D3C4C-B09B-4242-BD36-5C3F3B396681}"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62E3F-DAAD-4AF8-9C93-67FEF5802691}" type="slidenum">
              <a:rPr lang="en-US" smtClean="0"/>
              <a:t>‹#›</a:t>
            </a:fld>
            <a:endParaRPr lang="en-US"/>
          </a:p>
        </p:txBody>
      </p:sp>
    </p:spTree>
    <p:extLst>
      <p:ext uri="{BB962C8B-B14F-4D97-AF65-F5344CB8AC3E}">
        <p14:creationId xmlns:p14="http://schemas.microsoft.com/office/powerpoint/2010/main" val="28431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D3C4C-B09B-4242-BD36-5C3F3B396681}"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62E3F-DAAD-4AF8-9C93-67FEF580269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46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D3C4C-B09B-4242-BD36-5C3F3B396681}"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62E3F-DAAD-4AF8-9C93-67FEF5802691}" type="slidenum">
              <a:rPr lang="en-US" smtClean="0"/>
              <a:t>‹#›</a:t>
            </a:fld>
            <a:endParaRPr lang="en-US"/>
          </a:p>
        </p:txBody>
      </p:sp>
    </p:spTree>
    <p:extLst>
      <p:ext uri="{BB962C8B-B14F-4D97-AF65-F5344CB8AC3E}">
        <p14:creationId xmlns:p14="http://schemas.microsoft.com/office/powerpoint/2010/main" val="48353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3D3C4C-B09B-4242-BD36-5C3F3B396681}" type="datetimeFigureOut">
              <a:rPr lang="en-US" smtClean="0"/>
              <a:t>10/20/2021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D62E3F-DAAD-4AF8-9C93-67FEF5802691}" type="slidenum">
              <a:rPr lang="en-US" smtClean="0"/>
              <a:t>‹#›</a:t>
            </a:fld>
            <a:endParaRPr lang="en-US"/>
          </a:p>
        </p:txBody>
      </p:sp>
    </p:spTree>
    <p:extLst>
      <p:ext uri="{BB962C8B-B14F-4D97-AF65-F5344CB8AC3E}">
        <p14:creationId xmlns:p14="http://schemas.microsoft.com/office/powerpoint/2010/main" val="350565479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public.govdelivery.com/accounts/USVAVBA/subscriber/new"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james.thompson@accs.ed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kimberly.Minniefield@accs.edu" TargetMode="External"/><Relationship Id="rId4" Type="http://schemas.openxmlformats.org/officeDocument/2006/relationships/hyperlink" Target="mailto:laura.taylor@accs.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aura.taylor@accs.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aa@accs.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916906" y="4501537"/>
            <a:ext cx="8358187" cy="858838"/>
          </a:xfrm>
        </p:spPr>
        <p:txBody>
          <a:bodyPr>
            <a:noAutofit/>
          </a:bodyPr>
          <a:lstStyle/>
          <a:p>
            <a:pPr marL="0" indent="0" algn="ctr">
              <a:buNone/>
            </a:pPr>
            <a:r>
              <a:rPr lang="en-US" sz="5500" dirty="0">
                <a:solidFill>
                  <a:schemeClr val="tx1"/>
                </a:solidFill>
              </a:rPr>
              <a:t>2021 AVAA Conference</a:t>
            </a:r>
          </a:p>
        </p:txBody>
      </p:sp>
      <p:sp>
        <p:nvSpPr>
          <p:cNvPr id="2" name="Title 1"/>
          <p:cNvSpPr>
            <a:spLocks noGrp="1"/>
          </p:cNvSpPr>
          <p:nvPr>
            <p:ph type="title" idx="4294967295"/>
          </p:nvPr>
        </p:nvSpPr>
        <p:spPr>
          <a:xfrm>
            <a:off x="920134" y="2777331"/>
            <a:ext cx="9601200" cy="1303337"/>
          </a:xfrm>
        </p:spPr>
        <p:txBody>
          <a:bodyPr>
            <a:noAutofit/>
          </a:bodyPr>
          <a:lstStyle/>
          <a:p>
            <a:r>
              <a:rPr lang="en-US" sz="7700" b="1" dirty="0">
                <a:latin typeface="Algerian" panose="04020705040A02060702" pitchFamily="82" charset="0"/>
              </a:rPr>
              <a:t>Alabama State Approving Agency</a:t>
            </a:r>
            <a:r>
              <a:rPr lang="en-US" sz="8500" dirty="0"/>
              <a:t>	</a:t>
            </a:r>
          </a:p>
        </p:txBody>
      </p:sp>
    </p:spTree>
    <p:extLst>
      <p:ext uri="{BB962C8B-B14F-4D97-AF65-F5344CB8AC3E}">
        <p14:creationId xmlns:p14="http://schemas.microsoft.com/office/powerpoint/2010/main" val="3430769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0417" y="485776"/>
            <a:ext cx="9601200" cy="1303337"/>
          </a:xfrm>
        </p:spPr>
        <p:txBody>
          <a:bodyPr/>
          <a:lstStyle/>
          <a:p>
            <a:pPr algn="ctr"/>
            <a:r>
              <a:rPr lang="en-US" b="1" dirty="0"/>
              <a:t>Common Catalog/Application Issues</a:t>
            </a:r>
          </a:p>
        </p:txBody>
      </p:sp>
      <p:sp>
        <p:nvSpPr>
          <p:cNvPr id="3" name="Content Placeholder 2"/>
          <p:cNvSpPr>
            <a:spLocks noGrp="1"/>
          </p:cNvSpPr>
          <p:nvPr>
            <p:ph idx="4294967295"/>
          </p:nvPr>
        </p:nvSpPr>
        <p:spPr>
          <a:xfrm>
            <a:off x="1417983" y="1576940"/>
            <a:ext cx="9601200" cy="4414427"/>
          </a:xfrm>
        </p:spPr>
        <p:txBody>
          <a:bodyPr>
            <a:normAutofit/>
          </a:bodyPr>
          <a:lstStyle/>
          <a:p>
            <a:r>
              <a:rPr lang="en-US" dirty="0"/>
              <a:t>Invite your administrators to the catalog webinar every Spring</a:t>
            </a:r>
          </a:p>
          <a:p>
            <a:r>
              <a:rPr lang="en-US" dirty="0"/>
              <a:t>NCD catalog approval, minimum every 2 years</a:t>
            </a:r>
          </a:p>
          <a:p>
            <a:r>
              <a:rPr lang="en-US" dirty="0"/>
              <a:t>Catalog should break down the programs available at each branch campus</a:t>
            </a:r>
          </a:p>
          <a:p>
            <a:r>
              <a:rPr lang="en-US" dirty="0"/>
              <a:t>Catalog expiration date, match term dates on the calendar</a:t>
            </a:r>
          </a:p>
          <a:p>
            <a:r>
              <a:rPr lang="en-US" dirty="0"/>
              <a:t>Include the listing of programs that offer practical training or co-op courses</a:t>
            </a:r>
          </a:p>
          <a:p>
            <a:r>
              <a:rPr lang="en-US" dirty="0"/>
              <a:t>Review “Notes to School” on the approval letter</a:t>
            </a:r>
          </a:p>
          <a:p>
            <a:r>
              <a:rPr lang="en-US" dirty="0"/>
              <a:t>New facility and/or program applications, SAA does not work with consultants or others hired by the facility to assist</a:t>
            </a:r>
          </a:p>
          <a:p>
            <a:endParaRPr lang="en-US" sz="2400" dirty="0"/>
          </a:p>
        </p:txBody>
      </p:sp>
    </p:spTree>
    <p:extLst>
      <p:ext uri="{BB962C8B-B14F-4D97-AF65-F5344CB8AC3E}">
        <p14:creationId xmlns:p14="http://schemas.microsoft.com/office/powerpoint/2010/main" val="191762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0417" y="485776"/>
            <a:ext cx="9601200" cy="1303337"/>
          </a:xfrm>
        </p:spPr>
        <p:txBody>
          <a:bodyPr/>
          <a:lstStyle/>
          <a:p>
            <a:pPr algn="ctr"/>
            <a:r>
              <a:rPr lang="en-US" b="1" dirty="0"/>
              <a:t>Common Catalog/Application Issues</a:t>
            </a:r>
          </a:p>
        </p:txBody>
      </p:sp>
      <p:sp>
        <p:nvSpPr>
          <p:cNvPr id="3" name="Content Placeholder 2"/>
          <p:cNvSpPr>
            <a:spLocks noGrp="1"/>
          </p:cNvSpPr>
          <p:nvPr>
            <p:ph idx="4294967295"/>
          </p:nvPr>
        </p:nvSpPr>
        <p:spPr>
          <a:xfrm>
            <a:off x="1417983" y="1576939"/>
            <a:ext cx="8596313" cy="4441723"/>
          </a:xfrm>
        </p:spPr>
        <p:txBody>
          <a:bodyPr>
            <a:normAutofit fontScale="92500" lnSpcReduction="10000"/>
          </a:bodyPr>
          <a:lstStyle/>
          <a:p>
            <a:r>
              <a:rPr lang="en-US" sz="2900" dirty="0"/>
              <a:t>Application Program Spreadsheet</a:t>
            </a:r>
          </a:p>
          <a:p>
            <a:pPr lvl="1"/>
            <a:r>
              <a:rPr lang="en-US" sz="2500" dirty="0"/>
              <a:t>Please follow the format and directions on the spreadsheet, do not alter when you merge your own data.</a:t>
            </a:r>
          </a:p>
          <a:p>
            <a:pPr lvl="1"/>
            <a:r>
              <a:rPr lang="en-US" sz="2500" dirty="0"/>
              <a:t>Will be updated next year</a:t>
            </a:r>
          </a:p>
          <a:p>
            <a:pPr lvl="1"/>
            <a:r>
              <a:rPr lang="en-US" sz="2500" dirty="0"/>
              <a:t>For degree programs, use the higher number of hours</a:t>
            </a:r>
          </a:p>
          <a:p>
            <a:pPr lvl="1"/>
            <a:r>
              <a:rPr lang="en-US" sz="2500" dirty="0"/>
              <a:t>Separate tab or spreadsheet for every branch campus</a:t>
            </a:r>
          </a:p>
          <a:p>
            <a:pPr lvl="1"/>
            <a:r>
              <a:rPr lang="en-US" sz="2500" dirty="0"/>
              <a:t>Previously denied programs, please have a qualified reason for re-applying</a:t>
            </a:r>
          </a:p>
          <a:p>
            <a:pPr lvl="1"/>
            <a:r>
              <a:rPr lang="en-US" sz="2500" dirty="0"/>
              <a:t>Make comments on new programs, accreditation letter or non-substantive change</a:t>
            </a:r>
          </a:p>
          <a:p>
            <a:pPr lvl="1"/>
            <a:endParaRPr lang="en-US" sz="2500" dirty="0"/>
          </a:p>
        </p:txBody>
      </p:sp>
    </p:spTree>
    <p:extLst>
      <p:ext uri="{BB962C8B-B14F-4D97-AF65-F5344CB8AC3E}">
        <p14:creationId xmlns:p14="http://schemas.microsoft.com/office/powerpoint/2010/main" val="196732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5129" y="664610"/>
            <a:ext cx="9601200" cy="1303337"/>
          </a:xfrm>
        </p:spPr>
        <p:txBody>
          <a:bodyPr/>
          <a:lstStyle/>
          <a:p>
            <a:pPr algn="ctr"/>
            <a:r>
              <a:rPr lang="en-US" b="1" dirty="0"/>
              <a:t>Common Certification Issues</a:t>
            </a:r>
          </a:p>
        </p:txBody>
      </p:sp>
      <p:sp>
        <p:nvSpPr>
          <p:cNvPr id="3" name="Content Placeholder 2"/>
          <p:cNvSpPr>
            <a:spLocks noGrp="1"/>
          </p:cNvSpPr>
          <p:nvPr>
            <p:ph idx="4294967295"/>
          </p:nvPr>
        </p:nvSpPr>
        <p:spPr>
          <a:xfrm>
            <a:off x="1297573" y="1616903"/>
            <a:ext cx="9601200" cy="4224339"/>
          </a:xfrm>
        </p:spPr>
        <p:txBody>
          <a:bodyPr>
            <a:noAutofit/>
          </a:bodyPr>
          <a:lstStyle/>
          <a:p>
            <a:r>
              <a:rPr lang="en-US" sz="2700" dirty="0"/>
              <a:t>Military transcripts are required!</a:t>
            </a:r>
          </a:p>
          <a:p>
            <a:r>
              <a:rPr lang="en-US" sz="2700" dirty="0"/>
              <a:t>Degree programs in VAONCE should match the WEAMS report</a:t>
            </a:r>
          </a:p>
          <a:p>
            <a:r>
              <a:rPr lang="en-US" sz="2700" dirty="0"/>
              <a:t>COVID emergency allowances ends December 21</a:t>
            </a:r>
            <a:r>
              <a:rPr lang="en-US" sz="2700" baseline="30000" dirty="0"/>
              <a:t>st</a:t>
            </a:r>
            <a:r>
              <a:rPr lang="en-US" sz="2700" dirty="0"/>
              <a:t>, unless Congress extends </a:t>
            </a:r>
          </a:p>
          <a:p>
            <a:r>
              <a:rPr lang="en-US" sz="2700" dirty="0"/>
              <a:t>Recommended ratio 1 FT SCO for every 200 VA students, VA Policy Advisory</a:t>
            </a:r>
          </a:p>
          <a:p>
            <a:r>
              <a:rPr lang="en-US" sz="2700" dirty="0"/>
              <a:t>Flex courses, attendance optional online or residential.  Use caution in how you certify these courses.</a:t>
            </a:r>
          </a:p>
        </p:txBody>
      </p:sp>
    </p:spTree>
    <p:extLst>
      <p:ext uri="{BB962C8B-B14F-4D97-AF65-F5344CB8AC3E}">
        <p14:creationId xmlns:p14="http://schemas.microsoft.com/office/powerpoint/2010/main" val="323408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5129" y="664610"/>
            <a:ext cx="9601200" cy="1303337"/>
          </a:xfrm>
        </p:spPr>
        <p:txBody>
          <a:bodyPr/>
          <a:lstStyle/>
          <a:p>
            <a:pPr algn="ctr"/>
            <a:r>
              <a:rPr lang="en-US" b="1" dirty="0"/>
              <a:t>Common Certification Issues</a:t>
            </a:r>
          </a:p>
        </p:txBody>
      </p:sp>
      <p:sp>
        <p:nvSpPr>
          <p:cNvPr id="3" name="Content Placeholder 2"/>
          <p:cNvSpPr>
            <a:spLocks noGrp="1"/>
          </p:cNvSpPr>
          <p:nvPr>
            <p:ph idx="4294967295"/>
          </p:nvPr>
        </p:nvSpPr>
        <p:spPr>
          <a:xfrm>
            <a:off x="1297573" y="1616903"/>
            <a:ext cx="9601200" cy="4278930"/>
          </a:xfrm>
        </p:spPr>
        <p:txBody>
          <a:bodyPr>
            <a:noAutofit/>
          </a:bodyPr>
          <a:lstStyle/>
          <a:p>
            <a:r>
              <a:rPr lang="en-US" sz="2800" dirty="0"/>
              <a:t>Recommend using a Statement of Understanding</a:t>
            </a:r>
          </a:p>
          <a:p>
            <a:r>
              <a:rPr lang="en-US" sz="2800" dirty="0"/>
              <a:t>Some pre-requisites for higher degrees are eligible for certification that may be outside of the degree plan</a:t>
            </a:r>
          </a:p>
          <a:p>
            <a:r>
              <a:rPr lang="en-US" sz="2800" dirty="0"/>
              <a:t>Consortium agreements with other schools, if the course is not administered by your school, then use the normal transient and “Guest student” process</a:t>
            </a:r>
          </a:p>
          <a:p>
            <a:r>
              <a:rPr lang="en-US" sz="2800" dirty="0"/>
              <a:t>Out of state branch campus, there must be a residential component of the program offered in order to be approved in Alabama. </a:t>
            </a:r>
            <a:r>
              <a:rPr lang="en-US" sz="2600" dirty="0"/>
              <a:t>Refer to 38 CFR 21.4266 (b)(1) and 38 CFR 21.4250(a)(3). </a:t>
            </a:r>
          </a:p>
        </p:txBody>
      </p:sp>
    </p:spTree>
    <p:extLst>
      <p:ext uri="{BB962C8B-B14F-4D97-AF65-F5344CB8AC3E}">
        <p14:creationId xmlns:p14="http://schemas.microsoft.com/office/powerpoint/2010/main" val="344564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5129" y="664610"/>
            <a:ext cx="9601200" cy="1303337"/>
          </a:xfrm>
        </p:spPr>
        <p:txBody>
          <a:bodyPr/>
          <a:lstStyle/>
          <a:p>
            <a:pPr algn="ctr"/>
            <a:r>
              <a:rPr lang="en-US" b="1" dirty="0"/>
              <a:t>Isakson &amp; Roe notes</a:t>
            </a:r>
          </a:p>
        </p:txBody>
      </p:sp>
      <p:sp>
        <p:nvSpPr>
          <p:cNvPr id="3" name="Content Placeholder 2"/>
          <p:cNvSpPr>
            <a:spLocks noGrp="1"/>
          </p:cNvSpPr>
          <p:nvPr>
            <p:ph idx="4294967295"/>
          </p:nvPr>
        </p:nvSpPr>
        <p:spPr>
          <a:xfrm>
            <a:off x="1297573" y="1616903"/>
            <a:ext cx="9601200" cy="4278930"/>
          </a:xfrm>
        </p:spPr>
        <p:txBody>
          <a:bodyPr>
            <a:noAutofit/>
          </a:bodyPr>
          <a:lstStyle/>
          <a:p>
            <a:r>
              <a:rPr lang="en-US" sz="2800" dirty="0"/>
              <a:t>Section 1013 – Risk Based Surveys (RBS)</a:t>
            </a:r>
            <a:endParaRPr lang="en-US" dirty="0"/>
          </a:p>
          <a:p>
            <a:pPr lvl="1"/>
            <a:r>
              <a:rPr lang="en-US" sz="2400" dirty="0"/>
              <a:t>Can be triggered by rapid increase in veteran enrollment, rapid increase in tuition and fees, complaints (based on severity or volume), veteran completion rates, and financial stability.  Other undetermined factors could be identified later.</a:t>
            </a:r>
          </a:p>
          <a:p>
            <a:pPr lvl="1"/>
            <a:r>
              <a:rPr lang="en-US" sz="2400" dirty="0"/>
              <a:t>Goal is to treat the survey like an accreditation visit, deep dive into how the school is operating and functioning overall.  We want to provide some training, talk with various departments, administrators, instructors, and VA students.  </a:t>
            </a:r>
          </a:p>
          <a:p>
            <a:pPr lvl="1"/>
            <a:r>
              <a:rPr lang="en-US" sz="2400" dirty="0"/>
              <a:t>Section 1014 – federal, state, and accrediting agency punitive actions will trigger an RBS </a:t>
            </a:r>
          </a:p>
        </p:txBody>
      </p:sp>
    </p:spTree>
    <p:extLst>
      <p:ext uri="{BB962C8B-B14F-4D97-AF65-F5344CB8AC3E}">
        <p14:creationId xmlns:p14="http://schemas.microsoft.com/office/powerpoint/2010/main" val="130814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5129" y="664610"/>
            <a:ext cx="9601200" cy="1303337"/>
          </a:xfrm>
        </p:spPr>
        <p:txBody>
          <a:bodyPr/>
          <a:lstStyle/>
          <a:p>
            <a:pPr algn="ctr"/>
            <a:r>
              <a:rPr lang="en-US" b="1" dirty="0"/>
              <a:t>Isakson &amp; Roe notes</a:t>
            </a:r>
          </a:p>
        </p:txBody>
      </p:sp>
      <p:sp>
        <p:nvSpPr>
          <p:cNvPr id="3" name="Content Placeholder 2"/>
          <p:cNvSpPr>
            <a:spLocks noGrp="1"/>
          </p:cNvSpPr>
          <p:nvPr>
            <p:ph idx="4294967295"/>
          </p:nvPr>
        </p:nvSpPr>
        <p:spPr>
          <a:xfrm>
            <a:off x="1297573" y="1616903"/>
            <a:ext cx="9601200" cy="4278930"/>
          </a:xfrm>
        </p:spPr>
        <p:txBody>
          <a:bodyPr>
            <a:noAutofit/>
          </a:bodyPr>
          <a:lstStyle/>
          <a:p>
            <a:r>
              <a:rPr lang="en-US" sz="2800" dirty="0"/>
              <a:t>Section 1018 – doesn’t only address the “shopping sheet”</a:t>
            </a:r>
          </a:p>
          <a:p>
            <a:pPr lvl="1"/>
            <a:r>
              <a:rPr lang="en-US" sz="2400" dirty="0"/>
              <a:t>Cannot automatically enroll VA students in courses</a:t>
            </a:r>
          </a:p>
          <a:p>
            <a:pPr lvl="1"/>
            <a:r>
              <a:rPr lang="en-US" sz="2400" dirty="0"/>
              <a:t>Recruiting and marketing materials</a:t>
            </a:r>
          </a:p>
          <a:p>
            <a:pPr lvl="1"/>
            <a:r>
              <a:rPr lang="en-US" sz="2400" dirty="0"/>
              <a:t>Cannot make 3 or more unsolicited contacts in a month</a:t>
            </a:r>
          </a:p>
          <a:p>
            <a:pPr lvl="1"/>
            <a:r>
              <a:rPr lang="en-US" sz="2400" dirty="0"/>
              <a:t>Cannot recruit and register a VA student in the same day</a:t>
            </a:r>
          </a:p>
          <a:p>
            <a:pPr lvl="1"/>
            <a:r>
              <a:rPr lang="en-US" sz="2400" dirty="0"/>
              <a:t>Regulations regarding using 3</a:t>
            </a:r>
            <a:r>
              <a:rPr lang="en-US" sz="2400" baseline="30000" dirty="0"/>
              <a:t>rd</a:t>
            </a:r>
            <a:r>
              <a:rPr lang="en-US" sz="2400" dirty="0"/>
              <a:t> party lead generators or marketing firms</a:t>
            </a:r>
          </a:p>
          <a:p>
            <a:r>
              <a:rPr lang="en-US" sz="2800" dirty="0"/>
              <a:t>Section 1020 – prohibition on certain advertising, sales, practices </a:t>
            </a:r>
          </a:p>
          <a:p>
            <a:pPr lvl="1"/>
            <a:r>
              <a:rPr lang="en-US" sz="2400" dirty="0"/>
              <a:t>Incentive payments for international recruiting, refer to VA Policy Advisory</a:t>
            </a:r>
          </a:p>
        </p:txBody>
      </p:sp>
    </p:spTree>
    <p:extLst>
      <p:ext uri="{BB962C8B-B14F-4D97-AF65-F5344CB8AC3E}">
        <p14:creationId xmlns:p14="http://schemas.microsoft.com/office/powerpoint/2010/main" val="66043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338592"/>
            <a:ext cx="9601200" cy="1303337"/>
          </a:xfrm>
        </p:spPr>
        <p:txBody>
          <a:bodyPr>
            <a:normAutofit/>
          </a:bodyPr>
          <a:lstStyle/>
          <a:p>
            <a:r>
              <a:rPr lang="en-US" sz="4500" b="1" dirty="0"/>
              <a:t>Attendance Requirements </a:t>
            </a:r>
          </a:p>
        </p:txBody>
      </p:sp>
      <p:sp>
        <p:nvSpPr>
          <p:cNvPr id="3" name="Content Placeholder 2"/>
          <p:cNvSpPr>
            <a:spLocks noGrp="1"/>
          </p:cNvSpPr>
          <p:nvPr>
            <p:ph idx="4294967295"/>
          </p:nvPr>
        </p:nvSpPr>
        <p:spPr>
          <a:xfrm>
            <a:off x="1295400" y="1321934"/>
            <a:ext cx="9601200" cy="4797425"/>
          </a:xfrm>
        </p:spPr>
        <p:txBody>
          <a:bodyPr>
            <a:noAutofit/>
          </a:bodyPr>
          <a:lstStyle/>
          <a:p>
            <a:pPr marL="0" lvl="0" indent="0">
              <a:buClr>
                <a:srgbClr val="83992A"/>
              </a:buClr>
              <a:buNone/>
            </a:pPr>
            <a:r>
              <a:rPr lang="en-US" sz="2100" u="sng" dirty="0">
                <a:solidFill>
                  <a:srgbClr val="000000"/>
                </a:solidFill>
                <a:cs typeface="Arial" panose="020B0604020202020204" pitchFamily="34" charset="0"/>
              </a:rPr>
              <a:t>Satisfactory attendance is a requirement for VA funding.</a:t>
            </a:r>
          </a:p>
          <a:p>
            <a:pPr lvl="0">
              <a:buClr>
                <a:srgbClr val="83992A"/>
              </a:buClr>
            </a:pPr>
            <a:r>
              <a:rPr lang="en-US" sz="2100" dirty="0">
                <a:solidFill>
                  <a:srgbClr val="000000"/>
                </a:solidFill>
                <a:cs typeface="Arial" panose="020B0604020202020204" pitchFamily="34" charset="0"/>
              </a:rPr>
              <a:t>Accredited Courses – Must maintain attendance according to the policy listed in the approved catalog</a:t>
            </a:r>
          </a:p>
          <a:p>
            <a:pPr lvl="0">
              <a:buClr>
                <a:srgbClr val="83992A"/>
              </a:buClr>
            </a:pPr>
            <a:r>
              <a:rPr lang="en-US" sz="2100" dirty="0">
                <a:solidFill>
                  <a:srgbClr val="000000"/>
                </a:solidFill>
                <a:cs typeface="Arial" panose="020B0604020202020204" pitchFamily="34" charset="0"/>
              </a:rPr>
              <a:t>Non-Accredited Courses / </a:t>
            </a:r>
            <a:r>
              <a:rPr lang="en-US" sz="2100">
                <a:solidFill>
                  <a:srgbClr val="000000"/>
                </a:solidFill>
                <a:cs typeface="Arial" panose="020B0604020202020204" pitchFamily="34" charset="0"/>
              </a:rPr>
              <a:t>NCD schools </a:t>
            </a:r>
            <a:r>
              <a:rPr lang="en-US" sz="2100" dirty="0">
                <a:solidFill>
                  <a:srgbClr val="000000"/>
                </a:solidFill>
                <a:cs typeface="Arial" panose="020B0604020202020204" pitchFamily="34" charset="0"/>
              </a:rPr>
              <a:t>– UPDATED LANGUAGE</a:t>
            </a:r>
          </a:p>
          <a:p>
            <a:pPr lvl="1">
              <a:buClr>
                <a:srgbClr val="83992A"/>
              </a:buClr>
            </a:pPr>
            <a:r>
              <a:rPr lang="en-US" sz="2100" dirty="0">
                <a:solidFill>
                  <a:srgbClr val="000000"/>
                </a:solidFill>
                <a:cs typeface="Arial" panose="020B0604020202020204" pitchFamily="34" charset="0"/>
              </a:rPr>
              <a:t>Minimum attendance requirement for VA students is 80%.  Attendance will be monitored every 30 days.  If attendance falls below 80%, the student will be placed on attendance probation for one month. Exception:  There is no probation period allowed for programs less than 30 days in length. If the student has not returned to satisfactory attendance at the end of the one-month attendance probation period, VA education benefits will be terminated. Certification to VA for payment will not be resumed until satisfactory attendance is regained. Students whose absences result from authorized mitigating circumstances, as determined by the school Director/Owner, will not be counted against the student.  Appropriate documentation for mitigating circumstances will be kept in the file.</a:t>
            </a:r>
          </a:p>
        </p:txBody>
      </p:sp>
    </p:spTree>
    <p:extLst>
      <p:ext uri="{BB962C8B-B14F-4D97-AF65-F5344CB8AC3E}">
        <p14:creationId xmlns:p14="http://schemas.microsoft.com/office/powerpoint/2010/main" val="330957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590777"/>
            <a:ext cx="9601200" cy="1303337"/>
          </a:xfrm>
        </p:spPr>
        <p:txBody>
          <a:bodyPr/>
          <a:lstStyle/>
          <a:p>
            <a:pPr algn="ctr"/>
            <a:r>
              <a:rPr lang="en-US" b="1" dirty="0"/>
              <a:t>Miscellaneous</a:t>
            </a:r>
          </a:p>
        </p:txBody>
      </p:sp>
      <p:sp>
        <p:nvSpPr>
          <p:cNvPr id="3" name="Content Placeholder 2"/>
          <p:cNvSpPr>
            <a:spLocks noGrp="1"/>
          </p:cNvSpPr>
          <p:nvPr>
            <p:ph idx="4294967295"/>
          </p:nvPr>
        </p:nvSpPr>
        <p:spPr>
          <a:xfrm>
            <a:off x="1295400" y="1698171"/>
            <a:ext cx="9601200" cy="4245429"/>
          </a:xfrm>
        </p:spPr>
        <p:txBody>
          <a:bodyPr>
            <a:normAutofit/>
          </a:bodyPr>
          <a:lstStyle/>
          <a:p>
            <a:r>
              <a:rPr lang="en-US" dirty="0"/>
              <a:t>When errors are found during a compliance survey and/or technical visit, you must go back and correct all files with those errors.</a:t>
            </a:r>
          </a:p>
          <a:p>
            <a:r>
              <a:rPr lang="en-US" dirty="0"/>
              <a:t>Additional Reasonable Criteria</a:t>
            </a:r>
          </a:p>
          <a:p>
            <a:r>
              <a:rPr lang="en-US" dirty="0"/>
              <a:t>School liability</a:t>
            </a:r>
          </a:p>
          <a:p>
            <a:r>
              <a:rPr lang="en-US" dirty="0"/>
              <a:t>Take some time to educate yourself on the applicable laws, regulations, and statues that govern your approval.  Don’t rely only on the SCO Handbook.</a:t>
            </a:r>
          </a:p>
          <a:p>
            <a:r>
              <a:rPr lang="en-US" dirty="0"/>
              <a:t>ARF ledger account for 100+ VA students, separate account for branches with 100+</a:t>
            </a:r>
          </a:p>
          <a:p>
            <a:endParaRPr lang="en-US" dirty="0"/>
          </a:p>
          <a:p>
            <a:endParaRPr lang="en-US" sz="2400" dirty="0"/>
          </a:p>
        </p:txBody>
      </p:sp>
    </p:spTree>
    <p:extLst>
      <p:ext uri="{BB962C8B-B14F-4D97-AF65-F5344CB8AC3E}">
        <p14:creationId xmlns:p14="http://schemas.microsoft.com/office/powerpoint/2010/main" val="186560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633413"/>
            <a:ext cx="9601200" cy="1304925"/>
          </a:xfrm>
        </p:spPr>
        <p:txBody>
          <a:bodyPr/>
          <a:lstStyle/>
          <a:p>
            <a:pPr algn="ctr"/>
            <a:r>
              <a:rPr lang="en-US" b="1" dirty="0"/>
              <a:t>Miscellaneous</a:t>
            </a:r>
          </a:p>
        </p:txBody>
      </p:sp>
      <p:sp>
        <p:nvSpPr>
          <p:cNvPr id="3" name="Content Placeholder 2"/>
          <p:cNvSpPr>
            <a:spLocks noGrp="1"/>
          </p:cNvSpPr>
          <p:nvPr>
            <p:ph idx="4294967295"/>
          </p:nvPr>
        </p:nvSpPr>
        <p:spPr>
          <a:xfrm>
            <a:off x="1295400" y="1632857"/>
            <a:ext cx="9601200" cy="4469040"/>
          </a:xfrm>
        </p:spPr>
        <p:txBody>
          <a:bodyPr>
            <a:normAutofit/>
          </a:bodyPr>
          <a:lstStyle/>
          <a:p>
            <a:r>
              <a:rPr lang="en-US" dirty="0"/>
              <a:t>Compliance surveys, technical visits, and risk-based surveys scheduling – remember that we have deadlines and a full calendar just like you.  We do not always have the capability to re-schedule.</a:t>
            </a:r>
          </a:p>
          <a:p>
            <a:r>
              <a:rPr lang="en-US" dirty="0"/>
              <a:t>Recommend to subscribe to email updates from the VA, you can receive emails on various VA information including education benefits.</a:t>
            </a:r>
          </a:p>
          <a:p>
            <a:pPr lvl="1"/>
            <a:r>
              <a:rPr lang="en-US" sz="1800" b="1" u="sng" dirty="0">
                <a:solidFill>
                  <a:schemeClr val="tx1"/>
                </a:solidFill>
                <a:effectLst/>
                <a:latin typeface="Cambria" panose="02040503050406030204" pitchFamily="18"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https://public.govdelivery.com/accounts/USVAVBA/subscriber/new</a:t>
            </a:r>
            <a:r>
              <a:rPr lang="en-US" sz="1800" b="1" dirty="0">
                <a:solidFill>
                  <a:schemeClr val="tx1"/>
                </a:solidFill>
                <a:effectLst/>
                <a:latin typeface="Cambria" panose="02040503050406030204" pitchFamily="18" charset="0"/>
                <a:ea typeface="Calibri" panose="020F0502020204030204" pitchFamily="34" charset="0"/>
                <a:cs typeface="Calibri" panose="020F0502020204030204" pitchFamily="34" charset="0"/>
              </a:rPr>
              <a:t>  </a:t>
            </a:r>
            <a:endParaRPr lang="en-US" dirty="0">
              <a:solidFill>
                <a:schemeClr val="tx1"/>
              </a:solidFill>
            </a:endParaRPr>
          </a:p>
          <a:p>
            <a:r>
              <a:rPr lang="en-US" dirty="0"/>
              <a:t>Track Congress Bills that affects veteran benefits</a:t>
            </a:r>
          </a:p>
          <a:p>
            <a:pPr lvl="1"/>
            <a:r>
              <a:rPr lang="en-US" dirty="0"/>
              <a:t>The VA and the SAA are at the mercy of the laws as they are passed.  Reach out to your senators and representatives, in order to voice your opinions</a:t>
            </a:r>
          </a:p>
          <a:p>
            <a:endParaRPr lang="en-US" sz="2400" dirty="0"/>
          </a:p>
        </p:txBody>
      </p:sp>
    </p:spTree>
    <p:extLst>
      <p:ext uri="{BB962C8B-B14F-4D97-AF65-F5344CB8AC3E}">
        <p14:creationId xmlns:p14="http://schemas.microsoft.com/office/powerpoint/2010/main" val="124232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5703" y="724246"/>
            <a:ext cx="9601200" cy="1303337"/>
          </a:xfrm>
        </p:spPr>
        <p:txBody>
          <a:bodyPr/>
          <a:lstStyle/>
          <a:p>
            <a:pPr algn="ctr"/>
            <a:r>
              <a:rPr lang="en-US" dirty="0"/>
              <a:t>Contact Information 	</a:t>
            </a:r>
          </a:p>
        </p:txBody>
      </p:sp>
      <p:sp>
        <p:nvSpPr>
          <p:cNvPr id="3" name="Content Placeholder 2"/>
          <p:cNvSpPr>
            <a:spLocks noGrp="1"/>
          </p:cNvSpPr>
          <p:nvPr>
            <p:ph idx="4294967295"/>
          </p:nvPr>
        </p:nvSpPr>
        <p:spPr>
          <a:xfrm>
            <a:off x="1245703" y="1696279"/>
            <a:ext cx="9601200" cy="4090372"/>
          </a:xfrm>
        </p:spPr>
        <p:txBody>
          <a:bodyPr>
            <a:noAutofit/>
          </a:bodyPr>
          <a:lstStyle/>
          <a:p>
            <a:pPr marL="0" indent="0" algn="ctr">
              <a:buNone/>
            </a:pPr>
            <a:r>
              <a:rPr lang="en-US" sz="1600" dirty="0"/>
              <a:t>Alabama Community College System</a:t>
            </a:r>
          </a:p>
          <a:p>
            <a:pPr marL="0" indent="0" algn="ctr">
              <a:buNone/>
            </a:pPr>
            <a:r>
              <a:rPr lang="en-US" b="1" dirty="0"/>
              <a:t>Alabama State Approving </a:t>
            </a:r>
            <a:r>
              <a:rPr lang="en-US" sz="2400" b="1" dirty="0"/>
              <a:t>Agency</a:t>
            </a:r>
          </a:p>
          <a:p>
            <a:pPr marL="0" indent="0" algn="ctr">
              <a:buNone/>
            </a:pPr>
            <a:r>
              <a:rPr lang="en-US" sz="2400" dirty="0">
                <a:solidFill>
                  <a:schemeClr val="tx1"/>
                </a:solidFill>
              </a:rPr>
              <a:t>James A. Thompson, SAA Director</a:t>
            </a:r>
          </a:p>
          <a:p>
            <a:pPr marL="0" indent="0" algn="ctr">
              <a:buNone/>
            </a:pPr>
            <a:r>
              <a:rPr lang="en-US" sz="2400" dirty="0">
                <a:solidFill>
                  <a:schemeClr val="tx1"/>
                </a:solidFill>
                <a:hlinkClick r:id="rId3">
                  <a:extLst>
                    <a:ext uri="{A12FA001-AC4F-418D-AE19-62706E023703}">
                      <ahyp:hlinkClr xmlns:ahyp="http://schemas.microsoft.com/office/drawing/2018/hyperlinkcolor" val="tx"/>
                    </a:ext>
                  </a:extLst>
                </a:hlinkClick>
              </a:rPr>
              <a:t>james.thompson@accs.edu</a:t>
            </a:r>
            <a:r>
              <a:rPr lang="en-US" sz="2400" dirty="0">
                <a:solidFill>
                  <a:schemeClr val="tx1"/>
                </a:solidFill>
              </a:rPr>
              <a:t> 334-293-4708</a:t>
            </a:r>
          </a:p>
          <a:p>
            <a:pPr marL="0" indent="0" algn="ctr">
              <a:buNone/>
            </a:pPr>
            <a:r>
              <a:rPr lang="en-US" sz="2400" dirty="0">
                <a:solidFill>
                  <a:schemeClr val="tx1"/>
                </a:solidFill>
              </a:rPr>
              <a:t>Laura Taylor, SAA Program Analyst</a:t>
            </a:r>
          </a:p>
          <a:p>
            <a:pPr marL="0" indent="0" algn="ctr">
              <a:buNone/>
            </a:pPr>
            <a:r>
              <a:rPr lang="en-US" sz="2400" dirty="0">
                <a:solidFill>
                  <a:schemeClr val="tx1"/>
                </a:solidFill>
                <a:hlinkClick r:id="rId4">
                  <a:extLst>
                    <a:ext uri="{A12FA001-AC4F-418D-AE19-62706E023703}">
                      <ahyp:hlinkClr xmlns:ahyp="http://schemas.microsoft.com/office/drawing/2018/hyperlinkcolor" val="tx"/>
                    </a:ext>
                  </a:extLst>
                </a:hlinkClick>
              </a:rPr>
              <a:t>laura.taylor@accs.edu</a:t>
            </a:r>
            <a:r>
              <a:rPr lang="en-US" sz="2400" dirty="0">
                <a:solidFill>
                  <a:schemeClr val="tx1"/>
                </a:solidFill>
              </a:rPr>
              <a:t> 334-293-4664</a:t>
            </a:r>
          </a:p>
          <a:p>
            <a:pPr marL="0" indent="0" algn="ctr">
              <a:buNone/>
            </a:pPr>
            <a:r>
              <a:rPr lang="en-US" dirty="0">
                <a:solidFill>
                  <a:schemeClr val="tx1"/>
                </a:solidFill>
              </a:rPr>
              <a:t>Kim Minniefield, SAA Program Specialist</a:t>
            </a:r>
          </a:p>
          <a:p>
            <a:pPr marL="0" indent="0" algn="ctr">
              <a:buNone/>
            </a:pPr>
            <a:r>
              <a:rPr lang="en-US" dirty="0">
                <a:solidFill>
                  <a:schemeClr val="tx1"/>
                </a:solidFill>
                <a:hlinkClick r:id="rId5">
                  <a:extLst>
                    <a:ext uri="{A12FA001-AC4F-418D-AE19-62706E023703}">
                      <ahyp:hlinkClr xmlns:ahyp="http://schemas.microsoft.com/office/drawing/2018/hyperlinkcolor" val="tx"/>
                    </a:ext>
                  </a:extLst>
                </a:hlinkClick>
              </a:rPr>
              <a:t>kimberly.Minniefield@accs.edu</a:t>
            </a:r>
            <a:r>
              <a:rPr lang="en-US" dirty="0">
                <a:solidFill>
                  <a:schemeClr val="tx1"/>
                </a:solidFill>
              </a:rPr>
              <a:t> 334-293-4503</a:t>
            </a:r>
          </a:p>
        </p:txBody>
      </p:sp>
    </p:spTree>
    <p:extLst>
      <p:ext uri="{BB962C8B-B14F-4D97-AF65-F5344CB8AC3E}">
        <p14:creationId xmlns:p14="http://schemas.microsoft.com/office/powerpoint/2010/main" val="343451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Primary Focus Of The SAA</a:t>
            </a:r>
          </a:p>
        </p:txBody>
      </p:sp>
      <p:sp>
        <p:nvSpPr>
          <p:cNvPr id="3" name="Content Placeholder 2"/>
          <p:cNvSpPr>
            <a:spLocks noGrp="1"/>
          </p:cNvSpPr>
          <p:nvPr>
            <p:ph idx="1"/>
          </p:nvPr>
        </p:nvSpPr>
        <p:spPr>
          <a:xfrm>
            <a:off x="1295401" y="2442949"/>
            <a:ext cx="9601196" cy="3684897"/>
          </a:xfrm>
        </p:spPr>
        <p:txBody>
          <a:bodyPr>
            <a:normAutofit fontScale="85000" lnSpcReduction="20000"/>
          </a:bodyPr>
          <a:lstStyle/>
          <a:p>
            <a:pPr marL="0" indent="0">
              <a:buNone/>
            </a:pPr>
            <a:r>
              <a:rPr lang="en-US" sz="2400" b="1" dirty="0"/>
              <a:t>To ensure quality instruction, appropriate administration, and fair and equitable practices for every veteran and eligible person utilizing VA Education benefits. Protecting GI Bill® resources with proactive and vigilant policies to prevent fraud, waste, and abuse in administration of GI Bill funding.</a:t>
            </a:r>
          </a:p>
          <a:p>
            <a:pPr marL="0" indent="0">
              <a:buNone/>
            </a:pPr>
            <a:r>
              <a:rPr lang="en-US" sz="2400" dirty="0"/>
              <a:t>We do this by:</a:t>
            </a:r>
          </a:p>
          <a:p>
            <a:r>
              <a:rPr lang="en-US" sz="2400" dirty="0"/>
              <a:t>Reviewing, evaluating and approving quality programs of education and training under State and Federal criteria.</a:t>
            </a:r>
          </a:p>
          <a:p>
            <a:r>
              <a:rPr lang="en-US" sz="2400" dirty="0"/>
              <a:t>Conduct on-site technical and compliance visits to approved education and training facilities or to those seeking approval. </a:t>
            </a:r>
          </a:p>
          <a:p>
            <a:r>
              <a:rPr lang="en-US" sz="2400" dirty="0"/>
              <a:t>SAA works with school officials, Department of Labor, Business Managers at approved OJT/apprenticeship training facilities, Department of Veteran Affairs Local and Central Offices, and the National Association of State Approving Agencies.</a:t>
            </a:r>
            <a:endParaRPr lang="en-US" sz="2400" b="1" dirty="0"/>
          </a:p>
        </p:txBody>
      </p:sp>
    </p:spTree>
    <p:extLst>
      <p:ext uri="{BB962C8B-B14F-4D97-AF65-F5344CB8AC3E}">
        <p14:creationId xmlns:p14="http://schemas.microsoft.com/office/powerpoint/2010/main" val="296824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45635" y="1046922"/>
            <a:ext cx="7566786" cy="4505740"/>
          </a:xfrm>
        </p:spPr>
      </p:pic>
    </p:spTree>
    <p:extLst>
      <p:ext uri="{BB962C8B-B14F-4D97-AF65-F5344CB8AC3E}">
        <p14:creationId xmlns:p14="http://schemas.microsoft.com/office/powerpoint/2010/main" val="233935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SAA Responsibilities</a:t>
            </a:r>
          </a:p>
        </p:txBody>
      </p:sp>
      <p:sp>
        <p:nvSpPr>
          <p:cNvPr id="3" name="Content Placeholder 2"/>
          <p:cNvSpPr>
            <a:spLocks noGrp="1"/>
          </p:cNvSpPr>
          <p:nvPr>
            <p:ph idx="1"/>
          </p:nvPr>
        </p:nvSpPr>
        <p:spPr/>
        <p:txBody>
          <a:bodyPr>
            <a:normAutofit fontScale="92500" lnSpcReduction="20000"/>
          </a:bodyPr>
          <a:lstStyle/>
          <a:p>
            <a:r>
              <a:rPr lang="en-US" sz="2400" dirty="0"/>
              <a:t>The approval of programs of education and training.  We must inspect and review programs within our respective states to ensure they meet the requirements of title U.S.C. 38 Chapter 36 and SAA criteria.</a:t>
            </a:r>
          </a:p>
          <a:p>
            <a:r>
              <a:rPr lang="en-US" sz="2400" dirty="0"/>
              <a:t>Approve programs of education at branches or additional facilities for out-of-state schools when the main campus is located in another state.</a:t>
            </a:r>
          </a:p>
          <a:p>
            <a:r>
              <a:rPr lang="en-US" sz="2400" dirty="0"/>
              <a:t>Conduct compliance visits to ensure facilities maintain compliance to all approval criteria and requirements of new Public Laws. Suspends and/or withdraws approval of facilities when noncompliant.</a:t>
            </a:r>
          </a:p>
          <a:p>
            <a:r>
              <a:rPr lang="en-US" sz="2400" dirty="0"/>
              <a:t>Provide technical assistance to ensure accurate enrollment and management of veteran records.</a:t>
            </a:r>
          </a:p>
        </p:txBody>
      </p:sp>
    </p:spTree>
    <p:extLst>
      <p:ext uri="{BB962C8B-B14F-4D97-AF65-F5344CB8AC3E}">
        <p14:creationId xmlns:p14="http://schemas.microsoft.com/office/powerpoint/2010/main" val="380128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SAA Responsibilities</a:t>
            </a:r>
          </a:p>
        </p:txBody>
      </p:sp>
      <p:sp>
        <p:nvSpPr>
          <p:cNvPr id="3" name="Content Placeholder 2"/>
          <p:cNvSpPr>
            <a:spLocks noGrp="1"/>
          </p:cNvSpPr>
          <p:nvPr>
            <p:ph idx="1"/>
          </p:nvPr>
        </p:nvSpPr>
        <p:spPr/>
        <p:txBody>
          <a:bodyPr>
            <a:normAutofit fontScale="92500"/>
          </a:bodyPr>
          <a:lstStyle/>
          <a:p>
            <a:r>
              <a:rPr lang="en-US" sz="2400" dirty="0"/>
              <a:t>Provide outreach services to veterans and prospective institutions and programs</a:t>
            </a:r>
          </a:p>
          <a:p>
            <a:r>
              <a:rPr lang="en-US" sz="2400" dirty="0"/>
              <a:t>Require any education or training establishment desiring approval to submit an application and provide evidence they meet the legal requirements for approval</a:t>
            </a:r>
          </a:p>
          <a:p>
            <a:r>
              <a:rPr lang="en-US" sz="2400" dirty="0"/>
              <a:t>Notify the education or training establishment and VA after determining whether or not a program meets the requirements for approval</a:t>
            </a:r>
          </a:p>
          <a:p>
            <a:r>
              <a:rPr lang="en-US" sz="2400" dirty="0"/>
              <a:t>Responsible for notifying VA of each amendment, modification, or withdrawal of any approval</a:t>
            </a:r>
          </a:p>
        </p:txBody>
      </p:sp>
    </p:spTree>
    <p:extLst>
      <p:ext uri="{BB962C8B-B14F-4D97-AF65-F5344CB8AC3E}">
        <p14:creationId xmlns:p14="http://schemas.microsoft.com/office/powerpoint/2010/main" val="247782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653597"/>
            <a:ext cx="9601200" cy="1303337"/>
          </a:xfrm>
        </p:spPr>
        <p:txBody>
          <a:bodyPr/>
          <a:lstStyle/>
          <a:p>
            <a:pPr algn="ctr"/>
            <a:r>
              <a:rPr lang="en-US" b="1" dirty="0"/>
              <a:t>What do we approve?</a:t>
            </a:r>
          </a:p>
        </p:txBody>
      </p:sp>
      <p:sp>
        <p:nvSpPr>
          <p:cNvPr id="3" name="Content Placeholder 2"/>
          <p:cNvSpPr>
            <a:spLocks noGrp="1"/>
          </p:cNvSpPr>
          <p:nvPr>
            <p:ph idx="4294967295"/>
          </p:nvPr>
        </p:nvSpPr>
        <p:spPr>
          <a:xfrm>
            <a:off x="1295400" y="1754641"/>
            <a:ext cx="9601200" cy="4106862"/>
          </a:xfrm>
        </p:spPr>
        <p:txBody>
          <a:bodyPr>
            <a:normAutofit lnSpcReduction="10000"/>
          </a:bodyPr>
          <a:lstStyle/>
          <a:p>
            <a:r>
              <a:rPr lang="en-US" sz="2400" dirty="0"/>
              <a:t>Institution of Higher Learning (IHL) </a:t>
            </a:r>
          </a:p>
          <a:p>
            <a:pPr lvl="2"/>
            <a:r>
              <a:rPr lang="en-US" sz="2000" dirty="0"/>
              <a:t>New IHL to the State</a:t>
            </a:r>
          </a:p>
          <a:p>
            <a:pPr lvl="2"/>
            <a:r>
              <a:rPr lang="en-US" sz="2000" dirty="0"/>
              <a:t>with Non-College Degree (NCD) programs  </a:t>
            </a:r>
          </a:p>
          <a:p>
            <a:pPr lvl="2"/>
            <a:r>
              <a:rPr lang="en-US" sz="2000" dirty="0"/>
              <a:t>without NCD programs</a:t>
            </a:r>
          </a:p>
          <a:p>
            <a:r>
              <a:rPr lang="en-US" sz="2400" dirty="0"/>
              <a:t>NCD (Standalone Schools)</a:t>
            </a:r>
          </a:p>
          <a:p>
            <a:r>
              <a:rPr lang="en-US" sz="2400" dirty="0"/>
              <a:t>OJT and Apprenticeships</a:t>
            </a:r>
          </a:p>
          <a:p>
            <a:r>
              <a:rPr lang="en-US" sz="2400" dirty="0"/>
              <a:t>Part 141 and 142 Training Center (Flight School)</a:t>
            </a:r>
          </a:p>
          <a:p>
            <a:r>
              <a:rPr lang="en-US" sz="2400" dirty="0"/>
              <a:t>High School</a:t>
            </a:r>
          </a:p>
          <a:p>
            <a:r>
              <a:rPr lang="en-US" sz="2400" dirty="0"/>
              <a:t>License and Certification Test</a:t>
            </a:r>
          </a:p>
        </p:txBody>
      </p:sp>
    </p:spTree>
    <p:extLst>
      <p:ext uri="{BB962C8B-B14F-4D97-AF65-F5344CB8AC3E}">
        <p14:creationId xmlns:p14="http://schemas.microsoft.com/office/powerpoint/2010/main" val="331870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Types Of Applications</a:t>
            </a:r>
          </a:p>
        </p:txBody>
      </p:sp>
      <p:sp>
        <p:nvSpPr>
          <p:cNvPr id="3" name="Content Placeholder 2"/>
          <p:cNvSpPr>
            <a:spLocks noGrp="1"/>
          </p:cNvSpPr>
          <p:nvPr>
            <p:ph idx="1"/>
          </p:nvPr>
        </p:nvSpPr>
        <p:spPr/>
        <p:txBody>
          <a:bodyPr>
            <a:normAutofit lnSpcReduction="10000"/>
          </a:bodyPr>
          <a:lstStyle/>
          <a:p>
            <a:r>
              <a:rPr lang="en-US" sz="2400" dirty="0"/>
              <a:t>Approval of New IHL &amp; NCD Institution</a:t>
            </a:r>
          </a:p>
          <a:p>
            <a:r>
              <a:rPr lang="en-US" sz="2400" dirty="0"/>
              <a:t>Catalog Approval</a:t>
            </a:r>
          </a:p>
          <a:p>
            <a:r>
              <a:rPr lang="en-US" sz="2400" dirty="0"/>
              <a:t>New or Modified Program Approval</a:t>
            </a:r>
          </a:p>
          <a:p>
            <a:pPr lvl="1"/>
            <a:r>
              <a:rPr lang="en-US" sz="2200" dirty="0"/>
              <a:t>New programs must be approved before you certify any students</a:t>
            </a:r>
          </a:p>
          <a:p>
            <a:r>
              <a:rPr lang="en-US" sz="2400" dirty="0"/>
              <a:t>Apprenticeship and On-Job-Training (OJT)</a:t>
            </a:r>
          </a:p>
          <a:p>
            <a:r>
              <a:rPr lang="en-US" sz="2400" dirty="0"/>
              <a:t>Flight School</a:t>
            </a:r>
          </a:p>
          <a:p>
            <a:r>
              <a:rPr lang="en-US" sz="2400" dirty="0"/>
              <a:t>Licensing Certification Test </a:t>
            </a:r>
          </a:p>
        </p:txBody>
      </p:sp>
    </p:spTree>
    <p:extLst>
      <p:ext uri="{BB962C8B-B14F-4D97-AF65-F5344CB8AC3E}">
        <p14:creationId xmlns:p14="http://schemas.microsoft.com/office/powerpoint/2010/main" val="154330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Approval Process	</a:t>
            </a:r>
          </a:p>
        </p:txBody>
      </p:sp>
      <p:sp>
        <p:nvSpPr>
          <p:cNvPr id="3" name="Content Placeholder 2"/>
          <p:cNvSpPr>
            <a:spLocks noGrp="1"/>
          </p:cNvSpPr>
          <p:nvPr>
            <p:ph idx="1"/>
          </p:nvPr>
        </p:nvSpPr>
        <p:spPr/>
        <p:txBody>
          <a:bodyPr>
            <a:normAutofit/>
          </a:bodyPr>
          <a:lstStyle/>
          <a:p>
            <a:pPr marL="0" indent="0">
              <a:buNone/>
            </a:pPr>
            <a:endParaRPr lang="en-US" sz="2400" b="1" dirty="0"/>
          </a:p>
        </p:txBody>
      </p:sp>
      <p:sp>
        <p:nvSpPr>
          <p:cNvPr id="4" name="Rectangle 3"/>
          <p:cNvSpPr/>
          <p:nvPr/>
        </p:nvSpPr>
        <p:spPr>
          <a:xfrm>
            <a:off x="2082506" y="2581037"/>
            <a:ext cx="2514600" cy="1273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submits  completed application packet to SAA</a:t>
            </a:r>
          </a:p>
        </p:txBody>
      </p:sp>
      <p:sp>
        <p:nvSpPr>
          <p:cNvPr id="5" name="Rectangle 4"/>
          <p:cNvSpPr/>
          <p:nvPr/>
        </p:nvSpPr>
        <p:spPr>
          <a:xfrm>
            <a:off x="5082729" y="2454842"/>
            <a:ext cx="2628900" cy="1273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SAA reviews and approves request </a:t>
            </a:r>
          </a:p>
        </p:txBody>
      </p:sp>
      <p:sp>
        <p:nvSpPr>
          <p:cNvPr id="6" name="Rectangle 5"/>
          <p:cNvSpPr/>
          <p:nvPr/>
        </p:nvSpPr>
        <p:spPr>
          <a:xfrm>
            <a:off x="8037677" y="2313232"/>
            <a:ext cx="2293864" cy="1273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SAA forwards approved request to VA</a:t>
            </a:r>
          </a:p>
        </p:txBody>
      </p:sp>
      <p:sp>
        <p:nvSpPr>
          <p:cNvPr id="7" name="Rectangle 6"/>
          <p:cNvSpPr/>
          <p:nvPr/>
        </p:nvSpPr>
        <p:spPr>
          <a:xfrm>
            <a:off x="2223052" y="4477876"/>
            <a:ext cx="2514600" cy="1099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 reviews request and updates WEAMS </a:t>
            </a:r>
          </a:p>
        </p:txBody>
      </p:sp>
      <p:sp>
        <p:nvSpPr>
          <p:cNvPr id="8" name="Rectangle 7"/>
          <p:cNvSpPr/>
          <p:nvPr/>
        </p:nvSpPr>
        <p:spPr>
          <a:xfrm>
            <a:off x="5457111" y="4527361"/>
            <a:ext cx="2449286" cy="1099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is notified of completed approval</a:t>
            </a:r>
          </a:p>
        </p:txBody>
      </p:sp>
      <p:sp>
        <p:nvSpPr>
          <p:cNvPr id="9" name="Rectangle 8"/>
          <p:cNvSpPr/>
          <p:nvPr/>
        </p:nvSpPr>
        <p:spPr>
          <a:xfrm>
            <a:off x="8478573" y="4045089"/>
            <a:ext cx="2180192" cy="1840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SCO submits enrollment certification for VA education benefits </a:t>
            </a:r>
          </a:p>
        </p:txBody>
      </p:sp>
      <p:cxnSp>
        <p:nvCxnSpPr>
          <p:cNvPr id="11" name="Straight Arrow Connector 10"/>
          <p:cNvCxnSpPr>
            <a:endCxn id="5" idx="1"/>
          </p:cNvCxnSpPr>
          <p:nvPr/>
        </p:nvCxnSpPr>
        <p:spPr>
          <a:xfrm>
            <a:off x="4776418" y="3091654"/>
            <a:ext cx="306311"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1"/>
          </p:cNvCxnSpPr>
          <p:nvPr/>
        </p:nvCxnSpPr>
        <p:spPr>
          <a:xfrm flipV="1">
            <a:off x="7728061" y="2950047"/>
            <a:ext cx="309616" cy="77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55784" y="5076976"/>
            <a:ext cx="452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37677" y="4965097"/>
            <a:ext cx="309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002157" y="3698585"/>
            <a:ext cx="5567626" cy="720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41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To Receive An Application</a:t>
            </a:r>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a:t>To obtain the appropriate application for your school or training facility contact:</a:t>
            </a:r>
          </a:p>
          <a:p>
            <a:pPr marL="0" indent="0" algn="ctr">
              <a:buNone/>
            </a:pPr>
            <a:r>
              <a:rPr lang="en-US" sz="2400" dirty="0"/>
              <a:t>Laura Taylor</a:t>
            </a:r>
          </a:p>
          <a:p>
            <a:pPr marL="0" indent="0" algn="ctr">
              <a:buNone/>
            </a:pPr>
            <a:r>
              <a:rPr lang="en-US" sz="2400" dirty="0"/>
              <a:t>Alabama State Approving Agency </a:t>
            </a:r>
          </a:p>
          <a:p>
            <a:pPr marL="0" indent="0" algn="ctr">
              <a:buNone/>
            </a:pPr>
            <a:r>
              <a:rPr lang="en-US" sz="2400" dirty="0"/>
              <a:t>Program Analyst</a:t>
            </a:r>
          </a:p>
          <a:p>
            <a:pPr marL="0" indent="0" algn="ctr">
              <a:buNone/>
            </a:pPr>
            <a:r>
              <a:rPr lang="en-US" sz="2400" b="1" dirty="0">
                <a:solidFill>
                  <a:schemeClr val="accent1">
                    <a:lumMod val="50000"/>
                  </a:schemeClr>
                </a:solidFill>
                <a:hlinkClick r:id="rId3"/>
              </a:rPr>
              <a:t>Laura.taylor@accs.edu</a:t>
            </a:r>
            <a:endParaRPr lang="en-US" sz="2400" b="1" dirty="0">
              <a:solidFill>
                <a:schemeClr val="accent1">
                  <a:lumMod val="50000"/>
                </a:schemeClr>
              </a:solidFill>
            </a:endParaRPr>
          </a:p>
          <a:p>
            <a:pPr marL="0" indent="0" algn="ctr">
              <a:buNone/>
            </a:pPr>
            <a:r>
              <a:rPr lang="en-US" sz="2400" dirty="0"/>
              <a:t>Or </a:t>
            </a:r>
          </a:p>
          <a:p>
            <a:pPr marL="0" indent="0" algn="ctr">
              <a:buNone/>
            </a:pPr>
            <a:r>
              <a:rPr lang="en-US" sz="2400" dirty="0"/>
              <a:t>334-293-4664</a:t>
            </a:r>
          </a:p>
          <a:p>
            <a:pPr marL="0" indent="0">
              <a:buNone/>
            </a:pPr>
            <a:endParaRPr lang="en-US" sz="2400" dirty="0"/>
          </a:p>
        </p:txBody>
      </p:sp>
    </p:spTree>
    <p:extLst>
      <p:ext uri="{BB962C8B-B14F-4D97-AF65-F5344CB8AC3E}">
        <p14:creationId xmlns:p14="http://schemas.microsoft.com/office/powerpoint/2010/main" val="200989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How To Submit An Application Packet</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400" b="1" dirty="0"/>
              <a:t>NEW EMAIL</a:t>
            </a:r>
          </a:p>
          <a:p>
            <a:pPr marL="0" indent="0" algn="ctr">
              <a:buNone/>
            </a:pPr>
            <a:r>
              <a:rPr lang="en-US" sz="3800" b="1" dirty="0">
                <a:solidFill>
                  <a:schemeClr val="tx1"/>
                </a:solidFill>
                <a:hlinkClick r:id="rId3">
                  <a:extLst>
                    <a:ext uri="{A12FA001-AC4F-418D-AE19-62706E023703}">
                      <ahyp:hlinkClr xmlns:ahyp="http://schemas.microsoft.com/office/drawing/2018/hyperlinkcolor" val="tx"/>
                    </a:ext>
                  </a:extLst>
                </a:hlinkClick>
              </a:rPr>
              <a:t>saa@accs.edu</a:t>
            </a:r>
            <a:endParaRPr lang="en-US" sz="3800" b="1" dirty="0">
              <a:solidFill>
                <a:schemeClr val="tx1"/>
              </a:solidFill>
            </a:endParaRPr>
          </a:p>
          <a:p>
            <a:r>
              <a:rPr lang="en-US" sz="2700" dirty="0"/>
              <a:t>You should use this email for all catalog/application/calendar/addendum submissions, processing inquiries, questions, technical assistance requests, </a:t>
            </a:r>
            <a:r>
              <a:rPr lang="en-US" sz="2700" dirty="0" err="1"/>
              <a:t>etc</a:t>
            </a:r>
            <a:r>
              <a:rPr lang="en-US" sz="2700" dirty="0"/>
              <a:t>…</a:t>
            </a:r>
          </a:p>
          <a:p>
            <a:r>
              <a:rPr lang="en-US" sz="2700" dirty="0"/>
              <a:t>All SAA staff will receive a copy of your email.  You should receive a response from one of us within 24-48 business hours.</a:t>
            </a:r>
          </a:p>
          <a:p>
            <a:pPr marL="0" indent="0">
              <a:buNone/>
            </a:pPr>
            <a:endParaRPr lang="en-US" sz="2400" dirty="0"/>
          </a:p>
        </p:txBody>
      </p:sp>
    </p:spTree>
    <p:extLst>
      <p:ext uri="{BB962C8B-B14F-4D97-AF65-F5344CB8AC3E}">
        <p14:creationId xmlns:p14="http://schemas.microsoft.com/office/powerpoint/2010/main" val="42842482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3579</TotalTime>
  <Words>1479</Words>
  <Application>Microsoft Office PowerPoint</Application>
  <PresentationFormat>Widescreen</PresentationFormat>
  <Paragraphs>143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Algerian</vt:lpstr>
      <vt:lpstr>Arial</vt:lpstr>
      <vt:lpstr>Calibri</vt:lpstr>
      <vt:lpstr>Cambria</vt:lpstr>
      <vt:lpstr>Garamond</vt:lpstr>
      <vt:lpstr>Organic</vt:lpstr>
      <vt:lpstr>Alabama State Approving Agency </vt:lpstr>
      <vt:lpstr>The Primary Focus Of The SAA</vt:lpstr>
      <vt:lpstr>SAA Responsibilities</vt:lpstr>
      <vt:lpstr>SAA Responsibilities</vt:lpstr>
      <vt:lpstr>What do we approve?</vt:lpstr>
      <vt:lpstr>Types Of Applications</vt:lpstr>
      <vt:lpstr>Approval Process </vt:lpstr>
      <vt:lpstr>How To Receive An Application</vt:lpstr>
      <vt:lpstr>How To Submit An Application Packet</vt:lpstr>
      <vt:lpstr>Common Catalog/Application Issues</vt:lpstr>
      <vt:lpstr>Common Catalog/Application Issues</vt:lpstr>
      <vt:lpstr>Common Certification Issues</vt:lpstr>
      <vt:lpstr>Common Certification Issues</vt:lpstr>
      <vt:lpstr>Isakson &amp; Roe notes</vt:lpstr>
      <vt:lpstr>Isakson &amp; Roe notes</vt:lpstr>
      <vt:lpstr>Attendance Requirements </vt:lpstr>
      <vt:lpstr>Miscellaneous</vt:lpstr>
      <vt:lpstr>Miscellaneous</vt:lpstr>
      <vt:lpstr>Contact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State Approving Agency</dc:title>
  <dc:creator>James A. Thompson</dc:creator>
  <cp:lastModifiedBy>James Thompson</cp:lastModifiedBy>
  <cp:revision>208</cp:revision>
  <cp:lastPrinted>2021-10-15T20:25:41Z</cp:lastPrinted>
  <dcterms:created xsi:type="dcterms:W3CDTF">2015-10-23T13:55:30Z</dcterms:created>
  <dcterms:modified xsi:type="dcterms:W3CDTF">2021-10-20T14:42:55Z</dcterms:modified>
</cp:coreProperties>
</file>